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345" r:id="rId3"/>
    <p:sldId id="347" r:id="rId4"/>
    <p:sldId id="346" r:id="rId5"/>
    <p:sldId id="355" r:id="rId6"/>
    <p:sldId id="356" r:id="rId7"/>
    <p:sldId id="357" r:id="rId8"/>
    <p:sldId id="358" r:id="rId9"/>
    <p:sldId id="349" r:id="rId10"/>
    <p:sldId id="351" r:id="rId11"/>
    <p:sldId id="353" r:id="rId12"/>
    <p:sldId id="352" r:id="rId13"/>
    <p:sldId id="354" r:id="rId14"/>
    <p:sldId id="350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294FA-FA27-4FA7-A78B-E3A2FE247D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8CBFE7-1BE2-4A35-84F1-C4802721E58C}">
      <dgm:prSet/>
      <dgm:spPr/>
      <dgm:t>
        <a:bodyPr/>
        <a:lstStyle/>
        <a:p>
          <a:r>
            <a:rPr lang="it-IT"/>
            <a:t>LIKERT SCALE</a:t>
          </a:r>
          <a:endParaRPr lang="en-US"/>
        </a:p>
      </dgm:t>
    </dgm:pt>
    <dgm:pt modelId="{14CA5E85-3DE8-4778-B71A-54E29D107457}" type="parTrans" cxnId="{4833B615-968E-471A-9514-A93905113FE0}">
      <dgm:prSet/>
      <dgm:spPr/>
      <dgm:t>
        <a:bodyPr/>
        <a:lstStyle/>
        <a:p>
          <a:endParaRPr lang="en-US"/>
        </a:p>
      </dgm:t>
    </dgm:pt>
    <dgm:pt modelId="{F8C6233E-EEA1-4B3F-85A8-E99A4C0A01D3}" type="sibTrans" cxnId="{4833B615-968E-471A-9514-A93905113FE0}">
      <dgm:prSet/>
      <dgm:spPr/>
      <dgm:t>
        <a:bodyPr/>
        <a:lstStyle/>
        <a:p>
          <a:endParaRPr lang="en-US"/>
        </a:p>
      </dgm:t>
    </dgm:pt>
    <dgm:pt modelId="{F6BD9167-C2CC-45A9-9ECE-F5EE400E3CCC}">
      <dgm:prSet/>
      <dgm:spPr/>
      <dgm:t>
        <a:bodyPr/>
        <a:lstStyle/>
        <a:p>
          <a:r>
            <a:rPr lang="it-IT"/>
            <a:t>SEMANTIC DIFFERENTIAL SCALE</a:t>
          </a:r>
          <a:endParaRPr lang="en-US"/>
        </a:p>
      </dgm:t>
    </dgm:pt>
    <dgm:pt modelId="{A753249B-D911-4BA1-B847-4D12839C2E27}" type="parTrans" cxnId="{E18B6068-42E4-4598-911F-70F69C3BD7C8}">
      <dgm:prSet/>
      <dgm:spPr/>
      <dgm:t>
        <a:bodyPr/>
        <a:lstStyle/>
        <a:p>
          <a:endParaRPr lang="en-US"/>
        </a:p>
      </dgm:t>
    </dgm:pt>
    <dgm:pt modelId="{56565AAB-A15D-45B4-A71A-0215B574F17E}" type="sibTrans" cxnId="{E18B6068-42E4-4598-911F-70F69C3BD7C8}">
      <dgm:prSet/>
      <dgm:spPr/>
      <dgm:t>
        <a:bodyPr/>
        <a:lstStyle/>
        <a:p>
          <a:endParaRPr lang="en-US"/>
        </a:p>
      </dgm:t>
    </dgm:pt>
    <dgm:pt modelId="{A8EAE74B-3A24-4337-B2C3-3C6B38462859}" type="pres">
      <dgm:prSet presAssocID="{24D294FA-FA27-4FA7-A78B-E3A2FE247D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30C705-A4DD-477A-A4B3-02EAE646B913}" type="pres">
      <dgm:prSet presAssocID="{608CBFE7-1BE2-4A35-84F1-C4802721E58C}" presName="root" presStyleCnt="0"/>
      <dgm:spPr/>
    </dgm:pt>
    <dgm:pt modelId="{915116C7-CBA6-4954-BACC-9CD619A361C5}" type="pres">
      <dgm:prSet presAssocID="{608CBFE7-1BE2-4A35-84F1-C4802721E58C}" presName="rootComposite" presStyleCnt="0"/>
      <dgm:spPr/>
    </dgm:pt>
    <dgm:pt modelId="{90170908-4BDA-4AF1-8ADF-CF96AC28447B}" type="pres">
      <dgm:prSet presAssocID="{608CBFE7-1BE2-4A35-84F1-C4802721E58C}" presName="rootText" presStyleLbl="node1" presStyleIdx="0" presStyleCnt="2"/>
      <dgm:spPr/>
    </dgm:pt>
    <dgm:pt modelId="{2282EFA6-E8CA-4EA0-B532-8A5F7AA888EE}" type="pres">
      <dgm:prSet presAssocID="{608CBFE7-1BE2-4A35-84F1-C4802721E58C}" presName="rootConnector" presStyleLbl="node1" presStyleIdx="0" presStyleCnt="2"/>
      <dgm:spPr/>
    </dgm:pt>
    <dgm:pt modelId="{4158728B-DA24-443E-995A-DFF59EF38384}" type="pres">
      <dgm:prSet presAssocID="{608CBFE7-1BE2-4A35-84F1-C4802721E58C}" presName="childShape" presStyleCnt="0"/>
      <dgm:spPr/>
    </dgm:pt>
    <dgm:pt modelId="{D53B4B18-082F-429E-ACE9-D4A7D848E9D5}" type="pres">
      <dgm:prSet presAssocID="{F6BD9167-C2CC-45A9-9ECE-F5EE400E3CCC}" presName="root" presStyleCnt="0"/>
      <dgm:spPr/>
    </dgm:pt>
    <dgm:pt modelId="{2B4E8BDA-65E3-4BA3-8013-691EF0D8D5B3}" type="pres">
      <dgm:prSet presAssocID="{F6BD9167-C2CC-45A9-9ECE-F5EE400E3CCC}" presName="rootComposite" presStyleCnt="0"/>
      <dgm:spPr/>
    </dgm:pt>
    <dgm:pt modelId="{3457E33E-258D-406F-B6E0-D68432DB2ECB}" type="pres">
      <dgm:prSet presAssocID="{F6BD9167-C2CC-45A9-9ECE-F5EE400E3CCC}" presName="rootText" presStyleLbl="node1" presStyleIdx="1" presStyleCnt="2"/>
      <dgm:spPr/>
    </dgm:pt>
    <dgm:pt modelId="{DA07CD46-3DA9-4C4D-BD0B-077ACDEF6082}" type="pres">
      <dgm:prSet presAssocID="{F6BD9167-C2CC-45A9-9ECE-F5EE400E3CCC}" presName="rootConnector" presStyleLbl="node1" presStyleIdx="1" presStyleCnt="2"/>
      <dgm:spPr/>
    </dgm:pt>
    <dgm:pt modelId="{A09358E9-D7FB-4CA5-A3B6-82F02F853AEC}" type="pres">
      <dgm:prSet presAssocID="{F6BD9167-C2CC-45A9-9ECE-F5EE400E3CCC}" presName="childShape" presStyleCnt="0"/>
      <dgm:spPr/>
    </dgm:pt>
  </dgm:ptLst>
  <dgm:cxnLst>
    <dgm:cxn modelId="{96DBC20C-A311-451C-9292-CB12E906528A}" type="presOf" srcId="{F6BD9167-C2CC-45A9-9ECE-F5EE400E3CCC}" destId="{DA07CD46-3DA9-4C4D-BD0B-077ACDEF6082}" srcOrd="1" destOrd="0" presId="urn:microsoft.com/office/officeart/2005/8/layout/hierarchy3"/>
    <dgm:cxn modelId="{4833B615-968E-471A-9514-A93905113FE0}" srcId="{24D294FA-FA27-4FA7-A78B-E3A2FE247D02}" destId="{608CBFE7-1BE2-4A35-84F1-C4802721E58C}" srcOrd="0" destOrd="0" parTransId="{14CA5E85-3DE8-4778-B71A-54E29D107457}" sibTransId="{F8C6233E-EEA1-4B3F-85A8-E99A4C0A01D3}"/>
    <dgm:cxn modelId="{E18B6068-42E4-4598-911F-70F69C3BD7C8}" srcId="{24D294FA-FA27-4FA7-A78B-E3A2FE247D02}" destId="{F6BD9167-C2CC-45A9-9ECE-F5EE400E3CCC}" srcOrd="1" destOrd="0" parTransId="{A753249B-D911-4BA1-B847-4D12839C2E27}" sibTransId="{56565AAB-A15D-45B4-A71A-0215B574F17E}"/>
    <dgm:cxn modelId="{EC978B55-AAD5-434C-A8AA-6EF7A12A801F}" type="presOf" srcId="{608CBFE7-1BE2-4A35-84F1-C4802721E58C}" destId="{90170908-4BDA-4AF1-8ADF-CF96AC28447B}" srcOrd="0" destOrd="0" presId="urn:microsoft.com/office/officeart/2005/8/layout/hierarchy3"/>
    <dgm:cxn modelId="{E0C0F080-9B1F-4D08-8192-91063BBB2F79}" type="presOf" srcId="{608CBFE7-1BE2-4A35-84F1-C4802721E58C}" destId="{2282EFA6-E8CA-4EA0-B532-8A5F7AA888EE}" srcOrd="1" destOrd="0" presId="urn:microsoft.com/office/officeart/2005/8/layout/hierarchy3"/>
    <dgm:cxn modelId="{6E955F85-AE47-4AD9-9241-018C5A2638A7}" type="presOf" srcId="{24D294FA-FA27-4FA7-A78B-E3A2FE247D02}" destId="{A8EAE74B-3A24-4337-B2C3-3C6B38462859}" srcOrd="0" destOrd="0" presId="urn:microsoft.com/office/officeart/2005/8/layout/hierarchy3"/>
    <dgm:cxn modelId="{F19A3ECC-DD83-4CC8-BCC9-0CEBAF5E0BA0}" type="presOf" srcId="{F6BD9167-C2CC-45A9-9ECE-F5EE400E3CCC}" destId="{3457E33E-258D-406F-B6E0-D68432DB2ECB}" srcOrd="0" destOrd="0" presId="urn:microsoft.com/office/officeart/2005/8/layout/hierarchy3"/>
    <dgm:cxn modelId="{011B5ED5-E5C7-4269-B3F3-56779F6505AD}" type="presParOf" srcId="{A8EAE74B-3A24-4337-B2C3-3C6B38462859}" destId="{0030C705-A4DD-477A-A4B3-02EAE646B913}" srcOrd="0" destOrd="0" presId="urn:microsoft.com/office/officeart/2005/8/layout/hierarchy3"/>
    <dgm:cxn modelId="{80B8DFBC-A1D0-4026-98DA-6E4AF04D68F4}" type="presParOf" srcId="{0030C705-A4DD-477A-A4B3-02EAE646B913}" destId="{915116C7-CBA6-4954-BACC-9CD619A361C5}" srcOrd="0" destOrd="0" presId="urn:microsoft.com/office/officeart/2005/8/layout/hierarchy3"/>
    <dgm:cxn modelId="{B973225B-9E08-425B-B27F-613D6E341638}" type="presParOf" srcId="{915116C7-CBA6-4954-BACC-9CD619A361C5}" destId="{90170908-4BDA-4AF1-8ADF-CF96AC28447B}" srcOrd="0" destOrd="0" presId="urn:microsoft.com/office/officeart/2005/8/layout/hierarchy3"/>
    <dgm:cxn modelId="{7E737387-81D6-43D5-B02D-CC7520D84F73}" type="presParOf" srcId="{915116C7-CBA6-4954-BACC-9CD619A361C5}" destId="{2282EFA6-E8CA-4EA0-B532-8A5F7AA888EE}" srcOrd="1" destOrd="0" presId="urn:microsoft.com/office/officeart/2005/8/layout/hierarchy3"/>
    <dgm:cxn modelId="{239E6905-89F4-4924-8375-2D530873E240}" type="presParOf" srcId="{0030C705-A4DD-477A-A4B3-02EAE646B913}" destId="{4158728B-DA24-443E-995A-DFF59EF38384}" srcOrd="1" destOrd="0" presId="urn:microsoft.com/office/officeart/2005/8/layout/hierarchy3"/>
    <dgm:cxn modelId="{2AA9F978-7372-4F21-AE96-2F69BAD4A598}" type="presParOf" srcId="{A8EAE74B-3A24-4337-B2C3-3C6B38462859}" destId="{D53B4B18-082F-429E-ACE9-D4A7D848E9D5}" srcOrd="1" destOrd="0" presId="urn:microsoft.com/office/officeart/2005/8/layout/hierarchy3"/>
    <dgm:cxn modelId="{508DE342-468A-484B-BAE3-B97833DDF22D}" type="presParOf" srcId="{D53B4B18-082F-429E-ACE9-D4A7D848E9D5}" destId="{2B4E8BDA-65E3-4BA3-8013-691EF0D8D5B3}" srcOrd="0" destOrd="0" presId="urn:microsoft.com/office/officeart/2005/8/layout/hierarchy3"/>
    <dgm:cxn modelId="{9A636C08-2F41-4316-B477-4CB3E7261815}" type="presParOf" srcId="{2B4E8BDA-65E3-4BA3-8013-691EF0D8D5B3}" destId="{3457E33E-258D-406F-B6E0-D68432DB2ECB}" srcOrd="0" destOrd="0" presId="urn:microsoft.com/office/officeart/2005/8/layout/hierarchy3"/>
    <dgm:cxn modelId="{AEF88F5D-80EE-4696-B6D9-974CE7161A13}" type="presParOf" srcId="{2B4E8BDA-65E3-4BA3-8013-691EF0D8D5B3}" destId="{DA07CD46-3DA9-4C4D-BD0B-077ACDEF6082}" srcOrd="1" destOrd="0" presId="urn:microsoft.com/office/officeart/2005/8/layout/hierarchy3"/>
    <dgm:cxn modelId="{7BA23F46-CBAE-4A8A-A075-6C168F74E41C}" type="presParOf" srcId="{D53B4B18-082F-429E-ACE9-D4A7D848E9D5}" destId="{A09358E9-D7FB-4CA5-A3B6-82F02F853AE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70908-4BDA-4AF1-8ADF-CF96AC28447B}">
      <dsp:nvSpPr>
        <dsp:cNvPr id="0" name=""/>
        <dsp:cNvSpPr/>
      </dsp:nvSpPr>
      <dsp:spPr>
        <a:xfrm>
          <a:off x="1320" y="664926"/>
          <a:ext cx="4807892" cy="2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0" kern="1200"/>
            <a:t>LIKERT SCALE</a:t>
          </a:r>
          <a:endParaRPr lang="en-US" sz="5000" kern="1200"/>
        </a:p>
      </dsp:txBody>
      <dsp:txXfrm>
        <a:off x="71729" y="735335"/>
        <a:ext cx="4667074" cy="2263128"/>
      </dsp:txXfrm>
    </dsp:sp>
    <dsp:sp modelId="{3457E33E-258D-406F-B6E0-D68432DB2ECB}">
      <dsp:nvSpPr>
        <dsp:cNvPr id="0" name=""/>
        <dsp:cNvSpPr/>
      </dsp:nvSpPr>
      <dsp:spPr>
        <a:xfrm>
          <a:off x="6011186" y="664926"/>
          <a:ext cx="4807892" cy="2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0" kern="1200"/>
            <a:t>SEMANTIC DIFFERENTIAL SCALE</a:t>
          </a:r>
          <a:endParaRPr lang="en-US" sz="5000" kern="1200"/>
        </a:p>
      </dsp:txBody>
      <dsp:txXfrm>
        <a:off x="6081595" y="735335"/>
        <a:ext cx="4667074" cy="226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93C3-A420-4F8E-AE7B-516546556A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70BE-1738-4816-8242-16D18F8C4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6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E6D638BF-702F-4CAE-BA16-27B4D856F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ADE96E65-AAA9-4748-85F0-0542C058B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9C4C87E7-03B9-4889-9861-6739C8671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904FFB-9137-4FC0-8795-3CE858B2ACCC}" type="slidenum">
              <a:rPr lang="en-US" altLang="it-IT" smtClean="0"/>
              <a:pPr>
                <a:spcBef>
                  <a:spcPct val="0"/>
                </a:spcBef>
              </a:pPr>
              <a:t>1</a:t>
            </a:fld>
            <a:endParaRPr lang="en-US" altLang="it-IT"/>
          </a:p>
        </p:txBody>
      </p:sp>
      <p:sp>
        <p:nvSpPr>
          <p:cNvPr id="6149" name="Segnaposto data 4">
            <a:extLst>
              <a:ext uri="{FF2B5EF4-FFF2-40B4-BE49-F238E27FC236}">
                <a16:creationId xmlns:a16="http://schemas.microsoft.com/office/drawing/2014/main" id="{77109F6B-49CC-49A0-BD5C-9D4CF76DAA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en-US"/>
              <a:t>03/03/2014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F9EFA8-711C-4FEE-B68F-10867B656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A58F85-6586-4CD1-B847-E3031D851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E1EAE7-716E-48DE-9B8F-F1665958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F3B35A-9B81-4EB2-9E5A-FC48A78B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F1D5C-3055-41B3-B99B-36DA54EF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F146F-B458-4653-A584-88C5F0F1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5E41C7-89C5-4FE6-9D3D-711613C13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EFF33B-A32E-451E-A725-F39D9AF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6C403-5D54-4667-A966-202E2E8E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7751B8-E42A-43E0-9916-BA728DA9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6F82A1-2BBB-4588-AC67-607546807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2E55BB-D1B0-40F0-A81C-5FDEDEF06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BE661-0E03-4356-A29B-F712C59D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2FAC2-9587-489B-91FC-1CD5C164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D3E4D2-4A30-47E1-8C0B-27B5CD7F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F415DCC6-4D47-4187-B562-7BA7F53F4E0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6172200"/>
            <a:ext cx="1117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EBDDC-688A-4754-9CB3-E6D5C5F8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Mariangela Zenga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9C5C52-C80A-4A9B-81CA-570A0565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 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43C752-A767-4488-A648-C7CE7804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25259-06A8-451B-BFAE-DF971931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B5E7F-E09E-485F-AF00-B3FC5574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AF2EF-8FD2-41B3-A5E5-498F9F35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EDCD6-FD41-4C6E-8906-A71E56E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F7546E-4419-4BFF-8A4B-E20D3D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C32E8-AE50-4F3E-88A8-8FDC5077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3C1094-FFF8-4F64-8412-2ADD3301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FFD7E8-8219-4801-8335-BDE886DD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C9089-CA36-4FB6-B997-7BD5C2F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2E76F8-2DBB-4897-86E6-F2E7C69D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5EEF2-3555-4377-B567-0154337A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433AB-6F1A-4B12-9242-D667874F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68AD3-763C-45C6-B55E-7AF97B38B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0CBCE8-0FF4-4002-B189-145AA8D9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B9FBFC-2856-43C8-9403-3D4132B8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020CD3-A231-4969-8426-FFD7D364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296BD-12D9-46F3-82E8-3C6D38F0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C80C5C-FFC3-468D-8D0F-94245F8C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BD70BE-B80C-40FA-B347-5C654DB2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C6CA9B-EAA2-4489-91BD-15C76A47F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69FCF0-906A-4C76-8DC9-ADB979D6B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D51CF4-9D76-4899-8933-EF1D5190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C84E78-CCC1-4428-B103-827B2D0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62F92A-BBA0-42E2-A1BD-4752EF69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9C170-1534-47EF-A239-09B4D4ED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3CEC46-9DA6-42C9-A18C-548D980C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1E1C25-BDC2-4E0C-AE52-3F61626E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959756-22AD-4FFD-A60D-9DEF8940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302D32-FCE9-47EE-837E-B5EA7EC6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0F68EE-8A65-459B-AA89-4135D2BD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F71D6-0B7E-49C2-ABC0-3F9ED03C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EC255-E9F5-41E4-9EA1-C067AA85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6EA40-901F-41E5-9231-8A4A2948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BF0F2E-4D92-4410-B8EE-92538042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5D7F2D-B3A0-4FC9-9835-F5F3FC8A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8932B7-B1DE-4859-8739-083FAFED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3E035-BE2B-4015-8C27-41536CB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4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0EB71-F9A4-42F1-8475-22852C4B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FB73EE-2C66-4D24-A30D-C31781E47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6E22F-0488-4E8E-B238-4E8B98B47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E6B1B3-1556-4609-843D-5D46E3E8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72B4DA-44D4-4F95-8D18-AB5B0603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68332C-0714-4C1F-B04A-EBA6FA47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8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EEDFA9-F33A-4D92-882B-59EB6EC3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A23D0E-096C-410C-91CF-851D9B7E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D9CBF9-B54C-4002-A1F3-01ADD9BFD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9A53-013D-4320-8915-C1EA5D650FC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1E512-4723-4D3F-8DBE-D52F36A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C8E2A-C0B0-419A-9F10-404DF6081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8567-9BF4-4AB5-AE92-35AA8C8E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4">
            <a:extLst>
              <a:ext uri="{FF2B5EF4-FFF2-40B4-BE49-F238E27FC236}">
                <a16:creationId xmlns:a16="http://schemas.microsoft.com/office/drawing/2014/main" id="{DC3AC437-237F-444E-AC6B-2702A65C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4" y="533401"/>
            <a:ext cx="6099175" cy="830263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Statistical Methods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for the territorial and social environment</a:t>
            </a:r>
            <a:endParaRPr lang="it-IT" altLang="it-IT" sz="2400" b="1">
              <a:latin typeface="Arial" panose="020B0604020202020204" pitchFamily="34" charset="0"/>
            </a:endParaRPr>
          </a:p>
        </p:txBody>
      </p:sp>
      <p:sp>
        <p:nvSpPr>
          <p:cNvPr id="5123" name="Segnaposto numero diapositiva 8">
            <a:extLst>
              <a:ext uri="{FF2B5EF4-FFF2-40B4-BE49-F238E27FC236}">
                <a16:creationId xmlns:a16="http://schemas.microsoft.com/office/drawing/2014/main" id="{9175B6D9-B8C5-4612-9FE3-243EE843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B6B8F-68FD-4504-BACF-E82738A65E60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4F84E4-E3F6-4175-B05A-D8D66CA0C4D4}"/>
              </a:ext>
            </a:extLst>
          </p:cNvPr>
          <p:cNvSpPr txBox="1"/>
          <p:nvPr/>
        </p:nvSpPr>
        <p:spPr>
          <a:xfrm>
            <a:off x="2895600" y="2667000"/>
            <a:ext cx="6400800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/>
              <a:t>IBM SPSS Statistics</a:t>
            </a:r>
          </a:p>
        </p:txBody>
      </p:sp>
      <p:sp>
        <p:nvSpPr>
          <p:cNvPr id="5125" name="CasellaDiTesto 2">
            <a:extLst>
              <a:ext uri="{FF2B5EF4-FFF2-40B4-BE49-F238E27FC236}">
                <a16:creationId xmlns:a16="http://schemas.microsoft.com/office/drawing/2014/main" id="{75BB4E3B-C548-4870-A11C-2850C490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1910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Arial" panose="020B0604020202020204" pitchFamily="34" charset="0"/>
              </a:rPr>
              <a:t>21/03/2024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D49AC6-D962-4340-85AD-91B5571BD4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08/03/2023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3791D-8E06-4BC4-B360-0A12C817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SPSS-Lecture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7F04BC2B-58FC-42A4-8113-6BF4798AB46C}"/>
              </a:ext>
            </a:extLst>
          </p:cNvPr>
          <p:cNvSpPr txBox="1">
            <a:spLocks/>
          </p:cNvSpPr>
          <p:nvPr/>
        </p:nvSpPr>
        <p:spPr>
          <a:xfrm>
            <a:off x="9105267" y="829138"/>
            <a:ext cx="2796447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8C8BC69-3094-8A39-F311-4920DDD1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76" y="763209"/>
            <a:ext cx="7997371" cy="533158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AEDC1B4-AA98-8695-0B5B-BA33880BB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0" t="22809" r="28928" b="26630"/>
          <a:stretch/>
        </p:blipFill>
        <p:spPr>
          <a:xfrm>
            <a:off x="5515804" y="2772686"/>
            <a:ext cx="3040743" cy="24311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927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F1E266-D05E-FE1F-1FFF-5130FAA4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Variance-covariance matrix</a:t>
            </a:r>
          </a:p>
        </p:txBody>
      </p:sp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FE16661-8513-7C7C-A34A-BCA36BEB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35" y="1966293"/>
            <a:ext cx="8772729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BE6F4C-623E-5441-C175-CFEB5FA6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Output </a:t>
            </a: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000" dirty="0">
                <a:solidFill>
                  <a:srgbClr val="FFFFFF"/>
                </a:solidFill>
              </a:rPr>
              <a:t>-Cronbach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ED44DF-8C03-5ED3-CD59-1ED877B4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5" y="1839574"/>
            <a:ext cx="4364252" cy="26059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D825151-59BC-BAA7-EEA5-5CDF28F9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05" y="1595146"/>
            <a:ext cx="3031064" cy="51701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9F5CA3-C109-1ABB-737F-73D0553E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8" y="4977241"/>
            <a:ext cx="2667000" cy="13620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E78283C-BD75-4381-0542-4FEE47CF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822" y="5168648"/>
            <a:ext cx="3009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4EFC3-9C95-CFB5-AE9E-3FC2B8C0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Output half-split coefficient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EA977FD-F53E-923C-86E8-3F5F30953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24" t="23069" r="29259" b="29418"/>
          <a:stretch/>
        </p:blipFill>
        <p:spPr>
          <a:xfrm>
            <a:off x="1347188" y="2449530"/>
            <a:ext cx="3856839" cy="2989453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57F3CE6C-82AF-67E9-7ECF-61ACDB7FFB37}"/>
              </a:ext>
            </a:extLst>
          </p:cNvPr>
          <p:cNvSpPr/>
          <p:nvPr/>
        </p:nvSpPr>
        <p:spPr>
          <a:xfrm>
            <a:off x="1966684" y="4702628"/>
            <a:ext cx="682171" cy="2612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482FD08-8709-C496-7ACD-B05308AA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390" y="1989263"/>
            <a:ext cx="3252523" cy="40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9F4FC9-790F-4F97-8EE4-312CE91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582185-B7AA-4C85-9F08-0CF3055E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928DF6-7FD6-4208-9ACF-63FB7CC7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22B5A5-A76C-4DCB-9522-E70E2E23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99" y="1676400"/>
            <a:ext cx="8534401" cy="2590800"/>
          </a:xfrm>
        </p:spPr>
        <p:txBody>
          <a:bodyPr anchor="t">
            <a:normAutofit/>
          </a:bodyPr>
          <a:lstStyle/>
          <a:p>
            <a:pPr algn="l"/>
            <a:r>
              <a:rPr lang="it-IT" sz="5400"/>
              <a:t>Semantic differential scale</a:t>
            </a:r>
            <a:endParaRPr lang="en-GB" sz="54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FBF5B6-3DAE-40B3-BC91-D4FD51023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598" y="4267200"/>
            <a:ext cx="9220202" cy="914400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solidFill>
                  <a:schemeClr val="tx1">
                    <a:alpha val="55000"/>
                  </a:schemeClr>
                </a:solidFill>
              </a:rPr>
              <a:t>Dataset </a:t>
            </a:r>
            <a:r>
              <a:rPr lang="it-IT" sz="3200" dirty="0" err="1">
                <a:solidFill>
                  <a:schemeClr val="tx1">
                    <a:alpha val="55000"/>
                  </a:schemeClr>
                </a:solidFill>
              </a:rPr>
              <a:t>osgood.sav</a:t>
            </a:r>
            <a:endParaRPr lang="en-GB" sz="32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16200000">
            <a:off x="1524000" y="2209801"/>
            <a:ext cx="1752602" cy="685801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192BF3E-28A9-4CA7-9B0D-9C18EDBCAF6A}" type="datetime1">
              <a:rPr lang="en-GB">
                <a:solidFill>
                  <a:srgbClr val="437D98"/>
                </a:solidFill>
              </a:rPr>
              <a:pPr algn="r">
                <a:spcAft>
                  <a:spcPts val="600"/>
                </a:spcAft>
                <a:defRPr/>
              </a:pPr>
              <a:t>21/03/2024</a:t>
            </a:fld>
            <a:endParaRPr lang="it-IT">
              <a:solidFill>
                <a:srgbClr val="437D98"/>
              </a:solidFill>
            </a:endParaRPr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049000" y="6400800"/>
            <a:ext cx="685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EEB770FD-56F6-440E-A06B-3110DAAD0B36}" type="slidenum">
              <a:rPr lang="it-IT" altLang="it-IT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it-IT" altLang="it-IT" sz="100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5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1C6F5D-23BB-47A9-B20C-F028758846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Mariangela Zenga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D656A8-1B34-4261-A1E3-2FE4F35A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Lecture 4</a:t>
            </a:r>
          </a:p>
        </p:txBody>
      </p:sp>
      <p:graphicFrame>
        <p:nvGraphicFramePr>
          <p:cNvPr id="22" name="Tabella 1">
            <a:extLst>
              <a:ext uri="{FF2B5EF4-FFF2-40B4-BE49-F238E27FC236}">
                <a16:creationId xmlns:a16="http://schemas.microsoft.com/office/drawing/2014/main" id="{0EFF6FCB-08BF-EDF9-76E9-CA2CEBE1101D}"/>
              </a:ext>
            </a:extLst>
          </p:cNvPr>
          <p:cNvGraphicFramePr>
            <a:graphicFrameLocks noGrp="1"/>
          </p:cNvGraphicFramePr>
          <p:nvPr/>
        </p:nvGraphicFramePr>
        <p:xfrm>
          <a:off x="768355" y="643467"/>
          <a:ext cx="10655293" cy="557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281">
                  <a:extLst>
                    <a:ext uri="{9D8B030D-6E8A-4147-A177-3AD203B41FA5}">
                      <a16:colId xmlns:a16="http://schemas.microsoft.com/office/drawing/2014/main" val="3245677905"/>
                    </a:ext>
                  </a:extLst>
                </a:gridCol>
                <a:gridCol w="1154241">
                  <a:extLst>
                    <a:ext uri="{9D8B030D-6E8A-4147-A177-3AD203B41FA5}">
                      <a16:colId xmlns:a16="http://schemas.microsoft.com/office/drawing/2014/main" val="3572381728"/>
                    </a:ext>
                  </a:extLst>
                </a:gridCol>
                <a:gridCol w="1637740">
                  <a:extLst>
                    <a:ext uri="{9D8B030D-6E8A-4147-A177-3AD203B41FA5}">
                      <a16:colId xmlns:a16="http://schemas.microsoft.com/office/drawing/2014/main" val="2979450250"/>
                    </a:ext>
                  </a:extLst>
                </a:gridCol>
                <a:gridCol w="1177265">
                  <a:extLst>
                    <a:ext uri="{9D8B030D-6E8A-4147-A177-3AD203B41FA5}">
                      <a16:colId xmlns:a16="http://schemas.microsoft.com/office/drawing/2014/main" val="1325967609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3214547424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678908763"/>
                    </a:ext>
                  </a:extLst>
                </a:gridCol>
              </a:tblGrid>
              <a:tr h="5720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 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Male</a:t>
                      </a:r>
                      <a:endParaRPr lang="en-GB" sz="3300" b="1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Female</a:t>
                      </a:r>
                      <a:endParaRPr lang="en-GB" sz="3300" b="1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Total</a:t>
                      </a:r>
                      <a:endParaRPr lang="en-GB" sz="3300" b="1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F</a:t>
                      </a:r>
                      <a:endParaRPr lang="en-GB" sz="3300" b="1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Sig.</a:t>
                      </a:r>
                      <a:endParaRPr lang="en-GB" sz="3300" b="1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3842074898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Old-Modern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4.89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4.30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4.48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1.289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0.266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2324537488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Expensive-Cheap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4.44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5.30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5.03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3.193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0.085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894908924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Unpleasant-Pleasant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4.44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4.50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4.48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0.011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0.917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1329866486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Dirty-Clean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4.00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4.80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4.55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3.673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0.066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2411534882"/>
                  </a:ext>
                </a:extLst>
              </a:tr>
              <a:tr h="10693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Disreputable-Reputable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4.89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5.15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5.07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0.276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0.604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284740269"/>
                  </a:ext>
                </a:extLst>
              </a:tr>
              <a:tr h="10693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Unsuccessful-Successful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5.44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5.35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5.38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0.037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0.850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2893228627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3300" u="none" strike="noStrike">
                          <a:effectLst/>
                        </a:rPr>
                        <a:t>Worthless-Valuable</a:t>
                      </a:r>
                      <a:endParaRPr lang="en-GB" sz="33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4.44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4.90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4.76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0.965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300" u="none" strike="noStrike">
                          <a:effectLst/>
                        </a:rPr>
                        <a:t>0.335</a:t>
                      </a:r>
                      <a:endParaRPr lang="en-GB" sz="33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4" marR="8434" marT="8434" marB="0" anchor="ctr"/>
                </a:tc>
                <a:extLst>
                  <a:ext uri="{0D108BD9-81ED-4DB2-BD59-A6C34878D82A}">
                    <a16:rowId xmlns:a16="http://schemas.microsoft.com/office/drawing/2014/main" val="36738985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D5343E-A755-4CA7-86EF-CBE8FB00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it-IT" sz="4000"/>
              <a:t>TODAY</a:t>
            </a:r>
            <a:endParaRPr lang="en-GB" sz="400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4F3D2B1-A106-C2DC-05F9-9EDE646BC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36857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50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9F4FC9-790F-4F97-8EE4-312CE91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582185-B7AA-4C85-9F08-0CF3055E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928DF6-7FD6-4208-9ACF-63FB7CC7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22B5A5-A76C-4DCB-9522-E70E2E23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99" y="1676400"/>
            <a:ext cx="8534401" cy="2590800"/>
          </a:xfrm>
        </p:spPr>
        <p:txBody>
          <a:bodyPr anchor="t">
            <a:normAutofit/>
          </a:bodyPr>
          <a:lstStyle/>
          <a:p>
            <a:pPr algn="l"/>
            <a:r>
              <a:rPr lang="it-IT" sz="5400" dirty="0" err="1"/>
              <a:t>Likert</a:t>
            </a:r>
            <a:r>
              <a:rPr lang="it-IT" sz="5400" dirty="0"/>
              <a:t> scale</a:t>
            </a:r>
            <a:br>
              <a:rPr lang="it-IT" sz="5400" dirty="0"/>
            </a:br>
            <a:endParaRPr lang="en-GB" sz="5400" dirty="0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16200000">
            <a:off x="1524000" y="2209801"/>
            <a:ext cx="1752602" cy="685801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192BF3E-28A9-4CA7-9B0D-9C18EDBCAF6A}" type="datetime1">
              <a:rPr lang="en-GB">
                <a:solidFill>
                  <a:srgbClr val="437D98"/>
                </a:solidFill>
              </a:rPr>
              <a:pPr algn="r">
                <a:spcAft>
                  <a:spcPts val="600"/>
                </a:spcAft>
                <a:defRPr/>
              </a:pPr>
              <a:t>21/03/2024</a:t>
            </a:fld>
            <a:endParaRPr lang="it-IT">
              <a:solidFill>
                <a:srgbClr val="437D98"/>
              </a:solidFill>
            </a:endParaRPr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049000" y="6400800"/>
            <a:ext cx="685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EEB770FD-56F6-440E-A06B-3110DAAD0B36}" type="slidenum">
              <a:rPr lang="it-IT" altLang="it-IT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 altLang="it-IT" sz="100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2473A7-83EB-4A72-D36D-CC72EC333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598" y="4267200"/>
            <a:ext cx="9220202" cy="914400"/>
          </a:xfrm>
        </p:spPr>
        <p:txBody>
          <a:bodyPr>
            <a:normAutofit/>
          </a:bodyPr>
          <a:lstStyle/>
          <a:p>
            <a:pPr algn="l"/>
            <a:r>
              <a:rPr lang="it-IT" sz="3200">
                <a:solidFill>
                  <a:schemeClr val="tx1">
                    <a:alpha val="55000"/>
                  </a:schemeClr>
                </a:solidFill>
              </a:rPr>
              <a:t>Dataset 09032023.sav</a:t>
            </a:r>
            <a:endParaRPr lang="en-GB" sz="32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1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81A02C-CFBC-4EB7-832C-32028DC0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70" y="1586959"/>
            <a:ext cx="6950016" cy="4639135"/>
          </a:xfrm>
          <a:prstGeom prst="rect">
            <a:avLst/>
          </a:prstGeom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7F04BC2B-58FC-42A4-8113-6BF4798AB46C}"/>
              </a:ext>
            </a:extLst>
          </p:cNvPr>
          <p:cNvSpPr txBox="1">
            <a:spLocks/>
          </p:cNvSpPr>
          <p:nvPr/>
        </p:nvSpPr>
        <p:spPr>
          <a:xfrm>
            <a:off x="990600" y="31561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/>
              <a:t>CREATE A LIKERT SCALE</a:t>
            </a:r>
            <a:endParaRPr lang="en-US" altLang="en-US" sz="5400" dirty="0"/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8CF840E3-E919-4774-AB8C-D8B236D2FACE}"/>
              </a:ext>
            </a:extLst>
          </p:cNvPr>
          <p:cNvSpPr txBox="1">
            <a:spLocks/>
          </p:cNvSpPr>
          <p:nvPr/>
        </p:nvSpPr>
        <p:spPr>
          <a:xfrm>
            <a:off x="990600" y="31561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CREATE A LIKERT SCALE</a:t>
            </a:r>
          </a:p>
        </p:txBody>
      </p:sp>
      <p:sp>
        <p:nvSpPr>
          <p:cNvPr id="11" name="Sottotitolo 1">
            <a:extLst>
              <a:ext uri="{FF2B5EF4-FFF2-40B4-BE49-F238E27FC236}">
                <a16:creationId xmlns:a16="http://schemas.microsoft.com/office/drawing/2014/main" id="{AE3A3885-4065-4CF5-8BA6-E81E33269CB0}"/>
              </a:ext>
            </a:extLst>
          </p:cNvPr>
          <p:cNvSpPr txBox="1">
            <a:spLocks/>
          </p:cNvSpPr>
          <p:nvPr/>
        </p:nvSpPr>
        <p:spPr>
          <a:xfrm>
            <a:off x="990600" y="1178168"/>
            <a:ext cx="10210800" cy="52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Dataset 09032023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80F761B-F9BF-49E4-BF1A-0D0A01984CD2}"/>
              </a:ext>
            </a:extLst>
          </p:cNvPr>
          <p:cNvSpPr/>
          <p:nvPr/>
        </p:nvSpPr>
        <p:spPr>
          <a:xfrm rot="457871">
            <a:off x="2809571" y="1830126"/>
            <a:ext cx="1534818" cy="311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2211B1-F0A8-BDE8-25EF-EB948B75F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1" t="15818" r="23290" b="21242"/>
          <a:stretch/>
        </p:blipFill>
        <p:spPr>
          <a:xfrm>
            <a:off x="5104691" y="1496139"/>
            <a:ext cx="5458003" cy="43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Describe</a:t>
            </a:r>
            <a:r>
              <a:rPr lang="it-IT" dirty="0"/>
              <a:t> Likert_1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58" y="1901952"/>
            <a:ext cx="117621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Frequency</a:t>
            </a:r>
            <a:r>
              <a:rPr lang="it-IT" dirty="0"/>
              <a:t> </a:t>
            </a:r>
            <a:r>
              <a:rPr lang="it-IT" dirty="0" err="1"/>
              <a:t>table</a:t>
            </a:r>
            <a:r>
              <a:rPr lang="it-IT" dirty="0"/>
              <a:t> (</a:t>
            </a:r>
            <a:r>
              <a:rPr lang="it-IT" dirty="0" err="1"/>
              <a:t>low</a:t>
            </a:r>
            <a:r>
              <a:rPr lang="it-IT" dirty="0"/>
              <a:t> informative)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Histogram</a:t>
            </a:r>
            <a:r>
              <a:rPr lang="it-IT" dirty="0"/>
              <a:t> (box-plot)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Mean</a:t>
            </a:r>
            <a:r>
              <a:rPr lang="it-IT" dirty="0"/>
              <a:t>, </a:t>
            </a:r>
            <a:r>
              <a:rPr lang="it-IT" dirty="0" err="1"/>
              <a:t>std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Produce «compare </a:t>
            </a:r>
            <a:r>
              <a:rPr lang="it-IT" dirty="0" err="1"/>
              <a:t>means</a:t>
            </a:r>
            <a:r>
              <a:rPr lang="it-IT" dirty="0"/>
              <a:t>»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sociodemographic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Hp1: Gender L1(</a:t>
            </a:r>
            <a:r>
              <a:rPr lang="it-IT" dirty="0" err="1"/>
              <a:t>Female</a:t>
            </a:r>
            <a:r>
              <a:rPr lang="it-IT" dirty="0"/>
              <a:t>)=L1(Male)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reject</a:t>
            </a:r>
            <a:r>
              <a:rPr lang="it-IT" dirty="0"/>
              <a:t> (for </a:t>
            </a:r>
            <a:r>
              <a:rPr lang="it-IT" dirty="0" err="1"/>
              <a:t>alpha</a:t>
            </a:r>
            <a:r>
              <a:rPr lang="it-IT" dirty="0"/>
              <a:t>=0.05)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Hp2: Age L1(</a:t>
            </a:r>
            <a:r>
              <a:rPr lang="it-IT" dirty="0" err="1"/>
              <a:t>older</a:t>
            </a:r>
            <a:r>
              <a:rPr lang="it-IT" dirty="0"/>
              <a:t>)=L1(</a:t>
            </a:r>
            <a:r>
              <a:rPr lang="it-IT" dirty="0" err="1"/>
              <a:t>Younger</a:t>
            </a:r>
            <a:r>
              <a:rPr lang="it-IT" dirty="0"/>
              <a:t>)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reject</a:t>
            </a:r>
            <a:r>
              <a:rPr lang="it-IT" dirty="0"/>
              <a:t> (for </a:t>
            </a:r>
            <a:r>
              <a:rPr lang="it-IT" dirty="0" err="1"/>
              <a:t>alpha</a:t>
            </a:r>
            <a:r>
              <a:rPr lang="it-IT" dirty="0"/>
              <a:t>=0.05)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Hp3: </a:t>
            </a:r>
            <a:r>
              <a:rPr lang="it-IT" dirty="0" err="1"/>
              <a:t>Marital</a:t>
            </a:r>
            <a:r>
              <a:rPr lang="it-IT" dirty="0"/>
              <a:t> status L1==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category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reject</a:t>
            </a:r>
            <a:r>
              <a:rPr lang="it-IT" dirty="0"/>
              <a:t> (for </a:t>
            </a:r>
            <a:r>
              <a:rPr lang="it-IT" dirty="0" err="1"/>
              <a:t>alpha</a:t>
            </a:r>
            <a:r>
              <a:rPr lang="it-IT" dirty="0"/>
              <a:t>=0.05)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Hp4: Ed. L1(</a:t>
            </a:r>
            <a:r>
              <a:rPr lang="it-IT" dirty="0" err="1"/>
              <a:t>higher</a:t>
            </a:r>
            <a:r>
              <a:rPr lang="it-IT" dirty="0"/>
              <a:t> ed)=L1(</a:t>
            </a:r>
            <a:r>
              <a:rPr lang="it-IT" dirty="0" err="1"/>
              <a:t>lower</a:t>
            </a:r>
            <a:r>
              <a:rPr lang="it-IT" dirty="0"/>
              <a:t> ed)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reject</a:t>
            </a:r>
            <a:r>
              <a:rPr lang="it-IT" dirty="0"/>
              <a:t> (for </a:t>
            </a:r>
            <a:r>
              <a:rPr lang="it-IT" dirty="0" err="1"/>
              <a:t>alpha</a:t>
            </a:r>
            <a:r>
              <a:rPr lang="it-IT" dirty="0"/>
              <a:t>=0.05)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Hp5: </a:t>
            </a:r>
            <a:r>
              <a:rPr lang="it-IT" dirty="0" err="1"/>
              <a:t>Income</a:t>
            </a:r>
            <a:r>
              <a:rPr lang="it-IT" dirty="0"/>
              <a:t> L1==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category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reject</a:t>
            </a:r>
            <a:r>
              <a:rPr lang="it-IT" dirty="0"/>
              <a:t> (for </a:t>
            </a:r>
            <a:r>
              <a:rPr lang="it-IT" dirty="0" err="1"/>
              <a:t>alpha</a:t>
            </a:r>
            <a:r>
              <a:rPr lang="it-IT" dirty="0"/>
              <a:t>=0.05)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Hp6: L1(</a:t>
            </a:r>
            <a:r>
              <a:rPr lang="it-IT" b="1" dirty="0" err="1">
                <a:solidFill>
                  <a:srgbClr val="FF0000"/>
                </a:solidFill>
              </a:rPr>
              <a:t>greater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env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level</a:t>
            </a:r>
            <a:r>
              <a:rPr lang="it-IT" b="1" dirty="0">
                <a:solidFill>
                  <a:srgbClr val="FF0000"/>
                </a:solidFill>
              </a:rPr>
              <a:t>)==L1(</a:t>
            </a:r>
            <a:r>
              <a:rPr lang="it-IT" b="1" dirty="0" err="1">
                <a:solidFill>
                  <a:srgbClr val="FF0000"/>
                </a:solidFill>
              </a:rPr>
              <a:t>lower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env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level</a:t>
            </a:r>
            <a:r>
              <a:rPr lang="it-IT" b="1" dirty="0">
                <a:solidFill>
                  <a:srgbClr val="FF0000"/>
                </a:solidFill>
              </a:rPr>
              <a:t>) </a:t>
            </a:r>
            <a:r>
              <a:rPr lang="it-IT" b="1" dirty="0" err="1">
                <a:solidFill>
                  <a:srgbClr val="FF0000"/>
                </a:solidFill>
              </a:rPr>
              <a:t>Reject</a:t>
            </a:r>
            <a:r>
              <a:rPr lang="it-IT" b="1" dirty="0">
                <a:solidFill>
                  <a:srgbClr val="FF0000"/>
                </a:solidFill>
              </a:rPr>
              <a:t> (for </a:t>
            </a:r>
            <a:r>
              <a:rPr lang="it-IT" b="1" dirty="0" err="1">
                <a:solidFill>
                  <a:srgbClr val="FF0000"/>
                </a:solidFill>
              </a:rPr>
              <a:t>alpha</a:t>
            </a:r>
            <a:r>
              <a:rPr lang="it-IT" b="1" dirty="0">
                <a:solidFill>
                  <a:srgbClr val="FF0000"/>
                </a:solidFill>
              </a:rPr>
              <a:t>=0.05): </a:t>
            </a:r>
            <a:r>
              <a:rPr lang="it-IT" b="1" dirty="0" err="1">
                <a:solidFill>
                  <a:srgbClr val="FF0000"/>
                </a:solidFill>
              </a:rPr>
              <a:t>when</a:t>
            </a:r>
            <a:r>
              <a:rPr lang="it-IT" b="1" dirty="0">
                <a:solidFill>
                  <a:srgbClr val="FF0000"/>
                </a:solidFill>
              </a:rPr>
              <a:t> the </a:t>
            </a:r>
            <a:r>
              <a:rPr lang="it-IT" b="1" dirty="0" err="1">
                <a:solidFill>
                  <a:srgbClr val="FF0000"/>
                </a:solidFill>
              </a:rPr>
              <a:t>env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  <a:r>
              <a:rPr lang="it-IT" b="1" dirty="0" err="1">
                <a:solidFill>
                  <a:srgbClr val="FF0000"/>
                </a:solidFill>
              </a:rPr>
              <a:t>level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increases</a:t>
            </a:r>
            <a:r>
              <a:rPr lang="it-IT" b="1" dirty="0">
                <a:solidFill>
                  <a:srgbClr val="FF0000"/>
                </a:solidFill>
              </a:rPr>
              <a:t>, the </a:t>
            </a:r>
            <a:r>
              <a:rPr lang="it-IT" b="1" dirty="0" err="1">
                <a:solidFill>
                  <a:srgbClr val="FF0000"/>
                </a:solidFill>
              </a:rPr>
              <a:t>Likert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mean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	</a:t>
            </a:r>
            <a:r>
              <a:rPr lang="it-IT" b="1" dirty="0" err="1">
                <a:solidFill>
                  <a:srgbClr val="FF0000"/>
                </a:solidFill>
              </a:rPr>
              <a:t>increases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too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358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3" y="1275430"/>
            <a:ext cx="6074093" cy="358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99" y="1656469"/>
            <a:ext cx="4781741" cy="28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5" y="204216"/>
            <a:ext cx="290512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442" y="366141"/>
            <a:ext cx="6515100" cy="1362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05" y="1950529"/>
            <a:ext cx="3638550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442" y="2350579"/>
            <a:ext cx="6819900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05" y="3886389"/>
            <a:ext cx="350520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442" y="4690298"/>
            <a:ext cx="69437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" y="794003"/>
            <a:ext cx="383857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43" y="1254631"/>
            <a:ext cx="6943725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" y="3698938"/>
            <a:ext cx="382905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937" y="4125658"/>
            <a:ext cx="69437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C7ADB8-EFBB-6B02-07A3-6164F875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29" y="386334"/>
            <a:ext cx="10261600" cy="60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5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265</Words>
  <Application>Microsoft Office PowerPoint</Application>
  <PresentationFormat>Widescreen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di Office</vt:lpstr>
      <vt:lpstr>PowerPoint Presentation</vt:lpstr>
      <vt:lpstr>TODAY</vt:lpstr>
      <vt:lpstr>Likert scale </vt:lpstr>
      <vt:lpstr>PowerPoint Presentation</vt:lpstr>
      <vt:lpstr>Describe Likert_1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Variance-covariance matrix</vt:lpstr>
      <vt:lpstr>Output α-Cronbach</vt:lpstr>
      <vt:lpstr>Output half-split coefficient</vt:lpstr>
      <vt:lpstr>Semantic differential scale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mariangela.zenga@unimib.it</dc:creator>
  <cp:lastModifiedBy>mariangela.zenga@unimib.it</cp:lastModifiedBy>
  <cp:revision>13</cp:revision>
  <dcterms:created xsi:type="dcterms:W3CDTF">2022-03-12T18:42:55Z</dcterms:created>
  <dcterms:modified xsi:type="dcterms:W3CDTF">2024-03-21T05:45:01Z</dcterms:modified>
</cp:coreProperties>
</file>