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796088" cy="992505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fukbb7nfpFIIsK2F2LS3SrKT7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9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796800" cy="992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49840" y="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917280" y="74412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9427680"/>
            <a:ext cx="2946240" cy="4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49840" y="9427680"/>
            <a:ext cx="2946240" cy="4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/>
          <p:nvPr/>
        </p:nvSpPr>
        <p:spPr>
          <a:xfrm>
            <a:off x="3849840" y="0"/>
            <a:ext cx="2946240" cy="49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03/03/2014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280" y="74412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280" y="74412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280" y="74412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640" y="74448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John Tukey, EDA, 1977</a:t>
            </a: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640" y="74448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on board, perhaps add U-shaped</a:t>
            </a: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280" y="74412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7:notes"/>
          <p:cNvSpPr/>
          <p:nvPr/>
        </p:nvSpPr>
        <p:spPr>
          <a:xfrm>
            <a:off x="3849840" y="0"/>
            <a:ext cx="2946240" cy="49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03/03/2014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640" y="74448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:notes"/>
          <p:cNvSpPr/>
          <p:nvPr/>
        </p:nvSpPr>
        <p:spPr>
          <a:xfrm>
            <a:off x="3849840" y="0"/>
            <a:ext cx="2946240" cy="49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03/03/2014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:notes"/>
          <p:cNvSpPr/>
          <p:nvPr/>
        </p:nvSpPr>
        <p:spPr>
          <a:xfrm>
            <a:off x="3849840" y="0"/>
            <a:ext cx="2946240" cy="49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03/03/2014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32a5a32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280" y="744120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32a5a3217_0_5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9000" cy="44673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132a5a3217_0_5:notes"/>
          <p:cNvSpPr txBox="1">
            <a:spLocks noGrp="1"/>
          </p:cNvSpPr>
          <p:nvPr>
            <p:ph type="sldNum" idx="12"/>
          </p:nvPr>
        </p:nvSpPr>
        <p:spPr>
          <a:xfrm>
            <a:off x="3849840" y="9427680"/>
            <a:ext cx="2946300" cy="4971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640" y="74448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:notes"/>
          <p:cNvSpPr/>
          <p:nvPr/>
        </p:nvSpPr>
        <p:spPr>
          <a:xfrm>
            <a:off x="3849840" y="0"/>
            <a:ext cx="2946240" cy="49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03/03/2014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640" y="74448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:notes"/>
          <p:cNvSpPr/>
          <p:nvPr/>
        </p:nvSpPr>
        <p:spPr>
          <a:xfrm>
            <a:off x="3849840" y="0"/>
            <a:ext cx="2946240" cy="49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03/03/2014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640" y="74448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:notes"/>
          <p:cNvSpPr/>
          <p:nvPr/>
        </p:nvSpPr>
        <p:spPr>
          <a:xfrm>
            <a:off x="3849840" y="0"/>
            <a:ext cx="2946240" cy="49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03/03/2014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280" y="74412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280" y="74412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280" y="744120"/>
            <a:ext cx="4962600" cy="3722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4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2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3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5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body" idx="6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>
            <a:spLocks noGrp="1"/>
          </p:cNvSpPr>
          <p:nvPr>
            <p:ph type="subTitle" idx="1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body" idx="4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4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body" idx="2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4"/>
          <p:cNvSpPr txBox="1">
            <a:spLocks noGrp="1"/>
          </p:cNvSpPr>
          <p:nvPr>
            <p:ph type="body" idx="3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body" idx="5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body" idx="6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subTitle" idx="1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csfordataanalysis.com/download-v-29-w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tatisticsfordataanalysis.com/download-v-28-ma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aas.unimib.it/PubLab/register/1ae8da25acd9d20d354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371600" y="2666880"/>
            <a:ext cx="6400800" cy="764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0EC"/>
          </a:solidFill>
          <a:ln w="9525" cap="flat" cmpd="sng">
            <a:solidFill>
              <a:srgbClr val="0D0D0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IBM SPSS Statistics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3009960" y="4191120"/>
            <a:ext cx="312408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29/02/2024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45720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98989"/>
                </a:solidFill>
              </a:rPr>
              <a:t>29</a:t>
            </a:r>
            <a:r>
              <a:rPr lang="en-US" sz="1200" b="0" i="0" u="none" strike="noStrike" cap="none" dirty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/02/2024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2044950" y="384675"/>
            <a:ext cx="505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highlight>
                  <a:srgbClr val="A71E3B"/>
                </a:highlight>
                <a:latin typeface="Roboto"/>
                <a:ea typeface="Roboto"/>
                <a:cs typeface="Roboto"/>
                <a:sym typeface="Roboto"/>
              </a:rPr>
              <a:t>Statistical Methods for Tourism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7014960" y="1523880"/>
            <a:ext cx="89568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/>
          <p:nvPr/>
        </p:nvSpPr>
        <p:spPr>
          <a:xfrm rot="10800000">
            <a:off x="6475320" y="1647360"/>
            <a:ext cx="534960" cy="120600"/>
          </a:xfrm>
          <a:custGeom>
            <a:avLst/>
            <a:gdLst/>
            <a:ahLst/>
            <a:cxnLst/>
            <a:rect l="l" t="t" r="r" b="b"/>
            <a:pathLst>
              <a:path w="1488" h="337" extrusionOk="0">
                <a:moveTo>
                  <a:pt x="0" y="84"/>
                </a:moveTo>
                <a:lnTo>
                  <a:pt x="1319" y="84"/>
                </a:lnTo>
                <a:lnTo>
                  <a:pt x="1319" y="0"/>
                </a:lnTo>
                <a:lnTo>
                  <a:pt x="1487" y="168"/>
                </a:lnTo>
                <a:lnTo>
                  <a:pt x="1319" y="336"/>
                </a:lnTo>
                <a:lnTo>
                  <a:pt x="1319" y="252"/>
                </a:lnTo>
                <a:lnTo>
                  <a:pt x="0" y="252"/>
                </a:lnTo>
                <a:lnTo>
                  <a:pt x="0" y="84"/>
                </a:lnTo>
              </a:path>
            </a:pathLst>
          </a:cu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20" name="Google Shape;220;p9"/>
          <p:cNvSpPr/>
          <p:nvPr/>
        </p:nvSpPr>
        <p:spPr>
          <a:xfrm>
            <a:off x="512530" y="4044304"/>
            <a:ext cx="1302590" cy="368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Variables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1814400" y="4130640"/>
            <a:ext cx="623880" cy="184320"/>
          </a:xfrm>
          <a:custGeom>
            <a:avLst/>
            <a:gdLst/>
            <a:ahLst/>
            <a:cxnLst/>
            <a:rect l="l" t="t" r="r" b="b"/>
            <a:pathLst>
              <a:path w="1735" h="514" extrusionOk="0">
                <a:moveTo>
                  <a:pt x="0" y="128"/>
                </a:moveTo>
                <a:lnTo>
                  <a:pt x="1478" y="128"/>
                </a:lnTo>
                <a:lnTo>
                  <a:pt x="1478" y="0"/>
                </a:lnTo>
                <a:lnTo>
                  <a:pt x="1734" y="256"/>
                </a:lnTo>
                <a:lnTo>
                  <a:pt x="1478" y="513"/>
                </a:lnTo>
                <a:lnTo>
                  <a:pt x="1478" y="384"/>
                </a:lnTo>
                <a:lnTo>
                  <a:pt x="0" y="384"/>
                </a:lnTo>
                <a:lnTo>
                  <a:pt x="0" y="128"/>
                </a:lnTo>
              </a:path>
            </a:pathLst>
          </a:cu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382920"/>
            <a:ext cx="4648320" cy="309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360" y="108000"/>
            <a:ext cx="48006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/>
          <p:nvPr/>
        </p:nvSpPr>
        <p:spPr>
          <a:xfrm>
            <a:off x="380880" y="-3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Descriptive Statistics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345600" y="1599840"/>
            <a:ext cx="8458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2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Describing data with </a:t>
            </a:r>
            <a:r>
              <a:rPr lang="en-US" sz="3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graphs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(quantitative or categorical variables)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Numerical descriptions of </a:t>
            </a:r>
            <a:r>
              <a:rPr lang="en-US" sz="3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center, variability, position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(quantitative variables)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/>
        </p:nvSpPr>
        <p:spPr>
          <a:xfrm>
            <a:off x="380880" y="1295280"/>
            <a:ext cx="8305920" cy="518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2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</a:pPr>
            <a:r>
              <a:rPr lang="en-US" sz="2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 distribution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Lists possible values of variable and number of times each occurs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Tables and Graphs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20" y="533520"/>
            <a:ext cx="685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/>
          <p:nvPr/>
        </p:nvSpPr>
        <p:spPr>
          <a:xfrm rot="2676600">
            <a:off x="3495240" y="1469520"/>
            <a:ext cx="1524240" cy="381240"/>
          </a:xfrm>
          <a:custGeom>
            <a:avLst/>
            <a:gdLst/>
            <a:ahLst/>
            <a:cxnLst/>
            <a:rect l="l" t="t" r="r" b="b"/>
            <a:pathLst>
              <a:path w="4236" h="1062" extrusionOk="0">
                <a:moveTo>
                  <a:pt x="0" y="271"/>
                </a:moveTo>
                <a:lnTo>
                  <a:pt x="3705" y="265"/>
                </a:lnTo>
                <a:lnTo>
                  <a:pt x="3704" y="0"/>
                </a:lnTo>
                <a:lnTo>
                  <a:pt x="4235" y="529"/>
                </a:lnTo>
                <a:lnTo>
                  <a:pt x="3706" y="1061"/>
                </a:lnTo>
                <a:lnTo>
                  <a:pt x="3705" y="796"/>
                </a:lnTo>
                <a:lnTo>
                  <a:pt x="1" y="801"/>
                </a:lnTo>
                <a:lnTo>
                  <a:pt x="0" y="271"/>
                </a:lnTo>
              </a:path>
            </a:pathLst>
          </a:cu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320" y="2452680"/>
            <a:ext cx="4552920" cy="25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20" y="685800"/>
            <a:ext cx="4819680" cy="19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480" y="3176640"/>
            <a:ext cx="5052960" cy="297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/>
          <p:nvPr/>
        </p:nvSpPr>
        <p:spPr>
          <a:xfrm>
            <a:off x="456840" y="-457560"/>
            <a:ext cx="8458200" cy="167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Descriptive statistics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00" y="1373040"/>
            <a:ext cx="7769520" cy="518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080" y="2819520"/>
            <a:ext cx="4953240" cy="311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14"/>
          <p:cNvCxnSpPr/>
          <p:nvPr/>
        </p:nvCxnSpPr>
        <p:spPr>
          <a:xfrm>
            <a:off x="3809520" y="2209320"/>
            <a:ext cx="839160" cy="129636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520" y="5762520"/>
            <a:ext cx="5019840" cy="10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/>
          <p:nvPr/>
        </p:nvSpPr>
        <p:spPr>
          <a:xfrm>
            <a:off x="456840" y="-43200"/>
            <a:ext cx="8458200" cy="167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Histogram</a:t>
            </a:r>
            <a:br>
              <a:rPr lang="en-US" sz="1800" b="0" i="0" u="none" strike="noStrike" cap="none"/>
            </a:b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(for </a:t>
            </a:r>
            <a:r>
              <a:rPr lang="en-US" sz="4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quantitative </a:t>
            </a: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variables)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/>
          <p:nvPr/>
        </p:nvSpPr>
        <p:spPr>
          <a:xfrm>
            <a:off x="2286000" y="2967120"/>
            <a:ext cx="4572000" cy="91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76520"/>
            <a:ext cx="7162920" cy="477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8280" y="2286000"/>
            <a:ext cx="5181840" cy="381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15"/>
          <p:cNvCxnSpPr/>
          <p:nvPr/>
        </p:nvCxnSpPr>
        <p:spPr>
          <a:xfrm>
            <a:off x="2514600" y="2057400"/>
            <a:ext cx="1829520" cy="48024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78" name="Google Shape;278;p15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Histogram</a:t>
            </a:r>
            <a:br>
              <a:rPr lang="en-US" sz="1800" b="0" i="0" u="none" strike="noStrike" cap="none"/>
            </a:b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Expenses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880" y="1647720"/>
            <a:ext cx="8124840" cy="479124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/>
          <p:nvPr/>
        </p:nvSpPr>
        <p:spPr>
          <a:xfrm>
            <a:off x="0" y="228240"/>
            <a:ext cx="9144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20" marR="0" lvl="0" indent="-34272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/>
            </a:b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BOXPLOT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20" y="1981080"/>
            <a:ext cx="5181480" cy="414972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7"/>
          <p:cNvSpPr/>
          <p:nvPr/>
        </p:nvSpPr>
        <p:spPr>
          <a:xfrm>
            <a:off x="5181480" y="1752480"/>
            <a:ext cx="3886200" cy="1752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 fontScale="4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Box plots have box from LQ to UQ, with median marked.  They portray a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five-number summary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data: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Minimum,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LQ,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Median,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UQ,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Maximum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except for outliers identified separately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Outlier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observation falling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below LQ – 1.5(IQR)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          above UQ + 1.5(IQR)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17"/>
          <p:cNvCxnSpPr/>
          <p:nvPr/>
        </p:nvCxnSpPr>
        <p:spPr>
          <a:xfrm flipH="1">
            <a:off x="3276000" y="3200400"/>
            <a:ext cx="1981800" cy="221040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98" name="Google Shape;298;p17"/>
          <p:cNvCxnSpPr/>
          <p:nvPr/>
        </p:nvCxnSpPr>
        <p:spPr>
          <a:xfrm flipH="1">
            <a:off x="3352320" y="3504960"/>
            <a:ext cx="1905840" cy="160092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99" name="Google Shape;299;p17"/>
          <p:cNvCxnSpPr/>
          <p:nvPr/>
        </p:nvCxnSpPr>
        <p:spPr>
          <a:xfrm flipH="1">
            <a:off x="3352320" y="3809880"/>
            <a:ext cx="1905840" cy="99144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0" name="Google Shape;300;p17"/>
          <p:cNvCxnSpPr/>
          <p:nvPr/>
        </p:nvCxnSpPr>
        <p:spPr>
          <a:xfrm flipH="1">
            <a:off x="3123360" y="5105160"/>
            <a:ext cx="3582360" cy="53388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1" name="Google Shape;301;p17"/>
          <p:cNvCxnSpPr/>
          <p:nvPr/>
        </p:nvCxnSpPr>
        <p:spPr>
          <a:xfrm rot="10800000">
            <a:off x="3047760" y="4304520"/>
            <a:ext cx="3658320" cy="110556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02" name="Google Shape;302;p17"/>
          <p:cNvSpPr/>
          <p:nvPr/>
        </p:nvSpPr>
        <p:spPr>
          <a:xfrm>
            <a:off x="2514600" y="2286000"/>
            <a:ext cx="609480" cy="1447920"/>
          </a:xfrm>
          <a:prstGeom prst="ellipse">
            <a:avLst/>
          </a:prstGeom>
          <a:noFill/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3281040" y="2743200"/>
            <a:ext cx="966960" cy="36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Outliers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/>
        </p:nvSpPr>
        <p:spPr>
          <a:xfrm>
            <a:off x="0" y="228240"/>
            <a:ext cx="9144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20" marR="0" lvl="0" indent="-34272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/>
            </a:b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BOXPLOT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marR="0" lvl="0" indent="-342720" algn="l" rtl="0"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80" y="1219320"/>
            <a:ext cx="3865680" cy="278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280" y="3187800"/>
            <a:ext cx="5050080" cy="297792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463680" y="1219320"/>
            <a:ext cx="8229600" cy="1831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Download SPSS (vs.29) on your computer/laptop, use the university license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License: 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ee101730993a20e687f6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 flipH="1">
            <a:off x="346075" y="4078235"/>
            <a:ext cx="8464800" cy="9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web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>
              <a:buSzPts val="18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Windows </a:t>
            </a:r>
            <a:r>
              <a:rPr lang="en-US" sz="18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https://www.statisticsfordataanalysis.com/download-v-29-win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Mac and Linux [</a:t>
            </a:r>
            <a:r>
              <a:rPr lang="en-US" sz="1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https://www.statisticsfordataanalysis.com/download-v-29-mac</a:t>
            </a:r>
            <a:r>
              <a:rPr lang="en-US" sz="18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BFFF91-1B24-00C1-4C00-24D6E37DE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32a5a3217_0_5"/>
          <p:cNvSpPr txBox="1"/>
          <p:nvPr/>
        </p:nvSpPr>
        <p:spPr>
          <a:xfrm>
            <a:off x="384625" y="975675"/>
            <a:ext cx="8556000" cy="3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Lab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can’t install SPSS on your laptop/computer, you can use the virtual LAB of the course “Statistical methods for tourism II”.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of all, you need to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enrol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virtual LAB. Here you can find the link to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enrol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virtual LAB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563C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https://libaas.unimib.it/PubLab/register/1ae8da25acd9d20d3549</a:t>
            </a:r>
            <a:endParaRPr sz="1800" b="1" dirty="0">
              <a:solidFill>
                <a:srgbClr val="21252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21252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Here, you can find a guide to start to use the virtual LAB of the course. Unfortunately, it is in Italian language! If you need assistance, please contact me by email!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428760" y="1825560"/>
            <a:ext cx="8504280" cy="3279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SPSS stands for Statistical Package for the Social Sciences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SPSS was made to be easier to use then other statistical software like S-Plus, R, or SAS.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040" y="380880"/>
            <a:ext cx="8620200" cy="523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3880" y="1376280"/>
            <a:ext cx="6400800" cy="360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/>
          <p:nvPr/>
        </p:nvSpPr>
        <p:spPr>
          <a:xfrm rot="2227800">
            <a:off x="2234880" y="1579680"/>
            <a:ext cx="814320" cy="363600"/>
          </a:xfrm>
          <a:custGeom>
            <a:avLst/>
            <a:gdLst/>
            <a:ahLst/>
            <a:cxnLst/>
            <a:rect l="l" t="t" r="r" b="b"/>
            <a:pathLst>
              <a:path w="2264" h="1012" extrusionOk="0">
                <a:moveTo>
                  <a:pt x="0" y="255"/>
                </a:moveTo>
                <a:lnTo>
                  <a:pt x="1757" y="252"/>
                </a:lnTo>
                <a:lnTo>
                  <a:pt x="1756" y="0"/>
                </a:lnTo>
                <a:lnTo>
                  <a:pt x="2263" y="504"/>
                </a:lnTo>
                <a:lnTo>
                  <a:pt x="1758" y="1011"/>
                </a:lnTo>
                <a:lnTo>
                  <a:pt x="1757" y="759"/>
                </a:lnTo>
                <a:lnTo>
                  <a:pt x="1" y="760"/>
                </a:lnTo>
                <a:lnTo>
                  <a:pt x="0" y="255"/>
                </a:lnTo>
              </a:path>
            </a:pathLst>
          </a:custGeom>
          <a:gradFill>
            <a:gsLst>
              <a:gs pos="0">
                <a:srgbClr val="3A7CCB"/>
              </a:gs>
              <a:gs pos="100000">
                <a:srgbClr val="2C5D98"/>
              </a:gs>
            </a:gsLst>
            <a:lin ang="7626000" scaled="0"/>
          </a:gradFill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3040" dir="5400000">
              <a:srgbClr val="808080">
                <a:alpha val="34901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2" name="Google Shape;162;p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5" descr="spss windo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880" y="1447920"/>
            <a:ext cx="8305920" cy="4876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5"/>
          <p:cNvCxnSpPr/>
          <p:nvPr/>
        </p:nvCxnSpPr>
        <p:spPr>
          <a:xfrm rot="10800000">
            <a:off x="990360" y="2056680"/>
            <a:ext cx="838800" cy="762840"/>
          </a:xfrm>
          <a:prstGeom prst="straightConnector1">
            <a:avLst/>
          </a:prstGeom>
          <a:noFill/>
          <a:ln w="31675" cap="flat" cmpd="sng">
            <a:solidFill>
              <a:srgbClr val="4A7EBB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172" name="Google Shape;172;p5"/>
          <p:cNvSpPr/>
          <p:nvPr/>
        </p:nvSpPr>
        <p:spPr>
          <a:xfrm>
            <a:off x="1828800" y="2438280"/>
            <a:ext cx="1905120" cy="762120"/>
          </a:xfrm>
          <a:prstGeom prst="ellipse">
            <a:avLst/>
          </a:pr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Columns: variables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5"/>
          <p:cNvCxnSpPr/>
          <p:nvPr/>
        </p:nvCxnSpPr>
        <p:spPr>
          <a:xfrm rot="10800000">
            <a:off x="685080" y="4037760"/>
            <a:ext cx="1143720" cy="2520"/>
          </a:xfrm>
          <a:prstGeom prst="straightConnector1">
            <a:avLst/>
          </a:prstGeom>
          <a:noFill/>
          <a:ln w="31675" cap="flat" cmpd="sng">
            <a:solidFill>
              <a:srgbClr val="4A7EBB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174" name="Google Shape;174;p5"/>
          <p:cNvSpPr/>
          <p:nvPr/>
        </p:nvSpPr>
        <p:spPr>
          <a:xfrm>
            <a:off x="1828800" y="3657600"/>
            <a:ext cx="1905120" cy="762120"/>
          </a:xfrm>
          <a:prstGeom prst="ellipse">
            <a:avLst/>
          </a:pr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Rows: cases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5"/>
          <p:cNvCxnSpPr/>
          <p:nvPr/>
        </p:nvCxnSpPr>
        <p:spPr>
          <a:xfrm flipH="1">
            <a:off x="609120" y="5409720"/>
            <a:ext cx="953280" cy="686520"/>
          </a:xfrm>
          <a:prstGeom prst="straightConnector1">
            <a:avLst/>
          </a:prstGeom>
          <a:noFill/>
          <a:ln w="31675" cap="flat" cmpd="sng">
            <a:solidFill>
              <a:srgbClr val="4A7EBB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176" name="Google Shape;176;p5"/>
          <p:cNvSpPr/>
          <p:nvPr/>
        </p:nvSpPr>
        <p:spPr>
          <a:xfrm>
            <a:off x="838080" y="4800600"/>
            <a:ext cx="1447920" cy="609480"/>
          </a:xfrm>
          <a:prstGeom prst="ellipse">
            <a:avLst/>
          </a:pr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 Data 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60" y="2911320"/>
            <a:ext cx="5229360" cy="34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1976400" y="2362320"/>
            <a:ext cx="457200" cy="276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1538280" y="2556000"/>
            <a:ext cx="152280" cy="761760"/>
          </a:xfrm>
          <a:custGeom>
            <a:avLst/>
            <a:gdLst/>
            <a:ahLst/>
            <a:cxnLst/>
            <a:rect l="l" t="t" r="r" b="b"/>
            <a:pathLst>
              <a:path w="425" h="2118" extrusionOk="0">
                <a:moveTo>
                  <a:pt x="106" y="0"/>
                </a:moveTo>
                <a:lnTo>
                  <a:pt x="106" y="1587"/>
                </a:lnTo>
                <a:lnTo>
                  <a:pt x="0" y="1587"/>
                </a:lnTo>
                <a:lnTo>
                  <a:pt x="212" y="2117"/>
                </a:lnTo>
                <a:lnTo>
                  <a:pt x="424" y="1587"/>
                </a:lnTo>
                <a:lnTo>
                  <a:pt x="318" y="1587"/>
                </a:lnTo>
                <a:lnTo>
                  <a:pt x="318" y="0"/>
                </a:lnTo>
                <a:lnTo>
                  <a:pt x="106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6" name="Google Shape;186;p6"/>
          <p:cNvSpPr/>
          <p:nvPr/>
        </p:nvSpPr>
        <p:spPr>
          <a:xfrm>
            <a:off x="2071800" y="2589120"/>
            <a:ext cx="152280" cy="547920"/>
          </a:xfrm>
          <a:custGeom>
            <a:avLst/>
            <a:gdLst/>
            <a:ahLst/>
            <a:cxnLst/>
            <a:rect l="l" t="t" r="r" b="b"/>
            <a:pathLst>
              <a:path w="425" h="1524" extrusionOk="0">
                <a:moveTo>
                  <a:pt x="106" y="0"/>
                </a:moveTo>
                <a:lnTo>
                  <a:pt x="106" y="992"/>
                </a:lnTo>
                <a:lnTo>
                  <a:pt x="0" y="992"/>
                </a:lnTo>
                <a:lnTo>
                  <a:pt x="212" y="1523"/>
                </a:lnTo>
                <a:lnTo>
                  <a:pt x="424" y="992"/>
                </a:lnTo>
                <a:lnTo>
                  <a:pt x="318" y="992"/>
                </a:lnTo>
                <a:lnTo>
                  <a:pt x="318" y="0"/>
                </a:lnTo>
                <a:lnTo>
                  <a:pt x="106" y="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7" name="Google Shape;187;p6"/>
          <p:cNvSpPr/>
          <p:nvPr/>
        </p:nvSpPr>
        <p:spPr>
          <a:xfrm>
            <a:off x="1447920" y="2344680"/>
            <a:ext cx="457200" cy="276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1447920" y="820800"/>
            <a:ext cx="5486400" cy="1109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files		Undo last operation	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data		Redo last operation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 file		Insert case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data		Insert variable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760" y="820800"/>
            <a:ext cx="23976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920" y="1116000"/>
            <a:ext cx="238320" cy="20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8840" y="1392120"/>
            <a:ext cx="192240" cy="20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000" y="1663560"/>
            <a:ext cx="214200" cy="20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48120" y="851040"/>
            <a:ext cx="214200" cy="16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6040" y="1120680"/>
            <a:ext cx="198360" cy="15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62160" y="1357200"/>
            <a:ext cx="200160" cy="20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63960" y="1646280"/>
            <a:ext cx="198360" cy="2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5105520" y="76320"/>
            <a:ext cx="3809880" cy="2790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48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 the data cells, you will find the toolbar </a:t>
            </a:r>
            <a:r>
              <a:rPr lang="en-US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menu bar </a:t>
            </a:r>
            <a:r>
              <a:rPr lang="en-US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Each provides the functions you will need to open/save data, perform transformations, and conduct your statistical operations.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48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Toolbar: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toolbar contains icons to facilitate easy point and click operations.  Because these can be customized, they may vary slightly between systems.  Below is a description of the main icons: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990720" y="757080"/>
            <a:ext cx="7238880" cy="5390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 Bar: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menu bar provides a series of “drop down” commands to perform most essential SPSS functions.  By clicking on a menu command, a further series of menu options will appear.  Many of these submenu commands will be discussed in further detail in this manual.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These are the basic file management operations.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e.g. opening, saving,  and printing files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This allows you to perform editing functions on the current data set.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e.g. cut, copy, clear, undo changes and redo changes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iew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Allows you to change the current view of data, as well as toolbar options.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e.g. grid lines, value labels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These functions deal with the configuration, defining, and management of data.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e.g. insert variables/cases, sort data, merge files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ransform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This allows you to transform the data set you’ve entered.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e.g. calculating new variables, recoding, missing values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nalyze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Includes the main data analysis functions.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e.g. descriptive statistics, t-Tests, ANOVA, correlation, data reduction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indows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Allows you to alter the appearance, format, position of the SPSS windows.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304920" y="484200"/>
            <a:ext cx="8534160" cy="503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set viaggi.sav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data file consists of 3233 respondents of the survey “Viaggi e vacanze “ ISTAT 2016.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headings at the top of this file refer to the variables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IDNO= Identity number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Gender	= Gender of respondent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Age4= Age (4 categories)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MarStat= Marital status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Educ4= Education attainment (4 categories)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Duration= Duration of last holiday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Motivation=Motivation of the holiday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Exp_Tot=Total Expenses of the last holiday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Exp_Day=Mean of the Daily Expenses	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Spesa_incl=Total expenses (categories)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857</Words>
  <Application>Microsoft Office PowerPoint</Application>
  <PresentationFormat>Presentazione su schermo (4:3)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Roboto</vt:lpstr>
      <vt:lpstr>Times New Roman</vt:lpstr>
      <vt:lpstr>Calibri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Alan Agresti</dc:creator>
  <cp:lastModifiedBy>Mariangela Zenga</cp:lastModifiedBy>
  <cp:revision>1</cp:revision>
  <dcterms:created xsi:type="dcterms:W3CDTF">2008-06-16T05:44:56Z</dcterms:created>
  <dcterms:modified xsi:type="dcterms:W3CDTF">2024-02-29T07:04:13Z</dcterms:modified>
</cp:coreProperties>
</file>