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FD29B-3BD0-4947-BE92-F41A54116DDD}" type="datetimeFigureOut">
              <a:rPr lang="fr-FR" smtClean="0"/>
              <a:t>26/04/2023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F9959-59AE-491C-B198-9B293678946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1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E4EB63-D660-4219-A5C6-F1D0D6DC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9988B6-37CC-4246-92E9-0D96BB158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5D8722-BDDD-4FB5-89E8-EA1A300FB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961991-285D-408E-AA1F-EDB6084A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60194-CC6D-44D8-8975-BABF12FBD8C5}" type="datetime1">
              <a:rPr lang="fr-FR" smtClean="0"/>
              <a:t>26/04/2023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B6D3E0-DCFB-41DF-8AA0-A2DC7016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80724B-E994-48C7-A71B-36801EF8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147D-B0BF-4736-9E32-FC3EA321385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83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5B487-6C46-437B-AE33-F6C63AAED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CDC4FC-36F1-4E83-8F1E-0E1D4C1B8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A26080-900F-42D8-8934-363F4BC00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13039-D69A-4646-84C3-D031E67E0F7F}" type="datetime1">
              <a:rPr lang="fr-FR" smtClean="0"/>
              <a:t>26/04/2023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463268-7DBC-4FBB-A0E1-950B34B4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EFB748-AD93-4AB7-9B1B-CC15B938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147D-B0BF-4736-9E32-FC3EA321385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57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05D11F-D470-4854-8823-232467FB5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B793D2-8AAC-4C6D-A34B-0E68D2380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AE4F9E-356E-4827-B1C1-FC5ED48C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726F-4AE1-47F8-B62F-DF742AF1FAE0}" type="datetime1">
              <a:rPr lang="fr-FR" smtClean="0"/>
              <a:t>26/04/2023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FDCFC9-D0AF-443B-8060-B137199B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F8CCDF-BC63-4C53-AAC6-74944AABC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147D-B0BF-4736-9E32-FC3EA321385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74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7BE7A39-6B0C-42B2-A803-8FA7D267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EDE7-041D-48FA-9B80-7A69241DEDC4}" type="datetime1">
              <a:rPr lang="fr-FR" smtClean="0"/>
              <a:t>26/04/2023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09E1B2-435F-4270-A06F-65456DCD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696FC1-C6B6-46DC-8FDC-C585B1C6C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147D-B0BF-4736-9E32-FC3EA321385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83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0A6497-021F-4EA7-80EA-5AB54AB5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D0BAC4-16B9-429B-9AF5-EDB988BF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847DCF-6594-43FE-A411-1B6783A87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6BBA9-6D29-43C7-9457-FCFE290DC220}" type="datetime1">
              <a:rPr lang="fr-FR" smtClean="0"/>
              <a:t>26/04/2023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460A9D1-C1FB-42A7-8A58-D697D0CB3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386C61-D6AD-4127-81F0-5C51FFBB7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147D-B0BF-4736-9E32-FC3EA321385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81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49" r:id="rId3"/>
    <p:sldLayoutId id="2147483655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078AC55-0F14-4EFD-874D-67D67833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373" y="0"/>
            <a:ext cx="9339253" cy="6858000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5A48CFE-2D2E-3173-7C34-F0CE9BAF1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56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771340B-6CEA-40B5-8659-86EE577DEF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-60000">
            <a:off x="1563486" y="504966"/>
            <a:ext cx="5128334" cy="3172335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7348705-FCBF-4D34-BB8E-B403ACBE4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9184" y="553706"/>
            <a:ext cx="3859475" cy="4552156"/>
          </a:xfrm>
        </p:spPr>
        <p:txBody>
          <a:bodyPr>
            <a:normAutofit fontScale="92500" lnSpcReduction="20000"/>
          </a:bodyPr>
          <a:lstStyle/>
          <a:p>
            <a:r>
              <a:rPr lang="it-IT" sz="1800" b="1"/>
              <a:t>Tenant</a:t>
            </a:r>
            <a:r>
              <a:rPr lang="it-IT" sz="1800"/>
              <a:t> : sostenitore</a:t>
            </a:r>
          </a:p>
          <a:p>
            <a:r>
              <a:rPr lang="it-IT" sz="1800" b="1"/>
              <a:t>Partisan</a:t>
            </a:r>
            <a:r>
              <a:rPr lang="it-IT" sz="1800"/>
              <a:t> : paladino</a:t>
            </a:r>
          </a:p>
          <a:p>
            <a:r>
              <a:rPr lang="it-IT" sz="1800" b="1"/>
              <a:t>Découler</a:t>
            </a:r>
            <a:r>
              <a:rPr lang="it-IT" sz="1800"/>
              <a:t> : derivare, conseguire</a:t>
            </a:r>
          </a:p>
          <a:p>
            <a:r>
              <a:rPr lang="it-IT" sz="1800" b="1"/>
              <a:t>Ne ... pas moins </a:t>
            </a:r>
            <a:r>
              <a:rPr lang="it-IT" sz="1800"/>
              <a:t>: nondimeno</a:t>
            </a:r>
          </a:p>
          <a:p>
            <a:r>
              <a:rPr lang="it-IT" sz="1800" b="1"/>
              <a:t>Se cantonner </a:t>
            </a:r>
            <a:r>
              <a:rPr lang="it-IT" sz="1800"/>
              <a:t>: limitarsi</a:t>
            </a:r>
          </a:p>
          <a:p>
            <a:r>
              <a:rPr lang="it-IT" sz="1800" b="1"/>
              <a:t>Endroit</a:t>
            </a:r>
            <a:r>
              <a:rPr lang="it-IT" sz="1800"/>
              <a:t> : posto, luogo</a:t>
            </a:r>
          </a:p>
          <a:p>
            <a:r>
              <a:rPr lang="it-IT" sz="1800" b="1"/>
              <a:t>Parquer</a:t>
            </a:r>
            <a:r>
              <a:rPr lang="it-IT" sz="1800"/>
              <a:t> : parcheggiare</a:t>
            </a:r>
          </a:p>
          <a:p>
            <a:r>
              <a:rPr lang="it-IT" sz="1800" b="1"/>
              <a:t>Ce n’est cependant pas de cette manière que les choses se passent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r>
              <a:rPr lang="it-IT" sz="1800"/>
              <a:t> Cependant, les choses ne se passent pas ainsi : tuttavia le cose non si svolgono così/in questo modo</a:t>
            </a:r>
          </a:p>
          <a:p>
            <a:r>
              <a:rPr lang="it-IT" sz="1800" b="1"/>
              <a:t>Jouer un rôle </a:t>
            </a:r>
            <a:r>
              <a:rPr lang="it-IT" sz="1800"/>
              <a:t>: svolgere una parte</a:t>
            </a:r>
          </a:p>
          <a:p>
            <a:r>
              <a:rPr lang="it-IT" sz="1800" b="1"/>
              <a:t>Épargne</a:t>
            </a:r>
            <a:r>
              <a:rPr lang="it-IT" sz="1800"/>
              <a:t> : risparmio</a:t>
            </a:r>
          </a:p>
          <a:p>
            <a:r>
              <a:rPr lang="it-IT" sz="1800" b="1"/>
              <a:t>Soit... soit </a:t>
            </a:r>
            <a:r>
              <a:rPr lang="it-IT" sz="1800"/>
              <a:t>: oppure... oppure</a:t>
            </a:r>
          </a:p>
          <a:p>
            <a:r>
              <a:rPr lang="it-IT" sz="1800" b="1"/>
              <a:t>Consommation</a:t>
            </a:r>
            <a:r>
              <a:rPr lang="it-IT" sz="1800"/>
              <a:t> : consumo</a:t>
            </a:r>
            <a:r>
              <a:rPr lang="it-IT" sz="1600"/>
              <a:t>.</a:t>
            </a:r>
            <a:endParaRPr lang="fr-FR" sz="160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6C6555B-ABD5-41F7-8DFA-DBDCFAA08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017" y="3696351"/>
            <a:ext cx="5128334" cy="268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9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470BDC-3561-4218-98F2-8197B2B1C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L’argent, mode d’emploi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44D00D9-CDCE-46FF-962D-B780B31D40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600"/>
              <a:t>Paul Jorion, </a:t>
            </a:r>
            <a:r>
              <a:rPr lang="fr-FR" sz="1600" i="1"/>
              <a:t>L’argent mode d’emploi</a:t>
            </a:r>
            <a:r>
              <a:rPr lang="fr-FR" sz="1600"/>
              <a:t>, Paris, Fayard, 2017</a:t>
            </a:r>
            <a:r>
              <a:rPr lang="fr-FR" sz="1600" baseline="30000"/>
              <a:t>2</a:t>
            </a:r>
            <a:endParaRPr lang="fr-FR" sz="16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D4E2255-E745-E3EC-2F6B-BE312AB4B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67225" cy="244475"/>
          </a:xfrm>
        </p:spPr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98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8254C4-72A8-42DF-AAEA-FF6B4E7A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Introduction 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27F9CF-7909-41F0-896C-D4C9690D2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/>
              <a:t>Du point de vue de la langue, ce texte se caractérise de la façon suivante :</a:t>
            </a:r>
          </a:p>
          <a:p>
            <a:pPr marL="0" indent="0">
              <a:buNone/>
            </a:pPr>
            <a:r>
              <a:rPr lang="it-IT" sz="2400"/>
              <a:t>1) il obéit aux canons de </a:t>
            </a:r>
            <a:r>
              <a:rPr lang="it-IT" sz="2400" b="1"/>
              <a:t>l’essai</a:t>
            </a:r>
            <a:r>
              <a:rPr lang="it-IT" sz="2400"/>
              <a:t> : «</a:t>
            </a:r>
            <a:r>
              <a:rPr lang="fr-FR" sz="2400" b="0" i="0">
                <a:solidFill>
                  <a:srgbClr val="202122"/>
                </a:solidFill>
                <a:effectLst/>
              </a:rPr>
              <a:t> œuvre de réflexion portant sur les sujets les plus divers et exposés de manière personnelle par l'auteur. »</a:t>
            </a:r>
            <a:endParaRPr lang="it-IT" sz="2400"/>
          </a:p>
          <a:p>
            <a:pPr marL="0" indent="0">
              <a:buNone/>
            </a:pPr>
            <a:r>
              <a:rPr lang="it-IT" sz="2400"/>
              <a:t>2) et à ceux de la </a:t>
            </a:r>
            <a:r>
              <a:rPr lang="it-IT" sz="2400" b="1"/>
              <a:t>vulgarisation</a:t>
            </a:r>
            <a:r>
              <a:rPr lang="it-IT" sz="2400"/>
              <a:t> : «</a:t>
            </a:r>
            <a:r>
              <a:rPr lang="fr-FR" sz="2400" b="0" i="0">
                <a:solidFill>
                  <a:srgbClr val="444A4D"/>
                </a:solidFill>
                <a:effectLst/>
              </a:rPr>
              <a:t>mettre à la portée des non-spécialistes des connaissances techniques et scientifiques ».</a:t>
            </a:r>
          </a:p>
          <a:p>
            <a:pPr marL="0" indent="0">
              <a:buNone/>
            </a:pPr>
            <a:r>
              <a:rPr lang="fr-FR" sz="2400">
                <a:solidFill>
                  <a:srgbClr val="444A4D"/>
                </a:solidFill>
              </a:rPr>
              <a:t>3) il introduit donc un </a:t>
            </a:r>
            <a:r>
              <a:rPr lang="fr-FR" sz="2400" b="1">
                <a:solidFill>
                  <a:srgbClr val="444A4D"/>
                </a:solidFill>
              </a:rPr>
              <a:t>lexique</a:t>
            </a:r>
            <a:r>
              <a:rPr lang="fr-FR" sz="2400">
                <a:solidFill>
                  <a:srgbClr val="444A4D"/>
                </a:solidFill>
              </a:rPr>
              <a:t> de base concernant </a:t>
            </a:r>
            <a:r>
              <a:rPr lang="fr-FR" sz="2400" b="1">
                <a:solidFill>
                  <a:srgbClr val="444A4D"/>
                </a:solidFill>
              </a:rPr>
              <a:t>l’activité bancaire et financière</a:t>
            </a:r>
            <a:r>
              <a:rPr lang="fr-FR" sz="2400">
                <a:solidFill>
                  <a:srgbClr val="444A4D"/>
                </a:solidFill>
              </a:rPr>
              <a:t>.</a:t>
            </a:r>
            <a:endParaRPr lang="fr-FR" sz="24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21831A4-843E-C9AE-7C19-F0AAA7C9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371975" cy="244475"/>
          </a:xfrm>
        </p:spPr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30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D2665-CEDE-468D-8196-2B57DFF9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/>
              <a:t>Le fonctionnement des banques commerciales</a:t>
            </a:r>
            <a:endParaRPr lang="fr-FR" sz="320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DD24D464-7FE6-40A5-87AF-587AD8DED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-60000">
            <a:off x="912404" y="1920088"/>
            <a:ext cx="5525341" cy="3686385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D209276-CE30-4FDE-BB01-C88BEB703DC0}"/>
              </a:ext>
            </a:extLst>
          </p:cNvPr>
          <p:cNvSpPr txBox="1"/>
          <p:nvPr/>
        </p:nvSpPr>
        <p:spPr>
          <a:xfrm>
            <a:off x="6764784" y="1828800"/>
            <a:ext cx="44800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/>
              <a:t>Prêter/emprunter, prêt/emprunt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/>
              <a:t>Argent</a:t>
            </a:r>
            <a:r>
              <a:rPr lang="it-IT"/>
              <a:t> : denaro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/>
              <a:t>Déposer</a:t>
            </a:r>
            <a:r>
              <a:rPr lang="it-IT"/>
              <a:t> (sur un compte courant) : depositare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/>
              <a:t>Déposant</a:t>
            </a:r>
            <a:r>
              <a:rPr lang="it-IT"/>
              <a:t> : depositante</a:t>
            </a:r>
          </a:p>
          <a:p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/>
              <a:t>Ne/n’… pas moins </a:t>
            </a:r>
            <a:r>
              <a:rPr lang="it-IT"/>
              <a:t>: nondimeno, tuttavia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/>
              <a:t>Du fait que </a:t>
            </a:r>
            <a:r>
              <a:rPr lang="it-IT" sz="1600"/>
              <a:t>→</a:t>
            </a:r>
            <a:r>
              <a:rPr lang="it-IT"/>
              <a:t> voir locutions et conjonctions introduisant la cause</a:t>
            </a:r>
          </a:p>
          <a:p>
            <a:endParaRPr lang="it-IT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/>
              <a:t>À tout prix </a:t>
            </a:r>
            <a:r>
              <a:rPr lang="it-IT"/>
              <a:t>: ad ogni costo</a:t>
            </a:r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BCB03DA-6571-7036-3EF1-A751EFF3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419600" cy="330200"/>
          </a:xfrm>
        </p:spPr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02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6F5B1AD-580A-4903-90E0-1AE14990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A811292-9C2B-4CCB-9636-CFCC1C9C213E}"/>
              </a:ext>
            </a:extLst>
          </p:cNvPr>
          <p:cNvSpPr/>
          <p:nvPr/>
        </p:nvSpPr>
        <p:spPr>
          <a:xfrm>
            <a:off x="994299" y="994298"/>
            <a:ext cx="6267635" cy="429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/>
              <a:t>Attribuez à chaque proposition le type auquel elle appartient: 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/>
              <a:t>Cette double utilisation est possible 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fr-FR"/>
              <a:t>du fait que les banques s’organisent à partir de la constatation faite par elles 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fr-FR"/>
              <a:t>que les sommes déposées sur un compte courant y restent généralement un certain temps, 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/>
              <a:t>dont elles peuvent tenir compte, </a:t>
            </a:r>
          </a:p>
          <a:p>
            <a:pPr marL="342900" indent="-342900">
              <a:spcBef>
                <a:spcPts val="1000"/>
              </a:spcBef>
              <a:buFont typeface="+mj-lt"/>
              <a:buAutoNum type="arabicPeriod"/>
            </a:pPr>
            <a:r>
              <a:rPr lang="fr-FR"/>
              <a:t>et que tous les déposants ne réclameront pas simultanément l’ensemble des sommes 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/>
              <a:t>qu’ils ont déposées.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01F37E6-1C92-4F18-B010-BB5BFD90B133}"/>
              </a:ext>
            </a:extLst>
          </p:cNvPr>
          <p:cNvSpPr txBox="1"/>
          <p:nvPr/>
        </p:nvSpPr>
        <p:spPr>
          <a:xfrm>
            <a:off x="7439487" y="1535837"/>
            <a:ext cx="336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Proposition </a:t>
            </a:r>
            <a:r>
              <a:rPr lang="it-IT">
                <a:solidFill>
                  <a:srgbClr val="FF0000"/>
                </a:solidFill>
              </a:rPr>
              <a:t>principale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03C2A6-62FF-4576-9846-D2A2F1E39A1E}"/>
              </a:ext>
            </a:extLst>
          </p:cNvPr>
          <p:cNvSpPr txBox="1"/>
          <p:nvPr/>
        </p:nvSpPr>
        <p:spPr>
          <a:xfrm>
            <a:off x="7510509" y="2228295"/>
            <a:ext cx="317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Proposition </a:t>
            </a:r>
            <a:r>
              <a:rPr lang="it-IT">
                <a:solidFill>
                  <a:srgbClr val="FF0000"/>
                </a:solidFill>
              </a:rPr>
              <a:t>relative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AC8D3E1-3236-4A00-A016-AC3C1C711035}"/>
              </a:ext>
            </a:extLst>
          </p:cNvPr>
          <p:cNvSpPr txBox="1"/>
          <p:nvPr/>
        </p:nvSpPr>
        <p:spPr>
          <a:xfrm>
            <a:off x="7519386" y="2876365"/>
            <a:ext cx="3808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Proposition </a:t>
            </a:r>
            <a:r>
              <a:rPr lang="it-IT">
                <a:solidFill>
                  <a:srgbClr val="FF0000"/>
                </a:solidFill>
              </a:rPr>
              <a:t>complétive</a:t>
            </a:r>
            <a:r>
              <a:rPr lang="it-IT"/>
              <a:t> (introduite par la conjonction </a:t>
            </a:r>
            <a:r>
              <a:rPr lang="it-IT" b="1"/>
              <a:t>que</a:t>
            </a:r>
            <a:r>
              <a:rPr lang="it-IT"/>
              <a:t>)</a:t>
            </a:r>
            <a:endParaRPr lang="fr-FR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2735991-E5EA-4799-B15F-1F9F25C3F1F7}"/>
              </a:ext>
            </a:extLst>
          </p:cNvPr>
          <p:cNvSpPr txBox="1"/>
          <p:nvPr/>
        </p:nvSpPr>
        <p:spPr>
          <a:xfrm>
            <a:off x="7581530" y="3941685"/>
            <a:ext cx="350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Proposition subordonnée de </a:t>
            </a:r>
            <a:r>
              <a:rPr lang="it-IT">
                <a:solidFill>
                  <a:srgbClr val="FF0000"/>
                </a:solidFill>
              </a:rPr>
              <a:t>cause</a:t>
            </a:r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7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73F6DC-089D-493D-A18D-B38730BA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27563" cy="806727"/>
          </a:xfrm>
        </p:spPr>
        <p:txBody>
          <a:bodyPr>
            <a:normAutofit/>
          </a:bodyPr>
          <a:lstStyle/>
          <a:p>
            <a:pPr algn="ctr"/>
            <a:r>
              <a:rPr lang="it-IT" sz="3200" b="1"/>
              <a:t>Analyse logique</a:t>
            </a:r>
            <a:endParaRPr lang="fr-FR" sz="3200" b="1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E0FA957-877A-4195-A857-DAF27717A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764" y="2426624"/>
            <a:ext cx="9185498" cy="3972280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DA3A58-D4EE-458E-B155-3CFA1003B911}"/>
              </a:ext>
            </a:extLst>
          </p:cNvPr>
          <p:cNvSpPr txBox="1"/>
          <p:nvPr/>
        </p:nvSpPr>
        <p:spPr>
          <a:xfrm>
            <a:off x="1216241" y="1171852"/>
            <a:ext cx="9676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1"/>
              <a:t>Phrase</a:t>
            </a:r>
            <a:r>
              <a:rPr lang="it-IT" sz="1600"/>
              <a:t> : Cette double utilisation est possible du fait que les banques s’organisent à partir de la constatation faite par elles que les sommes déposées sur un compte courant y restent généralement un certain temps, dont elles peuvent tenir compte, et que tous les déposants ne réclameront pas simultanément l’ensemble des sommes qu’ils ont déposées.</a:t>
            </a:r>
            <a:endParaRPr lang="fr-FR" sz="16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53B4091-4456-3141-8921-03ED6A3DA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48175" cy="358775"/>
          </a:xfrm>
        </p:spPr>
        <p:txBody>
          <a:bodyPr/>
          <a:lstStyle/>
          <a:p>
            <a:r>
              <a:rPr lang="it-IT"/>
              <a:t>Lingua magistrale per il Turismo - a.a. 2022-2023 Secondo semestre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57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A4D0BE98-4ED1-476C-9922-430625B483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-60000">
            <a:off x="1268234" y="1919720"/>
            <a:ext cx="5271444" cy="875684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8E3A0D-F0D8-4E95-AAAA-25AB4453C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4226" y="2082647"/>
            <a:ext cx="3989982" cy="3053918"/>
          </a:xfrm>
        </p:spPr>
        <p:txBody>
          <a:bodyPr>
            <a:normAutofit/>
          </a:bodyPr>
          <a:lstStyle/>
          <a:p>
            <a:r>
              <a:rPr lang="it-IT" sz="1800" b="1"/>
              <a:t>Retenir</a:t>
            </a:r>
            <a:r>
              <a:rPr lang="it-IT" sz="1800"/>
              <a:t> : trattenere</a:t>
            </a:r>
          </a:p>
          <a:p>
            <a:r>
              <a:rPr lang="it-IT" sz="1800"/>
              <a:t>Le </a:t>
            </a:r>
            <a:r>
              <a:rPr lang="it-IT" sz="1800" b="1"/>
              <a:t>fonds</a:t>
            </a:r>
            <a:r>
              <a:rPr lang="it-IT" sz="1800"/>
              <a:t> (pécuniaire), masculin invariable : il fondo</a:t>
            </a:r>
          </a:p>
          <a:p>
            <a:r>
              <a:rPr lang="it-IT" sz="1800" b="1"/>
              <a:t>Soit … soit </a:t>
            </a:r>
            <a:r>
              <a:rPr lang="it-IT" sz="1400"/>
              <a:t>→</a:t>
            </a:r>
            <a:r>
              <a:rPr lang="it-IT" sz="1800"/>
              <a:t> exposition d’alternatives</a:t>
            </a:r>
          </a:p>
          <a:p>
            <a:r>
              <a:rPr lang="it-IT" sz="1800" b="1"/>
              <a:t>En flagrant délit </a:t>
            </a:r>
            <a:r>
              <a:rPr lang="it-IT" sz="1800"/>
              <a:t>: in flagrante, in flagranza di reato</a:t>
            </a:r>
          </a:p>
          <a:p>
            <a:r>
              <a:rPr lang="it-IT" sz="1800" b="1"/>
              <a:t>Alors que </a:t>
            </a:r>
            <a:r>
              <a:rPr lang="it-IT" sz="1800"/>
              <a:t>: mentre</a:t>
            </a:r>
          </a:p>
          <a:p>
            <a:r>
              <a:rPr lang="it-IT" sz="1800" b="1"/>
              <a:t>Lui</a:t>
            </a:r>
            <a:r>
              <a:rPr lang="it-IT" sz="1800"/>
              <a:t> : pronom tonique ayant valeur d’insistance ou d’opposition.</a:t>
            </a:r>
            <a:endParaRPr lang="fr-FR" sz="180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78E8FF1-4172-4CD2-8F4E-3ECE50376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546" y="2776932"/>
            <a:ext cx="5612062" cy="28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2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D917C544-DA4C-4D2E-94C9-54F672800F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9187" y="1246661"/>
            <a:ext cx="5390563" cy="2921284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87EC994-9AAD-4C12-AD92-0D77FE22E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4674" y="1532662"/>
            <a:ext cx="4148139" cy="3772763"/>
          </a:xfrm>
        </p:spPr>
        <p:txBody>
          <a:bodyPr>
            <a:normAutofit/>
          </a:bodyPr>
          <a:lstStyle/>
          <a:p>
            <a:r>
              <a:rPr lang="it-IT" sz="1800" b="1"/>
              <a:t>Monsieur Tout-le-Monde </a:t>
            </a:r>
            <a:r>
              <a:rPr lang="it-IT" sz="1800"/>
              <a:t>: l’uomo medio, la persona comune</a:t>
            </a:r>
          </a:p>
          <a:p>
            <a:r>
              <a:rPr lang="it-IT" sz="1800" b="1"/>
              <a:t>Faire confiance </a:t>
            </a:r>
            <a:r>
              <a:rPr lang="it-IT" sz="1800"/>
              <a:t>: fidarsi</a:t>
            </a:r>
          </a:p>
          <a:p>
            <a:r>
              <a:rPr lang="it-IT" sz="1800" i="1"/>
              <a:t>Confidenza</a:t>
            </a:r>
            <a:r>
              <a:rPr lang="it-IT" sz="1800"/>
              <a:t> : 1) confiance ; 2) confidence ; 3) familiarité</a:t>
            </a:r>
          </a:p>
          <a:p>
            <a:r>
              <a:rPr lang="it-IT" sz="1800" b="1"/>
              <a:t>Berner</a:t>
            </a:r>
            <a:r>
              <a:rPr lang="it-IT" sz="1800"/>
              <a:t> : imbrogliare, ingannare</a:t>
            </a:r>
          </a:p>
          <a:p>
            <a:r>
              <a:rPr lang="it-IT" sz="1800" b="1"/>
              <a:t>Déboucher</a:t>
            </a:r>
            <a:r>
              <a:rPr lang="it-IT" sz="1800"/>
              <a:t> : sfociare, causare</a:t>
            </a:r>
          </a:p>
          <a:p>
            <a:r>
              <a:rPr lang="it-IT" sz="1800" b="1"/>
              <a:t>Foi</a:t>
            </a:r>
            <a:r>
              <a:rPr lang="it-IT" sz="1800"/>
              <a:t> : fede, fiducia</a:t>
            </a:r>
          </a:p>
          <a:p>
            <a:r>
              <a:rPr lang="it-IT" sz="1800" b="1"/>
              <a:t>Au sein de </a:t>
            </a:r>
            <a:r>
              <a:rPr lang="it-IT" sz="1400"/>
              <a:t>→</a:t>
            </a:r>
            <a:r>
              <a:rPr lang="it-IT" sz="1800"/>
              <a:t> à l’intérieur de, dans</a:t>
            </a:r>
          </a:p>
          <a:p>
            <a:r>
              <a:rPr lang="it-IT" sz="1800" b="1"/>
              <a:t>Sous-jacent</a:t>
            </a:r>
            <a:r>
              <a:rPr lang="it-IT" sz="1800"/>
              <a:t> : soggiacente, sotteso</a:t>
            </a:r>
          </a:p>
          <a:p>
            <a:endParaRPr lang="fr-FR" sz="180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7E54767-A29A-4328-A717-2F12AC7B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4167945"/>
            <a:ext cx="5308895" cy="156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8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AEC4F79-EE8B-4172-B99F-ECFD496E14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2386" y="1295301"/>
            <a:ext cx="5686887" cy="4267397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2E6CF2-DBF2-4E37-B60A-BA98FD998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2854" y="1613294"/>
            <a:ext cx="3940946" cy="3686675"/>
          </a:xfrm>
        </p:spPr>
        <p:txBody>
          <a:bodyPr>
            <a:normAutofit/>
          </a:bodyPr>
          <a:lstStyle/>
          <a:p>
            <a:r>
              <a:rPr lang="it-IT" sz="1800" b="1"/>
              <a:t>Davantage que </a:t>
            </a:r>
            <a:r>
              <a:rPr lang="it-IT" sz="1800"/>
              <a:t>: più di</a:t>
            </a:r>
          </a:p>
          <a:p>
            <a:r>
              <a:rPr lang="it-IT" sz="1800" b="1"/>
              <a:t>Pris à la lettre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r>
              <a:rPr lang="it-IT" sz="1800"/>
              <a:t> littéralement</a:t>
            </a:r>
          </a:p>
          <a:p>
            <a:r>
              <a:rPr lang="it-IT" sz="1800" b="1"/>
              <a:t>Qu’il est impossible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r>
              <a:rPr lang="it-IT" sz="1800"/>
              <a:t> l’impossibilité</a:t>
            </a:r>
          </a:p>
          <a:p>
            <a:r>
              <a:rPr lang="it-IT" sz="1800" b="1"/>
              <a:t>S’il est inopérant </a:t>
            </a: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r>
              <a:rPr lang="it-IT" sz="1800"/>
              <a:t> s’il ne fonctionne pas</a:t>
            </a:r>
          </a:p>
          <a:p>
            <a:r>
              <a:rPr lang="it-IT" sz="1800" b="1"/>
              <a:t>Capoter</a:t>
            </a:r>
            <a:r>
              <a:rPr lang="it-IT" sz="1800"/>
              <a:t> : fallire</a:t>
            </a:r>
          </a:p>
          <a:p>
            <a:r>
              <a:rPr lang="it-IT" sz="1800" b="1"/>
              <a:t>Aussitôt que</a:t>
            </a:r>
            <a:r>
              <a:rPr lang="it-IT" sz="1800"/>
              <a:t>, dès que : appena</a:t>
            </a:r>
          </a:p>
          <a:p>
            <a:r>
              <a:rPr lang="it-IT" sz="1800" b="1"/>
              <a:t>Retirer</a:t>
            </a:r>
            <a:r>
              <a:rPr lang="it-IT" sz="1800"/>
              <a:t> (de l’argent) : prelevare</a:t>
            </a:r>
          </a:p>
          <a:p>
            <a:r>
              <a:rPr lang="it-IT" sz="1800" b="1"/>
              <a:t>Écoulé</a:t>
            </a:r>
            <a:r>
              <a:rPr lang="it-IT" sz="1800"/>
              <a:t> : trascorso</a:t>
            </a:r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0948530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606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di Office</vt:lpstr>
      <vt:lpstr>Presentazione standard di PowerPoint</vt:lpstr>
      <vt:lpstr>L’argent, mode d’emploi</vt:lpstr>
      <vt:lpstr>Introduction </vt:lpstr>
      <vt:lpstr>Le fonctionnement des banques commerciales</vt:lpstr>
      <vt:lpstr>Presentazione standard di PowerPoint</vt:lpstr>
      <vt:lpstr>Analyse logique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laura.kreyder@unimib.it</dc:creator>
  <cp:lastModifiedBy>laura.kreyder@unimib.it</cp:lastModifiedBy>
  <cp:revision>12</cp:revision>
  <dcterms:created xsi:type="dcterms:W3CDTF">2021-04-29T16:37:00Z</dcterms:created>
  <dcterms:modified xsi:type="dcterms:W3CDTF">2023-04-27T13:28:16Z</dcterms:modified>
</cp:coreProperties>
</file>