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3"/>
  </p:notesMasterIdLst>
  <p:sldIdLst>
    <p:sldId id="270" r:id="rId2"/>
    <p:sldId id="436" r:id="rId3"/>
    <p:sldId id="426" r:id="rId4"/>
    <p:sldId id="427" r:id="rId5"/>
    <p:sldId id="435" r:id="rId6"/>
    <p:sldId id="434" r:id="rId7"/>
    <p:sldId id="438" r:id="rId8"/>
    <p:sldId id="439" r:id="rId9"/>
    <p:sldId id="440" r:id="rId10"/>
    <p:sldId id="441" r:id="rId11"/>
    <p:sldId id="44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B0B6B-BC02-47A0-99BF-7020FDB4B55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4033-C8C6-404E-8CAF-BC27F9BD82F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5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E6D638BF-702F-4CAE-BA16-27B4D856F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ADE96E65-AAA9-4748-85F0-0542C058B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9C4C87E7-03B9-4889-9861-6739C8671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904FFB-9137-4FC0-8795-3CE858B2ACCC}" type="slidenum">
              <a:rPr lang="en-US" altLang="it-IT" smtClean="0"/>
              <a:pPr>
                <a:spcBef>
                  <a:spcPct val="0"/>
                </a:spcBef>
              </a:pPr>
              <a:t>1</a:t>
            </a:fld>
            <a:endParaRPr lang="en-US" altLang="it-IT"/>
          </a:p>
        </p:txBody>
      </p:sp>
      <p:sp>
        <p:nvSpPr>
          <p:cNvPr id="6149" name="Segnaposto data 4">
            <a:extLst>
              <a:ext uri="{FF2B5EF4-FFF2-40B4-BE49-F238E27FC236}">
                <a16:creationId xmlns:a16="http://schemas.microsoft.com/office/drawing/2014/main" id="{77109F6B-49CC-49A0-BD5C-9D4CF76DAA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en-US"/>
              <a:t>03/03/2014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8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59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9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12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03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5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44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6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4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0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7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37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94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0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59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338FBFA-0B9A-41FA-B98F-7797713BDAC4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B1EA41E-EAAF-4760-AC55-229A82C2A62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0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4">
            <a:extLst>
              <a:ext uri="{FF2B5EF4-FFF2-40B4-BE49-F238E27FC236}">
                <a16:creationId xmlns:a16="http://schemas.microsoft.com/office/drawing/2014/main" id="{DC3AC437-237F-444E-AC6B-2702A65C5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195" y="533401"/>
            <a:ext cx="4969630" cy="461665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>
                <a:latin typeface="Arial" panose="020B0604020202020204" pitchFamily="34" charset="0"/>
              </a:rPr>
              <a:t>Statistical methods for tourism II</a:t>
            </a:r>
            <a:endParaRPr lang="it-IT" altLang="it-IT" sz="2400" b="1" dirty="0">
              <a:latin typeface="Arial" panose="020B0604020202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7D49AC6-D962-4340-85AD-91B5571B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30/03/2023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73791D-8E06-4BC4-B360-0A12C817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SPSS-Lecture </a:t>
            </a:r>
            <a:endParaRPr lang="it-IT" dirty="0"/>
          </a:p>
        </p:txBody>
      </p:sp>
      <p:sp>
        <p:nvSpPr>
          <p:cNvPr id="5123" name="Segnaposto numero diapositiva 8">
            <a:extLst>
              <a:ext uri="{FF2B5EF4-FFF2-40B4-BE49-F238E27FC236}">
                <a16:creationId xmlns:a16="http://schemas.microsoft.com/office/drawing/2014/main" id="{9175B6D9-B8C5-4612-9FE3-243EE843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B6B8F-68FD-4504-BACF-E82738A65E60}" type="slidenum">
              <a:rPr lang="it-IT" altLang="it-IT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94F84E4-E3F6-4175-B05A-D8D66CA0C4D4}"/>
              </a:ext>
            </a:extLst>
          </p:cNvPr>
          <p:cNvSpPr txBox="1"/>
          <p:nvPr/>
        </p:nvSpPr>
        <p:spPr>
          <a:xfrm>
            <a:off x="2895600" y="2667000"/>
            <a:ext cx="6400800" cy="769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400" dirty="0"/>
              <a:t>IBM SPSS Statistics</a:t>
            </a:r>
          </a:p>
        </p:txBody>
      </p:sp>
      <p:sp>
        <p:nvSpPr>
          <p:cNvPr id="5125" name="CasellaDiTesto 2">
            <a:extLst>
              <a:ext uri="{FF2B5EF4-FFF2-40B4-BE49-F238E27FC236}">
                <a16:creationId xmlns:a16="http://schemas.microsoft.com/office/drawing/2014/main" id="{75BB4E3B-C548-4870-A11C-2850C4902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41910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30/03/2023</a:t>
            </a:r>
            <a:endParaRPr lang="en-GB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03/03/2014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Methods for the territorial and social environment</a:t>
            </a:r>
            <a:endParaRPr lang="it-IT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2DAA5B-4346-466D-AF8E-3C248AE1102D}" type="slidenum">
              <a:rPr lang="it-IT" altLang="it-IT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024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57201"/>
            <a:ext cx="80994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magin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5" t="23283" r="28223" b="30150"/>
          <a:stretch>
            <a:fillRect/>
          </a:stretch>
        </p:blipFill>
        <p:spPr bwMode="auto">
          <a:xfrm>
            <a:off x="7543800" y="3005138"/>
            <a:ext cx="228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circolare in giù 8"/>
          <p:cNvSpPr/>
          <p:nvPr/>
        </p:nvSpPr>
        <p:spPr>
          <a:xfrm rot="2061114">
            <a:off x="7493000" y="2752725"/>
            <a:ext cx="838200" cy="431800"/>
          </a:xfrm>
          <a:prstGeom prst="curvedDownArrow">
            <a:avLst>
              <a:gd name="adj1" fmla="val 25000"/>
              <a:gd name="adj2" fmla="val 50000"/>
              <a:gd name="adj3" fmla="val 28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922463" y="1150939"/>
          <a:ext cx="8275636" cy="4408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7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77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2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99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33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45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%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%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%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%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%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Mean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STD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Factor Loading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Eigenvalue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% Variance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Cronbach’s </a:t>
                      </a:r>
                      <a:r>
                        <a:rPr lang="en-GB" sz="1100">
                          <a:effectLst/>
                        </a:rPr>
                        <a:t>alpha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Global satisfaction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 Light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 Light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 Light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 Light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 Light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 Light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2.816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70.405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0.858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I1 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10.0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39.8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19.4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22.4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8.2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2.79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1.147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0.964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I2 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14.5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41.5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18.2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18.4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7.5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2.63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1.158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0.921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I3 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6.5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16.8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15.8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41.7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19.2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3.50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1.167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0.654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I4 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4.9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11.7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7.8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41.7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33.8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3.88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1.148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0.547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59" name="Rettangolo 3"/>
          <p:cNvSpPr>
            <a:spLocks noChangeArrowheads="1"/>
          </p:cNvSpPr>
          <p:nvPr/>
        </p:nvSpPr>
        <p:spPr bwMode="auto">
          <a:xfrm>
            <a:off x="1922464" y="304800"/>
            <a:ext cx="8275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1800" b="1">
                <a:latin typeface="Arial" panose="020B0604020202020204" pitchFamily="34" charset="0"/>
                <a:cs typeface="Times New Roman" panose="02020603050405020304" pitchFamily="18" charset="0"/>
              </a:rPr>
              <a:t>Results of the Factor analysis method </a:t>
            </a:r>
            <a:r>
              <a:rPr lang="en-US" altLang="it-IT" sz="18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using the Maximum Likelihood Estimation</a:t>
            </a:r>
            <a:r>
              <a:rPr lang="it-IT" altLang="it-IT" sz="1800" b="1">
                <a:latin typeface="Arial" panose="020B0604020202020204" pitchFamily="34" charset="0"/>
              </a:rPr>
              <a:t> on the 4 items</a:t>
            </a:r>
          </a:p>
        </p:txBody>
      </p:sp>
    </p:spTree>
    <p:extLst>
      <p:ext uri="{BB962C8B-B14F-4D97-AF65-F5344CB8AC3E}">
        <p14:creationId xmlns:p14="http://schemas.microsoft.com/office/powerpoint/2010/main" val="8674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TODAY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MULTIPLE LINEAR REGRESSION</a:t>
            </a:r>
          </a:p>
          <a:p>
            <a:r>
              <a:rPr lang="it-IT" dirty="0" smtClean="0"/>
              <a:t>SERVQUAL</a:t>
            </a:r>
          </a:p>
          <a:p>
            <a:r>
              <a:rPr lang="it-IT" dirty="0" smtClean="0"/>
              <a:t>PCA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98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21C68A2-3328-D7E8-804B-A118A177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Mariangela Zenga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6F934DD-DB29-7E29-6DE4-75409524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SPSS-Lecture</a:t>
            </a:r>
            <a:endParaRPr lang="it-IT" dirty="0"/>
          </a:p>
        </p:txBody>
      </p:sp>
      <p:sp>
        <p:nvSpPr>
          <p:cNvPr id="28677" name="Slide Number Placeholder 3">
            <a:extLst>
              <a:ext uri="{FF2B5EF4-FFF2-40B4-BE49-F238E27FC236}">
                <a16:creationId xmlns:a16="http://schemas.microsoft.com/office/drawing/2014/main" id="{CE49E106-C186-EB6C-8747-C1AD02D1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BEA2C6-DC9A-45F8-B27A-A5DC77909096}" type="slidenum">
              <a:rPr lang="it-IT" altLang="it-IT" sz="9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9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DATA SET COUNTY.SAV</a:t>
            </a:r>
          </a:p>
          <a:p>
            <a:pPr marL="685800" lvl="1">
              <a:buFontTx/>
              <a:buChar char="-"/>
            </a:pPr>
            <a:r>
              <a:rPr lang="it-IT" dirty="0" smtClean="0"/>
              <a:t>CORRELATION</a:t>
            </a:r>
          </a:p>
          <a:p>
            <a:pPr marL="685800" lvl="1">
              <a:buFontTx/>
              <a:buChar char="-"/>
            </a:pPr>
            <a:r>
              <a:rPr lang="it-IT" dirty="0" smtClean="0"/>
              <a:t>MATRIX OF SCATTERPLOT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it-IT" dirty="0" smtClean="0"/>
              <a:t>CORRELATION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038" y="2493390"/>
            <a:ext cx="3838575" cy="38385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95" y="3716847"/>
            <a:ext cx="4301899" cy="2615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4AC037-4BA1-221F-1D7B-BD0B2B69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MULTIPLE LINEAR REGRESSION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270" y="2380618"/>
            <a:ext cx="4986338" cy="42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4AC037-4BA1-221F-1D7B-BD0B2B69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SERVQUAL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DATA SET SERVQUAL.SAV</a:t>
            </a:r>
            <a:endParaRPr lang="it-IT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790259"/>
              </p:ext>
            </p:extLst>
          </p:nvPr>
        </p:nvGraphicFramePr>
        <p:xfrm>
          <a:off x="1367226" y="3020786"/>
          <a:ext cx="3036971" cy="3739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glio di lavoro" r:id="rId3" imgW="6505467" imgH="8010425" progId="Excel.Sheet.12">
                  <p:embed/>
                </p:oleObj>
              </mc:Choice>
              <mc:Fallback>
                <p:oleObj name="Foglio di lavoro" r:id="rId3" imgW="6505467" imgH="80104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7226" y="3020786"/>
                        <a:ext cx="3036971" cy="3739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3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76C78A8-00DE-52E7-A739-5117B834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838200"/>
            <a:ext cx="68580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it-IT" sz="3000" b="1" dirty="0" smtClean="0">
                <a:latin typeface="Arial" panose="020B0604020202020204" pitchFamily="34" charset="0"/>
              </a:rPr>
              <a:t>PCA and RELIABILITY</a:t>
            </a:r>
            <a:endParaRPr lang="en-US" altLang="it-IT" sz="3000" b="1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28041"/>
              </p:ext>
            </p:extLst>
          </p:nvPr>
        </p:nvGraphicFramePr>
        <p:xfrm>
          <a:off x="3028949" y="2060575"/>
          <a:ext cx="8425543" cy="4724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6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8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Variable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Description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id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r>
                        <a:rPr lang="it-IT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questionnaire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Autunno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 </a:t>
                      </a:r>
                      <a:r>
                        <a:rPr lang="it-IT" sz="1200" dirty="0" err="1">
                          <a:effectLst/>
                        </a:rPr>
                        <a:t>am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satisfied</a:t>
                      </a:r>
                      <a:r>
                        <a:rPr lang="it-IT" sz="1200" baseline="0" dirty="0">
                          <a:effectLst/>
                        </a:rPr>
                        <a:t> with </a:t>
                      </a:r>
                      <a:r>
                        <a:rPr lang="it-IT" sz="1200" baseline="0" dirty="0" err="1">
                          <a:effectLst/>
                        </a:rPr>
                        <a:t>tourism</a:t>
                      </a:r>
                      <a:r>
                        <a:rPr lang="it-IT" sz="1200" baseline="0" dirty="0">
                          <a:effectLst/>
                        </a:rPr>
                        <a:t> in </a:t>
                      </a:r>
                      <a:r>
                        <a:rPr lang="it-IT" sz="1200" baseline="0" dirty="0" err="1">
                          <a:effectLst/>
                        </a:rPr>
                        <a:t>my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municipality</a:t>
                      </a:r>
                      <a:r>
                        <a:rPr lang="it-IT" sz="1200" baseline="0" dirty="0">
                          <a:effectLst/>
                        </a:rPr>
                        <a:t> in </a:t>
                      </a:r>
                      <a:r>
                        <a:rPr lang="it-IT" sz="1200" baseline="0" dirty="0" err="1">
                          <a:effectLst/>
                        </a:rPr>
                        <a:t>Autumn</a:t>
                      </a:r>
                      <a:r>
                        <a:rPr lang="it-IT" sz="1200" baseline="0" dirty="0">
                          <a:effectLst/>
                        </a:rPr>
                        <a:t> (1=</a:t>
                      </a:r>
                      <a:r>
                        <a:rPr lang="it-IT" sz="1200" baseline="0" dirty="0" err="1">
                          <a:effectLst/>
                        </a:rPr>
                        <a:t>Completely</a:t>
                      </a:r>
                      <a:r>
                        <a:rPr lang="it-IT" sz="1200" baseline="0" dirty="0">
                          <a:effectLst/>
                        </a:rPr>
                        <a:t> in </a:t>
                      </a:r>
                      <a:r>
                        <a:rPr lang="it-IT" sz="1200" baseline="0" dirty="0" err="1">
                          <a:effectLst/>
                        </a:rPr>
                        <a:t>disagree</a:t>
                      </a:r>
                      <a:r>
                        <a:rPr lang="it-IT" sz="1200" baseline="0" dirty="0">
                          <a:effectLst/>
                        </a:rPr>
                        <a:t>,…,5=</a:t>
                      </a:r>
                      <a:r>
                        <a:rPr lang="it-IT" sz="1200" baseline="0" dirty="0" err="1">
                          <a:effectLst/>
                        </a:rPr>
                        <a:t>Completely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agree</a:t>
                      </a:r>
                      <a:r>
                        <a:rPr lang="it-IT" sz="1200" baseline="0" dirty="0">
                          <a:effectLst/>
                        </a:rPr>
                        <a:t>)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Inverno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 </a:t>
                      </a:r>
                      <a:r>
                        <a:rPr lang="it-IT" sz="1200" dirty="0" err="1">
                          <a:effectLst/>
                        </a:rPr>
                        <a:t>am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satisfied</a:t>
                      </a:r>
                      <a:r>
                        <a:rPr lang="it-IT" sz="1200" baseline="0" dirty="0">
                          <a:effectLst/>
                        </a:rPr>
                        <a:t> with </a:t>
                      </a:r>
                      <a:r>
                        <a:rPr lang="it-IT" sz="1200" baseline="0" dirty="0" err="1">
                          <a:effectLst/>
                        </a:rPr>
                        <a:t>tourism</a:t>
                      </a:r>
                      <a:r>
                        <a:rPr lang="it-IT" sz="1200" baseline="0" dirty="0">
                          <a:effectLst/>
                        </a:rPr>
                        <a:t> in </a:t>
                      </a:r>
                      <a:r>
                        <a:rPr lang="it-IT" sz="1200" baseline="0" dirty="0" err="1">
                          <a:effectLst/>
                        </a:rPr>
                        <a:t>my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municipality</a:t>
                      </a:r>
                      <a:r>
                        <a:rPr lang="it-IT" sz="1200" baseline="0" dirty="0">
                          <a:effectLst/>
                        </a:rPr>
                        <a:t> in </a:t>
                      </a:r>
                      <a:r>
                        <a:rPr lang="it-IT" sz="1200" baseline="0" dirty="0" err="1">
                          <a:effectLst/>
                        </a:rPr>
                        <a:t>Winter</a:t>
                      </a:r>
                      <a:r>
                        <a:rPr lang="it-IT" sz="1200" baseline="0" dirty="0">
                          <a:effectLst/>
                        </a:rPr>
                        <a:t> (1=</a:t>
                      </a:r>
                      <a:r>
                        <a:rPr lang="it-IT" sz="1200" baseline="0" dirty="0" err="1">
                          <a:effectLst/>
                        </a:rPr>
                        <a:t>Completely</a:t>
                      </a:r>
                      <a:r>
                        <a:rPr lang="it-IT" sz="1200" baseline="0" dirty="0">
                          <a:effectLst/>
                        </a:rPr>
                        <a:t> in </a:t>
                      </a:r>
                      <a:r>
                        <a:rPr lang="it-IT" sz="1200" baseline="0" dirty="0" err="1">
                          <a:effectLst/>
                        </a:rPr>
                        <a:t>disagree</a:t>
                      </a:r>
                      <a:r>
                        <a:rPr lang="it-IT" sz="1200" baseline="0" dirty="0">
                          <a:effectLst/>
                        </a:rPr>
                        <a:t>,…,5=</a:t>
                      </a:r>
                      <a:r>
                        <a:rPr lang="it-IT" sz="1200" baseline="0" dirty="0" err="1">
                          <a:effectLst/>
                        </a:rPr>
                        <a:t>Completely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agree</a:t>
                      </a:r>
                      <a:r>
                        <a:rPr lang="it-IT" sz="1200" baseline="0" dirty="0">
                          <a:effectLst/>
                        </a:rPr>
                        <a:t>)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Primavera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 </a:t>
                      </a:r>
                      <a:r>
                        <a:rPr lang="it-IT" sz="1200" dirty="0" err="1">
                          <a:effectLst/>
                        </a:rPr>
                        <a:t>am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satisfied</a:t>
                      </a:r>
                      <a:r>
                        <a:rPr lang="it-IT" sz="1200" baseline="0" dirty="0">
                          <a:effectLst/>
                        </a:rPr>
                        <a:t> with </a:t>
                      </a:r>
                      <a:r>
                        <a:rPr lang="it-IT" sz="1200" baseline="0" dirty="0" err="1">
                          <a:effectLst/>
                        </a:rPr>
                        <a:t>tourism</a:t>
                      </a:r>
                      <a:r>
                        <a:rPr lang="it-IT" sz="1200" baseline="0" dirty="0">
                          <a:effectLst/>
                        </a:rPr>
                        <a:t> in </a:t>
                      </a:r>
                      <a:r>
                        <a:rPr lang="it-IT" sz="1200" baseline="0" dirty="0" err="1">
                          <a:effectLst/>
                        </a:rPr>
                        <a:t>my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municipality</a:t>
                      </a:r>
                      <a:r>
                        <a:rPr lang="it-IT" sz="1200" baseline="0" dirty="0">
                          <a:effectLst/>
                        </a:rPr>
                        <a:t> in Spring (1=</a:t>
                      </a:r>
                      <a:r>
                        <a:rPr lang="it-IT" sz="1200" baseline="0" dirty="0" err="1">
                          <a:effectLst/>
                        </a:rPr>
                        <a:t>Completely</a:t>
                      </a:r>
                      <a:r>
                        <a:rPr lang="it-IT" sz="1200" baseline="0" dirty="0">
                          <a:effectLst/>
                        </a:rPr>
                        <a:t> in </a:t>
                      </a:r>
                      <a:r>
                        <a:rPr lang="it-IT" sz="1200" baseline="0" dirty="0" err="1">
                          <a:effectLst/>
                        </a:rPr>
                        <a:t>disagree</a:t>
                      </a:r>
                      <a:r>
                        <a:rPr lang="it-IT" sz="1200" baseline="0" dirty="0">
                          <a:effectLst/>
                        </a:rPr>
                        <a:t>,…,5=</a:t>
                      </a:r>
                      <a:r>
                        <a:rPr lang="it-IT" sz="1200" baseline="0" dirty="0" err="1">
                          <a:effectLst/>
                        </a:rPr>
                        <a:t>Completely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agree</a:t>
                      </a:r>
                      <a:r>
                        <a:rPr lang="it-IT" sz="1200" baseline="0" dirty="0">
                          <a:effectLst/>
                        </a:rPr>
                        <a:t>)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Estate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 </a:t>
                      </a:r>
                      <a:r>
                        <a:rPr lang="it-IT" sz="1200" dirty="0" err="1">
                          <a:effectLst/>
                        </a:rPr>
                        <a:t>am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satisfied</a:t>
                      </a:r>
                      <a:r>
                        <a:rPr lang="it-IT" sz="1200" baseline="0" dirty="0">
                          <a:effectLst/>
                        </a:rPr>
                        <a:t> with </a:t>
                      </a:r>
                      <a:r>
                        <a:rPr lang="it-IT" sz="1200" baseline="0" dirty="0" err="1">
                          <a:effectLst/>
                        </a:rPr>
                        <a:t>tourism</a:t>
                      </a:r>
                      <a:r>
                        <a:rPr lang="it-IT" sz="1200" baseline="0" dirty="0">
                          <a:effectLst/>
                        </a:rPr>
                        <a:t> in </a:t>
                      </a:r>
                      <a:r>
                        <a:rPr lang="it-IT" sz="1200" baseline="0" dirty="0" err="1">
                          <a:effectLst/>
                        </a:rPr>
                        <a:t>my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municipality</a:t>
                      </a:r>
                      <a:r>
                        <a:rPr lang="it-IT" sz="1200" baseline="0" dirty="0">
                          <a:effectLst/>
                        </a:rPr>
                        <a:t> in </a:t>
                      </a:r>
                      <a:r>
                        <a:rPr lang="it-IT" sz="1200" baseline="0" dirty="0" err="1">
                          <a:effectLst/>
                        </a:rPr>
                        <a:t>Summer</a:t>
                      </a:r>
                      <a:r>
                        <a:rPr lang="it-IT" sz="1200" baseline="0" dirty="0">
                          <a:effectLst/>
                        </a:rPr>
                        <a:t> (1=</a:t>
                      </a:r>
                      <a:r>
                        <a:rPr lang="it-IT" sz="1200" baseline="0" dirty="0" err="1">
                          <a:effectLst/>
                        </a:rPr>
                        <a:t>Completely</a:t>
                      </a:r>
                      <a:r>
                        <a:rPr lang="it-IT" sz="1200" baseline="0" dirty="0">
                          <a:effectLst/>
                        </a:rPr>
                        <a:t> in </a:t>
                      </a:r>
                      <a:r>
                        <a:rPr lang="it-IT" sz="1200" baseline="0" dirty="0" err="1">
                          <a:effectLst/>
                        </a:rPr>
                        <a:t>disagree</a:t>
                      </a:r>
                      <a:r>
                        <a:rPr lang="it-IT" sz="1200" baseline="0" dirty="0">
                          <a:effectLst/>
                        </a:rPr>
                        <a:t>,…,5=</a:t>
                      </a:r>
                      <a:r>
                        <a:rPr lang="it-IT" sz="1200" baseline="0" dirty="0" err="1">
                          <a:effectLst/>
                        </a:rPr>
                        <a:t>Completely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agree</a:t>
                      </a:r>
                      <a:r>
                        <a:rPr lang="it-IT" sz="1200" baseline="0" dirty="0">
                          <a:effectLst/>
                        </a:rPr>
                        <a:t>)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Benefici_comunità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Tourism</a:t>
                      </a:r>
                      <a:r>
                        <a:rPr lang="it-IT" sz="1200" baseline="0" dirty="0">
                          <a:effectLst/>
                        </a:rPr>
                        <a:t> and </a:t>
                      </a:r>
                      <a:r>
                        <a:rPr lang="it-IT" sz="1200" baseline="0" dirty="0" err="1">
                          <a:effectLst/>
                        </a:rPr>
                        <a:t>tourists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visiting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my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municipality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give</a:t>
                      </a:r>
                      <a:r>
                        <a:rPr lang="it-IT" sz="1200" baseline="0" dirty="0">
                          <a:effectLst/>
                        </a:rPr>
                        <a:t> benefits to the community (1=</a:t>
                      </a:r>
                      <a:r>
                        <a:rPr lang="it-IT" sz="1200" baseline="0" dirty="0" err="1">
                          <a:effectLst/>
                        </a:rPr>
                        <a:t>Completely</a:t>
                      </a:r>
                      <a:r>
                        <a:rPr lang="it-IT" sz="1200" baseline="0" dirty="0">
                          <a:effectLst/>
                        </a:rPr>
                        <a:t> in </a:t>
                      </a:r>
                      <a:r>
                        <a:rPr lang="it-IT" sz="1200" baseline="0" dirty="0" err="1">
                          <a:effectLst/>
                        </a:rPr>
                        <a:t>disagree</a:t>
                      </a:r>
                      <a:r>
                        <a:rPr lang="it-IT" sz="1200" baseline="0" dirty="0">
                          <a:effectLst/>
                        </a:rPr>
                        <a:t>,…,5=</a:t>
                      </a:r>
                      <a:r>
                        <a:rPr lang="it-IT" sz="1200" baseline="0" dirty="0" err="1">
                          <a:effectLst/>
                        </a:rPr>
                        <a:t>Completely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agree</a:t>
                      </a:r>
                      <a:r>
                        <a:rPr lang="it-IT" sz="1200" baseline="0" dirty="0">
                          <a:effectLst/>
                        </a:rPr>
                        <a:t>)</a:t>
                      </a:r>
                      <a:endParaRPr lang="it-IT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Benefici_pers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 </a:t>
                      </a:r>
                      <a:r>
                        <a:rPr lang="it-IT" sz="1200" dirty="0" err="1">
                          <a:effectLst/>
                        </a:rPr>
                        <a:t>have</a:t>
                      </a:r>
                      <a:r>
                        <a:rPr lang="it-IT" sz="1200" dirty="0">
                          <a:effectLst/>
                        </a:rPr>
                        <a:t> benefits from </a:t>
                      </a:r>
                      <a:r>
                        <a:rPr lang="it-IT" sz="1200" dirty="0" err="1">
                          <a:effectLst/>
                        </a:rPr>
                        <a:t>tourism</a:t>
                      </a:r>
                      <a:r>
                        <a:rPr lang="it-IT" sz="1200" dirty="0">
                          <a:effectLst/>
                        </a:rPr>
                        <a:t> and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tourists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visiting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my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municipality</a:t>
                      </a:r>
                      <a:r>
                        <a:rPr lang="it-IT" sz="1200" baseline="0" dirty="0">
                          <a:effectLst/>
                        </a:rPr>
                        <a:t> (1=</a:t>
                      </a:r>
                      <a:r>
                        <a:rPr lang="it-IT" sz="1200" baseline="0" dirty="0" err="1">
                          <a:effectLst/>
                        </a:rPr>
                        <a:t>Completely</a:t>
                      </a:r>
                      <a:r>
                        <a:rPr lang="it-IT" sz="1200" baseline="0" dirty="0">
                          <a:effectLst/>
                        </a:rPr>
                        <a:t> in </a:t>
                      </a:r>
                      <a:r>
                        <a:rPr lang="it-IT" sz="1200" baseline="0" dirty="0" err="1">
                          <a:effectLst/>
                        </a:rPr>
                        <a:t>disagree</a:t>
                      </a:r>
                      <a:r>
                        <a:rPr lang="it-IT" sz="1200" baseline="0" dirty="0">
                          <a:effectLst/>
                        </a:rPr>
                        <a:t>,…,5=</a:t>
                      </a:r>
                      <a:r>
                        <a:rPr lang="it-IT" sz="1200" baseline="0" dirty="0" err="1">
                          <a:effectLst/>
                        </a:rPr>
                        <a:t>Completely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agree</a:t>
                      </a:r>
                      <a:r>
                        <a:rPr lang="it-IT" sz="1200" baseline="0" dirty="0">
                          <a:effectLst/>
                        </a:rPr>
                        <a:t>)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Coinvolgimento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Overall</a:t>
                      </a:r>
                      <a:r>
                        <a:rPr lang="it-IT" sz="1200" dirty="0">
                          <a:effectLst/>
                        </a:rPr>
                        <a:t>,</a:t>
                      </a:r>
                      <a:r>
                        <a:rPr lang="it-IT" sz="1200" baseline="0" dirty="0">
                          <a:effectLst/>
                        </a:rPr>
                        <a:t> I </a:t>
                      </a:r>
                      <a:r>
                        <a:rPr lang="it-IT" sz="1200" baseline="0" dirty="0" err="1">
                          <a:effectLst/>
                        </a:rPr>
                        <a:t>am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satisfied</a:t>
                      </a:r>
                      <a:r>
                        <a:rPr lang="it-IT" sz="1200" baseline="0" dirty="0">
                          <a:effectLst/>
                        </a:rPr>
                        <a:t> with the </a:t>
                      </a:r>
                      <a:r>
                        <a:rPr lang="it-IT" sz="1200" baseline="0" dirty="0" err="1">
                          <a:effectLst/>
                        </a:rPr>
                        <a:t>involvement</a:t>
                      </a:r>
                      <a:r>
                        <a:rPr lang="it-IT" sz="1200" baseline="0" dirty="0">
                          <a:effectLst/>
                        </a:rPr>
                        <a:t> in planning and </a:t>
                      </a:r>
                      <a:r>
                        <a:rPr lang="it-IT" sz="1200" baseline="0" dirty="0" err="1">
                          <a:effectLst/>
                        </a:rPr>
                        <a:t>development</a:t>
                      </a:r>
                      <a:r>
                        <a:rPr lang="it-IT" sz="1200" baseline="0" dirty="0">
                          <a:effectLst/>
                        </a:rPr>
                        <a:t> of </a:t>
                      </a:r>
                      <a:r>
                        <a:rPr lang="it-IT" sz="1200" baseline="0" dirty="0" err="1">
                          <a:effectLst/>
                        </a:rPr>
                        <a:t>tourism</a:t>
                      </a:r>
                      <a:r>
                        <a:rPr lang="it-IT" sz="1200" baseline="0" dirty="0">
                          <a:effectLst/>
                        </a:rPr>
                        <a:t>.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Cultura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does tourism influence the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identity, culture and heritage on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your 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municipality? (1=it damages, 2=it helps to preserve, 3= it helps to improve,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4= no effects, 5= don’t know)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QOL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does tourism influence </a:t>
                      </a:r>
                      <a:r>
                        <a:rPr lang="it-IT" sz="1200" dirty="0">
                          <a:effectLst/>
                        </a:rPr>
                        <a:t>on the </a:t>
                      </a:r>
                      <a:r>
                        <a:rPr lang="it-IT" sz="1200" dirty="0" err="1">
                          <a:effectLst/>
                        </a:rPr>
                        <a:t>quality</a:t>
                      </a:r>
                      <a:r>
                        <a:rPr lang="it-IT" sz="1200" dirty="0">
                          <a:effectLst/>
                        </a:rPr>
                        <a:t> of life of </a:t>
                      </a:r>
                      <a:r>
                        <a:rPr lang="it-IT" sz="1200" dirty="0" err="1">
                          <a:effectLst/>
                        </a:rPr>
                        <a:t>your</a:t>
                      </a:r>
                      <a:r>
                        <a:rPr lang="it-IT" sz="1200" dirty="0">
                          <a:effectLst/>
                        </a:rPr>
                        <a:t> </a:t>
                      </a:r>
                      <a:r>
                        <a:rPr lang="it-IT" sz="1200" dirty="0" err="1">
                          <a:effectLst/>
                        </a:rPr>
                        <a:t>municipality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(1=it damages, 2=it helps to preserve, 3= it helps to improve,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4= no effects, 5= don’t know)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Genere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Gender (1=male,</a:t>
                      </a:r>
                      <a:r>
                        <a:rPr lang="it-IT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2=</a:t>
                      </a:r>
                      <a:r>
                        <a:rPr lang="it-IT" sz="1200" baseline="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r>
                        <a:rPr lang="it-IT" sz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Eta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Age (1=</a:t>
                      </a:r>
                      <a:r>
                        <a:rPr lang="it-IT" sz="12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young</a:t>
                      </a: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, 2=</a:t>
                      </a:r>
                      <a:r>
                        <a:rPr lang="it-IT" sz="12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adult</a:t>
                      </a: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, 3=</a:t>
                      </a:r>
                      <a:r>
                        <a:rPr lang="it-IT" sz="12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elderly</a:t>
                      </a:r>
                      <a:r>
                        <a:rPr lang="it-IT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Education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Level</a:t>
                      </a:r>
                      <a:r>
                        <a:rPr lang="it-IT" sz="1200" baseline="0" dirty="0">
                          <a:effectLst/>
                        </a:rPr>
                        <a:t> of </a:t>
                      </a:r>
                      <a:r>
                        <a:rPr lang="it-IT" sz="1200" baseline="0" dirty="0" err="1">
                          <a:effectLst/>
                        </a:rPr>
                        <a:t>education</a:t>
                      </a:r>
                      <a:r>
                        <a:rPr lang="it-IT" sz="1200" baseline="0" dirty="0">
                          <a:effectLst/>
                        </a:rPr>
                        <a:t> (1=</a:t>
                      </a:r>
                      <a:r>
                        <a:rPr lang="it-IT" sz="1200" baseline="0" dirty="0" err="1">
                          <a:effectLst/>
                        </a:rPr>
                        <a:t>at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most</a:t>
                      </a:r>
                      <a:r>
                        <a:rPr lang="it-IT" sz="1200" baseline="0" dirty="0">
                          <a:effectLst/>
                        </a:rPr>
                        <a:t> middle </a:t>
                      </a:r>
                      <a:r>
                        <a:rPr lang="it-IT" sz="1200" baseline="0" dirty="0" err="1">
                          <a:effectLst/>
                        </a:rPr>
                        <a:t>school</a:t>
                      </a:r>
                      <a:r>
                        <a:rPr lang="it-IT" sz="1200" baseline="0" dirty="0">
                          <a:effectLst/>
                        </a:rPr>
                        <a:t>, 2=high </a:t>
                      </a:r>
                      <a:r>
                        <a:rPr lang="it-IT" sz="1200" baseline="0" dirty="0" err="1">
                          <a:effectLst/>
                        </a:rPr>
                        <a:t>school</a:t>
                      </a:r>
                      <a:r>
                        <a:rPr lang="it-IT" sz="1200" baseline="0" dirty="0">
                          <a:effectLst/>
                        </a:rPr>
                        <a:t>, 3 =</a:t>
                      </a:r>
                      <a:r>
                        <a:rPr lang="it-IT" sz="1200" baseline="0" dirty="0" err="1">
                          <a:effectLst/>
                        </a:rPr>
                        <a:t>at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least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undergraduate</a:t>
                      </a:r>
                      <a:r>
                        <a:rPr lang="it-IT" sz="1200" baseline="0" dirty="0">
                          <a:effectLst/>
                        </a:rPr>
                        <a:t> </a:t>
                      </a:r>
                      <a:r>
                        <a:rPr lang="it-IT" sz="1200" baseline="0" dirty="0" err="1">
                          <a:effectLst/>
                        </a:rPr>
                        <a:t>degree</a:t>
                      </a:r>
                      <a:r>
                        <a:rPr lang="it-IT" sz="1200" baseline="0" dirty="0">
                          <a:effectLst/>
                        </a:rPr>
                        <a:t>)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Residenza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Municipality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Forza_lavoro</a:t>
                      </a:r>
                      <a:endParaRPr lang="it-IT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Workforce</a:t>
                      </a:r>
                      <a:endParaRPr lang="it-IT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925" y="3881211"/>
            <a:ext cx="1997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 err="1">
                <a:cs typeface="Calibri" panose="020F0502020204030204" pitchFamily="34" charset="0"/>
              </a:rPr>
              <a:t>VSS_students.sav</a:t>
            </a:r>
            <a:endParaRPr lang="it-IT" altLang="it-IT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2"/>
          <p:cNvSpPr txBox="1">
            <a:spLocks noChangeArrowheads="1"/>
          </p:cNvSpPr>
          <p:nvPr/>
        </p:nvSpPr>
        <p:spPr bwMode="auto">
          <a:xfrm>
            <a:off x="2447925" y="530226"/>
            <a:ext cx="66479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latin typeface="Arial" panose="020B0604020202020204" pitchFamily="34" charset="0"/>
              </a:rPr>
              <a:t>The Global Satisfaction Index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454276" y="1354138"/>
          <a:ext cx="7096125" cy="46939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41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6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>
                          <a:effectLst/>
                        </a:rPr>
                        <a:t>I1</a:t>
                      </a:r>
                      <a:endParaRPr lang="it-IT" sz="110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Satisfaction in Autumn.</a:t>
                      </a:r>
                      <a:endParaRPr lang="it-IT" sz="1100" b="0" dirty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Overall, I am very satisfied with tourism in my destination in Autumn.</a:t>
                      </a:r>
                      <a:endParaRPr lang="it-IT" sz="1100" b="0" dirty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1=Strongly disagree;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2=Disagree;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3=Neutral;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4=Agree;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5=Strongly agree.</a:t>
                      </a:r>
                      <a:endParaRPr lang="it-IT" sz="1100" b="0" dirty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u="sng" dirty="0">
                          <a:effectLst/>
                        </a:rPr>
                        <a:t>Ind1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Percentage of residents who are satisfied (Agree+ Strongly Agree) with tourism in the destination in Autumn.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ETIS INDICATOR</a:t>
                      </a:r>
                      <a:endParaRPr lang="it-IT" sz="1100" b="0" dirty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>
                          <a:effectLst/>
                        </a:rPr>
                        <a:t>I2</a:t>
                      </a:r>
                      <a:endParaRPr lang="it-IT" sz="110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Satisfaction in Winter. </a:t>
                      </a:r>
                      <a:endParaRPr lang="it-IT" sz="1100" b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Overall, I am very satisfied with tourism in my destination in Winter.</a:t>
                      </a:r>
                      <a:endParaRPr lang="it-IT" sz="1100" b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1=Strongly disagree;</a:t>
                      </a:r>
                      <a:endParaRPr lang="it-IT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2=Disagree;</a:t>
                      </a:r>
                      <a:endParaRPr lang="it-IT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3=Neutral;</a:t>
                      </a:r>
                      <a:endParaRPr lang="it-IT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4=Agree;</a:t>
                      </a:r>
                      <a:endParaRPr lang="it-IT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5=Strongly agree.</a:t>
                      </a:r>
                      <a:endParaRPr lang="it-IT" sz="1100" b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u="sng" dirty="0">
                          <a:effectLst/>
                        </a:rPr>
                        <a:t>Ind2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Percentage of residents who are satisfied (Agree+ Strongly Agree) with tourism in the destination in Winter.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ETIS INDICATOR</a:t>
                      </a:r>
                      <a:endParaRPr lang="it-IT" sz="1100" b="0" dirty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>
                          <a:effectLst/>
                        </a:rPr>
                        <a:t>I3</a:t>
                      </a:r>
                      <a:endParaRPr lang="it-IT" sz="110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Satisfaction in Spring.</a:t>
                      </a:r>
                      <a:endParaRPr lang="it-IT" sz="1100" b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Overall, I am very satisfied with tourism in my destination in Spring.</a:t>
                      </a:r>
                      <a:endParaRPr lang="it-IT" sz="1100" b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1=Strongly Disagree;</a:t>
                      </a:r>
                      <a:endParaRPr lang="it-IT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2=Disagree;</a:t>
                      </a:r>
                      <a:endParaRPr lang="it-IT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3=Neutral;</a:t>
                      </a:r>
                      <a:endParaRPr lang="it-IT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4=Agree;</a:t>
                      </a:r>
                      <a:endParaRPr lang="it-IT" sz="1100" b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5=Strongly Agree.</a:t>
                      </a:r>
                      <a:endParaRPr lang="it-IT" sz="1100" b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u="sng" dirty="0">
                          <a:effectLst/>
                        </a:rPr>
                        <a:t>Ind3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Percentage of residents who are satisfied (Agree+ Strongly Agree) with tourism in the destination in Spring.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ETIS INDICATOR</a:t>
                      </a:r>
                      <a:endParaRPr lang="it-IT" sz="1100" b="0" dirty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>
                          <a:effectLst/>
                        </a:rPr>
                        <a:t>I4</a:t>
                      </a:r>
                      <a:endParaRPr lang="it-IT" sz="110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Satisfaction in Summer.</a:t>
                      </a:r>
                      <a:endParaRPr lang="it-IT" sz="1100" b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>
                          <a:effectLst/>
                        </a:rPr>
                        <a:t>Overall, I am very satisfied with tourism in my destination in Summer.</a:t>
                      </a:r>
                      <a:endParaRPr lang="it-IT" sz="1100" b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1=Strongly disagree;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2=Disagree;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3=Neutral;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4=Agree;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5=Strongly agree.</a:t>
                      </a:r>
                      <a:endParaRPr lang="it-IT" sz="1100" b="0" dirty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I</a:t>
                      </a:r>
                      <a:r>
                        <a:rPr lang="en-GB" sz="1100" b="0" u="sng" dirty="0">
                          <a:effectLst/>
                        </a:rPr>
                        <a:t>nd4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Percentage of residents who are satisfied (Agree+ Strongly Agree) with tourism in the destination in Summer.</a:t>
                      </a:r>
                      <a:endParaRPr lang="it-IT" sz="11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1100" b="0" dirty="0">
                          <a:effectLst/>
                        </a:rPr>
                        <a:t>ETIS INDICATOR</a:t>
                      </a:r>
                      <a:endParaRPr lang="it-IT" sz="1100" b="0" dirty="0">
                        <a:effectLst/>
                        <a:latin typeface="Calibri Light" charset="0"/>
                        <a:ea typeface="Calibri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5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128839" y="1003300"/>
          <a:ext cx="7772401" cy="4645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6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68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0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03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100">
                        <a:effectLst/>
                        <a:latin typeface="Calibri Light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N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 err="1">
                          <a:effectLst/>
                        </a:rPr>
                        <a:t>Strongly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  <a:r>
                        <a:rPr lang="it-IT" sz="1100" dirty="0" err="1">
                          <a:effectLst/>
                        </a:rPr>
                        <a:t>Disagree</a:t>
                      </a:r>
                      <a:r>
                        <a:rPr lang="it-IT" sz="1100" dirty="0">
                          <a:effectLst/>
                        </a:rPr>
                        <a:t>                      (%)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 err="1">
                          <a:effectLst/>
                        </a:rPr>
                        <a:t>Disagree</a:t>
                      </a:r>
                      <a:r>
                        <a:rPr lang="it-IT" sz="1100" dirty="0">
                          <a:effectLst/>
                        </a:rPr>
                        <a:t>                      (%)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 err="1">
                          <a:effectLst/>
                        </a:rPr>
                        <a:t>Neutral</a:t>
                      </a:r>
                      <a:r>
                        <a:rPr lang="it-IT" sz="1100" dirty="0">
                          <a:effectLst/>
                        </a:rPr>
                        <a:t>                   (%)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 err="1">
                          <a:effectLst/>
                        </a:rPr>
                        <a:t>Agree</a:t>
                      </a:r>
                      <a:r>
                        <a:rPr lang="it-IT" sz="1100" dirty="0">
                          <a:effectLst/>
                        </a:rPr>
                        <a:t>                   (%)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 err="1">
                          <a:effectLst/>
                        </a:rPr>
                        <a:t>Strongly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  <a:r>
                        <a:rPr lang="it-IT" sz="1100" dirty="0" err="1">
                          <a:effectLst/>
                        </a:rPr>
                        <a:t>Agree</a:t>
                      </a:r>
                      <a:r>
                        <a:rPr lang="it-IT" sz="1100" dirty="0">
                          <a:effectLst/>
                        </a:rPr>
                        <a:t>                (%)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 err="1">
                          <a:effectLst/>
                        </a:rPr>
                        <a:t>Indicator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Overall, I am very satisfied with tourism in my destination in Autumn.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584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10.0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39.8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19.4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22.4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8.3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30.7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Overall, I am very satisfied with tourism in my destination in Winter.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584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14.5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41.5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18.2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18.4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7.5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25.9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Overall, I am very satisfied with tourism in my destination in Spring.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584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6.5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16.8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15.8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41.7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19.2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60.9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Overall, I am very satisfied with tourism in my destination in Summer.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584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4.9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11.7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7.8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41.7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33.8</a:t>
                      </a:r>
                      <a:endParaRPr lang="it-IT" sz="110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75.5</a:t>
                      </a:r>
                      <a:endParaRPr lang="it-IT" sz="1100" dirty="0">
                        <a:effectLst/>
                        <a:latin typeface="Calibri Light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50" name="Rettangolo 3"/>
          <p:cNvSpPr>
            <a:spLocks noChangeArrowheads="1"/>
          </p:cNvSpPr>
          <p:nvPr/>
        </p:nvSpPr>
        <p:spPr bwMode="auto">
          <a:xfrm>
            <a:off x="2276475" y="357188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2000" b="1">
                <a:latin typeface="Arial" panose="020B0604020202020204" pitchFamily="34" charset="0"/>
                <a:cs typeface="Times New Roman" panose="02020603050405020304" pitchFamily="18" charset="0"/>
              </a:rPr>
              <a:t>Frequency distribution of the </a:t>
            </a:r>
            <a:r>
              <a:rPr lang="it-IT" altLang="it-IT" sz="2000" b="1">
                <a:latin typeface="Arial" panose="020B0604020202020204" pitchFamily="34" charset="0"/>
              </a:rPr>
              <a:t>4 items.</a:t>
            </a:r>
          </a:p>
        </p:txBody>
      </p:sp>
    </p:spTree>
    <p:extLst>
      <p:ext uri="{BB962C8B-B14F-4D97-AF65-F5344CB8AC3E}">
        <p14:creationId xmlns:p14="http://schemas.microsoft.com/office/powerpoint/2010/main" val="36713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03/03/2014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Methods for the territorial and social environment</a:t>
            </a:r>
            <a:endParaRPr lang="it-IT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5D1D91-B7F6-4702-8C5C-C96472EC86F1}" type="slidenum">
              <a:rPr lang="it-IT" altLang="it-IT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6" y="685801"/>
            <a:ext cx="80994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magin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3360739"/>
            <a:ext cx="29670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circolare in giù 10"/>
          <p:cNvSpPr/>
          <p:nvPr/>
        </p:nvSpPr>
        <p:spPr>
          <a:xfrm rot="1902668">
            <a:off x="6934200" y="2743200"/>
            <a:ext cx="685800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1072</TotalTime>
  <Words>735</Words>
  <Application>Microsoft Office PowerPoint</Application>
  <PresentationFormat>Widescreen</PresentationFormat>
  <Paragraphs>219</Paragraphs>
  <Slides>11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Calibri Light</vt:lpstr>
      <vt:lpstr>Cambria</vt:lpstr>
      <vt:lpstr>Century Gothic</vt:lpstr>
      <vt:lpstr>MS Mincho</vt:lpstr>
      <vt:lpstr>Times New Roman</vt:lpstr>
      <vt:lpstr>Wingdings 3</vt:lpstr>
      <vt:lpstr>Sala riunioni ione</vt:lpstr>
      <vt:lpstr>Foglio di lavoro di Microsoft Excel</vt:lpstr>
      <vt:lpstr>Presentazione standard di PowerPoint</vt:lpstr>
      <vt:lpstr>TODAY</vt:lpstr>
      <vt:lpstr>CORRELATION</vt:lpstr>
      <vt:lpstr>MULTIPLE LINEAR REGRESSION</vt:lpstr>
      <vt:lpstr>SERVQUAL</vt:lpstr>
      <vt:lpstr>PCA and RELIABILITY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Mariangela Zenga</dc:creator>
  <cp:lastModifiedBy>mariangela.zenga@unimib.it</cp:lastModifiedBy>
  <cp:revision>7</cp:revision>
  <dcterms:created xsi:type="dcterms:W3CDTF">2023-03-29T14:14:36Z</dcterms:created>
  <dcterms:modified xsi:type="dcterms:W3CDTF">2023-05-10T13:59:41Z</dcterms:modified>
</cp:coreProperties>
</file>