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62" r:id="rId4"/>
    <p:sldId id="264" r:id="rId5"/>
    <p:sldId id="265" r:id="rId6"/>
    <p:sldId id="26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1B15-8B38-4386-82B1-DDADA5F1EA9E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F3F39-788C-4EC2-B381-F3508EC81DE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59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5B487-6C46-437B-AE33-F6C63AAED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CDC4FC-36F1-4E83-8F1E-0E1D4C1B8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A26080-900F-42D8-8934-363F4BC0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9755-D83A-49DA-B983-565E490C2DDE}" type="datetime1">
              <a:rPr lang="fr-FR" smtClean="0"/>
              <a:t>11/05/2023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463268-7DBC-4FBB-A0E1-950B34B4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EFB748-AD93-4AB7-9B1B-CC15B938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147D-B0BF-4736-9E32-FC3EA321385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57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7BE7A39-6B0C-42B2-A803-8FA7D267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A1D0-1A45-4BC9-AAB7-AC518E355F02}" type="datetime1">
              <a:rPr lang="fr-FR" smtClean="0"/>
              <a:t>11/05/2023</a:t>
            </a:fld>
            <a:endParaRPr lang="fr-FR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409E1B2-435F-4270-A06F-65456DCD3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696FC1-C6B6-46DC-8FDC-C585B1C6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147D-B0BF-4736-9E32-FC3EA321385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83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E4EB63-D660-4219-A5C6-F1D0D6DC6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9988B6-37CC-4246-92E9-0D96BB158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15D8722-BDDD-4FB5-89E8-EA1A300FB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961991-285D-408E-AA1F-EDB6084AD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2640-84E4-4A2D-953E-552671459899}" type="datetime1">
              <a:rPr lang="fr-FR" smtClean="0"/>
              <a:t>11/05/2023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B6D3E0-DCFB-41DF-8AA0-A2DC7016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80724B-E994-48C7-A71B-36801EF8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147D-B0BF-4736-9E32-FC3EA321385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83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05D11F-D470-4854-8823-232467FB5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5B793D2-8AAC-4C6D-A34B-0E68D2380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AE4F9E-356E-4827-B1C1-FC5ED48C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3741-61D9-4BD8-889F-D2DD305B787D}" type="datetime1">
              <a:rPr lang="fr-FR" smtClean="0"/>
              <a:t>11/05/2023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FDCFC9-D0AF-443B-8060-B137199B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F8CCDF-BC63-4C53-AAC6-74944AAB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147D-B0BF-4736-9E32-FC3EA321385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74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10A6497-021F-4EA7-80EA-5AB54AB58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3D0BAC4-16B9-429B-9AF5-EDB988BF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847DCF-6594-43FE-A411-1B6783A87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0B39C-8767-43C2-98D0-C7749E069137}" type="datetime1">
              <a:rPr lang="fr-FR" smtClean="0"/>
              <a:t>11/05/2023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60A9D1-C1FB-42A7-8A58-D697D0CB3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386C61-D6AD-4127-81F0-5C51FFBB7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3147D-B0BF-4736-9E32-FC3EA321385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81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2" r:id="rId3"/>
    <p:sldLayoutId id="2147483649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470BDC-3561-4218-98F2-8197B2B1C2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L’argent, mode d’emploi (2)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44D00D9-CDCE-46FF-962D-B780B31D40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600"/>
              <a:t>Paul Jorion, </a:t>
            </a:r>
            <a:r>
              <a:rPr lang="fr-FR" sz="1600" i="1"/>
              <a:t>L’argent mode d’emploi</a:t>
            </a:r>
            <a:r>
              <a:rPr lang="fr-FR" sz="1600"/>
              <a:t>, Paris, Fayard, 2017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3F39F9A-1F6A-4D33-BC5D-0C282388B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1764" y="6347474"/>
            <a:ext cx="4421819" cy="213126"/>
          </a:xfrm>
        </p:spPr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98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74332A3-66C4-4FB8-A18A-F010511F1E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8596" y="1305017"/>
            <a:ext cx="5808055" cy="4557224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7CBC54F-2F60-46BB-A83F-9D975E51A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9374" y="1473693"/>
            <a:ext cx="4704425" cy="4871946"/>
          </a:xfrm>
        </p:spPr>
        <p:txBody>
          <a:bodyPr/>
          <a:lstStyle/>
          <a:p>
            <a:r>
              <a:rPr lang="it-IT" sz="1600" b="1"/>
              <a:t>Relevé des comptes </a:t>
            </a:r>
            <a:r>
              <a:rPr lang="it-IT" sz="1600"/>
              <a:t>: estratto conto</a:t>
            </a:r>
          </a:p>
          <a:p>
            <a:r>
              <a:rPr lang="it-IT" sz="1600" b="1"/>
              <a:t>Répertorié</a:t>
            </a:r>
            <a:r>
              <a:rPr lang="it-IT" sz="1600"/>
              <a:t> : elencato</a:t>
            </a:r>
          </a:p>
          <a:p>
            <a:r>
              <a:rPr lang="it-IT" sz="1600" b="1"/>
              <a:t>S’alarma, reçut </a:t>
            </a:r>
            <a:r>
              <a:rPr lang="it-IT" sz="1600"/>
              <a:t>: 3° personne du singulier du passé simple des verbes </a:t>
            </a:r>
            <a:r>
              <a:rPr lang="it-IT" sz="1600" b="1"/>
              <a:t>s’alarmer</a:t>
            </a:r>
            <a:r>
              <a:rPr lang="it-IT" sz="1600"/>
              <a:t> et </a:t>
            </a:r>
            <a:r>
              <a:rPr lang="it-IT" sz="1600" b="1"/>
              <a:t>recevoir</a:t>
            </a:r>
          </a:p>
          <a:p>
            <a:r>
              <a:rPr lang="it-IT" sz="1600" b="1"/>
              <a:t>Faramineux </a:t>
            </a:r>
            <a:r>
              <a:rPr lang="it-IT" sz="1600"/>
              <a:t>: esorbitante, spropositato</a:t>
            </a:r>
          </a:p>
          <a:p>
            <a:r>
              <a:rPr lang="it-IT" sz="1600" b="1"/>
              <a:t>Enquête faite </a:t>
            </a:r>
            <a:r>
              <a:rPr lang="it-IT" sz="1600"/>
              <a:t>= après avoir fait une enquête</a:t>
            </a:r>
          </a:p>
          <a:p>
            <a:r>
              <a:rPr lang="it-IT" sz="1600" b="1"/>
              <a:t>Virer l’argent </a:t>
            </a:r>
            <a:r>
              <a:rPr lang="it-IT" sz="1600"/>
              <a:t>: girava il denaro</a:t>
            </a:r>
          </a:p>
          <a:p>
            <a:r>
              <a:rPr lang="it-IT" sz="1600" b="1"/>
              <a:t>Un compte à lui, un agent à lui </a:t>
            </a:r>
            <a:r>
              <a:rPr lang="it-IT" sz="1600"/>
              <a:t>: expression de la possession </a:t>
            </a:r>
            <a:r>
              <a:rPr lang="it-IT" sz="1400"/>
              <a:t>→</a:t>
            </a:r>
            <a:r>
              <a:rPr lang="it-IT" sz="1600"/>
              <a:t> un suo conto, un suo agente</a:t>
            </a:r>
          </a:p>
          <a:p>
            <a:r>
              <a:rPr lang="it-IT" sz="1600" b="1"/>
              <a:t>Il extrayait</a:t>
            </a:r>
            <a:r>
              <a:rPr lang="it-IT" sz="1600"/>
              <a:t>, imparfait du verbe extraire, retirer</a:t>
            </a:r>
          </a:p>
          <a:p>
            <a:r>
              <a:rPr lang="it-IT" sz="1600" b="1"/>
              <a:t>Il confiait </a:t>
            </a:r>
            <a:r>
              <a:rPr lang="it-IT" sz="1600"/>
              <a:t>: affidava</a:t>
            </a:r>
          </a:p>
          <a:p>
            <a:r>
              <a:rPr lang="it-IT" sz="1600" b="1"/>
              <a:t>Conduisant</a:t>
            </a:r>
            <a:r>
              <a:rPr lang="it-IT" sz="1600"/>
              <a:t> </a:t>
            </a:r>
            <a:r>
              <a:rPr lang="it-IT" sz="1400"/>
              <a:t>→</a:t>
            </a:r>
            <a:r>
              <a:rPr lang="it-IT" sz="1600"/>
              <a:t> se traduit par une relative</a:t>
            </a:r>
          </a:p>
          <a:p>
            <a:pPr marL="0" indent="0">
              <a:buNone/>
            </a:pPr>
            <a:endParaRPr lang="it-IT" sz="1600"/>
          </a:p>
          <a:p>
            <a:endParaRPr lang="it-IT" sz="1600"/>
          </a:p>
          <a:p>
            <a:endParaRPr lang="it-IT" sz="1600"/>
          </a:p>
          <a:p>
            <a:endParaRPr lang="it-IT" sz="1600"/>
          </a:p>
          <a:p>
            <a:endParaRPr lang="fr-FR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D7F0B87-50CA-0CF7-F8BF-3330FF1E0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94200" cy="312305"/>
          </a:xfrm>
        </p:spPr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211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57D7497-043D-4ACF-BFBE-FC70AF3DE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404" y="1196026"/>
            <a:ext cx="10011189" cy="332935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13C383E-5879-466A-800E-B4E7C7DBFDBF}"/>
              </a:ext>
            </a:extLst>
          </p:cNvPr>
          <p:cNvSpPr txBox="1"/>
          <p:nvPr/>
        </p:nvSpPr>
        <p:spPr>
          <a:xfrm>
            <a:off x="2571564" y="585926"/>
            <a:ext cx="704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>
                <a:latin typeface="Agency FB" panose="020B0503020202020204" pitchFamily="34" charset="0"/>
              </a:rPr>
              <a:t>Carte du parcours entre Cotonou (Bénin) et Lomé (Togo)</a:t>
            </a:r>
            <a:endParaRPr lang="fr-FR">
              <a:latin typeface="Agency FB" panose="020B0503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0176E1A-01AC-4C84-BF6A-D33C84BCF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355" y="4995724"/>
            <a:ext cx="1900238" cy="1276350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06138D9-2B0F-ADA0-74C5-CC5F6D5AE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24562" y="6356350"/>
            <a:ext cx="4412673" cy="376959"/>
          </a:xfrm>
        </p:spPr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06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EE795AC-AFBF-4AD5-B955-3F54E463C6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3003" y="1272976"/>
            <a:ext cx="5438823" cy="4622999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3CC21D-44C1-47DC-A0BA-C52A32D69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0" y="1787127"/>
            <a:ext cx="3638549" cy="3283745"/>
          </a:xfrm>
        </p:spPr>
        <p:txBody>
          <a:bodyPr>
            <a:normAutofit lnSpcReduction="10000"/>
          </a:bodyPr>
          <a:lstStyle/>
          <a:p>
            <a:r>
              <a:rPr lang="it-IT" sz="1800" b="1"/>
              <a:t>À toute allure </a:t>
            </a:r>
            <a:r>
              <a:rPr lang="it-IT" sz="1800"/>
              <a:t>: a tutta velocità</a:t>
            </a:r>
          </a:p>
          <a:p>
            <a:r>
              <a:rPr lang="it-IT" sz="1800" b="1"/>
              <a:t>Se rendre </a:t>
            </a:r>
            <a:r>
              <a:rPr lang="it-IT" sz="1800"/>
              <a:t>: recarsi</a:t>
            </a:r>
          </a:p>
          <a:p>
            <a:r>
              <a:rPr lang="it-IT" sz="1800" b="1"/>
              <a:t>Marchandise</a:t>
            </a:r>
            <a:r>
              <a:rPr lang="it-IT" sz="1800"/>
              <a:t> : merce</a:t>
            </a:r>
          </a:p>
          <a:p>
            <a:r>
              <a:rPr lang="it-IT" sz="1800" b="1"/>
              <a:t>Emprunter</a:t>
            </a:r>
            <a:r>
              <a:rPr lang="it-IT" sz="1800"/>
              <a:t> : prendere a prestito</a:t>
            </a:r>
          </a:p>
          <a:p>
            <a:r>
              <a:rPr lang="it-IT" sz="1800" b="1"/>
              <a:t>Bien entendu </a:t>
            </a:r>
            <a:r>
              <a:rPr lang="it-IT" sz="1800"/>
              <a:t>= naturellement</a:t>
            </a:r>
          </a:p>
          <a:p>
            <a:r>
              <a:rPr lang="it-IT" sz="1800" b="1"/>
              <a:t>Tirer parti </a:t>
            </a:r>
            <a:r>
              <a:rPr lang="it-IT" sz="1800"/>
              <a:t>: trarre vantaggio, sfruttare, approfittare</a:t>
            </a:r>
          </a:p>
          <a:p>
            <a:r>
              <a:rPr lang="it-IT" sz="1800" b="1"/>
              <a:t>Parfois</a:t>
            </a:r>
            <a:r>
              <a:rPr lang="it-IT" sz="1800"/>
              <a:t> : a volte</a:t>
            </a:r>
          </a:p>
          <a:p>
            <a:r>
              <a:rPr lang="it-IT" sz="1800" b="1"/>
              <a:t>Renfermer</a:t>
            </a:r>
            <a:r>
              <a:rPr lang="it-IT" sz="1800"/>
              <a:t> : contenere, racchiudere</a:t>
            </a:r>
          </a:p>
          <a:p>
            <a:endParaRPr lang="it-IT" sz="1600"/>
          </a:p>
          <a:p>
            <a:endParaRPr lang="it-IT" sz="1600"/>
          </a:p>
          <a:p>
            <a:endParaRPr lang="fr-FR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F954C81-E82C-5ACD-14C2-E0A97BB81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94200" cy="386195"/>
          </a:xfrm>
        </p:spPr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127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C553D3EA-3CEE-45BF-A690-B92907B8A2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8409" y="1356033"/>
            <a:ext cx="5450866" cy="3107341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004AFD-E55F-4715-8A94-F455C9290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62982" y="1838036"/>
            <a:ext cx="4313382" cy="3020291"/>
          </a:xfrm>
        </p:spPr>
        <p:txBody>
          <a:bodyPr>
            <a:normAutofit/>
          </a:bodyPr>
          <a:lstStyle/>
          <a:p>
            <a:r>
              <a:rPr lang="it-IT" sz="1800" b="1"/>
              <a:t>Autrement dit </a:t>
            </a:r>
            <a:r>
              <a:rPr lang="it-IT" sz="1800"/>
              <a:t>: in altre parole</a:t>
            </a:r>
          </a:p>
          <a:p>
            <a:r>
              <a:rPr lang="it-IT" sz="1800" b="1"/>
              <a:t>Nous leur accordons :</a:t>
            </a:r>
            <a:r>
              <a:rPr lang="it-IT" sz="1800"/>
              <a:t> </a:t>
            </a:r>
            <a:r>
              <a:rPr lang="it-IT" sz="1800" b="1"/>
              <a:t>nous</a:t>
            </a:r>
            <a:r>
              <a:rPr lang="it-IT" sz="1800"/>
              <a:t> </a:t>
            </a:r>
            <a:r>
              <a:rPr lang="it-IT" sz="1400"/>
              <a:t>→</a:t>
            </a:r>
            <a:r>
              <a:rPr lang="it-IT" sz="1800"/>
              <a:t> les clients ; </a:t>
            </a:r>
            <a:r>
              <a:rPr lang="it-IT" sz="1800" b="1"/>
              <a:t>leur</a:t>
            </a:r>
            <a:r>
              <a:rPr lang="it-IT" sz="1800"/>
              <a:t> </a:t>
            </a:r>
            <a:r>
              <a:rPr lang="it-IT" sz="1400"/>
              <a:t>→</a:t>
            </a:r>
            <a:r>
              <a:rPr lang="it-IT" sz="1800"/>
              <a:t> les banques</a:t>
            </a:r>
          </a:p>
          <a:p>
            <a:r>
              <a:rPr lang="it-IT" sz="1800" b="1"/>
              <a:t>En toute certitude </a:t>
            </a:r>
            <a:r>
              <a:rPr lang="it-IT" sz="1800"/>
              <a:t>: con assoluta certezza</a:t>
            </a:r>
          </a:p>
          <a:p>
            <a:r>
              <a:rPr lang="it-IT" sz="1800" b="1"/>
              <a:t>Se faire un plaisir de </a:t>
            </a:r>
            <a:r>
              <a:rPr lang="it-IT" sz="1800"/>
              <a:t>: essere felice di</a:t>
            </a:r>
          </a:p>
          <a:p>
            <a:r>
              <a:rPr lang="it-IT" sz="1800" b="1"/>
              <a:t>C’est que </a:t>
            </a:r>
            <a:r>
              <a:rPr lang="it-IT" sz="1800"/>
              <a:t>= c’est parce que</a:t>
            </a:r>
          </a:p>
          <a:p>
            <a:r>
              <a:rPr lang="it-IT" sz="1800" b="1"/>
              <a:t>Vous le laisserez là </a:t>
            </a:r>
            <a:r>
              <a:rPr lang="it-IT" sz="1800"/>
              <a:t>: ce lo lascerete</a:t>
            </a:r>
          </a:p>
          <a:p>
            <a:pPr marL="0" indent="0">
              <a:buNone/>
            </a:pPr>
            <a:endParaRPr lang="fr-FR" sz="180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EBC75AC-E354-4561-B042-587FE41C2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222" y="4463374"/>
            <a:ext cx="5315516" cy="543632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E38E426-73A5-3B3F-A766-44BFA375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449618" cy="358486"/>
          </a:xfrm>
        </p:spPr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22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422FAD-2222-468F-BD8B-A9A86F46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Exercices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6F0BB4-EDCB-41B1-9C35-49EC1CF98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534"/>
            <a:ext cx="10515600" cy="4270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b="1"/>
              <a:t>Prenez la phrase suivante :</a:t>
            </a:r>
          </a:p>
          <a:p>
            <a:pPr marL="0" indent="0">
              <a:buNone/>
            </a:pPr>
            <a:r>
              <a:rPr lang="it-IT" sz="1800"/>
              <a:t>« Un compte courant n’est en général pas rémunéré, mais parfois il l’est. La raison pour laquelle il ne l’est pas est que, même si la banque dont les coffres-forts renferment mon argent peut le prêter, ne connaissant pas mes intentions, elle ignore pour combien de temps elle peut le faire. »</a:t>
            </a:r>
          </a:p>
          <a:p>
            <a:pPr marL="0" indent="0">
              <a:buNone/>
            </a:pPr>
            <a:r>
              <a:rPr lang="it-IT" sz="1800" b="1"/>
              <a:t>1. Relevez et définissez les propositions subordonnées dans ce passage.</a:t>
            </a:r>
          </a:p>
          <a:p>
            <a:pPr algn="just"/>
            <a:r>
              <a:rPr lang="it-IT" sz="1800" i="1">
                <a:solidFill>
                  <a:schemeClr val="bg1"/>
                </a:solidFill>
              </a:rPr>
              <a:t>La raison est </a:t>
            </a:r>
            <a:r>
              <a:rPr lang="it-IT" sz="1800">
                <a:solidFill>
                  <a:schemeClr val="bg1"/>
                </a:solidFill>
              </a:rPr>
              <a:t>: proposition principale</a:t>
            </a:r>
          </a:p>
          <a:p>
            <a:pPr algn="just"/>
            <a:r>
              <a:rPr lang="it-IT" sz="1800" i="1">
                <a:solidFill>
                  <a:schemeClr val="bg1"/>
                </a:solidFill>
              </a:rPr>
              <a:t>pour laquelle il ne l’est pas </a:t>
            </a:r>
            <a:r>
              <a:rPr lang="it-IT" sz="1800">
                <a:solidFill>
                  <a:schemeClr val="bg1"/>
                </a:solidFill>
              </a:rPr>
              <a:t>: proposition relative</a:t>
            </a:r>
          </a:p>
          <a:p>
            <a:pPr algn="just"/>
            <a:r>
              <a:rPr lang="it-IT" sz="1800" i="1">
                <a:solidFill>
                  <a:schemeClr val="bg1"/>
                </a:solidFill>
              </a:rPr>
              <a:t>même si la banque peut le prêter </a:t>
            </a:r>
            <a:r>
              <a:rPr lang="it-IT" sz="1800">
                <a:solidFill>
                  <a:schemeClr val="bg1"/>
                </a:solidFill>
              </a:rPr>
              <a:t>: proposition de concession</a:t>
            </a:r>
          </a:p>
          <a:p>
            <a:pPr algn="just"/>
            <a:r>
              <a:rPr lang="it-IT" sz="1800" i="1">
                <a:solidFill>
                  <a:schemeClr val="bg1"/>
                </a:solidFill>
              </a:rPr>
              <a:t>dont les coffres renferment mon argent </a:t>
            </a:r>
            <a:r>
              <a:rPr lang="it-IT" sz="1800">
                <a:solidFill>
                  <a:schemeClr val="bg1"/>
                </a:solidFill>
              </a:rPr>
              <a:t>: proposition relative</a:t>
            </a:r>
          </a:p>
          <a:p>
            <a:pPr algn="just"/>
            <a:r>
              <a:rPr lang="it-IT" sz="1800" i="1">
                <a:solidFill>
                  <a:schemeClr val="bg1"/>
                </a:solidFill>
              </a:rPr>
              <a:t>ne connaissant pas mes intentions </a:t>
            </a:r>
            <a:r>
              <a:rPr lang="it-IT" sz="1800">
                <a:solidFill>
                  <a:schemeClr val="bg1"/>
                </a:solidFill>
              </a:rPr>
              <a:t>: proposition participiale de cause</a:t>
            </a:r>
          </a:p>
          <a:p>
            <a:pPr algn="just"/>
            <a:r>
              <a:rPr lang="it-IT" sz="1800" i="1">
                <a:solidFill>
                  <a:schemeClr val="bg1"/>
                </a:solidFill>
              </a:rPr>
              <a:t>qu’elle ignore </a:t>
            </a:r>
            <a:r>
              <a:rPr lang="it-IT" sz="1800">
                <a:solidFill>
                  <a:schemeClr val="bg1"/>
                </a:solidFill>
              </a:rPr>
              <a:t>: proposition complétive</a:t>
            </a:r>
          </a:p>
          <a:p>
            <a:pPr algn="just"/>
            <a:r>
              <a:rPr lang="it-IT" sz="1800" i="1">
                <a:solidFill>
                  <a:schemeClr val="bg1"/>
                </a:solidFill>
              </a:rPr>
              <a:t>pour combien de temps elle peut le faire </a:t>
            </a:r>
            <a:r>
              <a:rPr lang="it-IT" sz="1800">
                <a:solidFill>
                  <a:schemeClr val="bg1"/>
                </a:solidFill>
              </a:rPr>
              <a:t>: proposition interrogative indirecte.</a:t>
            </a:r>
          </a:p>
          <a:p>
            <a:pPr algn="just"/>
            <a:endParaRPr lang="it-IT" sz="18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A2B7281-4E8D-A903-DD5A-64B88328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03436" cy="312305"/>
          </a:xfrm>
        </p:spPr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19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426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Agency FB</vt:lpstr>
      <vt:lpstr>Arial</vt:lpstr>
      <vt:lpstr>Calibri</vt:lpstr>
      <vt:lpstr>Calibri Light</vt:lpstr>
      <vt:lpstr>Tema di Office</vt:lpstr>
      <vt:lpstr>L’argent, mode d’emploi (2)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Exercices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L’argent, mode d’emploi (2)</dc:title>
  <dc:creator>laura.kreyder@unimib.it</dc:creator>
  <cp:lastModifiedBy>laura.kreyder@unimib.it</cp:lastModifiedBy>
  <cp:revision>9</cp:revision>
  <dcterms:created xsi:type="dcterms:W3CDTF">2021-05-06T11:27:57Z</dcterms:created>
  <dcterms:modified xsi:type="dcterms:W3CDTF">2023-05-11T14:45:26Z</dcterms:modified>
</cp:coreProperties>
</file>