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 id="2147483648" r:id="rId2"/>
  </p:sldMasterIdLst>
  <p:notesMasterIdLst>
    <p:notesMasterId r:id="rId17"/>
  </p:notesMasterIdLst>
  <p:sldIdLst>
    <p:sldId id="256" r:id="rId3"/>
    <p:sldId id="257" r:id="rId4"/>
    <p:sldId id="258" r:id="rId5"/>
    <p:sldId id="273" r:id="rId6"/>
    <p:sldId id="260" r:id="rId7"/>
    <p:sldId id="261" r:id="rId8"/>
    <p:sldId id="272" r:id="rId9"/>
    <p:sldId id="279" r:id="rId10"/>
    <p:sldId id="262" r:id="rId11"/>
    <p:sldId id="263" r:id="rId12"/>
    <p:sldId id="281" r:id="rId13"/>
    <p:sldId id="280" r:id="rId14"/>
    <p:sldId id="282" r:id="rId15"/>
    <p:sldId id="274"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435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115"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9DB012-D1ED-4DBD-8333-FD87DC3F6C3E}" type="datetimeFigureOut">
              <a:rPr lang="fr-FR" smtClean="0"/>
              <a:t>13/05/2023</a:t>
            </a:fld>
            <a:endParaRPr lang="fr-FR"/>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7678A-1B95-47D1-A7D7-3381A95763EC}" type="slidenum">
              <a:rPr lang="fr-FR" smtClean="0"/>
              <a:t>‹N›</a:t>
            </a:fld>
            <a:endParaRPr lang="fr-FR"/>
          </a:p>
        </p:txBody>
      </p:sp>
    </p:spTree>
    <p:extLst>
      <p:ext uri="{BB962C8B-B14F-4D97-AF65-F5344CB8AC3E}">
        <p14:creationId xmlns:p14="http://schemas.microsoft.com/office/powerpoint/2010/main" val="209272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it-IT" spc="200"/>
              <a:t>Lingua Magistrale per il Turismo a.a. 2022-2023 Secondo semestre</a:t>
            </a:r>
            <a:endParaRPr lang="en-US" spc="200" dirty="0"/>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‹N›</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5BDAF498-0ADF-460E-B0DB-69DA0878D0F3}" type="datetime1">
              <a:rPr lang="fr-FR" smtClean="0"/>
              <a:t>13/05/2023</a:t>
            </a:fld>
            <a:endParaRPr lang="en-US" dirty="0"/>
          </a:p>
        </p:txBody>
      </p:sp>
    </p:spTree>
    <p:extLst>
      <p:ext uri="{BB962C8B-B14F-4D97-AF65-F5344CB8AC3E}">
        <p14:creationId xmlns:p14="http://schemas.microsoft.com/office/powerpoint/2010/main" val="344924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438912" y="6153912"/>
            <a:ext cx="3456432" cy="502920"/>
          </a:xfrm>
          <a:prstGeom prst="rect">
            <a:avLst/>
          </a:prstGeom>
        </p:spPr>
        <p:txBody>
          <a:bodyPr/>
          <a:lstStyle/>
          <a:p>
            <a:fld id="{B297C0FB-A71A-46AC-81AF-1A16F3691F40}" type="datetime1">
              <a:rPr lang="fr-FR" smtClean="0"/>
              <a:t>13/05/2023</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it-IT"/>
              <a:t>Lingua Magistrale per il Turismo a.a. 2022-2023 Secondo semestre</a:t>
            </a:r>
            <a:endParaRPr lang="en-US"/>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377791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438912" y="6153912"/>
            <a:ext cx="3456432" cy="502920"/>
          </a:xfrm>
          <a:prstGeom prst="rect">
            <a:avLst/>
          </a:prstGeom>
        </p:spPr>
        <p:txBody>
          <a:bodyPr/>
          <a:lstStyle/>
          <a:p>
            <a:fld id="{15922F69-710C-424B-8A1E-331DAAA7E19C}" type="datetime1">
              <a:rPr lang="fr-FR" smtClean="0"/>
              <a:t>13/05/2023</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it-IT"/>
              <a:t>Lingua Magistrale per il Turismo a.a. 2022-2023 Secondo semestre</a:t>
            </a:r>
            <a:endParaRPr lang="en-US"/>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2291854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5D35723-5189-4568-B5C4-85FBF53C5903}"/>
              </a:ext>
            </a:extLst>
          </p:cNvPr>
          <p:cNvSpPr>
            <a:spLocks noGrp="1"/>
          </p:cNvSpPr>
          <p:nvPr>
            <p:ph type="dt" sz="half" idx="10"/>
          </p:nvPr>
        </p:nvSpPr>
        <p:spPr/>
        <p:txBody>
          <a:bodyPr/>
          <a:lstStyle/>
          <a:p>
            <a:fld id="{B60D7710-2258-4827-A1C8-7CFE77800D40}" type="datetime1">
              <a:rPr lang="fr-FR" smtClean="0"/>
              <a:t>13/05/2023</a:t>
            </a:fld>
            <a:endParaRPr lang="fr-FR"/>
          </a:p>
        </p:txBody>
      </p:sp>
      <p:sp>
        <p:nvSpPr>
          <p:cNvPr id="3" name="Segnaposto piè di pagina 2">
            <a:extLst>
              <a:ext uri="{FF2B5EF4-FFF2-40B4-BE49-F238E27FC236}">
                <a16:creationId xmlns:a16="http://schemas.microsoft.com/office/drawing/2014/main" id="{452C693F-90A6-461F-BDE0-EC23579EECE8}"/>
              </a:ext>
            </a:extLst>
          </p:cNvPr>
          <p:cNvSpPr>
            <a:spLocks noGrp="1"/>
          </p:cNvSpPr>
          <p:nvPr>
            <p:ph type="ftr" sz="quarter" idx="11"/>
          </p:nvPr>
        </p:nvSpPr>
        <p:spPr/>
        <p:txBody>
          <a:bodyPr/>
          <a:lstStyle/>
          <a:p>
            <a:r>
              <a:rPr lang="it-IT"/>
              <a:t>Lingua Magistrale per il Turismo a.a. 2022-2023 Secondo semestre</a:t>
            </a:r>
            <a:endParaRPr lang="fr-FR"/>
          </a:p>
        </p:txBody>
      </p:sp>
      <p:sp>
        <p:nvSpPr>
          <p:cNvPr id="4" name="Segnaposto numero diapositiva 3">
            <a:extLst>
              <a:ext uri="{FF2B5EF4-FFF2-40B4-BE49-F238E27FC236}">
                <a16:creationId xmlns:a16="http://schemas.microsoft.com/office/drawing/2014/main" id="{B1379C47-28A1-4E31-85EC-CAC48C360143}"/>
              </a:ext>
            </a:extLst>
          </p:cNvPr>
          <p:cNvSpPr>
            <a:spLocks noGrp="1"/>
          </p:cNvSpPr>
          <p:nvPr>
            <p:ph type="sldNum" sz="quarter" idx="12"/>
          </p:nvPr>
        </p:nvSpPr>
        <p:spPr/>
        <p:txBody>
          <a:bodyPr/>
          <a:lstStyle/>
          <a:p>
            <a:fld id="{CD41BFF0-54E1-4579-8212-DDCCDC8E9F1B}" type="slidenum">
              <a:rPr lang="fr-FR" smtClean="0"/>
              <a:t>‹N›</a:t>
            </a:fld>
            <a:endParaRPr lang="fr-FR"/>
          </a:p>
        </p:txBody>
      </p:sp>
    </p:spTree>
    <p:extLst>
      <p:ext uri="{BB962C8B-B14F-4D97-AF65-F5344CB8AC3E}">
        <p14:creationId xmlns:p14="http://schemas.microsoft.com/office/powerpoint/2010/main" val="375622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it-IT" spc="200"/>
              <a:t>Lingua Magistrale per il Turismo a.a. 2022-2023 Secondo semestre</a:t>
            </a:r>
            <a:endParaRPr lang="en-US" spc="200" dirty="0"/>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‹N›</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C5B2EDE4-A6A2-4D3C-A547-ED44AD5070C4}" type="datetime1">
              <a:rPr lang="fr-FR" smtClean="0"/>
              <a:t>13/05/2023</a:t>
            </a:fld>
            <a:endParaRPr lang="en-US" dirty="0"/>
          </a:p>
        </p:txBody>
      </p:sp>
    </p:spTree>
    <p:extLst>
      <p:ext uri="{BB962C8B-B14F-4D97-AF65-F5344CB8AC3E}">
        <p14:creationId xmlns:p14="http://schemas.microsoft.com/office/powerpoint/2010/main" val="2897359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438912" y="6153912"/>
            <a:ext cx="3456432" cy="502920"/>
          </a:xfrm>
          <a:prstGeom prst="rect">
            <a:avLst/>
          </a:prstGeom>
        </p:spPr>
        <p:txBody>
          <a:bodyPr/>
          <a:lstStyle/>
          <a:p>
            <a:fld id="{F012D2FE-7F44-4EAC-BE50-746B5E0D23F2}" type="datetime1">
              <a:rPr lang="fr-FR" smtClean="0"/>
              <a:t>13/05/2023</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it-IT"/>
              <a:t>Lingua Magistrale per il Turismo a.a. 2022-2023 Secondo semestre</a:t>
            </a:r>
            <a:endParaRPr lang="en-US"/>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‹N›</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63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438912" y="6153912"/>
            <a:ext cx="3456432" cy="502920"/>
          </a:xfrm>
          <a:prstGeom prst="rect">
            <a:avLst/>
          </a:prstGeom>
        </p:spPr>
        <p:txBody>
          <a:bodyPr/>
          <a:lstStyle/>
          <a:p>
            <a:fld id="{0FE06987-BC83-47FD-A791-C938CBA779B0}" type="datetime1">
              <a:rPr lang="fr-FR" smtClean="0"/>
              <a:t>13/05/2023</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it-IT"/>
              <a:t>Lingua Magistrale per il Turismo a.a. 2022-2023 Secondo semestre</a:t>
            </a:r>
            <a:endParaRPr lang="en-US"/>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‹N›</a:t>
            </a:fld>
            <a:endParaRPr lang="en-US"/>
          </a:p>
        </p:txBody>
      </p:sp>
    </p:spTree>
    <p:extLst>
      <p:ext uri="{BB962C8B-B14F-4D97-AF65-F5344CB8AC3E}">
        <p14:creationId xmlns:p14="http://schemas.microsoft.com/office/powerpoint/2010/main" val="415044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438912" y="6153912"/>
            <a:ext cx="3456432" cy="502920"/>
          </a:xfrm>
          <a:prstGeom prst="rect">
            <a:avLst/>
          </a:prstGeom>
        </p:spPr>
        <p:txBody>
          <a:bodyPr/>
          <a:lstStyle/>
          <a:p>
            <a:fld id="{5B5F1780-2CEB-40FC-84D8-F8A4E9C0720E}" type="datetime1">
              <a:rPr lang="fr-FR" smtClean="0"/>
              <a:t>13/05/2023</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it-IT"/>
              <a:t>Lingua Magistrale per il Turismo a.a. 2022-2023 Secondo semestre</a:t>
            </a:r>
            <a:endParaRPr lang="en-US"/>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‹N›</a:t>
            </a:fld>
            <a:endParaRPr lang="en-US"/>
          </a:p>
        </p:txBody>
      </p:sp>
    </p:spTree>
    <p:extLst>
      <p:ext uri="{BB962C8B-B14F-4D97-AF65-F5344CB8AC3E}">
        <p14:creationId xmlns:p14="http://schemas.microsoft.com/office/powerpoint/2010/main" val="1556724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438912" y="6153912"/>
            <a:ext cx="3456432" cy="502920"/>
          </a:xfrm>
          <a:prstGeom prst="rect">
            <a:avLst/>
          </a:prstGeom>
        </p:spPr>
        <p:txBody>
          <a:bodyPr/>
          <a:lstStyle/>
          <a:p>
            <a:fld id="{DC32C5D3-69DD-40B7-9C01-3C7E40EE84D8}" type="datetime1">
              <a:rPr lang="fr-FR" smtClean="0"/>
              <a:t>13/05/2023</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it-IT"/>
              <a:t>Lingua Magistrale per il Turismo a.a. 2022-2023 Secondo semestre</a:t>
            </a:r>
            <a:endParaRPr lang="en-US"/>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‹N›</a:t>
            </a:fld>
            <a:endParaRPr lang="en-US"/>
          </a:p>
        </p:txBody>
      </p:sp>
    </p:spTree>
    <p:extLst>
      <p:ext uri="{BB962C8B-B14F-4D97-AF65-F5344CB8AC3E}">
        <p14:creationId xmlns:p14="http://schemas.microsoft.com/office/powerpoint/2010/main" val="361622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438912" y="6153912"/>
            <a:ext cx="3456432" cy="502920"/>
          </a:xfrm>
          <a:prstGeom prst="rect">
            <a:avLst/>
          </a:prstGeom>
        </p:spPr>
        <p:txBody>
          <a:bodyPr/>
          <a:lstStyle/>
          <a:p>
            <a:fld id="{4A5AB644-3CDA-48C4-BDDB-3FD7B02F7B1D}" type="datetime1">
              <a:rPr lang="fr-FR" smtClean="0"/>
              <a:t>13/05/2023</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it-IT"/>
              <a:t>Lingua Magistrale per il Turismo a.a. 2022-2023 Secondo semestre</a:t>
            </a:r>
            <a:endParaRPr lang="en-US"/>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398891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438912" y="6153912"/>
            <a:ext cx="3456432" cy="502920"/>
          </a:xfrm>
          <a:prstGeom prst="rect">
            <a:avLst/>
          </a:prstGeom>
        </p:spPr>
        <p:txBody>
          <a:bodyPr/>
          <a:lstStyle/>
          <a:p>
            <a:fld id="{E5BE9AD7-8AF6-496C-AF6B-94685ED2B8DA}" type="datetime1">
              <a:rPr lang="fr-FR" smtClean="0"/>
              <a:t>13/05/2023</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it-IT"/>
              <a:t>Lingua Magistrale per il Turismo a.a. 2022-2023 Secondo semestre</a:t>
            </a:r>
            <a:endParaRPr lang="en-US"/>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350662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438912" y="6153912"/>
            <a:ext cx="3456432" cy="502920"/>
          </a:xfrm>
          <a:prstGeom prst="rect">
            <a:avLst/>
          </a:prstGeom>
        </p:spPr>
        <p:txBody>
          <a:bodyPr/>
          <a:lstStyle/>
          <a:p>
            <a:fld id="{4D2D0E14-F851-4C71-B8CC-D6BA85B99FD7}" type="datetime1">
              <a:rPr lang="fr-FR" smtClean="0"/>
              <a:t>13/05/2023</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it-IT"/>
              <a:t>Lingua Magistrale per il Turismo a.a. 2022-2023 Secondo semestre</a:t>
            </a:r>
            <a:endParaRPr lang="en-US"/>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43118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it-IT" spc="200"/>
              <a:t>Lingua Magistrale per il Turismo a.a. 2022-2023 Secondo semestre</a:t>
            </a:r>
            <a:endParaRPr lang="en-US" spc="200" dirty="0"/>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‹N›</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32999E0E-E25D-483C-A794-600885264B7E}" type="datetime1">
              <a:rPr lang="fr-FR" smtClean="0"/>
              <a:t>13/05/2023</a:t>
            </a:fld>
            <a:endParaRPr lang="en-US" dirty="0"/>
          </a:p>
        </p:txBody>
      </p:sp>
    </p:spTree>
    <p:extLst>
      <p:ext uri="{BB962C8B-B14F-4D97-AF65-F5344CB8AC3E}">
        <p14:creationId xmlns:p14="http://schemas.microsoft.com/office/powerpoint/2010/main" val="1148230870"/>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2" r:id="rId6"/>
    <p:sldLayoutId id="2147483738" r:id="rId7"/>
    <p:sldLayoutId id="2147483739" r:id="rId8"/>
    <p:sldLayoutId id="2147483740" r:id="rId9"/>
    <p:sldLayoutId id="2147483741" r:id="rId10"/>
    <p:sldLayoutId id="2147483743" r:id="rId11"/>
  </p:sldLayoutIdLst>
  <p:hf sldNum="0" hdr="0" dt="0"/>
  <p:txStyles>
    <p:titleStyle>
      <a:lvl1pPr algn="l" defTabSz="914400" rtl="0" eaLnBrk="1" latinLnBrk="0" hangingPunct="1">
        <a:lnSpc>
          <a:spcPct val="90000"/>
        </a:lnSpc>
        <a:spcBef>
          <a:spcPct val="0"/>
        </a:spcBef>
        <a:buNone/>
        <a:defRPr sz="3200" i="1" kern="1200">
          <a:solidFill>
            <a:schemeClr val="tx2"/>
          </a:solidFill>
          <a:latin typeface="+mj-lt"/>
          <a:ea typeface="+mj-ea"/>
          <a:cs typeface="+mj-cs"/>
        </a:defRPr>
      </a:lvl1pPr>
    </p:titleStyle>
    <p:bodyStyle>
      <a:lvl1pPr marL="450000" indent="-448056" algn="l" defTabSz="914400" rtl="0" eaLnBrk="1" latinLnBrk="0" hangingPunct="1">
        <a:lnSpc>
          <a:spcPct val="140000"/>
        </a:lnSpc>
        <a:spcBef>
          <a:spcPts val="1000"/>
        </a:spcBef>
        <a:buFont typeface="Calibri Light" panose="020F0302020204030204" pitchFamily="34" charset="0"/>
        <a:buChar char="→"/>
        <a:defRPr sz="1800" kern="1200">
          <a:solidFill>
            <a:schemeClr val="tx2">
              <a:alpha val="55000"/>
            </a:schemeClr>
          </a:solidFill>
          <a:latin typeface="+mn-lt"/>
          <a:ea typeface="+mn-ea"/>
          <a:cs typeface="+mn-cs"/>
        </a:defRPr>
      </a:lvl1pPr>
      <a:lvl2pPr marL="9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2pPr>
      <a:lvl3pPr marL="13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3pPr>
      <a:lvl4pPr marL="18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4pPr>
      <a:lvl5pPr marL="22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956EF3B-8621-4E6B-B4F1-A4E1CEA45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99505F9D-E1D3-4389-B7EB-FCDFFC41E2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11F12A78-AC3C-4C45-B98A-8C2DC4154D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4D57A-13F3-481A-995D-8FED53984EAF}" type="datetime1">
              <a:rPr lang="fr-FR" smtClean="0"/>
              <a:t>13/05/2023</a:t>
            </a:fld>
            <a:endParaRPr lang="fr-FR"/>
          </a:p>
        </p:txBody>
      </p:sp>
      <p:sp>
        <p:nvSpPr>
          <p:cNvPr id="5" name="Segnaposto piè di pagina 4">
            <a:extLst>
              <a:ext uri="{FF2B5EF4-FFF2-40B4-BE49-F238E27FC236}">
                <a16:creationId xmlns:a16="http://schemas.microsoft.com/office/drawing/2014/main" id="{6AAB1E41-D319-4449-A9CA-A8A9E4B11A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Lingua Magistrale per il Turismo a.a. 2022-2023 Secondo semestre</a:t>
            </a:r>
            <a:endParaRPr lang="fr-FR"/>
          </a:p>
        </p:txBody>
      </p:sp>
      <p:sp>
        <p:nvSpPr>
          <p:cNvPr id="6" name="Segnaposto numero diapositiva 5">
            <a:extLst>
              <a:ext uri="{FF2B5EF4-FFF2-40B4-BE49-F238E27FC236}">
                <a16:creationId xmlns:a16="http://schemas.microsoft.com/office/drawing/2014/main" id="{A25EB8CD-45B2-4A3C-A263-634C0C7690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1BFF0-54E1-4579-8212-DDCCDC8E9F1B}" type="slidenum">
              <a:rPr lang="fr-FR" smtClean="0"/>
              <a:t>‹N›</a:t>
            </a:fld>
            <a:endParaRPr lang="fr-FR"/>
          </a:p>
        </p:txBody>
      </p:sp>
    </p:spTree>
    <p:extLst>
      <p:ext uri="{BB962C8B-B14F-4D97-AF65-F5344CB8AC3E}">
        <p14:creationId xmlns:p14="http://schemas.microsoft.com/office/powerpoint/2010/main" val="34714811"/>
      </p:ext>
    </p:extLst>
  </p:cSld>
  <p:clrMap bg1="lt1" tx1="dk1" bg2="lt2" tx2="dk2" accent1="accent1" accent2="accent2" accent3="accent3" accent4="accent4" accent5="accent5" accent6="accent6" hlink="hlink" folHlink="folHlink"/>
  <p:sldLayoutIdLst>
    <p:sldLayoutId id="2147483655"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2E5B6AE-5EFE-45F0-A2AE-ED771CA3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966815C-7533-41B1-A28F-B3AABD999FF5}"/>
              </a:ext>
            </a:extLst>
          </p:cNvPr>
          <p:cNvSpPr>
            <a:spLocks noGrp="1"/>
          </p:cNvSpPr>
          <p:nvPr>
            <p:ph type="ctrTitle"/>
          </p:nvPr>
        </p:nvSpPr>
        <p:spPr>
          <a:xfrm>
            <a:off x="448055" y="655200"/>
            <a:ext cx="5432045" cy="1969200"/>
          </a:xfrm>
        </p:spPr>
        <p:txBody>
          <a:bodyPr anchor="b">
            <a:normAutofit fontScale="90000"/>
          </a:bodyPr>
          <a:lstStyle/>
          <a:p>
            <a:br>
              <a:rPr lang="it-IT" sz="3500"/>
            </a:br>
            <a:br>
              <a:rPr lang="it-IT" sz="3500"/>
            </a:br>
            <a:br>
              <a:rPr lang="it-IT" sz="3500"/>
            </a:br>
            <a:r>
              <a:rPr lang="it-IT" sz="7300"/>
              <a:t>L’expression de </a:t>
            </a:r>
            <a:br>
              <a:rPr lang="it-IT" sz="7300"/>
            </a:br>
            <a:r>
              <a:rPr lang="it-IT" sz="7300"/>
              <a:t>la concession </a:t>
            </a:r>
            <a:endParaRPr lang="fr-FR" sz="7300"/>
          </a:p>
        </p:txBody>
      </p:sp>
      <p:cxnSp>
        <p:nvCxnSpPr>
          <p:cNvPr id="18" name="Straight Connector 17">
            <a:extLst>
              <a:ext uri="{FF2B5EF4-FFF2-40B4-BE49-F238E27FC236}">
                <a16:creationId xmlns:a16="http://schemas.microsoft.com/office/drawing/2014/main" id="{D255B435-D9F3-4A31-B89E-36741390D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0000" y="450000"/>
            <a:ext cx="54324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D5162791-47A1-407D-9804-85BB445BA072}"/>
              </a:ext>
            </a:extLst>
          </p:cNvPr>
          <p:cNvPicPr>
            <a:picLocks noChangeAspect="1"/>
          </p:cNvPicPr>
          <p:nvPr/>
        </p:nvPicPr>
        <p:blipFill rotWithShape="1">
          <a:blip r:embed="rId2"/>
          <a:srcRect l="13101" r="22593"/>
          <a:stretch/>
        </p:blipFill>
        <p:spPr>
          <a:xfrm>
            <a:off x="6311900" y="10"/>
            <a:ext cx="5880100" cy="6857990"/>
          </a:xfrm>
          <a:prstGeom prst="rect">
            <a:avLst/>
          </a:prstGeom>
        </p:spPr>
      </p:pic>
      <p:sp>
        <p:nvSpPr>
          <p:cNvPr id="3" name="Segnaposto piè di pagina 2">
            <a:extLst>
              <a:ext uri="{FF2B5EF4-FFF2-40B4-BE49-F238E27FC236}">
                <a16:creationId xmlns:a16="http://schemas.microsoft.com/office/drawing/2014/main" id="{96BF3158-904D-4548-B7C0-DEE63EA8DA75}"/>
              </a:ext>
            </a:extLst>
          </p:cNvPr>
          <p:cNvSpPr>
            <a:spLocks noGrp="1"/>
          </p:cNvSpPr>
          <p:nvPr>
            <p:ph type="ftr" sz="quarter" idx="3"/>
          </p:nvPr>
        </p:nvSpPr>
        <p:spPr/>
        <p:txBody>
          <a:bodyPr/>
          <a:lstStyle/>
          <a:p>
            <a:r>
              <a:rPr lang="it-IT" spc="200"/>
              <a:t>Lingua Magistrale per il Turismo a.a. 2022-2023 Secondo semestre</a:t>
            </a:r>
            <a:endParaRPr lang="en-US" spc="200" dirty="0"/>
          </a:p>
        </p:txBody>
      </p:sp>
    </p:spTree>
    <p:extLst>
      <p:ext uri="{BB962C8B-B14F-4D97-AF65-F5344CB8AC3E}">
        <p14:creationId xmlns:p14="http://schemas.microsoft.com/office/powerpoint/2010/main" val="146139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D861F1-F386-4A7D-A4BF-3BEB82DEB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684398"/>
            <a:ext cx="11167447" cy="5206040"/>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7136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416E4934-DA6D-459F-A0F6-A5D8FEB10421}"/>
              </a:ext>
            </a:extLst>
          </p:cNvPr>
          <p:cNvSpPr>
            <a:spLocks noGrp="1"/>
          </p:cNvSpPr>
          <p:nvPr>
            <p:ph idx="4294967295"/>
          </p:nvPr>
        </p:nvSpPr>
        <p:spPr>
          <a:xfrm>
            <a:off x="1125684" y="843379"/>
            <a:ext cx="10377468" cy="5047059"/>
          </a:xfrm>
        </p:spPr>
        <p:txBody>
          <a:bodyPr vert="horz" lIns="91440" tIns="45720" rIns="91440" bIns="45720" rtlCol="0">
            <a:normAutofit/>
          </a:bodyPr>
          <a:lstStyle/>
          <a:p>
            <a:r>
              <a:rPr lang="en-US" sz="2000" b="1"/>
              <a:t>Quoi que</a:t>
            </a:r>
          </a:p>
          <a:p>
            <a:pPr marL="0" indent="0">
              <a:buNone/>
            </a:pPr>
            <a:r>
              <a:rPr lang="en-US" sz="2000"/>
              <a:t>À ne pas confondre avec </a:t>
            </a:r>
            <a:r>
              <a:rPr lang="en-US" sz="2000" b="1"/>
              <a:t>quoique</a:t>
            </a:r>
            <a:r>
              <a:rPr lang="en-US" sz="2000"/>
              <a:t> (en un seul mot). </a:t>
            </a:r>
            <a:r>
              <a:rPr lang="en-US" sz="2000" b="1"/>
              <a:t>Quoi que </a:t>
            </a:r>
            <a:r>
              <a:rPr lang="en-US" sz="2000"/>
              <a:t>est un pronom relatif complément du verbe, </a:t>
            </a:r>
            <a:r>
              <a:rPr lang="en-US" sz="2000" b="1"/>
              <a:t>quoique</a:t>
            </a:r>
            <a:r>
              <a:rPr lang="en-US" sz="2000"/>
              <a:t> est une conjonction.</a:t>
            </a:r>
          </a:p>
          <a:p>
            <a:pPr marL="0" indent="0">
              <a:buNone/>
            </a:pPr>
            <a:r>
              <a:rPr lang="en-US" sz="2000" b="1"/>
              <a:t>Quoi que </a:t>
            </a:r>
            <a:r>
              <a:rPr lang="en-US" sz="2000"/>
              <a:t>est souvent employé avec les verbes (au subjonctif) </a:t>
            </a:r>
            <a:r>
              <a:rPr lang="en-US" sz="2000" i="1"/>
              <a:t>faire, dire, penser</a:t>
            </a:r>
            <a:r>
              <a:rPr lang="en-US" sz="2000"/>
              <a:t>.</a:t>
            </a:r>
          </a:p>
          <a:p>
            <a:pPr marL="457200" lvl="1" indent="0">
              <a:spcBef>
                <a:spcPts val="1200"/>
              </a:spcBef>
              <a:buNone/>
            </a:pPr>
            <a:r>
              <a:rPr lang="en-US" sz="1800">
                <a:solidFill>
                  <a:srgbClr val="FF0000"/>
                </a:solidFill>
              </a:rPr>
              <a:t>Quoi que </a:t>
            </a:r>
            <a:r>
              <a:rPr lang="en-US" sz="1800"/>
              <a:t>je dise, </a:t>
            </a:r>
            <a:r>
              <a:rPr lang="en-US" sz="1800">
                <a:solidFill>
                  <a:srgbClr val="FF0000"/>
                </a:solidFill>
              </a:rPr>
              <a:t>quoi que </a:t>
            </a:r>
            <a:r>
              <a:rPr lang="en-US" sz="1800"/>
              <a:t>je fasse, il me critique toujours.</a:t>
            </a:r>
          </a:p>
          <a:p>
            <a:pPr marL="457200" lvl="1" indent="0">
              <a:spcBef>
                <a:spcPts val="1200"/>
              </a:spcBef>
              <a:buNone/>
            </a:pPr>
            <a:r>
              <a:rPr lang="fr-FR" sz="1800">
                <a:solidFill>
                  <a:srgbClr val="FF0000"/>
                </a:solidFill>
              </a:rPr>
              <a:t>Quoi que </a:t>
            </a:r>
            <a:r>
              <a:rPr lang="fr-FR" sz="1800"/>
              <a:t>disent les papiers venant de la banque, je n'ai jamais utilisé leurs services.</a:t>
            </a:r>
            <a:endParaRPr lang="en-US" sz="1800"/>
          </a:p>
          <a:p>
            <a:r>
              <a:rPr lang="en-US" sz="2000" b="1"/>
              <a:t>Où que</a:t>
            </a:r>
          </a:p>
          <a:p>
            <a:pPr marL="457200" lvl="1" indent="0">
              <a:spcBef>
                <a:spcPts val="1200"/>
              </a:spcBef>
              <a:buNone/>
            </a:pPr>
            <a:r>
              <a:rPr lang="en-US" sz="1800"/>
              <a:t>À Paris, </a:t>
            </a:r>
            <a:r>
              <a:rPr lang="en-US" sz="1800">
                <a:solidFill>
                  <a:srgbClr val="FF0000"/>
                </a:solidFill>
              </a:rPr>
              <a:t>où qu’</a:t>
            </a:r>
            <a:r>
              <a:rPr lang="en-US" sz="1800"/>
              <a:t>on aille, il y a toujours un café.</a:t>
            </a:r>
          </a:p>
          <a:p>
            <a:r>
              <a:rPr lang="en-US" sz="2000" b="1"/>
              <a:t>Qui que</a:t>
            </a:r>
          </a:p>
          <a:p>
            <a:pPr marL="457200" lvl="1" indent="0">
              <a:spcBef>
                <a:spcPts val="1200"/>
              </a:spcBef>
              <a:buNone/>
            </a:pPr>
            <a:r>
              <a:rPr lang="en-US" sz="1800">
                <a:solidFill>
                  <a:srgbClr val="FF0000"/>
                </a:solidFill>
              </a:rPr>
              <a:t>Qui que </a:t>
            </a:r>
            <a:r>
              <a:rPr lang="en-US" sz="1800"/>
              <a:t>vous soyez, vous devez respecter nos normes de conduite.</a:t>
            </a:r>
          </a:p>
          <a:p>
            <a:endParaRPr lang="en-US" sz="2000"/>
          </a:p>
        </p:txBody>
      </p:sp>
      <p:sp>
        <p:nvSpPr>
          <p:cNvPr id="2" name="Segnaposto piè di pagina 1">
            <a:extLst>
              <a:ext uri="{FF2B5EF4-FFF2-40B4-BE49-F238E27FC236}">
                <a16:creationId xmlns:a16="http://schemas.microsoft.com/office/drawing/2014/main" id="{4C2227B9-750F-4BB5-BB31-C5C29A896EF5}"/>
              </a:ext>
            </a:extLst>
          </p:cNvPr>
          <p:cNvSpPr>
            <a:spLocks noGrp="1"/>
          </p:cNvSpPr>
          <p:nvPr>
            <p:ph type="ftr" sz="quarter" idx="11"/>
          </p:nvPr>
        </p:nvSpPr>
        <p:spPr>
          <a:xfrm>
            <a:off x="4038600" y="6356350"/>
            <a:ext cx="4297532" cy="365125"/>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307829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351F4C2-E4FA-4C21-8A66-86C231AC16D8}"/>
              </a:ext>
            </a:extLst>
          </p:cNvPr>
          <p:cNvSpPr txBox="1"/>
          <p:nvPr/>
        </p:nvSpPr>
        <p:spPr>
          <a:xfrm>
            <a:off x="1136342" y="1118586"/>
            <a:ext cx="9694415" cy="2369880"/>
          </a:xfrm>
          <a:prstGeom prst="rect">
            <a:avLst/>
          </a:prstGeom>
          <a:noFill/>
        </p:spPr>
        <p:txBody>
          <a:bodyPr wrap="square" rtlCol="0">
            <a:spAutoFit/>
          </a:bodyPr>
          <a:lstStyle/>
          <a:p>
            <a:pPr algn="just"/>
            <a:r>
              <a:rPr lang="fr-FR"/>
              <a:t> </a:t>
            </a:r>
            <a:r>
              <a:rPr lang="fr-FR" sz="1500" b="1"/>
              <a:t>Lisez. Soulignez les expressions de concession suivies du subjonctif.</a:t>
            </a:r>
          </a:p>
          <a:p>
            <a:pPr algn="ctr">
              <a:spcBef>
                <a:spcPts val="600"/>
              </a:spcBef>
            </a:pPr>
            <a:r>
              <a:rPr lang="fr-FR" sz="1500" b="1"/>
              <a:t>Le travail des femmes</a:t>
            </a:r>
          </a:p>
          <a:p>
            <a:pPr algn="just">
              <a:spcBef>
                <a:spcPts val="600"/>
              </a:spcBef>
            </a:pPr>
            <a:r>
              <a:rPr lang="fr-FR" sz="1500"/>
              <a:t>En France, à travail égal, les femmes gagnent entre 10 % et 20 % de moins que les hommes, bien que la Constitution de 1946 reconnaisse à la femme, « dans tous les domaines, des droits égaux à ceux de l'homme ». Quoique leur compétence soit reconnue de tous, les femmes sont sous-représentées aux postes supérieurs et de direction (moins d'un tiers de femmes). De nombreuses lois ont été votées au cours des quinze dernières années, sans que cet écart des salaires se réduise. En outre, quel que soit le pays d'Europe où ont été menées les enquêtes de l'Institut national d'études démographiques, on constate que les femmes continuent d'assurer près de 80 % des tâches domestiques, ce qui se traduit par le choix forcé d'un travail à temps partiel, un revenu moindre et donc une retraite moindre.</a:t>
            </a:r>
          </a:p>
        </p:txBody>
      </p:sp>
      <p:sp>
        <p:nvSpPr>
          <p:cNvPr id="3" name="CasellaDiTesto 2">
            <a:extLst>
              <a:ext uri="{FF2B5EF4-FFF2-40B4-BE49-F238E27FC236}">
                <a16:creationId xmlns:a16="http://schemas.microsoft.com/office/drawing/2014/main" id="{EEF1A5B0-D77F-46E5-AB27-1A769ECBE06C}"/>
              </a:ext>
            </a:extLst>
          </p:cNvPr>
          <p:cNvSpPr txBox="1"/>
          <p:nvPr/>
        </p:nvSpPr>
        <p:spPr>
          <a:xfrm>
            <a:off x="1136342" y="3906175"/>
            <a:ext cx="9783192" cy="2015936"/>
          </a:xfrm>
          <a:prstGeom prst="rect">
            <a:avLst/>
          </a:prstGeom>
          <a:noFill/>
        </p:spPr>
        <p:txBody>
          <a:bodyPr wrap="square" rtlCol="0">
            <a:spAutoFit/>
          </a:bodyPr>
          <a:lstStyle/>
          <a:p>
            <a:pPr algn="ctr"/>
            <a:r>
              <a:rPr lang="fr-FR" sz="1500" b="1"/>
              <a:t>Le travail des femmes</a:t>
            </a:r>
          </a:p>
          <a:p>
            <a:pPr algn="just">
              <a:spcBef>
                <a:spcPts val="600"/>
              </a:spcBef>
            </a:pPr>
            <a:r>
              <a:rPr lang="fr-FR" sz="1500">
                <a:solidFill>
                  <a:schemeClr val="bg1"/>
                </a:solidFill>
              </a:rPr>
              <a:t>En France, à travail égal, les femmes gagnent entre 10 % et 20 % de moins que les hommes, </a:t>
            </a:r>
            <a:r>
              <a:rPr lang="fr-FR" sz="1500" u="sng">
                <a:solidFill>
                  <a:schemeClr val="bg1"/>
                </a:solidFill>
              </a:rPr>
              <a:t>bien que la Constitution de 1946 reconnaisse à la femme, « dans tous les domaines, des droits égaux à ceux de l'homme »</a:t>
            </a:r>
            <a:r>
              <a:rPr lang="fr-FR" sz="1500">
                <a:solidFill>
                  <a:schemeClr val="bg1"/>
                </a:solidFill>
              </a:rPr>
              <a:t>. </a:t>
            </a:r>
            <a:r>
              <a:rPr lang="fr-FR" sz="1500" u="sng">
                <a:solidFill>
                  <a:schemeClr val="bg1"/>
                </a:solidFill>
              </a:rPr>
              <a:t>Quoique leur compétence soit reconnue de tous</a:t>
            </a:r>
            <a:r>
              <a:rPr lang="fr-FR" sz="1500">
                <a:solidFill>
                  <a:schemeClr val="bg1"/>
                </a:solidFill>
              </a:rPr>
              <a:t>, les femmes sont sous-représentées aux postes supérieurs et de direction (moins d'un tiers de femmes). De nombreuses lois ont été votées au cours des quinze dernières années, </a:t>
            </a:r>
            <a:r>
              <a:rPr lang="fr-FR" sz="1500" u="sng">
                <a:solidFill>
                  <a:schemeClr val="bg1"/>
                </a:solidFill>
              </a:rPr>
              <a:t>sans que cet écart des salaires se réduise</a:t>
            </a:r>
            <a:r>
              <a:rPr lang="fr-FR" sz="1500">
                <a:solidFill>
                  <a:schemeClr val="bg1"/>
                </a:solidFill>
              </a:rPr>
              <a:t>. En outre, </a:t>
            </a:r>
            <a:r>
              <a:rPr lang="fr-FR" sz="1500" u="sng">
                <a:solidFill>
                  <a:schemeClr val="bg1"/>
                </a:solidFill>
              </a:rPr>
              <a:t>quel que soit le pays d'Europe</a:t>
            </a:r>
            <a:r>
              <a:rPr lang="fr-FR" sz="1500">
                <a:solidFill>
                  <a:schemeClr val="bg1"/>
                </a:solidFill>
              </a:rPr>
              <a:t> où ont été menées les enquêtes de l'Institut national d'études démographiques, on constate que les femmes continuent d'assurer près de 80 % des tâches domestiques, ce qui se traduit par le choix forcé d'un travail à temps partiel, un revenu moindre et donc une retraite moindre.</a:t>
            </a:r>
          </a:p>
        </p:txBody>
      </p:sp>
      <p:sp>
        <p:nvSpPr>
          <p:cNvPr id="4" name="Segnaposto piè di pagina 3">
            <a:extLst>
              <a:ext uri="{FF2B5EF4-FFF2-40B4-BE49-F238E27FC236}">
                <a16:creationId xmlns:a16="http://schemas.microsoft.com/office/drawing/2014/main" id="{C8FAE6BE-8694-4F28-9073-C24FCF09844C}"/>
              </a:ext>
            </a:extLst>
          </p:cNvPr>
          <p:cNvSpPr>
            <a:spLocks noGrp="1"/>
          </p:cNvSpPr>
          <p:nvPr>
            <p:ph type="ftr" sz="quarter" idx="11"/>
          </p:nvPr>
        </p:nvSpPr>
        <p:spPr>
          <a:xfrm>
            <a:off x="4038600" y="6356350"/>
            <a:ext cx="4341920" cy="365125"/>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119499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411F6662-FC27-469B-8759-6FF4AA89A386}"/>
              </a:ext>
            </a:extLst>
          </p:cNvPr>
          <p:cNvPicPr>
            <a:picLocks noChangeAspect="1"/>
          </p:cNvPicPr>
          <p:nvPr/>
        </p:nvPicPr>
        <p:blipFill>
          <a:blip r:embed="rId2"/>
          <a:stretch>
            <a:fillRect/>
          </a:stretch>
        </p:blipFill>
        <p:spPr>
          <a:xfrm>
            <a:off x="935176" y="1087798"/>
            <a:ext cx="9104225" cy="2194445"/>
          </a:xfrm>
          <a:prstGeom prst="rect">
            <a:avLst/>
          </a:prstGeom>
        </p:spPr>
      </p:pic>
      <p:sp>
        <p:nvSpPr>
          <p:cNvPr id="13" name="CasellaDiTesto 12">
            <a:extLst>
              <a:ext uri="{FF2B5EF4-FFF2-40B4-BE49-F238E27FC236}">
                <a16:creationId xmlns:a16="http://schemas.microsoft.com/office/drawing/2014/main" id="{D4A93094-5F65-4B22-81D6-90ACD0C02948}"/>
              </a:ext>
            </a:extLst>
          </p:cNvPr>
          <p:cNvSpPr txBox="1"/>
          <p:nvPr/>
        </p:nvSpPr>
        <p:spPr>
          <a:xfrm>
            <a:off x="1621168" y="3646957"/>
            <a:ext cx="4376691" cy="338554"/>
          </a:xfrm>
          <a:prstGeom prst="rect">
            <a:avLst/>
          </a:prstGeom>
          <a:noFill/>
        </p:spPr>
        <p:txBody>
          <a:bodyPr wrap="square" rtlCol="0">
            <a:spAutoFit/>
          </a:bodyPr>
          <a:lstStyle/>
          <a:p>
            <a:r>
              <a:rPr lang="it-IT" sz="1600">
                <a:solidFill>
                  <a:srgbClr val="FF0000"/>
                </a:solidFill>
              </a:rPr>
              <a:t>Si surprenante que soit la nouvelle, elle est vraie</a:t>
            </a:r>
            <a:endParaRPr lang="fr-FR" sz="1600">
              <a:solidFill>
                <a:srgbClr val="FF0000"/>
              </a:solidFill>
            </a:endParaRPr>
          </a:p>
        </p:txBody>
      </p:sp>
      <p:sp>
        <p:nvSpPr>
          <p:cNvPr id="14" name="CasellaDiTesto 13">
            <a:extLst>
              <a:ext uri="{FF2B5EF4-FFF2-40B4-BE49-F238E27FC236}">
                <a16:creationId xmlns:a16="http://schemas.microsoft.com/office/drawing/2014/main" id="{A4D43211-4AEF-4AFB-86DC-06C120C725C0}"/>
              </a:ext>
            </a:extLst>
          </p:cNvPr>
          <p:cNvSpPr txBox="1"/>
          <p:nvPr/>
        </p:nvSpPr>
        <p:spPr>
          <a:xfrm>
            <a:off x="1610446" y="3959164"/>
            <a:ext cx="5850385" cy="338554"/>
          </a:xfrm>
          <a:prstGeom prst="rect">
            <a:avLst/>
          </a:prstGeom>
          <a:noFill/>
        </p:spPr>
        <p:txBody>
          <a:bodyPr wrap="square" rtlCol="0">
            <a:spAutoFit/>
          </a:bodyPr>
          <a:lstStyle/>
          <a:p>
            <a:r>
              <a:rPr lang="it-IT" sz="1600">
                <a:solidFill>
                  <a:srgbClr val="FF0000"/>
                </a:solidFill>
              </a:rPr>
              <a:t>Si fort que soit ce café, il ne parvient pas à me tenir éveillé.</a:t>
            </a:r>
            <a:endParaRPr lang="fr-FR" sz="1600">
              <a:solidFill>
                <a:srgbClr val="FF0000"/>
              </a:solidFill>
            </a:endParaRPr>
          </a:p>
        </p:txBody>
      </p:sp>
      <p:sp>
        <p:nvSpPr>
          <p:cNvPr id="15" name="CasellaDiTesto 14">
            <a:extLst>
              <a:ext uri="{FF2B5EF4-FFF2-40B4-BE49-F238E27FC236}">
                <a16:creationId xmlns:a16="http://schemas.microsoft.com/office/drawing/2014/main" id="{46ACA7A9-C3BF-4BDF-ACEA-279D32D228AE}"/>
              </a:ext>
            </a:extLst>
          </p:cNvPr>
          <p:cNvSpPr txBox="1"/>
          <p:nvPr/>
        </p:nvSpPr>
        <p:spPr>
          <a:xfrm>
            <a:off x="1610446" y="4289659"/>
            <a:ext cx="5435725" cy="338554"/>
          </a:xfrm>
          <a:prstGeom prst="rect">
            <a:avLst/>
          </a:prstGeom>
          <a:noFill/>
        </p:spPr>
        <p:txBody>
          <a:bodyPr wrap="square" rtlCol="0">
            <a:spAutoFit/>
          </a:bodyPr>
          <a:lstStyle/>
          <a:p>
            <a:r>
              <a:rPr lang="it-IT" sz="1600">
                <a:solidFill>
                  <a:srgbClr val="FF0000"/>
                </a:solidFill>
              </a:rPr>
              <a:t>Si intelligente qu’elle paraisse, certaines choses lui échappent.</a:t>
            </a:r>
            <a:endParaRPr lang="fr-FR" sz="1600">
              <a:solidFill>
                <a:srgbClr val="FF0000"/>
              </a:solidFill>
            </a:endParaRPr>
          </a:p>
        </p:txBody>
      </p:sp>
      <p:sp>
        <p:nvSpPr>
          <p:cNvPr id="16" name="CasellaDiTesto 15">
            <a:extLst>
              <a:ext uri="{FF2B5EF4-FFF2-40B4-BE49-F238E27FC236}">
                <a16:creationId xmlns:a16="http://schemas.microsoft.com/office/drawing/2014/main" id="{8840B556-CDEE-448A-B076-5B07128C75E9}"/>
              </a:ext>
            </a:extLst>
          </p:cNvPr>
          <p:cNvSpPr txBox="1"/>
          <p:nvPr/>
        </p:nvSpPr>
        <p:spPr>
          <a:xfrm>
            <a:off x="1612290" y="4660616"/>
            <a:ext cx="8247356" cy="338554"/>
          </a:xfrm>
          <a:prstGeom prst="rect">
            <a:avLst/>
          </a:prstGeom>
          <a:noFill/>
        </p:spPr>
        <p:txBody>
          <a:bodyPr wrap="square" rtlCol="0">
            <a:spAutoFit/>
          </a:bodyPr>
          <a:lstStyle/>
          <a:p>
            <a:r>
              <a:rPr lang="it-IT" sz="1600">
                <a:solidFill>
                  <a:srgbClr val="FF0000"/>
                </a:solidFill>
              </a:rPr>
              <a:t>Si généreux que se soient montrés les donateurs, la somme nécessaire n’est pas encore réunie.</a:t>
            </a:r>
            <a:endParaRPr lang="fr-FR" sz="1600">
              <a:solidFill>
                <a:srgbClr val="FF0000"/>
              </a:solidFill>
            </a:endParaRPr>
          </a:p>
        </p:txBody>
      </p:sp>
      <p:sp>
        <p:nvSpPr>
          <p:cNvPr id="17" name="CasellaDiTesto 16">
            <a:extLst>
              <a:ext uri="{FF2B5EF4-FFF2-40B4-BE49-F238E27FC236}">
                <a16:creationId xmlns:a16="http://schemas.microsoft.com/office/drawing/2014/main" id="{F1DA67AD-C406-475B-8396-43E14AB8A3EF}"/>
              </a:ext>
            </a:extLst>
          </p:cNvPr>
          <p:cNvSpPr txBox="1"/>
          <p:nvPr/>
        </p:nvSpPr>
        <p:spPr>
          <a:xfrm>
            <a:off x="1615440" y="5025733"/>
            <a:ext cx="5202315" cy="338554"/>
          </a:xfrm>
          <a:prstGeom prst="rect">
            <a:avLst/>
          </a:prstGeom>
          <a:noFill/>
        </p:spPr>
        <p:txBody>
          <a:bodyPr wrap="square" rtlCol="0">
            <a:spAutoFit/>
          </a:bodyPr>
          <a:lstStyle/>
          <a:p>
            <a:r>
              <a:rPr lang="it-IT" sz="1600">
                <a:solidFill>
                  <a:srgbClr val="FF0000"/>
                </a:solidFill>
              </a:rPr>
              <a:t>Si célèbre qu’ait été ce poète, il est maintenant bien oublié.</a:t>
            </a:r>
            <a:endParaRPr lang="fr-FR" sz="1600">
              <a:solidFill>
                <a:srgbClr val="FF0000"/>
              </a:solidFill>
            </a:endParaRPr>
          </a:p>
        </p:txBody>
      </p:sp>
      <p:sp>
        <p:nvSpPr>
          <p:cNvPr id="3" name="Segnaposto piè di pagina 2">
            <a:extLst>
              <a:ext uri="{FF2B5EF4-FFF2-40B4-BE49-F238E27FC236}">
                <a16:creationId xmlns:a16="http://schemas.microsoft.com/office/drawing/2014/main" id="{0AA3C455-784B-48DD-99DF-3077FFFB994E}"/>
              </a:ext>
            </a:extLst>
          </p:cNvPr>
          <p:cNvSpPr>
            <a:spLocks noGrp="1"/>
          </p:cNvSpPr>
          <p:nvPr>
            <p:ph type="ftr" sz="quarter" idx="11"/>
          </p:nvPr>
        </p:nvSpPr>
        <p:spPr>
          <a:xfrm>
            <a:off x="4038599" y="6356350"/>
            <a:ext cx="4315287" cy="365125"/>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230795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5503180-3336-458F-A784-E011E371E254}"/>
              </a:ext>
            </a:extLst>
          </p:cNvPr>
          <p:cNvSpPr txBox="1"/>
          <p:nvPr/>
        </p:nvSpPr>
        <p:spPr>
          <a:xfrm>
            <a:off x="1065320" y="843379"/>
            <a:ext cx="9916358" cy="5663089"/>
          </a:xfrm>
          <a:prstGeom prst="rect">
            <a:avLst/>
          </a:prstGeom>
          <a:noFill/>
        </p:spPr>
        <p:txBody>
          <a:bodyPr wrap="square" rtlCol="0">
            <a:spAutoFit/>
          </a:bodyPr>
          <a:lstStyle/>
          <a:p>
            <a:r>
              <a:rPr lang="fr-FR" sz="1600"/>
              <a:t>Employer la conjonction qui convient : </a:t>
            </a:r>
            <a:r>
              <a:rPr lang="fr-FR" sz="1600" b="1"/>
              <a:t>QUI QUE - QUOI QUE - QUEL QUE - QUELQUE ...... QUE - SI...... QUE - TOUT ...... QUE - POUR ...... QUE</a:t>
            </a:r>
            <a:r>
              <a:rPr lang="fr-FR" sz="1600"/>
              <a:t>.</a:t>
            </a:r>
          </a:p>
          <a:p>
            <a:endParaRPr lang="fr-FR"/>
          </a:p>
          <a:p>
            <a:r>
              <a:rPr lang="fr-FR" sz="1400"/>
              <a:t>1. ………...... vous soyez, il est interdit d'entrer.</a:t>
            </a:r>
          </a:p>
          <a:p>
            <a:r>
              <a:rPr lang="fr-FR" sz="1400"/>
              <a:t>2. Il n'est jamais content, ...... on lui dise.</a:t>
            </a:r>
          </a:p>
          <a:p>
            <a:r>
              <a:rPr lang="fr-FR" sz="1400"/>
              <a:t>3. ……………… soit la situation, Jean y fera face.</a:t>
            </a:r>
          </a:p>
          <a:p>
            <a:r>
              <a:rPr lang="fr-FR" sz="1400"/>
              <a:t>4. …………… brave ...... il était, le sauveteur hésita.</a:t>
            </a:r>
          </a:p>
          <a:p>
            <a:r>
              <a:rPr lang="fr-FR" sz="1400"/>
              <a:t>5. ………………dispositions ...... vous preniez, on y trouvera toujours à redire.</a:t>
            </a:r>
          </a:p>
          <a:p>
            <a:r>
              <a:rPr lang="fr-FR" sz="1400"/>
              <a:t>6. Retenez-moi une place à l'Opéra, ......................... soit le programme.</a:t>
            </a:r>
          </a:p>
          <a:p>
            <a:r>
              <a:rPr lang="fr-FR" sz="1400"/>
              <a:t>7. ………………habile ...... soit cette argumentation, elle ne me convainc pas.</a:t>
            </a:r>
          </a:p>
          <a:p>
            <a:r>
              <a:rPr lang="fr-FR" sz="1400"/>
              <a:t>8. ……………. vous en pensiez, la conjoncture me paraît favorable à nos projets.</a:t>
            </a:r>
          </a:p>
          <a:p>
            <a:r>
              <a:rPr lang="fr-FR" sz="1400"/>
              <a:t>9. ………………. occupé ..... il soit, il prend le temps de parler avec ses enfants.</a:t>
            </a:r>
          </a:p>
          <a:p>
            <a:r>
              <a:rPr lang="fr-FR" sz="1400"/>
              <a:t>10. ………………..antipathie...... il pût éprouver à son égard, il eut toujours le soin de la lui cacher.</a:t>
            </a:r>
          </a:p>
          <a:p>
            <a:endParaRPr lang="fr-FR" sz="1400"/>
          </a:p>
          <a:p>
            <a:r>
              <a:rPr lang="fr-FR" sz="1400" b="1"/>
              <a:t>Corrigé</a:t>
            </a:r>
          </a:p>
          <a:p>
            <a:r>
              <a:rPr lang="fr-FR" sz="1400"/>
              <a:t>1. </a:t>
            </a:r>
            <a:r>
              <a:rPr lang="fr-FR" sz="1400">
                <a:solidFill>
                  <a:srgbClr val="FF0000"/>
                </a:solidFill>
              </a:rPr>
              <a:t>Qui que</a:t>
            </a:r>
            <a:r>
              <a:rPr lang="fr-FR" sz="1400"/>
              <a:t> vous soyez, il est interdit d'entrer.</a:t>
            </a:r>
          </a:p>
          <a:p>
            <a:r>
              <a:rPr lang="fr-FR" sz="1400"/>
              <a:t>2. Il n'est jamais content, </a:t>
            </a:r>
            <a:r>
              <a:rPr lang="fr-FR" sz="1400">
                <a:solidFill>
                  <a:srgbClr val="FF0000"/>
                </a:solidFill>
              </a:rPr>
              <a:t>quoi qu’</a:t>
            </a:r>
            <a:r>
              <a:rPr lang="fr-FR" sz="1400"/>
              <a:t> on lui dise.</a:t>
            </a:r>
          </a:p>
          <a:p>
            <a:r>
              <a:rPr lang="fr-FR" sz="1400"/>
              <a:t>3. </a:t>
            </a:r>
            <a:r>
              <a:rPr lang="fr-FR" sz="1400">
                <a:solidFill>
                  <a:srgbClr val="FF0000"/>
                </a:solidFill>
              </a:rPr>
              <a:t>Quelle que</a:t>
            </a:r>
            <a:r>
              <a:rPr lang="fr-FR" sz="1400"/>
              <a:t> soit la situation, Jean y fera face.</a:t>
            </a:r>
          </a:p>
          <a:p>
            <a:r>
              <a:rPr lang="fr-FR" sz="1400"/>
              <a:t>4. </a:t>
            </a:r>
            <a:r>
              <a:rPr lang="fr-FR" sz="1400">
                <a:solidFill>
                  <a:srgbClr val="FF0000"/>
                </a:solidFill>
              </a:rPr>
              <a:t>Tout </a:t>
            </a:r>
            <a:r>
              <a:rPr lang="fr-FR" sz="1400"/>
              <a:t> brave </a:t>
            </a:r>
            <a:r>
              <a:rPr lang="fr-FR" sz="1400">
                <a:solidFill>
                  <a:srgbClr val="FF0000"/>
                </a:solidFill>
              </a:rPr>
              <a:t>qu’</a:t>
            </a:r>
            <a:r>
              <a:rPr lang="fr-FR" sz="1400"/>
              <a:t> il était, le sauveteur hésita.</a:t>
            </a:r>
          </a:p>
          <a:p>
            <a:r>
              <a:rPr lang="fr-FR" sz="1400"/>
              <a:t>5. </a:t>
            </a:r>
            <a:r>
              <a:rPr lang="fr-FR" sz="1400">
                <a:solidFill>
                  <a:srgbClr val="FF0000"/>
                </a:solidFill>
              </a:rPr>
              <a:t>Quelques </a:t>
            </a:r>
            <a:r>
              <a:rPr lang="fr-FR" sz="1400"/>
              <a:t>dispositions </a:t>
            </a:r>
            <a:r>
              <a:rPr lang="fr-FR" sz="1400">
                <a:solidFill>
                  <a:srgbClr val="FF0000"/>
                </a:solidFill>
              </a:rPr>
              <a:t>que</a:t>
            </a:r>
            <a:r>
              <a:rPr lang="fr-FR" sz="1400"/>
              <a:t> vous preniez, on y trouvera toujours à redire.</a:t>
            </a:r>
          </a:p>
          <a:p>
            <a:r>
              <a:rPr lang="fr-FR" sz="1400"/>
              <a:t>6. Retenez-moi une place à l'Opéra, </a:t>
            </a:r>
            <a:r>
              <a:rPr lang="fr-FR" sz="1400">
                <a:solidFill>
                  <a:srgbClr val="FF0000"/>
                </a:solidFill>
              </a:rPr>
              <a:t>quel que</a:t>
            </a:r>
            <a:r>
              <a:rPr lang="fr-FR" sz="1400"/>
              <a:t> soit le programme.</a:t>
            </a:r>
          </a:p>
          <a:p>
            <a:r>
              <a:rPr lang="fr-FR" sz="1400"/>
              <a:t>7. </a:t>
            </a:r>
            <a:r>
              <a:rPr lang="fr-FR" sz="1400">
                <a:solidFill>
                  <a:srgbClr val="FF0000"/>
                </a:solidFill>
              </a:rPr>
              <a:t>Pour </a:t>
            </a:r>
            <a:r>
              <a:rPr lang="fr-FR" sz="1400"/>
              <a:t>habile </a:t>
            </a:r>
            <a:r>
              <a:rPr lang="fr-FR" sz="1400">
                <a:solidFill>
                  <a:srgbClr val="FF0000"/>
                </a:solidFill>
              </a:rPr>
              <a:t>que</a:t>
            </a:r>
            <a:r>
              <a:rPr lang="fr-FR" sz="1400"/>
              <a:t> soit cette argumentation, elle ne me convainc pas.</a:t>
            </a:r>
          </a:p>
          <a:p>
            <a:r>
              <a:rPr lang="fr-FR" sz="1400"/>
              <a:t>8. </a:t>
            </a:r>
            <a:r>
              <a:rPr lang="fr-FR" sz="1400">
                <a:solidFill>
                  <a:srgbClr val="FF0000"/>
                </a:solidFill>
              </a:rPr>
              <a:t>Quoi que</a:t>
            </a:r>
            <a:r>
              <a:rPr lang="fr-FR" sz="1400"/>
              <a:t> vous en pensiez, la conjoncture me paraît favorable à nos projets.</a:t>
            </a:r>
          </a:p>
          <a:p>
            <a:r>
              <a:rPr lang="fr-FR" sz="1400"/>
              <a:t>9. </a:t>
            </a:r>
            <a:r>
              <a:rPr lang="fr-FR" sz="1400">
                <a:solidFill>
                  <a:srgbClr val="FF0000"/>
                </a:solidFill>
              </a:rPr>
              <a:t>Si </a:t>
            </a:r>
            <a:r>
              <a:rPr lang="fr-FR" sz="1400"/>
              <a:t> occupé </a:t>
            </a:r>
            <a:r>
              <a:rPr lang="fr-FR" sz="1400">
                <a:solidFill>
                  <a:srgbClr val="FF0000"/>
                </a:solidFill>
              </a:rPr>
              <a:t>qu’</a:t>
            </a:r>
            <a:r>
              <a:rPr lang="fr-FR" sz="1400"/>
              <a:t> il soit, il prend le temps de parler avec ses enfants.</a:t>
            </a:r>
          </a:p>
          <a:p>
            <a:r>
              <a:rPr lang="fr-FR" sz="1400"/>
              <a:t>10. </a:t>
            </a:r>
            <a:r>
              <a:rPr lang="fr-FR" sz="1400">
                <a:solidFill>
                  <a:srgbClr val="FF0000"/>
                </a:solidFill>
              </a:rPr>
              <a:t>Quelqu’</a:t>
            </a:r>
            <a:r>
              <a:rPr lang="fr-FR" sz="1400"/>
              <a:t>antipathie </a:t>
            </a:r>
            <a:r>
              <a:rPr lang="fr-FR" sz="1400">
                <a:solidFill>
                  <a:srgbClr val="FF0000"/>
                </a:solidFill>
              </a:rPr>
              <a:t>qu’</a:t>
            </a:r>
            <a:r>
              <a:rPr lang="fr-FR" sz="1400"/>
              <a:t> il pût éprouver à son égard, il eut toujours le soin de la lui cacher.</a:t>
            </a:r>
          </a:p>
        </p:txBody>
      </p:sp>
      <p:sp>
        <p:nvSpPr>
          <p:cNvPr id="3" name="Segnaposto piè di pagina 2">
            <a:extLst>
              <a:ext uri="{FF2B5EF4-FFF2-40B4-BE49-F238E27FC236}">
                <a16:creationId xmlns:a16="http://schemas.microsoft.com/office/drawing/2014/main" id="{A27ECC81-E5F8-44BC-8FCA-E254B9B62662}"/>
              </a:ext>
            </a:extLst>
          </p:cNvPr>
          <p:cNvSpPr>
            <a:spLocks noGrp="1"/>
          </p:cNvSpPr>
          <p:nvPr>
            <p:ph type="ftr" sz="quarter" idx="11"/>
          </p:nvPr>
        </p:nvSpPr>
        <p:spPr>
          <a:xfrm>
            <a:off x="4038600" y="6356350"/>
            <a:ext cx="4341920" cy="365125"/>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195170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4" end="14"/>
                                            </p:txEl>
                                          </p:spTgt>
                                        </p:tgtEl>
                                        <p:attrNameLst>
                                          <p:attrName>style.visibility</p:attrName>
                                        </p:attrNameLst>
                                      </p:cBhvr>
                                      <p:to>
                                        <p:strVal val="visible"/>
                                      </p:to>
                                    </p:set>
                                    <p:anim calcmode="lin" valueType="num">
                                      <p:cBhvr additive="base">
                                        <p:cTn id="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5" end="15"/>
                                            </p:txEl>
                                          </p:spTgt>
                                        </p:tgtEl>
                                        <p:attrNameLst>
                                          <p:attrName>style.visibility</p:attrName>
                                        </p:attrNameLst>
                                      </p:cBhvr>
                                      <p:to>
                                        <p:strVal val="visible"/>
                                      </p:to>
                                    </p:set>
                                    <p:anim calcmode="lin" valueType="num">
                                      <p:cBhvr additive="base">
                                        <p:cTn id="1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6" end="16"/>
                                            </p:txEl>
                                          </p:spTgt>
                                        </p:tgtEl>
                                        <p:attrNameLst>
                                          <p:attrName>style.visibility</p:attrName>
                                        </p:attrNameLst>
                                      </p:cBhvr>
                                      <p:to>
                                        <p:strVal val="visible"/>
                                      </p:to>
                                    </p:set>
                                    <p:anim calcmode="lin" valueType="num">
                                      <p:cBhvr additive="base">
                                        <p:cTn id="19"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7" end="17"/>
                                            </p:txEl>
                                          </p:spTgt>
                                        </p:tgtEl>
                                        <p:attrNameLst>
                                          <p:attrName>style.visibility</p:attrName>
                                        </p:attrNameLst>
                                      </p:cBhvr>
                                      <p:to>
                                        <p:strVal val="visible"/>
                                      </p:to>
                                    </p:set>
                                    <p:anim calcmode="lin" valueType="num">
                                      <p:cBhvr additive="base">
                                        <p:cTn id="25"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8" end="18"/>
                                            </p:txEl>
                                          </p:spTgt>
                                        </p:tgtEl>
                                        <p:attrNameLst>
                                          <p:attrName>style.visibility</p:attrName>
                                        </p:attrNameLst>
                                      </p:cBhvr>
                                      <p:to>
                                        <p:strVal val="visible"/>
                                      </p:to>
                                    </p:set>
                                    <p:anim calcmode="lin" valueType="num">
                                      <p:cBhvr additive="base">
                                        <p:cTn id="31"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19" end="19"/>
                                            </p:txEl>
                                          </p:spTgt>
                                        </p:tgtEl>
                                        <p:attrNameLst>
                                          <p:attrName>style.visibility</p:attrName>
                                        </p:attrNameLst>
                                      </p:cBhvr>
                                      <p:to>
                                        <p:strVal val="visible"/>
                                      </p:to>
                                    </p:set>
                                    <p:anim calcmode="lin" valueType="num">
                                      <p:cBhvr additive="base">
                                        <p:cTn id="37" dur="500" fill="hold"/>
                                        <p:tgtEl>
                                          <p:spTgt spid="2">
                                            <p:txEl>
                                              <p:pRg st="19" end="1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20" end="20"/>
                                            </p:txEl>
                                          </p:spTgt>
                                        </p:tgtEl>
                                        <p:attrNameLst>
                                          <p:attrName>style.visibility</p:attrName>
                                        </p:attrNameLst>
                                      </p:cBhvr>
                                      <p:to>
                                        <p:strVal val="visible"/>
                                      </p:to>
                                    </p:set>
                                    <p:anim calcmode="lin" valueType="num">
                                      <p:cBhvr additive="base">
                                        <p:cTn id="43" dur="500" fill="hold"/>
                                        <p:tgtEl>
                                          <p:spTgt spid="2">
                                            <p:txEl>
                                              <p:pRg st="20" end="2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21" end="21"/>
                                            </p:txEl>
                                          </p:spTgt>
                                        </p:tgtEl>
                                        <p:attrNameLst>
                                          <p:attrName>style.visibility</p:attrName>
                                        </p:attrNameLst>
                                      </p:cBhvr>
                                      <p:to>
                                        <p:strVal val="visible"/>
                                      </p:to>
                                    </p:set>
                                    <p:anim calcmode="lin" valueType="num">
                                      <p:cBhvr additive="base">
                                        <p:cTn id="49" dur="500" fill="hold"/>
                                        <p:tgtEl>
                                          <p:spTgt spid="2">
                                            <p:txEl>
                                              <p:pRg st="21" end="2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22" end="22"/>
                                            </p:txEl>
                                          </p:spTgt>
                                        </p:tgtEl>
                                        <p:attrNameLst>
                                          <p:attrName>style.visibility</p:attrName>
                                        </p:attrNameLst>
                                      </p:cBhvr>
                                      <p:to>
                                        <p:strVal val="visible"/>
                                      </p:to>
                                    </p:set>
                                    <p:anim calcmode="lin" valueType="num">
                                      <p:cBhvr additive="base">
                                        <p:cTn id="55" dur="500" fill="hold"/>
                                        <p:tgtEl>
                                          <p:spTgt spid="2">
                                            <p:txEl>
                                              <p:pRg st="22" end="2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23" end="23"/>
                                            </p:txEl>
                                          </p:spTgt>
                                        </p:tgtEl>
                                        <p:attrNameLst>
                                          <p:attrName>style.visibility</p:attrName>
                                        </p:attrNameLst>
                                      </p:cBhvr>
                                      <p:to>
                                        <p:strVal val="visible"/>
                                      </p:to>
                                    </p:set>
                                    <p:anim calcmode="lin" valueType="num">
                                      <p:cBhvr additive="base">
                                        <p:cTn id="61" dur="500" fill="hold"/>
                                        <p:tgtEl>
                                          <p:spTgt spid="2">
                                            <p:txEl>
                                              <p:pRg st="23" end="2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23" end="2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Rectangle 2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942654E6-C45C-49F0-A569-612B06173D56}"/>
              </a:ext>
            </a:extLst>
          </p:cNvPr>
          <p:cNvSpPr>
            <a:spLocks noGrp="1"/>
          </p:cNvSpPr>
          <p:nvPr>
            <p:ph type="title" idx="4294967295"/>
          </p:nvPr>
        </p:nvSpPr>
        <p:spPr>
          <a:xfrm>
            <a:off x="1115568" y="548640"/>
            <a:ext cx="10168128" cy="1179576"/>
          </a:xfrm>
        </p:spPr>
        <p:txBody>
          <a:bodyPr vert="horz" lIns="91440" tIns="45720" rIns="91440" bIns="45720" rtlCol="0" anchor="ctr">
            <a:normAutofit/>
          </a:bodyPr>
          <a:lstStyle/>
          <a:p>
            <a:r>
              <a:rPr lang="en-US" sz="4000" kern="1200">
                <a:solidFill>
                  <a:schemeClr val="tx1"/>
                </a:solidFill>
                <a:latin typeface="+mj-lt"/>
                <a:ea typeface="+mj-ea"/>
                <a:cs typeface="+mj-cs"/>
              </a:rPr>
              <a:t>Au conditionnel</a:t>
            </a:r>
          </a:p>
        </p:txBody>
      </p:sp>
      <p:sp>
        <p:nvSpPr>
          <p:cNvPr id="23" name="Rectangle 2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C0E088B8-5C97-4BF0-9956-7440F977CE29}"/>
              </a:ext>
            </a:extLst>
          </p:cNvPr>
          <p:cNvSpPr>
            <a:spLocks noGrp="1"/>
          </p:cNvSpPr>
          <p:nvPr>
            <p:ph idx="4294967295"/>
          </p:nvPr>
        </p:nvSpPr>
        <p:spPr>
          <a:xfrm>
            <a:off x="1115568" y="2481943"/>
            <a:ext cx="10168128" cy="3695020"/>
          </a:xfrm>
        </p:spPr>
        <p:txBody>
          <a:bodyPr vert="horz" lIns="91440" tIns="45720" rIns="91440" bIns="45720" rtlCol="0">
            <a:normAutofit/>
          </a:bodyPr>
          <a:lstStyle/>
          <a:p>
            <a:endParaRPr lang="fr-FR" sz="2200" b="1"/>
          </a:p>
          <a:p>
            <a:r>
              <a:rPr lang="fr-FR" sz="2200" b="1"/>
              <a:t>Quand même / quand bien même</a:t>
            </a:r>
          </a:p>
          <a:p>
            <a:r>
              <a:rPr lang="fr-FR" sz="2200" b="1"/>
              <a:t>Quand (bien) même</a:t>
            </a:r>
            <a:r>
              <a:rPr lang="fr-FR" sz="2200"/>
              <a:t>, locution conjonctive, exprime à la fois la </a:t>
            </a:r>
            <a:r>
              <a:rPr lang="fr-FR" sz="2200" b="1"/>
              <a:t>concession</a:t>
            </a:r>
            <a:r>
              <a:rPr lang="fr-FR" sz="2200"/>
              <a:t> et </a:t>
            </a:r>
            <a:r>
              <a:rPr lang="fr-FR" sz="2200" b="1"/>
              <a:t>l’hypothèse</a:t>
            </a:r>
            <a:r>
              <a:rPr lang="fr-FR" sz="2200"/>
              <a:t>. Elle signifie : « même si ». La subordonnée et la principale sont au </a:t>
            </a:r>
            <a:r>
              <a:rPr lang="fr-FR" sz="2200" b="1"/>
              <a:t>conditionnel</a:t>
            </a:r>
            <a:r>
              <a:rPr lang="fr-FR" sz="2200"/>
              <a:t>.</a:t>
            </a:r>
          </a:p>
          <a:p>
            <a:pPr lvl="1"/>
            <a:r>
              <a:rPr lang="fr-FR" sz="1800">
                <a:solidFill>
                  <a:srgbClr val="FF0000"/>
                </a:solidFill>
              </a:rPr>
              <a:t>Quand bien même </a:t>
            </a:r>
            <a:r>
              <a:rPr lang="fr-FR" sz="1800"/>
              <a:t>on m’offrirait un travail à l’étranger, je ne pourrais pas partir pour des raisons familiales.</a:t>
            </a:r>
          </a:p>
          <a:p>
            <a:pPr lvl="1"/>
            <a:r>
              <a:rPr lang="fr-FR" sz="1800">
                <a:solidFill>
                  <a:srgbClr val="FF0000"/>
                </a:solidFill>
              </a:rPr>
              <a:t>Quand bien même </a:t>
            </a:r>
            <a:r>
              <a:rPr lang="fr-FR" sz="1800"/>
              <a:t>ils auraient insisté, je n’aurais jamais signé le contrat.</a:t>
            </a:r>
          </a:p>
          <a:p>
            <a:endParaRPr lang="en-US" sz="2200"/>
          </a:p>
        </p:txBody>
      </p:sp>
      <p:sp>
        <p:nvSpPr>
          <p:cNvPr id="4" name="Segnaposto piè di pagina 3">
            <a:extLst>
              <a:ext uri="{FF2B5EF4-FFF2-40B4-BE49-F238E27FC236}">
                <a16:creationId xmlns:a16="http://schemas.microsoft.com/office/drawing/2014/main" id="{1E0341F2-C45E-4831-BAC4-4369DCDA14C8}"/>
              </a:ext>
            </a:extLst>
          </p:cNvPr>
          <p:cNvSpPr>
            <a:spLocks noGrp="1"/>
          </p:cNvSpPr>
          <p:nvPr>
            <p:ph type="ftr" sz="quarter" idx="11"/>
          </p:nvPr>
        </p:nvSpPr>
        <p:spPr>
          <a:xfrm>
            <a:off x="4038600" y="6356350"/>
            <a:ext cx="4341920" cy="365125"/>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15667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Rectangle 3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C88DEDEF-67D5-43EF-A77B-B9B558CAFA2D}"/>
              </a:ext>
            </a:extLst>
          </p:cNvPr>
          <p:cNvSpPr>
            <a:spLocks noGrp="1"/>
          </p:cNvSpPr>
          <p:nvPr>
            <p:ph type="title" idx="4294967295"/>
          </p:nvPr>
        </p:nvSpPr>
        <p:spPr>
          <a:xfrm>
            <a:off x="1115568" y="548640"/>
            <a:ext cx="10168128" cy="1179576"/>
          </a:xfrm>
        </p:spPr>
        <p:txBody>
          <a:bodyPr vert="horz" lIns="91440" tIns="45720" rIns="91440" bIns="45720" rtlCol="0" anchor="ctr">
            <a:normAutofit/>
          </a:bodyPr>
          <a:lstStyle/>
          <a:p>
            <a:r>
              <a:rPr lang="en-US" sz="4000" kern="1200">
                <a:solidFill>
                  <a:schemeClr val="tx1"/>
                </a:solidFill>
                <a:latin typeface="+mj-lt"/>
                <a:ea typeface="+mj-ea"/>
                <a:cs typeface="+mj-cs"/>
              </a:rPr>
              <a:t>Définition</a:t>
            </a:r>
          </a:p>
        </p:txBody>
      </p:sp>
      <p:sp>
        <p:nvSpPr>
          <p:cNvPr id="34" name="Rectangle 3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5804E4E0-B74C-4681-A4DF-4482D4DC58F3}"/>
              </a:ext>
            </a:extLst>
          </p:cNvPr>
          <p:cNvSpPr>
            <a:spLocks noGrp="1"/>
          </p:cNvSpPr>
          <p:nvPr>
            <p:ph idx="4294967295"/>
          </p:nvPr>
        </p:nvSpPr>
        <p:spPr>
          <a:xfrm>
            <a:off x="1115568" y="2481943"/>
            <a:ext cx="10168128" cy="3695020"/>
          </a:xfrm>
        </p:spPr>
        <p:txBody>
          <a:bodyPr vert="horz" lIns="91440" tIns="45720" rIns="91440" bIns="45720" rtlCol="0">
            <a:normAutofit/>
          </a:bodyPr>
          <a:lstStyle/>
          <a:p>
            <a:r>
              <a:rPr lang="en-US" sz="2200"/>
              <a:t>Dans l’expression de la </a:t>
            </a:r>
            <a:r>
              <a:rPr lang="en-US" sz="2200" b="1"/>
              <a:t>concession</a:t>
            </a:r>
            <a:r>
              <a:rPr lang="en-US" sz="2200"/>
              <a:t>, on regroupe :</a:t>
            </a:r>
          </a:p>
          <a:p>
            <a:r>
              <a:rPr lang="en-US" sz="2200"/>
              <a:t>1) l’</a:t>
            </a:r>
            <a:r>
              <a:rPr lang="en-US" sz="2200" b="1"/>
              <a:t>opposition</a:t>
            </a:r>
          </a:p>
          <a:p>
            <a:r>
              <a:rPr lang="en-US" sz="2200"/>
              <a:t>2) la </a:t>
            </a:r>
            <a:r>
              <a:rPr lang="en-US" sz="2200" b="1"/>
              <a:t>concession</a:t>
            </a:r>
          </a:p>
          <a:p>
            <a:r>
              <a:rPr lang="en-US" sz="2200"/>
              <a:t>3) la </a:t>
            </a:r>
            <a:r>
              <a:rPr lang="en-US" sz="2200" b="1"/>
              <a:t>restriction</a:t>
            </a:r>
          </a:p>
        </p:txBody>
      </p:sp>
      <p:sp>
        <p:nvSpPr>
          <p:cNvPr id="4" name="Segnaposto piè di pagina 3">
            <a:extLst>
              <a:ext uri="{FF2B5EF4-FFF2-40B4-BE49-F238E27FC236}">
                <a16:creationId xmlns:a16="http://schemas.microsoft.com/office/drawing/2014/main" id="{BF62A0ED-F446-45F4-AB17-C4F6F16D029D}"/>
              </a:ext>
            </a:extLst>
          </p:cNvPr>
          <p:cNvSpPr>
            <a:spLocks noGrp="1"/>
          </p:cNvSpPr>
          <p:nvPr>
            <p:ph type="ftr" sz="quarter" idx="11"/>
          </p:nvPr>
        </p:nvSpPr>
        <p:spPr>
          <a:xfrm>
            <a:off x="4038600" y="6356351"/>
            <a:ext cx="4412942" cy="204248"/>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150856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E8C682A-C135-4505-9882-BEBFA0FC90D9}"/>
              </a:ext>
            </a:extLst>
          </p:cNvPr>
          <p:cNvSpPr>
            <a:spLocks noGrp="1"/>
          </p:cNvSpPr>
          <p:nvPr>
            <p:ph type="title" idx="4294967295"/>
          </p:nvPr>
        </p:nvSpPr>
        <p:spPr>
          <a:xfrm>
            <a:off x="838199" y="1093788"/>
            <a:ext cx="10506455" cy="2967208"/>
          </a:xfrm>
        </p:spPr>
        <p:txBody>
          <a:bodyPr vert="horz" lIns="91440" tIns="45720" rIns="91440" bIns="45720" rtlCol="0" anchor="b">
            <a:normAutofit/>
          </a:bodyPr>
          <a:lstStyle/>
          <a:p>
            <a:r>
              <a:rPr lang="en-US" sz="8000" kern="1200">
                <a:solidFill>
                  <a:schemeClr val="tx1"/>
                </a:solidFill>
                <a:latin typeface="+mj-lt"/>
                <a:ea typeface="+mj-ea"/>
                <a:cs typeface="+mj-cs"/>
              </a:rPr>
              <a:t>La proposition subordonnée</a:t>
            </a:r>
          </a:p>
        </p:txBody>
      </p:sp>
      <p:sp>
        <p:nvSpPr>
          <p:cNvPr id="3" name="Segnaposto contenuto 2">
            <a:extLst>
              <a:ext uri="{FF2B5EF4-FFF2-40B4-BE49-F238E27FC236}">
                <a16:creationId xmlns:a16="http://schemas.microsoft.com/office/drawing/2014/main" id="{0FD3B404-2167-4CD8-AF71-5BFA16301160}"/>
              </a:ext>
            </a:extLst>
          </p:cNvPr>
          <p:cNvSpPr>
            <a:spLocks noGrp="1"/>
          </p:cNvSpPr>
          <p:nvPr>
            <p:ph idx="4294967295"/>
          </p:nvPr>
        </p:nvSpPr>
        <p:spPr>
          <a:xfrm>
            <a:off x="838200" y="4914138"/>
            <a:ext cx="10509504" cy="743711"/>
          </a:xfrm>
        </p:spPr>
        <p:txBody>
          <a:bodyPr vert="horz" lIns="91440" tIns="45720" rIns="91440" bIns="45720" rtlCol="0">
            <a:normAutofit/>
          </a:bodyPr>
          <a:lstStyle/>
          <a:p>
            <a:pPr marL="0" indent="0">
              <a:buNone/>
            </a:pPr>
            <a:r>
              <a:rPr lang="en-US" sz="2200" kern="1200">
                <a:solidFill>
                  <a:schemeClr val="tx1"/>
                </a:solidFill>
                <a:latin typeface="+mn-lt"/>
                <a:ea typeface="+mn-ea"/>
                <a:cs typeface="+mn-cs"/>
              </a:rPr>
              <a:t>Mode : tous les modes servent à exprimer la concession, indicatif, subjonctif et conditionnel.</a:t>
            </a:r>
          </a:p>
        </p:txBody>
      </p:sp>
      <p:sp>
        <p:nvSpPr>
          <p:cNvPr id="6"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egnaposto piè di pagina 3">
            <a:extLst>
              <a:ext uri="{FF2B5EF4-FFF2-40B4-BE49-F238E27FC236}">
                <a16:creationId xmlns:a16="http://schemas.microsoft.com/office/drawing/2014/main" id="{97E01FDC-634B-4DDB-9D92-D5E779FF0E40}"/>
              </a:ext>
            </a:extLst>
          </p:cNvPr>
          <p:cNvSpPr>
            <a:spLocks noGrp="1"/>
          </p:cNvSpPr>
          <p:nvPr>
            <p:ph type="ftr" sz="quarter" idx="11"/>
          </p:nvPr>
        </p:nvSpPr>
        <p:spPr>
          <a:xfrm>
            <a:off x="4038600" y="6356350"/>
            <a:ext cx="4288654" cy="239759"/>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174781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Rectangle 2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942654E6-C45C-49F0-A569-612B06173D56}"/>
              </a:ext>
            </a:extLst>
          </p:cNvPr>
          <p:cNvSpPr>
            <a:spLocks noGrp="1"/>
          </p:cNvSpPr>
          <p:nvPr>
            <p:ph type="title" idx="4294967295"/>
          </p:nvPr>
        </p:nvSpPr>
        <p:spPr>
          <a:xfrm>
            <a:off x="1115568" y="548640"/>
            <a:ext cx="10168128" cy="1179576"/>
          </a:xfrm>
        </p:spPr>
        <p:txBody>
          <a:bodyPr vert="horz" lIns="91440" tIns="45720" rIns="91440" bIns="45720" rtlCol="0" anchor="ctr">
            <a:normAutofit/>
          </a:bodyPr>
          <a:lstStyle/>
          <a:p>
            <a:r>
              <a:rPr lang="en-US" sz="4000" kern="1200">
                <a:solidFill>
                  <a:schemeClr val="tx1"/>
                </a:solidFill>
                <a:latin typeface="+mj-lt"/>
                <a:ea typeface="+mj-ea"/>
                <a:cs typeface="+mj-cs"/>
              </a:rPr>
              <a:t>À l’indicatif</a:t>
            </a:r>
          </a:p>
        </p:txBody>
      </p:sp>
      <p:sp>
        <p:nvSpPr>
          <p:cNvPr id="23" name="Rectangle 2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C0E088B8-5C97-4BF0-9956-7440F977CE29}"/>
              </a:ext>
            </a:extLst>
          </p:cNvPr>
          <p:cNvSpPr>
            <a:spLocks noGrp="1"/>
          </p:cNvSpPr>
          <p:nvPr>
            <p:ph idx="4294967295"/>
          </p:nvPr>
        </p:nvSpPr>
        <p:spPr>
          <a:xfrm>
            <a:off x="1115568" y="2481943"/>
            <a:ext cx="10168128" cy="3695020"/>
          </a:xfrm>
        </p:spPr>
        <p:txBody>
          <a:bodyPr vert="horz" lIns="91440" tIns="45720" rIns="91440" bIns="45720" rtlCol="0">
            <a:normAutofit/>
          </a:bodyPr>
          <a:lstStyle/>
          <a:p>
            <a:pPr marL="0" indent="0">
              <a:buNone/>
            </a:pPr>
            <a:r>
              <a:rPr lang="en-US" sz="1800" b="1"/>
              <a:t>Alors que</a:t>
            </a:r>
          </a:p>
          <a:p>
            <a:pPr marL="457200" lvl="1" indent="0">
              <a:buNone/>
            </a:pPr>
            <a:r>
              <a:rPr lang="en-US" sz="1600"/>
              <a:t>Le prix moyen des bicyclettes à l'exportation a fortement baissé </a:t>
            </a:r>
            <a:r>
              <a:rPr lang="en-US" sz="1600">
                <a:solidFill>
                  <a:srgbClr val="FF0000"/>
                </a:solidFill>
              </a:rPr>
              <a:t>alors que </a:t>
            </a:r>
            <a:r>
              <a:rPr lang="en-US" sz="1600"/>
              <a:t>la valeur normale moyenne a légèrement augmenté.</a:t>
            </a:r>
          </a:p>
          <a:p>
            <a:pPr marL="0" indent="0">
              <a:buNone/>
            </a:pPr>
            <a:r>
              <a:rPr lang="en-US" sz="1800" b="1"/>
              <a:t>Tandis que</a:t>
            </a:r>
          </a:p>
          <a:p>
            <a:pPr marL="457200" lvl="1" indent="0">
              <a:buNone/>
            </a:pPr>
            <a:r>
              <a:rPr lang="en-US" sz="1600"/>
              <a:t>U</a:t>
            </a:r>
            <a:r>
              <a:rPr lang="en-US" sz="1600" b="0" i="0">
                <a:effectLst/>
              </a:rPr>
              <a:t>n certain nombre d'éléments dans ce processus de changement sont terminés </a:t>
            </a:r>
            <a:r>
              <a:rPr lang="en-US" sz="1600" i="0">
                <a:solidFill>
                  <a:srgbClr val="FF0000"/>
                </a:solidFill>
                <a:effectLst/>
              </a:rPr>
              <a:t>tandis que </a:t>
            </a:r>
            <a:r>
              <a:rPr lang="en-US" sz="1600" b="0" i="0">
                <a:effectLst/>
              </a:rPr>
              <a:t>d'autres sont toujours en cours.</a:t>
            </a:r>
          </a:p>
          <a:p>
            <a:pPr marL="0" indent="0">
              <a:buNone/>
            </a:pPr>
            <a:r>
              <a:rPr lang="en-US" sz="1800" b="1"/>
              <a:t>Alors que </a:t>
            </a:r>
            <a:r>
              <a:rPr lang="en-US" sz="1800"/>
              <a:t>et </a:t>
            </a:r>
            <a:r>
              <a:rPr lang="en-US" sz="1800" b="1"/>
              <a:t>tandis que </a:t>
            </a:r>
            <a:r>
              <a:rPr lang="en-US" sz="1800"/>
              <a:t>ont également un sens temporel de simultanéité. Dans une argumentation, ces conjonctions servent à introduire une </a:t>
            </a:r>
            <a:r>
              <a:rPr lang="en-US" sz="1800" b="1"/>
              <a:t>opposition</a:t>
            </a:r>
            <a:r>
              <a:rPr lang="en-US" sz="1800"/>
              <a:t> par rapport à la principale.</a:t>
            </a:r>
            <a:endParaRPr lang="en-US" sz="1800" b="0" i="0">
              <a:effectLst/>
            </a:endParaRPr>
          </a:p>
          <a:p>
            <a:endParaRPr lang="en-US" sz="2200"/>
          </a:p>
        </p:txBody>
      </p:sp>
      <p:sp>
        <p:nvSpPr>
          <p:cNvPr id="4" name="Segnaposto piè di pagina 3">
            <a:extLst>
              <a:ext uri="{FF2B5EF4-FFF2-40B4-BE49-F238E27FC236}">
                <a16:creationId xmlns:a16="http://schemas.microsoft.com/office/drawing/2014/main" id="{D25EBF2C-A93C-4121-B82D-0DF921691E44}"/>
              </a:ext>
            </a:extLst>
          </p:cNvPr>
          <p:cNvSpPr>
            <a:spLocks noGrp="1"/>
          </p:cNvSpPr>
          <p:nvPr>
            <p:ph type="ftr" sz="quarter" idx="11"/>
          </p:nvPr>
        </p:nvSpPr>
        <p:spPr>
          <a:xfrm>
            <a:off x="4038599" y="6356350"/>
            <a:ext cx="4377431" cy="230881"/>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285582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59AD7F0E-D4B4-47BE-8A34-26A565D970C0}"/>
              </a:ext>
            </a:extLst>
          </p:cNvPr>
          <p:cNvSpPr>
            <a:spLocks noGrp="1"/>
          </p:cNvSpPr>
          <p:nvPr>
            <p:ph idx="4294967295"/>
          </p:nvPr>
        </p:nvSpPr>
        <p:spPr>
          <a:xfrm>
            <a:off x="800101" y="1333504"/>
            <a:ext cx="10553700" cy="4942791"/>
          </a:xfrm>
        </p:spPr>
        <p:txBody>
          <a:bodyPr vert="horz" lIns="91440" tIns="45720" rIns="91440" bIns="45720" rtlCol="0" anchor="t">
            <a:normAutofit/>
          </a:bodyPr>
          <a:lstStyle/>
          <a:p>
            <a:pPr marL="0" indent="0">
              <a:buNone/>
            </a:pPr>
            <a:r>
              <a:rPr lang="en-US" sz="1700" b="1">
                <a:solidFill>
                  <a:schemeClr val="tx1">
                    <a:alpha val="80000"/>
                  </a:schemeClr>
                </a:solidFill>
              </a:rPr>
              <a:t>Même si</a:t>
            </a:r>
          </a:p>
          <a:p>
            <a:pPr marL="0" indent="0">
              <a:buNone/>
            </a:pPr>
            <a:r>
              <a:rPr lang="en-US" sz="1700">
                <a:solidFill>
                  <a:schemeClr val="tx1">
                    <a:alpha val="80000"/>
                  </a:schemeClr>
                </a:solidFill>
              </a:rPr>
              <a:t>Cette locution exprime la </a:t>
            </a:r>
            <a:r>
              <a:rPr lang="en-US" sz="1700" b="1">
                <a:solidFill>
                  <a:schemeClr val="tx1">
                    <a:alpha val="80000"/>
                  </a:schemeClr>
                </a:solidFill>
              </a:rPr>
              <a:t>concession</a:t>
            </a:r>
            <a:r>
              <a:rPr lang="en-US" sz="1700">
                <a:solidFill>
                  <a:schemeClr val="tx1">
                    <a:alpha val="80000"/>
                  </a:schemeClr>
                </a:solidFill>
              </a:rPr>
              <a:t>. Elle énonce une contradiction par rapport à la principale, mais seulement partielle. </a:t>
            </a:r>
          </a:p>
          <a:p>
            <a:pPr marL="0" indent="0">
              <a:buNone/>
            </a:pPr>
            <a:r>
              <a:rPr lang="en-US" sz="1700" b="1">
                <a:solidFill>
                  <a:schemeClr val="tx1">
                    <a:alpha val="80000"/>
                  </a:schemeClr>
                </a:solidFill>
              </a:rPr>
              <a:t>Si</a:t>
            </a:r>
            <a:r>
              <a:rPr lang="en-US" sz="1700">
                <a:solidFill>
                  <a:schemeClr val="tx1">
                    <a:alpha val="80000"/>
                  </a:schemeClr>
                </a:solidFill>
              </a:rPr>
              <a:t> est toujours suivie de l’indicatif (comme dans la proposition hypothétique).</a:t>
            </a:r>
          </a:p>
          <a:p>
            <a:pPr marL="457200" lvl="1" indent="0">
              <a:spcBef>
                <a:spcPts val="1200"/>
              </a:spcBef>
              <a:buNone/>
            </a:pPr>
            <a:r>
              <a:rPr lang="en-US" sz="1600">
                <a:solidFill>
                  <a:srgbClr val="FF0000">
                    <a:alpha val="80000"/>
                  </a:srgbClr>
                </a:solidFill>
              </a:rPr>
              <a:t>Même si </a:t>
            </a:r>
            <a:r>
              <a:rPr lang="en-US" sz="1600">
                <a:solidFill>
                  <a:schemeClr val="tx1">
                    <a:alpha val="80000"/>
                  </a:schemeClr>
                </a:solidFill>
              </a:rPr>
              <a:t>les modèles sont similaires, il existe un grand écart de prix.</a:t>
            </a:r>
          </a:p>
          <a:p>
            <a:pPr marL="0" indent="0">
              <a:spcBef>
                <a:spcPts val="1800"/>
              </a:spcBef>
              <a:buNone/>
            </a:pPr>
            <a:r>
              <a:rPr lang="en-US" sz="1700" b="1">
                <a:solidFill>
                  <a:schemeClr val="tx1">
                    <a:alpha val="80000"/>
                  </a:schemeClr>
                </a:solidFill>
              </a:rPr>
              <a:t>Sauf que, si ce n’est que</a:t>
            </a:r>
          </a:p>
          <a:p>
            <a:pPr marL="0" indent="0">
              <a:buNone/>
            </a:pPr>
            <a:r>
              <a:rPr lang="en-US" sz="1700">
                <a:solidFill>
                  <a:schemeClr val="tx1">
                    <a:alpha val="80000"/>
                  </a:schemeClr>
                </a:solidFill>
              </a:rPr>
              <a:t>La contradiction porte ici sur un seul fait. Il s’agit d’une restriction = </a:t>
            </a:r>
            <a:r>
              <a:rPr lang="en-US" sz="1700" b="1">
                <a:solidFill>
                  <a:schemeClr val="tx1">
                    <a:alpha val="80000"/>
                  </a:schemeClr>
                </a:solidFill>
              </a:rPr>
              <a:t>mis à part le fait que</a:t>
            </a:r>
          </a:p>
          <a:p>
            <a:pPr marL="457200" lvl="1" indent="0">
              <a:spcBef>
                <a:spcPts val="1200"/>
              </a:spcBef>
              <a:buNone/>
            </a:pPr>
            <a:r>
              <a:rPr lang="en-US" sz="1600">
                <a:solidFill>
                  <a:schemeClr val="tx1">
                    <a:alpha val="80000"/>
                  </a:schemeClr>
                </a:solidFill>
              </a:rPr>
              <a:t>L'objectif de ces négociations est-il le développement ? Oui, bien entendu, </a:t>
            </a:r>
            <a:r>
              <a:rPr lang="en-US" sz="1600">
                <a:solidFill>
                  <a:srgbClr val="FF0000">
                    <a:alpha val="80000"/>
                  </a:srgbClr>
                </a:solidFill>
              </a:rPr>
              <a:t>sauf que </a:t>
            </a:r>
            <a:r>
              <a:rPr lang="en-US" sz="1600">
                <a:solidFill>
                  <a:schemeClr val="tx1">
                    <a:alpha val="80000"/>
                  </a:schemeClr>
                </a:solidFill>
              </a:rPr>
              <a:t>le développement ne se négocie pas, </a:t>
            </a:r>
            <a:r>
              <a:rPr lang="en-US" sz="1600">
                <a:solidFill>
                  <a:srgbClr val="FF0000">
                    <a:alpha val="80000"/>
                  </a:srgbClr>
                </a:solidFill>
              </a:rPr>
              <a:t>alors que </a:t>
            </a:r>
            <a:r>
              <a:rPr lang="en-US" sz="1600">
                <a:solidFill>
                  <a:schemeClr val="tx1">
                    <a:alpha val="80000"/>
                  </a:schemeClr>
                </a:solidFill>
              </a:rPr>
              <a:t>le commerce, lui, se négocie.</a:t>
            </a:r>
          </a:p>
          <a:p>
            <a:pPr marL="0" indent="0">
              <a:spcBef>
                <a:spcPts val="1800"/>
              </a:spcBef>
              <a:buNone/>
            </a:pPr>
            <a:r>
              <a:rPr lang="en-US" sz="1700" b="1">
                <a:solidFill>
                  <a:schemeClr val="tx1">
                    <a:alpha val="80000"/>
                  </a:schemeClr>
                </a:solidFill>
              </a:rPr>
              <a:t>Si (= s’il est vrai que)</a:t>
            </a:r>
          </a:p>
          <a:p>
            <a:pPr marL="0" indent="0">
              <a:buNone/>
            </a:pPr>
            <a:r>
              <a:rPr lang="en-US" sz="1700">
                <a:solidFill>
                  <a:schemeClr val="tx1">
                    <a:alpha val="80000"/>
                  </a:schemeClr>
                </a:solidFill>
              </a:rPr>
              <a:t>Employée seule, la conjonction </a:t>
            </a:r>
            <a:r>
              <a:rPr lang="en-US" sz="1700" b="1">
                <a:solidFill>
                  <a:schemeClr val="tx1">
                    <a:alpha val="80000"/>
                  </a:schemeClr>
                </a:solidFill>
              </a:rPr>
              <a:t>si</a:t>
            </a:r>
            <a:r>
              <a:rPr lang="en-US" sz="1700">
                <a:solidFill>
                  <a:schemeClr val="tx1">
                    <a:alpha val="80000"/>
                  </a:schemeClr>
                </a:solidFill>
              </a:rPr>
              <a:t> peut exprimer, en langue soutenue, la </a:t>
            </a:r>
            <a:r>
              <a:rPr lang="en-US" sz="1700" b="1">
                <a:solidFill>
                  <a:schemeClr val="tx1">
                    <a:alpha val="80000"/>
                  </a:schemeClr>
                </a:solidFill>
              </a:rPr>
              <a:t>concession</a:t>
            </a:r>
            <a:r>
              <a:rPr lang="en-US" sz="1700">
                <a:solidFill>
                  <a:schemeClr val="tx1">
                    <a:alpha val="80000"/>
                  </a:schemeClr>
                </a:solidFill>
              </a:rPr>
              <a:t>. La subordonnée est alors placée avant la principale.</a:t>
            </a:r>
          </a:p>
          <a:p>
            <a:pPr marL="0" indent="0">
              <a:buNone/>
            </a:pPr>
            <a:r>
              <a:rPr lang="en-US" sz="1600">
                <a:solidFill>
                  <a:srgbClr val="FF0000">
                    <a:alpha val="80000"/>
                  </a:srgbClr>
                </a:solidFill>
              </a:rPr>
              <a:t>            Si</a:t>
            </a:r>
            <a:r>
              <a:rPr lang="en-US" sz="1600">
                <a:solidFill>
                  <a:schemeClr val="tx1">
                    <a:alpha val="80000"/>
                  </a:schemeClr>
                </a:solidFill>
              </a:rPr>
              <a:t> la vie dans les grandes villes attire les jeunes, elle peut être très dure pour les personnes démunies.</a:t>
            </a:r>
          </a:p>
        </p:txBody>
      </p:sp>
      <p:grpSp>
        <p:nvGrpSpPr>
          <p:cNvPr id="23" name="Group 22">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2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2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2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2" name="Segnaposto piè di pagina 1">
            <a:extLst>
              <a:ext uri="{FF2B5EF4-FFF2-40B4-BE49-F238E27FC236}">
                <a16:creationId xmlns:a16="http://schemas.microsoft.com/office/drawing/2014/main" id="{1E04E95B-0101-463E-B9EB-8404EED6A976}"/>
              </a:ext>
            </a:extLst>
          </p:cNvPr>
          <p:cNvSpPr>
            <a:spLocks noGrp="1"/>
          </p:cNvSpPr>
          <p:nvPr>
            <p:ph type="ftr" sz="quarter" idx="11"/>
          </p:nvPr>
        </p:nvSpPr>
        <p:spPr>
          <a:xfrm>
            <a:off x="4038600" y="6356351"/>
            <a:ext cx="4359676" cy="257514"/>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8823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B69CCECA-D7CE-40FE-BADB-CF3E0D29DAF5}"/>
              </a:ext>
            </a:extLst>
          </p:cNvPr>
          <p:cNvSpPr>
            <a:spLocks noGrp="1"/>
          </p:cNvSpPr>
          <p:nvPr>
            <p:ph type="title" idx="4294967295"/>
          </p:nvPr>
        </p:nvSpPr>
        <p:spPr>
          <a:xfrm>
            <a:off x="1115568" y="548640"/>
            <a:ext cx="10168128" cy="1179576"/>
          </a:xfrm>
        </p:spPr>
        <p:txBody>
          <a:bodyPr vert="horz" lIns="91440" tIns="45720" rIns="91440" bIns="45720" rtlCol="0" anchor="ctr">
            <a:normAutofit/>
          </a:bodyPr>
          <a:lstStyle/>
          <a:p>
            <a:r>
              <a:rPr lang="en-US" sz="4000" kern="1200">
                <a:solidFill>
                  <a:schemeClr val="tx1"/>
                </a:solidFill>
                <a:latin typeface="+mj-lt"/>
                <a:ea typeface="+mj-ea"/>
                <a:cs typeface="+mj-cs"/>
              </a:rPr>
              <a:t>Au subjonctif</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B0DD6D98-ED89-428D-ADEF-6EC34FB5284E}"/>
              </a:ext>
            </a:extLst>
          </p:cNvPr>
          <p:cNvSpPr>
            <a:spLocks noGrp="1"/>
          </p:cNvSpPr>
          <p:nvPr>
            <p:ph idx="4294967295"/>
          </p:nvPr>
        </p:nvSpPr>
        <p:spPr>
          <a:xfrm>
            <a:off x="1115568" y="2201662"/>
            <a:ext cx="10168128" cy="3975301"/>
          </a:xfrm>
        </p:spPr>
        <p:txBody>
          <a:bodyPr vert="horz" lIns="91440" tIns="45720" rIns="91440" bIns="45720" rtlCol="0">
            <a:normAutofit/>
          </a:bodyPr>
          <a:lstStyle/>
          <a:p>
            <a:pPr marL="0" indent="0">
              <a:buNone/>
            </a:pPr>
            <a:endParaRPr lang="en-US" sz="1800" b="1"/>
          </a:p>
          <a:p>
            <a:pPr marL="0" indent="0">
              <a:buNone/>
            </a:pPr>
            <a:r>
              <a:rPr lang="en-US" sz="1800" b="1"/>
              <a:t>Bien que / quoique</a:t>
            </a:r>
          </a:p>
          <a:p>
            <a:pPr marL="457200" lvl="1" indent="0">
              <a:buNone/>
            </a:pPr>
            <a:r>
              <a:rPr lang="fr-FR" sz="1600"/>
              <a:t>Les fenêtres restent fermées</a:t>
            </a:r>
            <a:r>
              <a:rPr lang="fr-FR" sz="1600">
                <a:solidFill>
                  <a:srgbClr val="FF0000"/>
                </a:solidFill>
              </a:rPr>
              <a:t>, bien qu'</a:t>
            </a:r>
            <a:r>
              <a:rPr lang="fr-FR" sz="1600"/>
              <a:t>il fasse doux.</a:t>
            </a:r>
            <a:endParaRPr lang="en-US" sz="1600"/>
          </a:p>
          <a:p>
            <a:pPr marL="457200" lvl="1" indent="0">
              <a:buNone/>
            </a:pPr>
            <a:r>
              <a:rPr lang="fr-FR" sz="1600">
                <a:solidFill>
                  <a:srgbClr val="FF0000"/>
                </a:solidFill>
              </a:rPr>
              <a:t>Quoiqu’</a:t>
            </a:r>
            <a:r>
              <a:rPr lang="fr-FR" sz="1600"/>
              <a:t>il se plaigne beaucoup, ses affaires vont très bien</a:t>
            </a:r>
            <a:r>
              <a:rPr lang="fr-FR" sz="1600">
                <a:solidFill>
                  <a:srgbClr val="FF0000"/>
                </a:solidFill>
              </a:rPr>
              <a:t>.</a:t>
            </a:r>
            <a:endParaRPr lang="fr-FR" sz="1600" b="1">
              <a:solidFill>
                <a:srgbClr val="FF0000"/>
              </a:solidFill>
            </a:endParaRPr>
          </a:p>
          <a:p>
            <a:pPr marL="0" indent="0">
              <a:buNone/>
            </a:pPr>
            <a:r>
              <a:rPr lang="en-US" sz="1800" b="1"/>
              <a:t>Sans que : </a:t>
            </a:r>
            <a:r>
              <a:rPr lang="en-US" sz="1800"/>
              <a:t>la subordonnée a un sens négatif exprimé par la conjonction</a:t>
            </a:r>
            <a:endParaRPr lang="en-US" sz="1800" b="1"/>
          </a:p>
          <a:p>
            <a:pPr marL="457200" lvl="1" indent="0">
              <a:buNone/>
            </a:pPr>
            <a:r>
              <a:rPr lang="en-US" sz="1600"/>
              <a:t>Nous nous sommes croisés – Il ne m’a pas vue </a:t>
            </a:r>
            <a:r>
              <a:rPr lang="en-US" sz="1400"/>
              <a:t>→</a:t>
            </a:r>
            <a:r>
              <a:rPr lang="en-US" sz="1600"/>
              <a:t> Nous nous sommes croisés </a:t>
            </a:r>
            <a:r>
              <a:rPr lang="en-US" sz="1600">
                <a:solidFill>
                  <a:srgbClr val="FF0000"/>
                </a:solidFill>
              </a:rPr>
              <a:t>sans qu’</a:t>
            </a:r>
            <a:r>
              <a:rPr lang="en-US" sz="1600"/>
              <a:t>il me voie.</a:t>
            </a:r>
          </a:p>
          <a:p>
            <a:pPr marL="457200" lvl="1" indent="0">
              <a:buNone/>
            </a:pPr>
            <a:r>
              <a:rPr lang="en-US" sz="1600"/>
              <a:t>Le coupable a été identifié – Il n’y a pas d’erreur possible </a:t>
            </a:r>
            <a:r>
              <a:rPr lang="en-US" sz="1400"/>
              <a:t>→</a:t>
            </a:r>
            <a:r>
              <a:rPr lang="en-US" sz="1600"/>
              <a:t> Le coupable a été identifié </a:t>
            </a:r>
            <a:r>
              <a:rPr lang="en-US" sz="1600">
                <a:solidFill>
                  <a:srgbClr val="FF0000"/>
                </a:solidFill>
              </a:rPr>
              <a:t>sans qu’</a:t>
            </a:r>
            <a:r>
              <a:rPr lang="en-US" sz="1600"/>
              <a:t>il y ait </a:t>
            </a:r>
            <a:r>
              <a:rPr lang="en-US" sz="1600">
                <a:solidFill>
                  <a:srgbClr val="FF0000"/>
                </a:solidFill>
              </a:rPr>
              <a:t>d’</a:t>
            </a:r>
            <a:r>
              <a:rPr lang="en-US" sz="1600"/>
              <a:t>erreur possible.</a:t>
            </a:r>
          </a:p>
          <a:p>
            <a:pPr marL="0" indent="0">
              <a:buNone/>
            </a:pPr>
            <a:r>
              <a:rPr lang="en-US" sz="1800" b="1"/>
              <a:t>À moins que </a:t>
            </a:r>
            <a:r>
              <a:rPr lang="en-US" sz="1800"/>
              <a:t>– suivi du </a:t>
            </a:r>
            <a:r>
              <a:rPr lang="en-US" sz="1800" b="1"/>
              <a:t>ne</a:t>
            </a:r>
            <a:r>
              <a:rPr lang="en-US" sz="1800"/>
              <a:t> explétif facultatif</a:t>
            </a:r>
          </a:p>
          <a:p>
            <a:pPr marL="457200" lvl="1" indent="0">
              <a:buNone/>
            </a:pPr>
            <a:r>
              <a:rPr lang="en-US" sz="1600"/>
              <a:t>Le concert aura lieu en plein air, </a:t>
            </a:r>
            <a:r>
              <a:rPr lang="en-US" sz="1600">
                <a:solidFill>
                  <a:srgbClr val="FF0000"/>
                </a:solidFill>
              </a:rPr>
              <a:t>à moins qu’</a:t>
            </a:r>
            <a:r>
              <a:rPr lang="en-US" sz="1600"/>
              <a:t>il (ne) pleuve.</a:t>
            </a:r>
          </a:p>
          <a:p>
            <a:pPr marL="0" indent="0">
              <a:buNone/>
            </a:pPr>
            <a:r>
              <a:rPr lang="en-US" sz="1800" b="1"/>
              <a:t>Encore que </a:t>
            </a:r>
            <a:r>
              <a:rPr lang="en-US" sz="1800"/>
              <a:t>– s’emploie surtout à l’écrit</a:t>
            </a:r>
          </a:p>
          <a:p>
            <a:pPr marL="457200" lvl="1" indent="0">
              <a:buNone/>
            </a:pPr>
            <a:r>
              <a:rPr lang="fr-FR" sz="1800"/>
              <a:t> </a:t>
            </a:r>
            <a:r>
              <a:rPr lang="fr-FR" sz="1600"/>
              <a:t>La demande du marché de la construction résidentielle aux États-Unis demeure faible, </a:t>
            </a:r>
            <a:r>
              <a:rPr lang="fr-FR" sz="1600">
                <a:solidFill>
                  <a:srgbClr val="FF0000"/>
                </a:solidFill>
              </a:rPr>
              <a:t>encore qu'</a:t>
            </a:r>
            <a:r>
              <a:rPr lang="fr-FR" sz="1600"/>
              <a:t>il y ait reprise.</a:t>
            </a:r>
            <a:endParaRPr lang="en-US" sz="1600"/>
          </a:p>
          <a:p>
            <a:pPr lvl="1"/>
            <a:endParaRPr lang="en-US" sz="1800"/>
          </a:p>
          <a:p>
            <a:endParaRPr lang="en-US" sz="2200"/>
          </a:p>
        </p:txBody>
      </p:sp>
      <p:sp>
        <p:nvSpPr>
          <p:cNvPr id="4" name="Segnaposto piè di pagina 3">
            <a:extLst>
              <a:ext uri="{FF2B5EF4-FFF2-40B4-BE49-F238E27FC236}">
                <a16:creationId xmlns:a16="http://schemas.microsoft.com/office/drawing/2014/main" id="{D727CA4B-C152-42D3-AF5B-7078E3A066F8}"/>
              </a:ext>
            </a:extLst>
          </p:cNvPr>
          <p:cNvSpPr>
            <a:spLocks noGrp="1"/>
          </p:cNvSpPr>
          <p:nvPr>
            <p:ph type="ftr" sz="quarter" idx="11"/>
          </p:nvPr>
        </p:nvSpPr>
        <p:spPr>
          <a:xfrm>
            <a:off x="4038600" y="6356350"/>
            <a:ext cx="4457330" cy="365125"/>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31425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5304F56-DFC2-4C5E-809E-33B8EEC662AD}"/>
              </a:ext>
            </a:extLst>
          </p:cNvPr>
          <p:cNvSpPr txBox="1"/>
          <p:nvPr/>
        </p:nvSpPr>
        <p:spPr>
          <a:xfrm>
            <a:off x="1049043" y="1036309"/>
            <a:ext cx="10554072" cy="5257959"/>
          </a:xfrm>
          <a:prstGeom prst="rect">
            <a:avLst/>
          </a:prstGeom>
          <a:noFill/>
        </p:spPr>
        <p:txBody>
          <a:bodyPr wrap="square" rtlCol="0">
            <a:spAutoFit/>
          </a:bodyPr>
          <a:lstStyle/>
          <a:p>
            <a:r>
              <a:rPr lang="fr-FR" sz="1600" b="1"/>
              <a:t>Exemple</a:t>
            </a:r>
            <a:r>
              <a:rPr lang="fr-FR" sz="1600"/>
              <a:t> :</a:t>
            </a:r>
          </a:p>
          <a:p>
            <a:r>
              <a:rPr lang="fr-FR" sz="1600"/>
              <a:t>J'ai du temps, mais je ne veux pas t'accompagner à la gare.    </a:t>
            </a:r>
            <a:br>
              <a:rPr lang="fr-FR" sz="1600"/>
            </a:br>
            <a:r>
              <a:rPr lang="fr-FR" sz="1600">
                <a:solidFill>
                  <a:srgbClr val="FF0000"/>
                </a:solidFill>
              </a:rPr>
              <a:t>Même si j'ai du temps, je ne veux pas t'accompagner à la gare. / Bien que j'aie du temps, je ne veux pas t'accompagner à la gare.</a:t>
            </a:r>
          </a:p>
          <a:p>
            <a:br>
              <a:rPr lang="fr-FR" sz="1600">
                <a:solidFill>
                  <a:srgbClr val="FF0000"/>
                </a:solidFill>
              </a:rPr>
            </a:br>
            <a:r>
              <a:rPr lang="fr-FR" sz="1600"/>
              <a:t>Nous avons de l'argent, mais nous ne voulons pas partir en week-end.</a:t>
            </a:r>
          </a:p>
          <a:p>
            <a:r>
              <a:rPr lang="fr-FR" sz="1600">
                <a:solidFill>
                  <a:srgbClr val="FF0000"/>
                </a:solidFill>
              </a:rPr>
              <a:t>Même si nous avons de l'argent, nous ne voulons pas partir en week-end. / Bien que nous ayons de l'argent, nous ne voulons pas partir en week-end.</a:t>
            </a:r>
          </a:p>
          <a:p>
            <a:br>
              <a:rPr lang="fr-FR" sz="1600"/>
            </a:br>
            <a:r>
              <a:rPr lang="fr-FR" sz="1600"/>
              <a:t>Il fait chaud, mais nous ne souhaitons pas nous baigner.</a:t>
            </a:r>
          </a:p>
          <a:p>
            <a:r>
              <a:rPr lang="fr-FR" sz="1600">
                <a:solidFill>
                  <a:srgbClr val="FF0000"/>
                </a:solidFill>
              </a:rPr>
              <a:t>Même s’il fait chaud, nous ne souhaitons pas nous baigner. / Bien qu’il fasse chaud, nous ne souhaitons pas nous baigner.</a:t>
            </a:r>
          </a:p>
          <a:p>
            <a:br>
              <a:rPr lang="fr-FR" sz="1600">
                <a:solidFill>
                  <a:srgbClr val="FF0000"/>
                </a:solidFill>
              </a:rPr>
            </a:br>
            <a:r>
              <a:rPr lang="fr-FR" sz="1600"/>
              <a:t>Elle est tombée malade, mais elle veut continuer à travailler.</a:t>
            </a:r>
          </a:p>
          <a:p>
            <a:r>
              <a:rPr lang="fr-FR" sz="1600">
                <a:solidFill>
                  <a:srgbClr val="FF0000"/>
                </a:solidFill>
              </a:rPr>
              <a:t>Même si elle est tombée malade, elle veut continuer à travailler. / Bien qu’elle soit tombée malade, elle veut continuer à travailler.</a:t>
            </a:r>
          </a:p>
          <a:p>
            <a:br>
              <a:rPr lang="fr-FR" sz="1600">
                <a:solidFill>
                  <a:srgbClr val="FF0000"/>
                </a:solidFill>
              </a:rPr>
            </a:br>
            <a:r>
              <a:rPr lang="fr-FR" sz="1600"/>
              <a:t>Il faut se dépêcher, mais il ne faut pas courir.</a:t>
            </a:r>
          </a:p>
          <a:p>
            <a:r>
              <a:rPr lang="fr-FR" sz="1600">
                <a:solidFill>
                  <a:srgbClr val="FF0000"/>
                </a:solidFill>
              </a:rPr>
              <a:t>Même s’il faut se dépêcher, il ne faut pas courir. / Bien qu’il faille se dépêcher, il ne faut pas courir.</a:t>
            </a:r>
          </a:p>
          <a:p>
            <a:br>
              <a:rPr lang="fr-FR" sz="1600">
                <a:solidFill>
                  <a:srgbClr val="FF0000"/>
                </a:solidFill>
              </a:rPr>
            </a:br>
            <a:r>
              <a:rPr lang="fr-FR" sz="1600"/>
              <a:t>Tu prends du poids, mais tu es toujours maigre.</a:t>
            </a:r>
          </a:p>
          <a:p>
            <a:r>
              <a:rPr lang="fr-FR" sz="1600">
                <a:solidFill>
                  <a:srgbClr val="FF0000"/>
                </a:solidFill>
              </a:rPr>
              <a:t>Même si tu prends du poids, tu es toujours maigre. / Bien que tu prennes du poids, tu es toujours maigre.</a:t>
            </a:r>
          </a:p>
        </p:txBody>
      </p:sp>
      <p:sp>
        <p:nvSpPr>
          <p:cNvPr id="4" name="CasellaDiTesto 3">
            <a:extLst>
              <a:ext uri="{FF2B5EF4-FFF2-40B4-BE49-F238E27FC236}">
                <a16:creationId xmlns:a16="http://schemas.microsoft.com/office/drawing/2014/main" id="{41B65A6A-ABF2-466D-A390-48472EB1BC4D}"/>
              </a:ext>
            </a:extLst>
          </p:cNvPr>
          <p:cNvSpPr txBox="1"/>
          <p:nvPr/>
        </p:nvSpPr>
        <p:spPr>
          <a:xfrm>
            <a:off x="1066799" y="372862"/>
            <a:ext cx="8254753" cy="400110"/>
          </a:xfrm>
          <a:prstGeom prst="rect">
            <a:avLst/>
          </a:prstGeom>
          <a:noFill/>
        </p:spPr>
        <p:txBody>
          <a:bodyPr wrap="square" rtlCol="0">
            <a:spAutoFit/>
          </a:bodyPr>
          <a:lstStyle/>
          <a:p>
            <a:r>
              <a:rPr lang="it-IT" sz="2000"/>
              <a:t>Exercice</a:t>
            </a:r>
            <a:endParaRPr lang="fr-FR" sz="2000"/>
          </a:p>
        </p:txBody>
      </p:sp>
      <p:sp>
        <p:nvSpPr>
          <p:cNvPr id="5" name="CasellaDiTesto 4">
            <a:extLst>
              <a:ext uri="{FF2B5EF4-FFF2-40B4-BE49-F238E27FC236}">
                <a16:creationId xmlns:a16="http://schemas.microsoft.com/office/drawing/2014/main" id="{A9CCF61C-77A1-437F-9324-367EF8DD13F8}"/>
              </a:ext>
            </a:extLst>
          </p:cNvPr>
          <p:cNvSpPr txBox="1"/>
          <p:nvPr/>
        </p:nvSpPr>
        <p:spPr>
          <a:xfrm>
            <a:off x="1056443" y="710214"/>
            <a:ext cx="4767308" cy="338554"/>
          </a:xfrm>
          <a:prstGeom prst="rect">
            <a:avLst/>
          </a:prstGeom>
          <a:noFill/>
        </p:spPr>
        <p:txBody>
          <a:bodyPr wrap="square" rtlCol="0">
            <a:spAutoFit/>
          </a:bodyPr>
          <a:lstStyle/>
          <a:p>
            <a:r>
              <a:rPr lang="fr-FR" sz="1600"/>
              <a:t>Transformez les phrases avec </a:t>
            </a:r>
            <a:r>
              <a:rPr lang="fr-FR" sz="1600" b="1"/>
              <a:t>bien que </a:t>
            </a:r>
            <a:r>
              <a:rPr lang="fr-FR" sz="1600"/>
              <a:t>et </a:t>
            </a:r>
            <a:r>
              <a:rPr lang="fr-FR" sz="1600" b="1"/>
              <a:t>même si </a:t>
            </a:r>
            <a:r>
              <a:rPr lang="fr-FR" sz="1600"/>
              <a:t>:</a:t>
            </a:r>
          </a:p>
        </p:txBody>
      </p:sp>
      <p:sp>
        <p:nvSpPr>
          <p:cNvPr id="2" name="Segnaposto piè di pagina 1">
            <a:extLst>
              <a:ext uri="{FF2B5EF4-FFF2-40B4-BE49-F238E27FC236}">
                <a16:creationId xmlns:a16="http://schemas.microsoft.com/office/drawing/2014/main" id="{0E58A27B-4D8F-4672-9365-9237B97A649A}"/>
              </a:ext>
            </a:extLst>
          </p:cNvPr>
          <p:cNvSpPr>
            <a:spLocks noGrp="1"/>
          </p:cNvSpPr>
          <p:nvPr>
            <p:ph type="ftr" sz="quarter" idx="11"/>
          </p:nvPr>
        </p:nvSpPr>
        <p:spPr>
          <a:xfrm>
            <a:off x="4038599" y="6356350"/>
            <a:ext cx="4421819" cy="365125"/>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170285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BC3395E2-7C15-480B-9431-23B845BD32A9}"/>
              </a:ext>
            </a:extLst>
          </p:cNvPr>
          <p:cNvPicPr>
            <a:picLocks noChangeAspect="1"/>
          </p:cNvPicPr>
          <p:nvPr/>
        </p:nvPicPr>
        <p:blipFill>
          <a:blip r:embed="rId2"/>
          <a:stretch>
            <a:fillRect/>
          </a:stretch>
        </p:blipFill>
        <p:spPr>
          <a:xfrm>
            <a:off x="985721" y="808963"/>
            <a:ext cx="8915661" cy="1669466"/>
          </a:xfrm>
          <a:prstGeom prst="rect">
            <a:avLst/>
          </a:prstGeom>
        </p:spPr>
      </p:pic>
      <p:sp>
        <p:nvSpPr>
          <p:cNvPr id="3" name="CasellaDiTesto 2">
            <a:extLst>
              <a:ext uri="{FF2B5EF4-FFF2-40B4-BE49-F238E27FC236}">
                <a16:creationId xmlns:a16="http://schemas.microsoft.com/office/drawing/2014/main" id="{554E8D6E-5670-42CA-8EBB-FF3C03FA2187}"/>
              </a:ext>
            </a:extLst>
          </p:cNvPr>
          <p:cNvSpPr txBox="1"/>
          <p:nvPr/>
        </p:nvSpPr>
        <p:spPr>
          <a:xfrm>
            <a:off x="6486349" y="1141929"/>
            <a:ext cx="4911325" cy="323165"/>
          </a:xfrm>
          <a:prstGeom prst="rect">
            <a:avLst/>
          </a:prstGeom>
          <a:noFill/>
        </p:spPr>
        <p:txBody>
          <a:bodyPr wrap="square" rtlCol="0">
            <a:spAutoFit/>
          </a:bodyPr>
          <a:lstStyle/>
          <a:p>
            <a:r>
              <a:rPr lang="it-IT" sz="1500" i="1">
                <a:solidFill>
                  <a:srgbClr val="B1435D"/>
                </a:solidFill>
              </a:rPr>
              <a:t>L’enfant a rangé sa chambre, sans qu’on le lui demande</a:t>
            </a:r>
            <a:endParaRPr lang="fr-FR" sz="1500" i="1">
              <a:solidFill>
                <a:srgbClr val="B1435D"/>
              </a:solidFill>
            </a:endParaRPr>
          </a:p>
        </p:txBody>
      </p:sp>
      <p:sp>
        <p:nvSpPr>
          <p:cNvPr id="4" name="CasellaDiTesto 3">
            <a:extLst>
              <a:ext uri="{FF2B5EF4-FFF2-40B4-BE49-F238E27FC236}">
                <a16:creationId xmlns:a16="http://schemas.microsoft.com/office/drawing/2014/main" id="{1719B3B5-87A6-45D9-9459-348DD75415EC}"/>
              </a:ext>
            </a:extLst>
          </p:cNvPr>
          <p:cNvSpPr txBox="1"/>
          <p:nvPr/>
        </p:nvSpPr>
        <p:spPr>
          <a:xfrm>
            <a:off x="5310910" y="1440719"/>
            <a:ext cx="4590472" cy="325631"/>
          </a:xfrm>
          <a:prstGeom prst="rect">
            <a:avLst/>
          </a:prstGeom>
          <a:noFill/>
        </p:spPr>
        <p:txBody>
          <a:bodyPr wrap="square" rtlCol="0">
            <a:spAutoFit/>
          </a:bodyPr>
          <a:lstStyle/>
          <a:p>
            <a:r>
              <a:rPr lang="it-IT" sz="1500" i="1">
                <a:solidFill>
                  <a:srgbClr val="B1435D"/>
                </a:solidFill>
              </a:rPr>
              <a:t>L’élève a triché sans que le professeur s’en aperçoive.</a:t>
            </a:r>
            <a:endParaRPr lang="fr-FR" sz="1500" i="1">
              <a:solidFill>
                <a:srgbClr val="B1435D"/>
              </a:solidFill>
            </a:endParaRPr>
          </a:p>
        </p:txBody>
      </p:sp>
      <p:sp>
        <p:nvSpPr>
          <p:cNvPr id="5" name="CasellaDiTesto 4">
            <a:extLst>
              <a:ext uri="{FF2B5EF4-FFF2-40B4-BE49-F238E27FC236}">
                <a16:creationId xmlns:a16="http://schemas.microsoft.com/office/drawing/2014/main" id="{5D9AB9AF-8300-4F49-B6A8-6E8DC39FD87D}"/>
              </a:ext>
            </a:extLst>
          </p:cNvPr>
          <p:cNvSpPr txBox="1"/>
          <p:nvPr/>
        </p:nvSpPr>
        <p:spPr>
          <a:xfrm>
            <a:off x="5443551" y="1741975"/>
            <a:ext cx="4802909" cy="323165"/>
          </a:xfrm>
          <a:prstGeom prst="rect">
            <a:avLst/>
          </a:prstGeom>
          <a:noFill/>
        </p:spPr>
        <p:txBody>
          <a:bodyPr wrap="square" rtlCol="0">
            <a:spAutoFit/>
          </a:bodyPr>
          <a:lstStyle/>
          <a:p>
            <a:r>
              <a:rPr lang="it-IT" sz="1500" i="1">
                <a:solidFill>
                  <a:srgbClr val="B1435D"/>
                </a:solidFill>
              </a:rPr>
              <a:t>Les jeunes ont provoqué le policier sans qu’il réagisse.</a:t>
            </a:r>
            <a:endParaRPr lang="fr-FR" sz="1500" i="1">
              <a:solidFill>
                <a:srgbClr val="B1435D"/>
              </a:solidFill>
            </a:endParaRPr>
          </a:p>
        </p:txBody>
      </p:sp>
      <p:sp>
        <p:nvSpPr>
          <p:cNvPr id="7" name="CasellaDiTesto 6">
            <a:extLst>
              <a:ext uri="{FF2B5EF4-FFF2-40B4-BE49-F238E27FC236}">
                <a16:creationId xmlns:a16="http://schemas.microsoft.com/office/drawing/2014/main" id="{E66AF837-FE9B-4215-827D-3E109182FB03}"/>
              </a:ext>
            </a:extLst>
          </p:cNvPr>
          <p:cNvSpPr txBox="1"/>
          <p:nvPr/>
        </p:nvSpPr>
        <p:spPr>
          <a:xfrm>
            <a:off x="4932218" y="2043231"/>
            <a:ext cx="5581184" cy="323165"/>
          </a:xfrm>
          <a:prstGeom prst="rect">
            <a:avLst/>
          </a:prstGeom>
          <a:noFill/>
        </p:spPr>
        <p:txBody>
          <a:bodyPr wrap="square" rtlCol="0">
            <a:spAutoFit/>
          </a:bodyPr>
          <a:lstStyle/>
          <a:p>
            <a:r>
              <a:rPr lang="it-IT" sz="1500" i="1">
                <a:solidFill>
                  <a:srgbClr val="B1435D"/>
                </a:solidFill>
              </a:rPr>
              <a:t>Ma cousine s’est mariée sans que personne ne le sache.</a:t>
            </a:r>
            <a:endParaRPr lang="fr-FR" sz="1500" i="1">
              <a:solidFill>
                <a:srgbClr val="B1435D"/>
              </a:solidFill>
            </a:endParaRPr>
          </a:p>
        </p:txBody>
      </p:sp>
      <p:sp>
        <p:nvSpPr>
          <p:cNvPr id="8" name="CasellaDiTesto 7">
            <a:extLst>
              <a:ext uri="{FF2B5EF4-FFF2-40B4-BE49-F238E27FC236}">
                <a16:creationId xmlns:a16="http://schemas.microsoft.com/office/drawing/2014/main" id="{42A83E3B-DE55-46FA-B5DC-F9CAAD64A778}"/>
              </a:ext>
            </a:extLst>
          </p:cNvPr>
          <p:cNvSpPr txBox="1"/>
          <p:nvPr/>
        </p:nvSpPr>
        <p:spPr>
          <a:xfrm>
            <a:off x="985722" y="420049"/>
            <a:ext cx="6468023" cy="323165"/>
          </a:xfrm>
          <a:prstGeom prst="rect">
            <a:avLst/>
          </a:prstGeom>
          <a:noFill/>
        </p:spPr>
        <p:txBody>
          <a:bodyPr wrap="square" rtlCol="0">
            <a:spAutoFit/>
          </a:bodyPr>
          <a:lstStyle/>
          <a:p>
            <a:r>
              <a:rPr lang="it-IT" sz="1500" b="1"/>
              <a:t>Sans que: transformez les phrases selon le modèle.</a:t>
            </a:r>
            <a:endParaRPr lang="fr-FR" sz="1500" b="1"/>
          </a:p>
        </p:txBody>
      </p:sp>
      <p:sp>
        <p:nvSpPr>
          <p:cNvPr id="9" name="CasellaDiTesto 8">
            <a:extLst>
              <a:ext uri="{FF2B5EF4-FFF2-40B4-BE49-F238E27FC236}">
                <a16:creationId xmlns:a16="http://schemas.microsoft.com/office/drawing/2014/main" id="{53A4A784-96C8-4333-9480-503D471DA6C3}"/>
              </a:ext>
            </a:extLst>
          </p:cNvPr>
          <p:cNvSpPr txBox="1"/>
          <p:nvPr/>
        </p:nvSpPr>
        <p:spPr>
          <a:xfrm>
            <a:off x="985721" y="2667652"/>
            <a:ext cx="10698278" cy="3554819"/>
          </a:xfrm>
          <a:prstGeom prst="rect">
            <a:avLst/>
          </a:prstGeom>
          <a:noFill/>
        </p:spPr>
        <p:txBody>
          <a:bodyPr wrap="square" rtlCol="0">
            <a:spAutoFit/>
          </a:bodyPr>
          <a:lstStyle/>
          <a:p>
            <a:r>
              <a:rPr lang="fr-FR" sz="1500" b="1"/>
              <a:t>Reformulez les phrases en employant à moins que.</a:t>
            </a:r>
          </a:p>
          <a:p>
            <a:r>
              <a:rPr lang="fr-FR" sz="1500" b="1"/>
              <a:t>Exemple</a:t>
            </a:r>
            <a:r>
              <a:rPr lang="fr-FR" sz="1500"/>
              <a:t> : Je prendrai ma voiture pour aller à Bordeaux mais le garagiste n'aura peut-être pas fini de la réparer</a:t>
            </a:r>
          </a:p>
          <a:p>
            <a:r>
              <a:rPr lang="fr-FR" sz="1500"/>
              <a:t>→ </a:t>
            </a:r>
            <a:r>
              <a:rPr lang="fr-FR" sz="1500">
                <a:solidFill>
                  <a:srgbClr val="FF0000"/>
                </a:solidFill>
              </a:rPr>
              <a:t>Je prendrai ma voiture pour aller à Bordeaux, à moins que le garagiste n'ait pas fini de la réparer</a:t>
            </a:r>
          </a:p>
          <a:p>
            <a:pPr marL="342900" indent="-342900">
              <a:buAutoNum type="arabicPeriod"/>
            </a:pPr>
            <a:r>
              <a:rPr lang="fr-FR" sz="1500"/>
              <a:t>La petite Camille dit qu'elle veut devenir hôtesse de l'air mais elle changera peut-être d'avis d’ici quelques années.</a:t>
            </a:r>
          </a:p>
          <a:p>
            <a:r>
              <a:rPr lang="fr-FR" sz="1500">
                <a:solidFill>
                  <a:srgbClr val="FF0000"/>
                </a:solidFill>
              </a:rPr>
              <a:t>La petite Camille dit qu'elle veut devenir hôtesse de l’air, à moins qu’elle ne change d'avis d’ici quelques années</a:t>
            </a:r>
          </a:p>
          <a:p>
            <a:r>
              <a:rPr lang="fr-FR" sz="1500"/>
              <a:t>2. En principe personne ne sait qu’Édouard est fiancé à une championne de ski mais il y a peut-être eu des indiscrétions!</a:t>
            </a:r>
          </a:p>
          <a:p>
            <a:r>
              <a:rPr lang="fr-FR" sz="1500">
                <a:solidFill>
                  <a:srgbClr val="FF0000"/>
                </a:solidFill>
              </a:rPr>
              <a:t>En principe personne ne sait qu’Édouard est fiancé à une championne de ski, à moins qu’il y ait eu des indiscrétions!</a:t>
            </a:r>
          </a:p>
          <a:p>
            <a:r>
              <a:rPr lang="fr-FR" sz="1500"/>
              <a:t>3. Le week-end prochain, je vais tondre la pelouse mais il pleuvra peut-être et l'herbe sera trop humide.</a:t>
            </a:r>
          </a:p>
          <a:p>
            <a:r>
              <a:rPr lang="fr-FR" sz="1500">
                <a:solidFill>
                  <a:srgbClr val="FF0000"/>
                </a:solidFill>
              </a:rPr>
              <a:t>Le week-end prochain, je vais tondre la pelouse, à moins qu’il ne pleuve et que l’herbe ne soit trop humide.</a:t>
            </a:r>
          </a:p>
          <a:p>
            <a:r>
              <a:rPr lang="fr-FR" sz="1500"/>
              <a:t>4. La municipalité de Cognac va lancer un programme de rénovation de ses installations sportives mais elle n'obtiendra peut-être pas les subventions nécessaires.</a:t>
            </a:r>
          </a:p>
          <a:p>
            <a:r>
              <a:rPr lang="fr-FR" sz="1500">
                <a:solidFill>
                  <a:srgbClr val="FF0000"/>
                </a:solidFill>
              </a:rPr>
              <a:t>La municipalité de Cognac va lancer un programme de rénovation de ses installations sportives, à moins qu’elle n’obtienne pas les subventions nécessaires.</a:t>
            </a:r>
          </a:p>
          <a:p>
            <a:r>
              <a:rPr lang="fr-FR" sz="1500"/>
              <a:t>5. Bérénice, ton amie anglaise, pourrait passer une semaine avec nous à Megève mais peut-être préférez-vous rester ensemble à Paris.</a:t>
            </a:r>
          </a:p>
          <a:p>
            <a:r>
              <a:rPr lang="fr-FR" sz="1500">
                <a:solidFill>
                  <a:srgbClr val="FF0000"/>
                </a:solidFill>
              </a:rPr>
              <a:t>Bérénice, ton amie anglaise, pourrait passer une semaine avec nous à Megève, à moins que vous préfériez rester ensemble à Paris.</a:t>
            </a:r>
          </a:p>
        </p:txBody>
      </p:sp>
      <p:sp>
        <p:nvSpPr>
          <p:cNvPr id="6" name="Segnaposto piè di pagina 5">
            <a:extLst>
              <a:ext uri="{FF2B5EF4-FFF2-40B4-BE49-F238E27FC236}">
                <a16:creationId xmlns:a16="http://schemas.microsoft.com/office/drawing/2014/main" id="{FC75EC2F-A097-4747-A8E3-FA54D96F5B63}"/>
              </a:ext>
            </a:extLst>
          </p:cNvPr>
          <p:cNvSpPr>
            <a:spLocks noGrp="1"/>
          </p:cNvSpPr>
          <p:nvPr>
            <p:ph type="ftr" sz="quarter" idx="11"/>
          </p:nvPr>
        </p:nvSpPr>
        <p:spPr>
          <a:xfrm>
            <a:off x="4038600" y="6356350"/>
            <a:ext cx="4341920" cy="365125"/>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414100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anim calcmode="lin" valueType="num">
                                      <p:cBhvr additive="base">
                                        <p:cTn id="4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xEl>
                                              <p:pRg st="10" end="10"/>
                                            </p:txEl>
                                          </p:spTgt>
                                        </p:tgtEl>
                                        <p:attrNameLst>
                                          <p:attrName>style.visibility</p:attrName>
                                        </p:attrNameLst>
                                      </p:cBhvr>
                                      <p:to>
                                        <p:strVal val="visible"/>
                                      </p:to>
                                    </p:set>
                                    <p:anim calcmode="lin" valueType="num">
                                      <p:cBhvr additive="base">
                                        <p:cTn id="55"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xEl>
                                              <p:pRg st="12" end="12"/>
                                            </p:txEl>
                                          </p:spTgt>
                                        </p:tgtEl>
                                        <p:attrNameLst>
                                          <p:attrName>style.visibility</p:attrName>
                                        </p:attrNameLst>
                                      </p:cBhvr>
                                      <p:to>
                                        <p:strVal val="visible"/>
                                      </p:to>
                                    </p:set>
                                    <p:anim calcmode="lin" valueType="num">
                                      <p:cBhvr additive="base">
                                        <p:cTn id="61"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D861F1-F386-4A7D-A4BF-3BEB82DEB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684398"/>
            <a:ext cx="11167447" cy="5206040"/>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7136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DC51761E-7B66-43A8-A7B1-5048EADEF26B}"/>
              </a:ext>
            </a:extLst>
          </p:cNvPr>
          <p:cNvSpPr>
            <a:spLocks noGrp="1"/>
          </p:cNvSpPr>
          <p:nvPr>
            <p:ph idx="4294967295"/>
          </p:nvPr>
        </p:nvSpPr>
        <p:spPr>
          <a:xfrm>
            <a:off x="558209" y="684398"/>
            <a:ext cx="10802518" cy="5707166"/>
          </a:xfrm>
        </p:spPr>
        <p:txBody>
          <a:bodyPr vert="horz" lIns="91440" tIns="45720" rIns="91440" bIns="45720" rtlCol="0">
            <a:normAutofit/>
          </a:bodyPr>
          <a:lstStyle/>
          <a:p>
            <a:pPr marL="0" indent="0">
              <a:lnSpc>
                <a:spcPct val="110000"/>
              </a:lnSpc>
              <a:buNone/>
            </a:pPr>
            <a:r>
              <a:rPr lang="en-US" sz="2000"/>
              <a:t>Les </a:t>
            </a:r>
            <a:r>
              <a:rPr lang="en-US" sz="2000" b="1"/>
              <a:t>constructions avec un adjectif ou un nom</a:t>
            </a:r>
            <a:r>
              <a:rPr lang="en-US" sz="2000"/>
              <a:t>, qui introduisent une </a:t>
            </a:r>
            <a:r>
              <a:rPr lang="en-US" sz="2000" b="1"/>
              <a:t>concession</a:t>
            </a:r>
            <a:r>
              <a:rPr lang="en-US" sz="2000"/>
              <a:t> avec une idée </a:t>
            </a:r>
            <a:r>
              <a:rPr lang="en-US" sz="2000" b="1"/>
              <a:t>d’appréciation</a:t>
            </a:r>
            <a:r>
              <a:rPr lang="en-US" sz="2000"/>
              <a:t>, sont surtout utilisées à l’écrit. Elles entraînent l’emploi du subjonctif (Attention : </a:t>
            </a:r>
            <a:r>
              <a:rPr lang="en-US" sz="2000" b="1"/>
              <a:t>tout… que </a:t>
            </a:r>
            <a:r>
              <a:rPr lang="en-US" sz="2000"/>
              <a:t>peut aussi être suivi de l’indicatif).</a:t>
            </a:r>
          </a:p>
          <a:p>
            <a:pPr>
              <a:spcBef>
                <a:spcPts val="1800"/>
              </a:spcBef>
            </a:pPr>
            <a:r>
              <a:rPr lang="en-US" sz="1700" b="1"/>
              <a:t>Si / quelque / pour + adjectif + que </a:t>
            </a:r>
            <a:r>
              <a:rPr lang="en-US" sz="1400" b="1"/>
              <a:t>→</a:t>
            </a:r>
            <a:r>
              <a:rPr lang="en-US" sz="1700" b="1"/>
              <a:t> subjonctif</a:t>
            </a:r>
          </a:p>
          <a:p>
            <a:pPr marL="457200" lvl="1" indent="0">
              <a:spcBef>
                <a:spcPts val="1200"/>
              </a:spcBef>
              <a:buNone/>
            </a:pPr>
            <a:r>
              <a:rPr lang="en-US" sz="1400">
                <a:solidFill>
                  <a:srgbClr val="FF0000"/>
                </a:solidFill>
              </a:rPr>
              <a:t>Si </a:t>
            </a:r>
            <a:r>
              <a:rPr lang="en-US" sz="1400" u="sng"/>
              <a:t>habile</a:t>
            </a:r>
            <a:r>
              <a:rPr lang="en-US" sz="1400"/>
              <a:t> </a:t>
            </a:r>
            <a:r>
              <a:rPr lang="en-US" sz="1400">
                <a:solidFill>
                  <a:srgbClr val="FF0000"/>
                </a:solidFill>
              </a:rPr>
              <a:t>qu’</a:t>
            </a:r>
            <a:r>
              <a:rPr lang="en-US" sz="1400"/>
              <a:t>il soit, il n’a pas réussi à convaincre l’assemblée = </a:t>
            </a:r>
            <a:r>
              <a:rPr lang="en-US" sz="1400" b="1"/>
              <a:t>Bien qu’</a:t>
            </a:r>
            <a:r>
              <a:rPr lang="en-US" sz="1400"/>
              <a:t>il soit habile</a:t>
            </a:r>
          </a:p>
          <a:p>
            <a:pPr marL="457200" lvl="1" indent="0">
              <a:spcBef>
                <a:spcPts val="1200"/>
              </a:spcBef>
              <a:buNone/>
            </a:pPr>
            <a:r>
              <a:rPr lang="en-US" sz="1400"/>
              <a:t>Les réformes prévues par le gouvernement, </a:t>
            </a:r>
            <a:r>
              <a:rPr lang="en-US" sz="1400">
                <a:solidFill>
                  <a:srgbClr val="FF0000"/>
                </a:solidFill>
              </a:rPr>
              <a:t>quelque</a:t>
            </a:r>
            <a:r>
              <a:rPr lang="en-US" sz="1400"/>
              <a:t> </a:t>
            </a:r>
            <a:r>
              <a:rPr lang="en-US" sz="1400" u="sng"/>
              <a:t>difficiles</a:t>
            </a:r>
            <a:r>
              <a:rPr lang="en-US" sz="1400"/>
              <a:t> </a:t>
            </a:r>
            <a:r>
              <a:rPr lang="en-US" sz="1400">
                <a:solidFill>
                  <a:srgbClr val="FF0000"/>
                </a:solidFill>
              </a:rPr>
              <a:t>qu’</a:t>
            </a:r>
            <a:r>
              <a:rPr lang="en-US" sz="1400"/>
              <a:t>elles soient à mettre en oeuvre, sont nécessaires. </a:t>
            </a:r>
          </a:p>
          <a:p>
            <a:pPr marL="457200" lvl="1" indent="0">
              <a:spcBef>
                <a:spcPts val="1200"/>
              </a:spcBef>
              <a:buNone/>
            </a:pPr>
            <a:r>
              <a:rPr lang="en-US" sz="1400"/>
              <a:t>Ce discours, </a:t>
            </a:r>
            <a:r>
              <a:rPr lang="en-US" sz="1400">
                <a:solidFill>
                  <a:srgbClr val="FF0000"/>
                </a:solidFill>
              </a:rPr>
              <a:t>pour</a:t>
            </a:r>
            <a:r>
              <a:rPr lang="en-US" sz="1400"/>
              <a:t> </a:t>
            </a:r>
            <a:r>
              <a:rPr lang="en-US" sz="1400" u="sng"/>
              <a:t>brillant</a:t>
            </a:r>
            <a:r>
              <a:rPr lang="en-US" sz="1400"/>
              <a:t> </a:t>
            </a:r>
            <a:r>
              <a:rPr lang="en-US" sz="1400">
                <a:solidFill>
                  <a:srgbClr val="FF0000"/>
                </a:solidFill>
              </a:rPr>
              <a:t>qu’</a:t>
            </a:r>
            <a:r>
              <a:rPr lang="en-US" sz="1400"/>
              <a:t>il soit, ne dit rien de neuf.</a:t>
            </a:r>
            <a:endParaRPr lang="en-US" sz="1400" b="1"/>
          </a:p>
          <a:p>
            <a:pPr>
              <a:spcBef>
                <a:spcPts val="1200"/>
              </a:spcBef>
            </a:pPr>
            <a:r>
              <a:rPr lang="en-US" sz="1700" b="1"/>
              <a:t> Tout + adjectif + que </a:t>
            </a:r>
            <a:r>
              <a:rPr lang="en-US" sz="1400" b="1"/>
              <a:t>→</a:t>
            </a:r>
            <a:r>
              <a:rPr lang="en-US" sz="1700" b="1"/>
              <a:t>indicatif</a:t>
            </a:r>
          </a:p>
          <a:p>
            <a:pPr marL="457200" lvl="1" indent="0">
              <a:spcBef>
                <a:spcPts val="1200"/>
              </a:spcBef>
              <a:buNone/>
            </a:pPr>
            <a:r>
              <a:rPr lang="fr-FR" sz="1400"/>
              <a:t>Cet article sur la vie des travailleurs de la logistique, </a:t>
            </a:r>
            <a:r>
              <a:rPr lang="fr-FR" sz="1400">
                <a:solidFill>
                  <a:srgbClr val="FF0000"/>
                </a:solidFill>
              </a:rPr>
              <a:t>tout</a:t>
            </a:r>
            <a:r>
              <a:rPr lang="fr-FR" sz="1400"/>
              <a:t> provoquant </a:t>
            </a:r>
            <a:r>
              <a:rPr lang="fr-FR" sz="1400">
                <a:solidFill>
                  <a:srgbClr val="FF0000"/>
                </a:solidFill>
              </a:rPr>
              <a:t>qu’</a:t>
            </a:r>
            <a:r>
              <a:rPr lang="fr-FR" sz="1400"/>
              <a:t>il </a:t>
            </a:r>
            <a:r>
              <a:rPr lang="fr-FR" sz="1400">
                <a:solidFill>
                  <a:srgbClr val="0070C0"/>
                </a:solidFill>
              </a:rPr>
              <a:t>est</a:t>
            </a:r>
            <a:r>
              <a:rPr lang="fr-FR" sz="1400"/>
              <a:t>, a le mérite de faire réfléchir.</a:t>
            </a:r>
            <a:endParaRPr lang="en-US" sz="1400"/>
          </a:p>
          <a:p>
            <a:pPr>
              <a:spcBef>
                <a:spcPts val="1800"/>
              </a:spcBef>
            </a:pPr>
            <a:r>
              <a:rPr lang="en-US" sz="1700" b="1"/>
              <a:t>Quel que soit + sujet </a:t>
            </a:r>
            <a:r>
              <a:rPr lang="en-US" sz="1700"/>
              <a:t>: </a:t>
            </a:r>
            <a:r>
              <a:rPr lang="en-US" sz="1700" b="1"/>
              <a:t>quel </a:t>
            </a:r>
            <a:r>
              <a:rPr lang="en-US" sz="1700"/>
              <a:t>(adjectif) et </a:t>
            </a:r>
            <a:r>
              <a:rPr lang="en-US" sz="1700" b="1"/>
              <a:t>soit</a:t>
            </a:r>
            <a:r>
              <a:rPr lang="en-US" sz="1700"/>
              <a:t> (verbe) s’accordent avec le </a:t>
            </a:r>
            <a:r>
              <a:rPr lang="en-US" sz="1700" b="1"/>
              <a:t>sujet</a:t>
            </a:r>
          </a:p>
          <a:p>
            <a:pPr marL="457200" lvl="1" indent="0">
              <a:spcBef>
                <a:spcPts val="1200"/>
              </a:spcBef>
              <a:buNone/>
            </a:pPr>
            <a:r>
              <a:rPr lang="en-US" sz="1400">
                <a:solidFill>
                  <a:srgbClr val="FF0000"/>
                </a:solidFill>
              </a:rPr>
              <a:t>Quels que soient </a:t>
            </a:r>
            <a:r>
              <a:rPr lang="en-US" sz="1400"/>
              <a:t>vos problèmes, vous les résoudrez !</a:t>
            </a:r>
          </a:p>
          <a:p>
            <a:pPr marL="457200" lvl="1" indent="0">
              <a:buNone/>
            </a:pPr>
            <a:r>
              <a:rPr lang="fr-FR" sz="1400"/>
              <a:t>Cette entreprise se profile comme un partenaire fiable </a:t>
            </a:r>
            <a:r>
              <a:rPr lang="fr-FR" sz="1400">
                <a:solidFill>
                  <a:srgbClr val="FF0000"/>
                </a:solidFill>
              </a:rPr>
              <a:t>quelles que soient </a:t>
            </a:r>
            <a:r>
              <a:rPr lang="fr-FR" sz="1400"/>
              <a:t>les conditions du marché</a:t>
            </a:r>
            <a:endParaRPr lang="en-US" sz="1400" b="1"/>
          </a:p>
          <a:p>
            <a:pPr>
              <a:spcBef>
                <a:spcPts val="1200"/>
              </a:spcBef>
            </a:pPr>
            <a:r>
              <a:rPr lang="en-US" sz="1700" b="1"/>
              <a:t>Quelque + nom + que</a:t>
            </a:r>
            <a:r>
              <a:rPr lang="en-US" sz="1700"/>
              <a:t> : </a:t>
            </a:r>
            <a:r>
              <a:rPr lang="en-US" sz="1700" b="1">
                <a:solidFill>
                  <a:srgbClr val="0070C0"/>
                </a:solidFill>
              </a:rPr>
              <a:t>quelque</a:t>
            </a:r>
            <a:r>
              <a:rPr lang="en-US" sz="1700"/>
              <a:t>, dans cette construction, est un adjectif et s’accorde avec le nom.</a:t>
            </a:r>
          </a:p>
          <a:p>
            <a:pPr marL="457200" lvl="1" indent="0">
              <a:spcBef>
                <a:spcPts val="1200"/>
              </a:spcBef>
              <a:buNone/>
            </a:pPr>
            <a:r>
              <a:rPr lang="en-US" sz="1400"/>
              <a:t>Le lancement d’un produit, </a:t>
            </a:r>
            <a:r>
              <a:rPr lang="en-US" sz="1400">
                <a:solidFill>
                  <a:srgbClr val="FF0000"/>
                </a:solidFill>
              </a:rPr>
              <a:t>quelques stratégies que </a:t>
            </a:r>
            <a:r>
              <a:rPr lang="en-US" sz="1400"/>
              <a:t>l’on adopte, comporte toujours des risques d’échecs.</a:t>
            </a:r>
          </a:p>
        </p:txBody>
      </p:sp>
      <p:sp>
        <p:nvSpPr>
          <p:cNvPr id="2" name="Segnaposto piè di pagina 1">
            <a:extLst>
              <a:ext uri="{FF2B5EF4-FFF2-40B4-BE49-F238E27FC236}">
                <a16:creationId xmlns:a16="http://schemas.microsoft.com/office/drawing/2014/main" id="{95281603-CDE9-437F-A484-77D5FA011A3F}"/>
              </a:ext>
            </a:extLst>
          </p:cNvPr>
          <p:cNvSpPr>
            <a:spLocks noGrp="1"/>
          </p:cNvSpPr>
          <p:nvPr>
            <p:ph type="ftr" sz="quarter" idx="11"/>
          </p:nvPr>
        </p:nvSpPr>
        <p:spPr>
          <a:xfrm>
            <a:off x="4038600" y="6356350"/>
            <a:ext cx="4297532" cy="365125"/>
          </a:xfrm>
        </p:spPr>
        <p:txBody>
          <a:bodyPr/>
          <a:lstStyle/>
          <a:p>
            <a:r>
              <a:rPr lang="it-IT"/>
              <a:t>Lingua Magistrale per il Turismo a.a. 2022-2023 Secondo semestre</a:t>
            </a:r>
            <a:endParaRPr lang="fr-FR"/>
          </a:p>
        </p:txBody>
      </p:sp>
    </p:spTree>
    <p:extLst>
      <p:ext uri="{BB962C8B-B14F-4D97-AF65-F5344CB8AC3E}">
        <p14:creationId xmlns:p14="http://schemas.microsoft.com/office/powerpoint/2010/main" val="2154067733"/>
      </p:ext>
    </p:extLst>
  </p:cSld>
  <p:clrMapOvr>
    <a:masterClrMapping/>
  </p:clrMapOvr>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8097</TotalTime>
  <Words>2310</Words>
  <Application>Microsoft Office PowerPoint</Application>
  <PresentationFormat>Widescreen</PresentationFormat>
  <Paragraphs>143</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14</vt:i4>
      </vt:variant>
    </vt:vector>
  </HeadingPairs>
  <TitlesOfParts>
    <vt:vector size="21" baseType="lpstr">
      <vt:lpstr>Arial</vt:lpstr>
      <vt:lpstr>Calibri</vt:lpstr>
      <vt:lpstr>Calibri Light</vt:lpstr>
      <vt:lpstr>Source Sans Pro</vt:lpstr>
      <vt:lpstr>Source Sans Pro Light</vt:lpstr>
      <vt:lpstr>ThinLineVTI</vt:lpstr>
      <vt:lpstr>Tema di Office</vt:lpstr>
      <vt:lpstr>   L’expression de  la concession </vt:lpstr>
      <vt:lpstr>Définition</vt:lpstr>
      <vt:lpstr>La proposition subordonnée</vt:lpstr>
      <vt:lpstr>À l’indicatif</vt:lpstr>
      <vt:lpstr>Presentazione standard di PowerPoint</vt:lpstr>
      <vt:lpstr>Au subjonctif</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Au conditionnel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L’expression de  la concession</dc:title>
  <dc:creator>laura.kreyder@unimib.it</dc:creator>
  <cp:lastModifiedBy>laura.kreyder@unimib.it</cp:lastModifiedBy>
  <cp:revision>55</cp:revision>
  <dcterms:created xsi:type="dcterms:W3CDTF">2021-05-01T14:20:09Z</dcterms:created>
  <dcterms:modified xsi:type="dcterms:W3CDTF">2023-05-16T07:17:50Z</dcterms:modified>
</cp:coreProperties>
</file>