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Lato Light"/>
      <p:regular r:id="rId36"/>
      <p:bold r:id="rId37"/>
      <p:italic r:id="rId38"/>
      <p:boldItalic r:id="rId39"/>
    </p:embeddedFont>
    <p:embeddedFont>
      <p:font typeface="Hind Vadodara Light"/>
      <p:regular r:id="rId40"/>
      <p:bold r:id="rId41"/>
    </p:embeddedFont>
    <p:embeddedFont>
      <p:font typeface="Libre Baskerville"/>
      <p:regular r:id="rId42"/>
      <p:bold r:id="rId43"/>
      <p:italic r:id="rId44"/>
    </p:embeddedFont>
    <p:embeddedFont>
      <p:font typeface="Teko Light"/>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9AA0A6"/>
          </p15:clr>
        </p15:guide>
        <p15:guide id="2" orient="horz" pos="28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 pos="284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indVadodaraLight-regular.fntdata"/><Relationship Id="rId20" Type="http://schemas.openxmlformats.org/officeDocument/2006/relationships/slide" Target="slides/slide15.xml"/><Relationship Id="rId42" Type="http://schemas.openxmlformats.org/officeDocument/2006/relationships/font" Target="fonts/LibreBaskerville-regular.fntdata"/><Relationship Id="rId41" Type="http://schemas.openxmlformats.org/officeDocument/2006/relationships/font" Target="fonts/HindVadodaraLight-bold.fntdata"/><Relationship Id="rId22" Type="http://schemas.openxmlformats.org/officeDocument/2006/relationships/slide" Target="slides/slide17.xml"/><Relationship Id="rId44" Type="http://schemas.openxmlformats.org/officeDocument/2006/relationships/font" Target="fonts/LibreBaskerville-italic.fntdata"/><Relationship Id="rId21" Type="http://schemas.openxmlformats.org/officeDocument/2006/relationships/slide" Target="slides/slide16.xml"/><Relationship Id="rId43" Type="http://schemas.openxmlformats.org/officeDocument/2006/relationships/font" Target="fonts/LibreBaskerville-bold.fntdata"/><Relationship Id="rId24" Type="http://schemas.openxmlformats.org/officeDocument/2006/relationships/slide" Target="slides/slide19.xml"/><Relationship Id="rId46" Type="http://schemas.openxmlformats.org/officeDocument/2006/relationships/font" Target="fonts/TekoLight-bold.fntdata"/><Relationship Id="rId23" Type="http://schemas.openxmlformats.org/officeDocument/2006/relationships/slide" Target="slides/slide18.xml"/><Relationship Id="rId45" Type="http://schemas.openxmlformats.org/officeDocument/2006/relationships/font" Target="fonts/Teko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LatoLight-bold.fntdata"/><Relationship Id="rId14" Type="http://schemas.openxmlformats.org/officeDocument/2006/relationships/slide" Target="slides/slide9.xml"/><Relationship Id="rId36" Type="http://schemas.openxmlformats.org/officeDocument/2006/relationships/font" Target="fonts/LatoLight-regular.fntdata"/><Relationship Id="rId17" Type="http://schemas.openxmlformats.org/officeDocument/2006/relationships/slide" Target="slides/slide12.xml"/><Relationship Id="rId39" Type="http://schemas.openxmlformats.org/officeDocument/2006/relationships/font" Target="fonts/LatoLight-boldItalic.fntdata"/><Relationship Id="rId16" Type="http://schemas.openxmlformats.org/officeDocument/2006/relationships/slide" Target="slides/slide11.xml"/><Relationship Id="rId38" Type="http://schemas.openxmlformats.org/officeDocument/2006/relationships/font" Target="fonts/LatoLigh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 name="Google Shape;2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 name="Google Shape;2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2481725" y="1331450"/>
            <a:ext cx="4180500" cy="1745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2"/>
              </a:buClr>
              <a:buSzPts val="5200"/>
              <a:buNone/>
              <a:defRPr sz="6000"/>
            </a:lvl1pPr>
            <a:lvl2pPr lvl="1" algn="ctr">
              <a:lnSpc>
                <a:spcPct val="100000"/>
              </a:lnSpc>
              <a:spcBef>
                <a:spcPts val="0"/>
              </a:spcBef>
              <a:spcAft>
                <a:spcPts val="0"/>
              </a:spcAft>
              <a:buClr>
                <a:schemeClr val="lt2"/>
              </a:buClr>
              <a:buSzPts val="5200"/>
              <a:buNone/>
              <a:defRPr sz="5200">
                <a:solidFill>
                  <a:schemeClr val="lt2"/>
                </a:solidFill>
              </a:defRPr>
            </a:lvl2pPr>
            <a:lvl3pPr lvl="2" algn="ctr">
              <a:lnSpc>
                <a:spcPct val="100000"/>
              </a:lnSpc>
              <a:spcBef>
                <a:spcPts val="0"/>
              </a:spcBef>
              <a:spcAft>
                <a:spcPts val="0"/>
              </a:spcAft>
              <a:buClr>
                <a:schemeClr val="lt2"/>
              </a:buClr>
              <a:buSzPts val="5200"/>
              <a:buNone/>
              <a:defRPr sz="5200">
                <a:solidFill>
                  <a:schemeClr val="lt2"/>
                </a:solidFill>
              </a:defRPr>
            </a:lvl3pPr>
            <a:lvl4pPr lvl="3" algn="ctr">
              <a:lnSpc>
                <a:spcPct val="100000"/>
              </a:lnSpc>
              <a:spcBef>
                <a:spcPts val="0"/>
              </a:spcBef>
              <a:spcAft>
                <a:spcPts val="0"/>
              </a:spcAft>
              <a:buClr>
                <a:schemeClr val="lt2"/>
              </a:buClr>
              <a:buSzPts val="5200"/>
              <a:buNone/>
              <a:defRPr sz="5200">
                <a:solidFill>
                  <a:schemeClr val="lt2"/>
                </a:solidFill>
              </a:defRPr>
            </a:lvl4pPr>
            <a:lvl5pPr lvl="4" algn="ctr">
              <a:lnSpc>
                <a:spcPct val="100000"/>
              </a:lnSpc>
              <a:spcBef>
                <a:spcPts val="0"/>
              </a:spcBef>
              <a:spcAft>
                <a:spcPts val="0"/>
              </a:spcAft>
              <a:buClr>
                <a:schemeClr val="lt2"/>
              </a:buClr>
              <a:buSzPts val="5200"/>
              <a:buNone/>
              <a:defRPr sz="5200">
                <a:solidFill>
                  <a:schemeClr val="lt2"/>
                </a:solidFill>
              </a:defRPr>
            </a:lvl5pPr>
            <a:lvl6pPr lvl="5" algn="ctr">
              <a:lnSpc>
                <a:spcPct val="100000"/>
              </a:lnSpc>
              <a:spcBef>
                <a:spcPts val="0"/>
              </a:spcBef>
              <a:spcAft>
                <a:spcPts val="0"/>
              </a:spcAft>
              <a:buClr>
                <a:schemeClr val="lt2"/>
              </a:buClr>
              <a:buSzPts val="5200"/>
              <a:buNone/>
              <a:defRPr sz="5200">
                <a:solidFill>
                  <a:schemeClr val="lt2"/>
                </a:solidFill>
              </a:defRPr>
            </a:lvl6pPr>
            <a:lvl7pPr lvl="6" algn="ctr">
              <a:lnSpc>
                <a:spcPct val="100000"/>
              </a:lnSpc>
              <a:spcBef>
                <a:spcPts val="0"/>
              </a:spcBef>
              <a:spcAft>
                <a:spcPts val="0"/>
              </a:spcAft>
              <a:buClr>
                <a:schemeClr val="lt2"/>
              </a:buClr>
              <a:buSzPts val="5200"/>
              <a:buNone/>
              <a:defRPr sz="5200">
                <a:solidFill>
                  <a:schemeClr val="lt2"/>
                </a:solidFill>
              </a:defRPr>
            </a:lvl7pPr>
            <a:lvl8pPr lvl="7" algn="ctr">
              <a:lnSpc>
                <a:spcPct val="100000"/>
              </a:lnSpc>
              <a:spcBef>
                <a:spcPts val="0"/>
              </a:spcBef>
              <a:spcAft>
                <a:spcPts val="0"/>
              </a:spcAft>
              <a:buClr>
                <a:schemeClr val="lt2"/>
              </a:buClr>
              <a:buSzPts val="5200"/>
              <a:buNone/>
              <a:defRPr sz="5200">
                <a:solidFill>
                  <a:schemeClr val="lt2"/>
                </a:solidFill>
              </a:defRPr>
            </a:lvl8pPr>
            <a:lvl9pPr lvl="8" algn="ctr">
              <a:lnSpc>
                <a:spcPct val="100000"/>
              </a:lnSpc>
              <a:spcBef>
                <a:spcPts val="0"/>
              </a:spcBef>
              <a:spcAft>
                <a:spcPts val="0"/>
              </a:spcAft>
              <a:buClr>
                <a:schemeClr val="lt2"/>
              </a:buClr>
              <a:buSzPts val="5200"/>
              <a:buNone/>
              <a:defRPr sz="5200">
                <a:solidFill>
                  <a:schemeClr val="lt2"/>
                </a:solidFill>
              </a:defRPr>
            </a:lvl9pPr>
          </a:lstStyle>
          <a:p/>
        </p:txBody>
      </p:sp>
      <p:sp>
        <p:nvSpPr>
          <p:cNvPr id="10" name="Google Shape;10;p2"/>
          <p:cNvSpPr txBox="1"/>
          <p:nvPr>
            <p:ph idx="1" type="subTitle"/>
          </p:nvPr>
        </p:nvSpPr>
        <p:spPr>
          <a:xfrm>
            <a:off x="3335000" y="3257551"/>
            <a:ext cx="2473800" cy="477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idx="1" type="subTitle"/>
          </p:nvPr>
        </p:nvSpPr>
        <p:spPr>
          <a:xfrm flipH="1">
            <a:off x="546575" y="2518225"/>
            <a:ext cx="8050800" cy="1880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434343"/>
              </a:buClr>
              <a:buSzPts val="1200"/>
              <a:buFont typeface="Raleway"/>
              <a:buAutoNum type="arabicPeriod"/>
              <a:defRPr sz="1200"/>
            </a:lvl1pPr>
            <a:lvl2pPr lvl="1" algn="ctr">
              <a:lnSpc>
                <a:spcPct val="100000"/>
              </a:lnSpc>
              <a:spcBef>
                <a:spcPts val="0"/>
              </a:spcBef>
              <a:spcAft>
                <a:spcPts val="0"/>
              </a:spcAft>
              <a:buClr>
                <a:srgbClr val="434343"/>
              </a:buClr>
              <a:buSzPts val="1200"/>
              <a:buFont typeface="Roboto Condensed Light"/>
              <a:buAutoNum type="alphaLcPeriod"/>
              <a:defRPr sz="1200"/>
            </a:lvl2pPr>
            <a:lvl3pPr lvl="2" algn="ctr">
              <a:lnSpc>
                <a:spcPct val="100000"/>
              </a:lnSpc>
              <a:spcBef>
                <a:spcPts val="0"/>
              </a:spcBef>
              <a:spcAft>
                <a:spcPts val="0"/>
              </a:spcAft>
              <a:buClr>
                <a:srgbClr val="434343"/>
              </a:buClr>
              <a:buSzPts val="1200"/>
              <a:buFont typeface="Roboto Condensed Light"/>
              <a:buAutoNum type="romanLcPeriod"/>
              <a:defRPr sz="1200"/>
            </a:lvl3pPr>
            <a:lvl4pPr lvl="3" algn="ctr">
              <a:lnSpc>
                <a:spcPct val="100000"/>
              </a:lnSpc>
              <a:spcBef>
                <a:spcPts val="0"/>
              </a:spcBef>
              <a:spcAft>
                <a:spcPts val="0"/>
              </a:spcAft>
              <a:buClr>
                <a:srgbClr val="434343"/>
              </a:buClr>
              <a:buSzPts val="1200"/>
              <a:buFont typeface="Roboto Condensed Light"/>
              <a:buAutoNum type="arabicPeriod"/>
              <a:defRPr sz="1200"/>
            </a:lvl4pPr>
            <a:lvl5pPr lvl="4" algn="ctr">
              <a:lnSpc>
                <a:spcPct val="100000"/>
              </a:lnSpc>
              <a:spcBef>
                <a:spcPts val="0"/>
              </a:spcBef>
              <a:spcAft>
                <a:spcPts val="0"/>
              </a:spcAft>
              <a:buClr>
                <a:srgbClr val="434343"/>
              </a:buClr>
              <a:buSzPts val="1200"/>
              <a:buFont typeface="Roboto Condensed Light"/>
              <a:buAutoNum type="alphaLcPeriod"/>
              <a:defRPr sz="1200"/>
            </a:lvl5pPr>
            <a:lvl6pPr lvl="5" algn="ctr">
              <a:lnSpc>
                <a:spcPct val="100000"/>
              </a:lnSpc>
              <a:spcBef>
                <a:spcPts val="0"/>
              </a:spcBef>
              <a:spcAft>
                <a:spcPts val="0"/>
              </a:spcAft>
              <a:buClr>
                <a:srgbClr val="434343"/>
              </a:buClr>
              <a:buSzPts val="1200"/>
              <a:buFont typeface="Roboto Condensed Light"/>
              <a:buAutoNum type="romanLcPeriod"/>
              <a:defRPr sz="1200"/>
            </a:lvl6pPr>
            <a:lvl7pPr lvl="6" algn="ctr">
              <a:lnSpc>
                <a:spcPct val="100000"/>
              </a:lnSpc>
              <a:spcBef>
                <a:spcPts val="0"/>
              </a:spcBef>
              <a:spcAft>
                <a:spcPts val="0"/>
              </a:spcAft>
              <a:buClr>
                <a:srgbClr val="434343"/>
              </a:buClr>
              <a:buSzPts val="1200"/>
              <a:buFont typeface="Roboto Condensed Light"/>
              <a:buAutoNum type="arabicPeriod"/>
              <a:defRPr sz="1200"/>
            </a:lvl7pPr>
            <a:lvl8pPr lvl="7" algn="ctr">
              <a:lnSpc>
                <a:spcPct val="100000"/>
              </a:lnSpc>
              <a:spcBef>
                <a:spcPts val="0"/>
              </a:spcBef>
              <a:spcAft>
                <a:spcPts val="0"/>
              </a:spcAft>
              <a:buClr>
                <a:srgbClr val="434343"/>
              </a:buClr>
              <a:buSzPts val="1200"/>
              <a:buFont typeface="Roboto Condensed Light"/>
              <a:buAutoNum type="alphaLcPeriod"/>
              <a:defRPr sz="1200"/>
            </a:lvl8pPr>
            <a:lvl9pPr lvl="8" algn="ctr">
              <a:lnSpc>
                <a:spcPct val="100000"/>
              </a:lnSpc>
              <a:spcBef>
                <a:spcPts val="0"/>
              </a:spcBef>
              <a:spcAft>
                <a:spcPts val="0"/>
              </a:spcAft>
              <a:buClr>
                <a:srgbClr val="434343"/>
              </a:buClr>
              <a:buSzPts val="1200"/>
              <a:buFont typeface="Roboto Condensed Light"/>
              <a:buAutoNum type="romanLcPeriod"/>
              <a:defRPr sz="1200"/>
            </a:lvl9pPr>
          </a:lstStyle>
          <a:p/>
        </p:txBody>
      </p:sp>
      <p:sp>
        <p:nvSpPr>
          <p:cNvPr id="13" name="Google Shape;13;p3"/>
          <p:cNvSpPr txBox="1"/>
          <p:nvPr>
            <p:ph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3600"/>
            </a:lvl1pPr>
            <a:lvl2pPr lvl="1" algn="ctr">
              <a:lnSpc>
                <a:spcPct val="100000"/>
              </a:lnSpc>
              <a:spcBef>
                <a:spcPts val="0"/>
              </a:spcBef>
              <a:spcAft>
                <a:spcPts val="0"/>
              </a:spcAft>
              <a:buSzPts val="2400"/>
              <a:buNone/>
              <a:defRPr sz="3600">
                <a:solidFill>
                  <a:schemeClr val="accent2"/>
                </a:solidFill>
              </a:defRPr>
            </a:lvl2pPr>
            <a:lvl3pPr lvl="2" algn="ctr">
              <a:lnSpc>
                <a:spcPct val="100000"/>
              </a:lnSpc>
              <a:spcBef>
                <a:spcPts val="0"/>
              </a:spcBef>
              <a:spcAft>
                <a:spcPts val="0"/>
              </a:spcAft>
              <a:buSzPts val="2400"/>
              <a:buNone/>
              <a:defRPr sz="3600">
                <a:solidFill>
                  <a:schemeClr val="accent2"/>
                </a:solidFill>
              </a:defRPr>
            </a:lvl3pPr>
            <a:lvl4pPr lvl="3" algn="ctr">
              <a:lnSpc>
                <a:spcPct val="100000"/>
              </a:lnSpc>
              <a:spcBef>
                <a:spcPts val="0"/>
              </a:spcBef>
              <a:spcAft>
                <a:spcPts val="0"/>
              </a:spcAft>
              <a:buSzPts val="2400"/>
              <a:buNone/>
              <a:defRPr sz="3600">
                <a:solidFill>
                  <a:schemeClr val="accent2"/>
                </a:solidFill>
              </a:defRPr>
            </a:lvl4pPr>
            <a:lvl5pPr lvl="4" algn="ctr">
              <a:lnSpc>
                <a:spcPct val="100000"/>
              </a:lnSpc>
              <a:spcBef>
                <a:spcPts val="0"/>
              </a:spcBef>
              <a:spcAft>
                <a:spcPts val="0"/>
              </a:spcAft>
              <a:buSzPts val="2400"/>
              <a:buNone/>
              <a:defRPr sz="3600">
                <a:solidFill>
                  <a:schemeClr val="accent2"/>
                </a:solidFill>
              </a:defRPr>
            </a:lvl5pPr>
            <a:lvl6pPr lvl="5" algn="ctr">
              <a:lnSpc>
                <a:spcPct val="100000"/>
              </a:lnSpc>
              <a:spcBef>
                <a:spcPts val="0"/>
              </a:spcBef>
              <a:spcAft>
                <a:spcPts val="0"/>
              </a:spcAft>
              <a:buSzPts val="2400"/>
              <a:buNone/>
              <a:defRPr sz="3600">
                <a:solidFill>
                  <a:schemeClr val="accent2"/>
                </a:solidFill>
              </a:defRPr>
            </a:lvl6pPr>
            <a:lvl7pPr lvl="6" algn="ctr">
              <a:lnSpc>
                <a:spcPct val="100000"/>
              </a:lnSpc>
              <a:spcBef>
                <a:spcPts val="0"/>
              </a:spcBef>
              <a:spcAft>
                <a:spcPts val="0"/>
              </a:spcAft>
              <a:buSzPts val="2400"/>
              <a:buNone/>
              <a:defRPr sz="3600">
                <a:solidFill>
                  <a:schemeClr val="accent2"/>
                </a:solidFill>
              </a:defRPr>
            </a:lvl7pPr>
            <a:lvl8pPr lvl="7" algn="ctr">
              <a:lnSpc>
                <a:spcPct val="100000"/>
              </a:lnSpc>
              <a:spcBef>
                <a:spcPts val="0"/>
              </a:spcBef>
              <a:spcAft>
                <a:spcPts val="0"/>
              </a:spcAft>
              <a:buSzPts val="2400"/>
              <a:buNone/>
              <a:defRPr sz="3600">
                <a:solidFill>
                  <a:schemeClr val="accent2"/>
                </a:solidFill>
              </a:defRPr>
            </a:lvl8pPr>
            <a:lvl9pPr lvl="8" algn="ctr">
              <a:lnSpc>
                <a:spcPct val="100000"/>
              </a:lnSpc>
              <a:spcBef>
                <a:spcPts val="0"/>
              </a:spcBef>
              <a:spcAft>
                <a:spcPts val="0"/>
              </a:spcAft>
              <a:buSzPts val="2400"/>
              <a:buNone/>
              <a:defRPr sz="3600">
                <a:solidFill>
                  <a:schemeClr val="accent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title"/>
          </p:nvPr>
        </p:nvSpPr>
        <p:spPr>
          <a:xfrm>
            <a:off x="625025" y="35533"/>
            <a:ext cx="4045200" cy="1482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200"/>
              <a:buNone/>
              <a:defRPr sz="7200">
                <a:solidFill>
                  <a:schemeClr val="accen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 name="Google Shape;16;p4"/>
          <p:cNvSpPr txBox="1"/>
          <p:nvPr>
            <p:ph idx="1" type="subTitle"/>
          </p:nvPr>
        </p:nvSpPr>
        <p:spPr>
          <a:xfrm>
            <a:off x="625025" y="1331190"/>
            <a:ext cx="3375300" cy="1431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1">
    <p:bg>
      <p:bgPr>
        <a:solidFill>
          <a:schemeClr val="lt2"/>
        </a:solidFill>
      </p:bgPr>
    </p:bg>
    <p:spTree>
      <p:nvGrpSpPr>
        <p:cNvPr id="17" name="Shape 1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8" name="Shape 1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1pPr>
            <a:lvl2pPr lvl="1"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2pPr>
            <a:lvl3pPr lvl="2"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3pPr>
            <a:lvl4pPr lvl="3"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4pPr>
            <a:lvl5pPr lvl="4"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5pPr>
            <a:lvl6pPr lvl="5"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6pPr>
            <a:lvl7pPr lvl="6"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7pPr>
            <a:lvl8pPr lvl="7"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8pPr>
            <a:lvl9pPr lvl="8" marR="0" rtl="0" algn="l">
              <a:lnSpc>
                <a:spcPct val="100000"/>
              </a:lnSpc>
              <a:spcBef>
                <a:spcPts val="0"/>
              </a:spcBef>
              <a:spcAft>
                <a:spcPts val="0"/>
              </a:spcAft>
              <a:buClr>
                <a:schemeClr val="dk1"/>
              </a:buClr>
              <a:buSzPts val="2400"/>
              <a:buFont typeface="Teko Light"/>
              <a:buNone/>
              <a:defRPr b="0" i="0" sz="2400" u="none" cap="none" strike="noStrike">
                <a:solidFill>
                  <a:schemeClr val="dk1"/>
                </a:solidFill>
                <a:latin typeface="Teko Light"/>
                <a:ea typeface="Teko Light"/>
                <a:cs typeface="Teko Light"/>
                <a:sym typeface="Teko Ligh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Hind Vadodara Light"/>
              <a:buChar char="●"/>
              <a:defRPr b="0" i="0" sz="1800" u="none" cap="none" strike="noStrike">
                <a:solidFill>
                  <a:schemeClr val="dk1"/>
                </a:solidFill>
                <a:latin typeface="Hind Vadodara Light"/>
                <a:ea typeface="Hind Vadodara Light"/>
                <a:cs typeface="Hind Vadodara Light"/>
                <a:sym typeface="Hind Vadodara Light"/>
              </a:defRPr>
            </a:lvl1pPr>
            <a:lvl2pPr indent="-317500" lvl="1" marL="914400" marR="0" rtl="0" algn="l">
              <a:lnSpc>
                <a:spcPct val="115000"/>
              </a:lnSpc>
              <a:spcBef>
                <a:spcPts val="1600"/>
              </a:spcBef>
              <a:spcAft>
                <a:spcPts val="0"/>
              </a:spcAft>
              <a:buClr>
                <a:schemeClr val="dk1"/>
              </a:buClr>
              <a:buSzPts val="1400"/>
              <a:buFont typeface="Hind Vadodara Light"/>
              <a:buChar char="○"/>
              <a:defRPr b="0" i="0" sz="1400" u="none" cap="none" strike="noStrike">
                <a:solidFill>
                  <a:schemeClr val="dk1"/>
                </a:solidFill>
                <a:latin typeface="Hind Vadodara Light"/>
                <a:ea typeface="Hind Vadodara Light"/>
                <a:cs typeface="Hind Vadodara Light"/>
                <a:sym typeface="Hind Vadodara Light"/>
              </a:defRPr>
            </a:lvl2pPr>
            <a:lvl3pPr indent="-304800" lvl="2" marL="1371600" marR="0" rtl="0" algn="l">
              <a:lnSpc>
                <a:spcPct val="115000"/>
              </a:lnSpc>
              <a:spcBef>
                <a:spcPts val="1600"/>
              </a:spcBef>
              <a:spcAft>
                <a:spcPts val="0"/>
              </a:spcAft>
              <a:buClr>
                <a:schemeClr val="dk1"/>
              </a:buClr>
              <a:buSzPts val="1200"/>
              <a:buFont typeface="Hind Vadodara Light"/>
              <a:buChar char="■"/>
              <a:defRPr b="0" i="0" sz="1200" u="none" cap="none" strike="noStrike">
                <a:solidFill>
                  <a:schemeClr val="dk1"/>
                </a:solidFill>
                <a:latin typeface="Hind Vadodara Light"/>
                <a:ea typeface="Hind Vadodara Light"/>
                <a:cs typeface="Hind Vadodara Light"/>
                <a:sym typeface="Hind Vadodara Light"/>
              </a:defRPr>
            </a:lvl3pPr>
            <a:lvl4pPr indent="-304800" lvl="3" marL="1828800" marR="0" rtl="0" algn="l">
              <a:lnSpc>
                <a:spcPct val="115000"/>
              </a:lnSpc>
              <a:spcBef>
                <a:spcPts val="1600"/>
              </a:spcBef>
              <a:spcAft>
                <a:spcPts val="0"/>
              </a:spcAft>
              <a:buClr>
                <a:schemeClr val="dk1"/>
              </a:buClr>
              <a:buSzPts val="1200"/>
              <a:buFont typeface="Hind Vadodara Light"/>
              <a:buChar char="●"/>
              <a:defRPr b="0" i="0" sz="1200" u="none" cap="none" strike="noStrike">
                <a:solidFill>
                  <a:schemeClr val="dk1"/>
                </a:solidFill>
                <a:latin typeface="Hind Vadodara Light"/>
                <a:ea typeface="Hind Vadodara Light"/>
                <a:cs typeface="Hind Vadodara Light"/>
                <a:sym typeface="Hind Vadodara Light"/>
              </a:defRPr>
            </a:lvl4pPr>
            <a:lvl5pPr indent="-304800" lvl="4" marL="2286000" marR="0" rtl="0" algn="l">
              <a:lnSpc>
                <a:spcPct val="115000"/>
              </a:lnSpc>
              <a:spcBef>
                <a:spcPts val="1600"/>
              </a:spcBef>
              <a:spcAft>
                <a:spcPts val="0"/>
              </a:spcAft>
              <a:buClr>
                <a:schemeClr val="dk1"/>
              </a:buClr>
              <a:buSzPts val="1200"/>
              <a:buFont typeface="Hind Vadodara Light"/>
              <a:buChar char="○"/>
              <a:defRPr b="0" i="0" sz="1200" u="none" cap="none" strike="noStrike">
                <a:solidFill>
                  <a:schemeClr val="dk1"/>
                </a:solidFill>
                <a:latin typeface="Hind Vadodara Light"/>
                <a:ea typeface="Hind Vadodara Light"/>
                <a:cs typeface="Hind Vadodara Light"/>
                <a:sym typeface="Hind Vadodara Light"/>
              </a:defRPr>
            </a:lvl5pPr>
            <a:lvl6pPr indent="-304800" lvl="5" marL="2743200" marR="0" rtl="0" algn="l">
              <a:lnSpc>
                <a:spcPct val="115000"/>
              </a:lnSpc>
              <a:spcBef>
                <a:spcPts val="1600"/>
              </a:spcBef>
              <a:spcAft>
                <a:spcPts val="0"/>
              </a:spcAft>
              <a:buClr>
                <a:schemeClr val="dk1"/>
              </a:buClr>
              <a:buSzPts val="1200"/>
              <a:buFont typeface="Hind Vadodara Light"/>
              <a:buChar char="■"/>
              <a:defRPr b="0" i="0" sz="1200" u="none" cap="none" strike="noStrike">
                <a:solidFill>
                  <a:schemeClr val="dk1"/>
                </a:solidFill>
                <a:latin typeface="Hind Vadodara Light"/>
                <a:ea typeface="Hind Vadodara Light"/>
                <a:cs typeface="Hind Vadodara Light"/>
                <a:sym typeface="Hind Vadodara Light"/>
              </a:defRPr>
            </a:lvl6pPr>
            <a:lvl7pPr indent="-304800" lvl="6" marL="3200400" marR="0" rtl="0" algn="l">
              <a:lnSpc>
                <a:spcPct val="115000"/>
              </a:lnSpc>
              <a:spcBef>
                <a:spcPts val="1600"/>
              </a:spcBef>
              <a:spcAft>
                <a:spcPts val="0"/>
              </a:spcAft>
              <a:buClr>
                <a:schemeClr val="dk1"/>
              </a:buClr>
              <a:buSzPts val="1200"/>
              <a:buFont typeface="Hind Vadodara Light"/>
              <a:buChar char="●"/>
              <a:defRPr b="0" i="0" sz="1200" u="none" cap="none" strike="noStrike">
                <a:solidFill>
                  <a:schemeClr val="dk1"/>
                </a:solidFill>
                <a:latin typeface="Hind Vadodara Light"/>
                <a:ea typeface="Hind Vadodara Light"/>
                <a:cs typeface="Hind Vadodara Light"/>
                <a:sym typeface="Hind Vadodara Light"/>
              </a:defRPr>
            </a:lvl7pPr>
            <a:lvl8pPr indent="-304800" lvl="7" marL="3657600" marR="0" rtl="0" algn="l">
              <a:lnSpc>
                <a:spcPct val="115000"/>
              </a:lnSpc>
              <a:spcBef>
                <a:spcPts val="1600"/>
              </a:spcBef>
              <a:spcAft>
                <a:spcPts val="0"/>
              </a:spcAft>
              <a:buClr>
                <a:schemeClr val="dk1"/>
              </a:buClr>
              <a:buSzPts val="1200"/>
              <a:buFont typeface="Hind Vadodara Light"/>
              <a:buChar char="○"/>
              <a:defRPr b="0" i="0" sz="1200" u="none" cap="none" strike="noStrike">
                <a:solidFill>
                  <a:schemeClr val="dk1"/>
                </a:solidFill>
                <a:latin typeface="Hind Vadodara Light"/>
                <a:ea typeface="Hind Vadodara Light"/>
                <a:cs typeface="Hind Vadodara Light"/>
                <a:sym typeface="Hind Vadodara Light"/>
              </a:defRPr>
            </a:lvl8pPr>
            <a:lvl9pPr indent="-304800" lvl="8" marL="4114800" marR="0" rtl="0" algn="l">
              <a:lnSpc>
                <a:spcPct val="115000"/>
              </a:lnSpc>
              <a:spcBef>
                <a:spcPts val="1600"/>
              </a:spcBef>
              <a:spcAft>
                <a:spcPts val="1600"/>
              </a:spcAft>
              <a:buClr>
                <a:schemeClr val="dk1"/>
              </a:buClr>
              <a:buSzPts val="1200"/>
              <a:buFont typeface="Hind Vadodara Light"/>
              <a:buChar char="■"/>
              <a:defRPr b="0" i="0" sz="1200" u="none" cap="none" strike="noStrike">
                <a:solidFill>
                  <a:schemeClr val="dk1"/>
                </a:solidFill>
                <a:latin typeface="Hind Vadodara Light"/>
                <a:ea typeface="Hind Vadodara Light"/>
                <a:cs typeface="Hind Vadodara Light"/>
                <a:sym typeface="Hind Vadodara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 name="Shape 22"/>
        <p:cNvGrpSpPr/>
        <p:nvPr/>
      </p:nvGrpSpPr>
      <p:grpSpPr>
        <a:xfrm>
          <a:off x="0" y="0"/>
          <a:ext cx="0" cy="0"/>
          <a:chOff x="0" y="0"/>
          <a:chExt cx="0" cy="0"/>
        </a:xfrm>
      </p:grpSpPr>
      <p:sp>
        <p:nvSpPr>
          <p:cNvPr id="23" name="Google Shape;23;p7"/>
          <p:cNvSpPr txBox="1"/>
          <p:nvPr>
            <p:ph type="ctrTitle"/>
          </p:nvPr>
        </p:nvSpPr>
        <p:spPr>
          <a:xfrm>
            <a:off x="1609243" y="1959429"/>
            <a:ext cx="5925312" cy="1261059"/>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lt2"/>
              </a:buClr>
              <a:buSzPts val="5200"/>
              <a:buNone/>
            </a:pPr>
            <a:r>
              <a:rPr b="1" lang="it-IT" sz="2500">
                <a:latin typeface="Libre Baskerville"/>
                <a:ea typeface="Libre Baskerville"/>
                <a:cs typeface="Libre Baskerville"/>
                <a:sym typeface="Libre Baskerville"/>
              </a:rPr>
              <a:t>A REVISED AIRWAY EPITHELIAL HIERARCHY INCLUDES CFTR-EXPRESSING IONOCYTES</a:t>
            </a:r>
            <a:endParaRPr/>
          </a:p>
        </p:txBody>
      </p:sp>
      <p:sp>
        <p:nvSpPr>
          <p:cNvPr id="24" name="Google Shape;24;p7"/>
          <p:cNvSpPr txBox="1"/>
          <p:nvPr/>
        </p:nvSpPr>
        <p:spPr>
          <a:xfrm>
            <a:off x="544882" y="3796589"/>
            <a:ext cx="2128723"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1400" u="none" cap="none" strike="noStrike">
                <a:solidFill>
                  <a:srgbClr val="000000"/>
                </a:solidFill>
                <a:latin typeface="Libre Baskerville"/>
                <a:ea typeface="Libre Baskerville"/>
                <a:cs typeface="Libre Baskerville"/>
                <a:sym typeface="Libre Baskerville"/>
              </a:rPr>
              <a:t>Gruppo 1:</a:t>
            </a:r>
            <a:endParaRPr/>
          </a:p>
          <a:p>
            <a:pPr indent="-285750" lvl="0" marL="285750" marR="0" rtl="0" algn="l">
              <a:lnSpc>
                <a:spcPct val="100000"/>
              </a:lnSpc>
              <a:spcBef>
                <a:spcPts val="0"/>
              </a:spcBef>
              <a:spcAft>
                <a:spcPts val="0"/>
              </a:spcAft>
              <a:buClr>
                <a:srgbClr val="000000"/>
              </a:buClr>
              <a:buSzPts val="1400"/>
              <a:buFont typeface="Arial"/>
              <a:buChar char="-"/>
            </a:pPr>
            <a:r>
              <a:rPr b="0" i="0" lang="it-IT" sz="1400" u="none" cap="none" strike="noStrike">
                <a:solidFill>
                  <a:srgbClr val="000000"/>
                </a:solidFill>
                <a:latin typeface="Libre Baskerville"/>
                <a:ea typeface="Libre Baskerville"/>
                <a:cs typeface="Libre Baskerville"/>
                <a:sym typeface="Libre Baskerville"/>
              </a:rPr>
              <a:t>Laura Bettini </a:t>
            </a:r>
            <a:endParaRPr/>
          </a:p>
          <a:p>
            <a:pPr indent="-285750" lvl="0" marL="285750" marR="0" rtl="0" algn="l">
              <a:lnSpc>
                <a:spcPct val="100000"/>
              </a:lnSpc>
              <a:spcBef>
                <a:spcPts val="0"/>
              </a:spcBef>
              <a:spcAft>
                <a:spcPts val="0"/>
              </a:spcAft>
              <a:buClr>
                <a:srgbClr val="000000"/>
              </a:buClr>
              <a:buSzPts val="1400"/>
              <a:buFont typeface="Arial"/>
              <a:buChar char="-"/>
            </a:pPr>
            <a:r>
              <a:rPr b="0" i="0" lang="it-IT" sz="1400" u="none" cap="none" strike="noStrike">
                <a:solidFill>
                  <a:srgbClr val="000000"/>
                </a:solidFill>
                <a:latin typeface="Libre Baskerville"/>
                <a:ea typeface="Libre Baskerville"/>
                <a:cs typeface="Libre Baskerville"/>
                <a:sym typeface="Libre Baskerville"/>
              </a:rPr>
              <a:t>Fabio Bricalli</a:t>
            </a:r>
            <a:endParaRPr/>
          </a:p>
          <a:p>
            <a:pPr indent="-285750" lvl="0" marL="285750" marR="0" rtl="0" algn="l">
              <a:lnSpc>
                <a:spcPct val="100000"/>
              </a:lnSpc>
              <a:spcBef>
                <a:spcPts val="0"/>
              </a:spcBef>
              <a:spcAft>
                <a:spcPts val="0"/>
              </a:spcAft>
              <a:buClr>
                <a:srgbClr val="000000"/>
              </a:buClr>
              <a:buSzPts val="1400"/>
              <a:buFont typeface="Arial"/>
              <a:buChar char="-"/>
            </a:pPr>
            <a:r>
              <a:rPr b="0" i="0" lang="it-IT" sz="1400" u="none" cap="none" strike="noStrike">
                <a:solidFill>
                  <a:srgbClr val="000000"/>
                </a:solidFill>
                <a:latin typeface="Libre Baskerville"/>
                <a:ea typeface="Libre Baskerville"/>
                <a:cs typeface="Libre Baskerville"/>
                <a:sym typeface="Libre Baskerville"/>
              </a:rPr>
              <a:t>Giulia Bonvini</a:t>
            </a:r>
            <a:endParaRPr/>
          </a:p>
        </p:txBody>
      </p:sp>
      <p:sp>
        <p:nvSpPr>
          <p:cNvPr id="25" name="Google Shape;25;p7"/>
          <p:cNvSpPr txBox="1"/>
          <p:nvPr/>
        </p:nvSpPr>
        <p:spPr>
          <a:xfrm>
            <a:off x="6325173" y="391886"/>
            <a:ext cx="205216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it-IT" sz="1800" u="none" cap="none" strike="noStrike">
                <a:solidFill>
                  <a:srgbClr val="000000"/>
                </a:solidFill>
                <a:latin typeface="Libre Baskerville"/>
                <a:ea typeface="Libre Baskerville"/>
                <a:cs typeface="Libre Baskerville"/>
                <a:sym typeface="Libre Baskerville"/>
              </a:rPr>
              <a:t>Journal Club: </a:t>
            </a:r>
            <a:r>
              <a:rPr b="0" i="0" lang="it-IT" sz="1800" u="none" cap="none" strike="noStrike">
                <a:solidFill>
                  <a:srgbClr val="000000"/>
                </a:solidFill>
                <a:latin typeface="Libre Baskerville"/>
                <a:ea typeface="Libre Baskerville"/>
                <a:cs typeface="Libre Baskerville"/>
                <a:sym typeface="Libre Baskerville"/>
              </a:rPr>
              <a:t>articolo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1890675" y="480950"/>
            <a:ext cx="5658280" cy="122608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1600">
                <a:solidFill>
                  <a:srgbClr val="5D897F"/>
                </a:solidFill>
                <a:latin typeface="Libre Baskerville"/>
                <a:ea typeface="Libre Baskerville"/>
                <a:cs typeface="Libre Baskerville"/>
                <a:sym typeface="Libre Baskerville"/>
              </a:rPr>
              <a:t>Correlazione tra nuovi tipi cellulari e malattie</a:t>
            </a:r>
            <a:endParaRPr/>
          </a:p>
        </p:txBody>
      </p:sp>
      <p:sp>
        <p:nvSpPr>
          <p:cNvPr id="81" name="Google Shape;81;p16"/>
          <p:cNvSpPr txBox="1"/>
          <p:nvPr/>
        </p:nvSpPr>
        <p:spPr>
          <a:xfrm>
            <a:off x="864706" y="1500778"/>
            <a:ext cx="7710221" cy="134241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Ogni cluster corrispondeva a tipi cellulari epiteliali abbondanti noti (basali, a clava, ciliate) o rari (a ciuffo, cellule neuroendocrine, caliciforme mucipara), ad eccezione di un ulteriore cluster che conteneva cellule con profili di espressione simili a quelli di ionociti trovati nella pelle di Xenopus e zebrafish.</a:t>
            </a:r>
            <a:endParaRPr/>
          </a:p>
        </p:txBody>
      </p:sp>
      <p:pic>
        <p:nvPicPr>
          <p:cNvPr id="82" name="Google Shape;82;p16"/>
          <p:cNvPicPr preferRelativeResize="0"/>
          <p:nvPr/>
        </p:nvPicPr>
        <p:blipFill rotWithShape="1">
          <a:blip r:embed="rId3">
            <a:alphaModFix/>
          </a:blip>
          <a:srcRect b="0" l="0" r="0" t="0"/>
          <a:stretch/>
        </p:blipFill>
        <p:spPr>
          <a:xfrm>
            <a:off x="2774787" y="2668079"/>
            <a:ext cx="3890057" cy="20276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1890676" y="480952"/>
            <a:ext cx="5658280" cy="122608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1600">
                <a:solidFill>
                  <a:srgbClr val="5D897F"/>
                </a:solidFill>
                <a:latin typeface="Libre Baskerville"/>
                <a:ea typeface="Libre Baskerville"/>
                <a:cs typeface="Libre Baskerville"/>
                <a:sym typeface="Libre Baskerville"/>
              </a:rPr>
              <a:t>Correlazione tra nuovi tipi cellulari e malattie</a:t>
            </a:r>
            <a:endParaRPr/>
          </a:p>
        </p:txBody>
      </p:sp>
      <p:sp>
        <p:nvSpPr>
          <p:cNvPr id="88" name="Google Shape;88;p17"/>
          <p:cNvSpPr txBox="1"/>
          <p:nvPr/>
        </p:nvSpPr>
        <p:spPr>
          <a:xfrm>
            <a:off x="864706" y="1500778"/>
            <a:ext cx="7710221" cy="300082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In seguito sono stati identificati i marcatori e fattori di trascrizione (TF) specifici per ogni tipo di cellula. Tra questi troviamo Ascl1, Ascl2 e Ascl3, associati al segnale di Notch, numerosi nelle cellule neuroendocrine solitarie (rare), nelle tuft cells e negli ionociti. Altri come Cdhr3 (cellule ciliate) e Rgs13 (tuft cellule) sono geni associati all'asma.</a:t>
            </a:r>
            <a:endParaRPr/>
          </a:p>
          <a:p>
            <a:pPr indent="-285750" lvl="0" marL="285750" marR="0" rtl="0" algn="just">
              <a:lnSpc>
                <a:spcPct val="150000"/>
              </a:lnSpc>
              <a:spcBef>
                <a:spcPts val="0"/>
              </a:spcBef>
              <a:spcAft>
                <a:spcPts val="0"/>
              </a:spcAft>
              <a:buClr>
                <a:srgbClr val="000000"/>
              </a:buClr>
              <a:buSzPts val="1400"/>
              <a:buFont typeface="Times New Roman"/>
              <a:buChar char="→"/>
            </a:pPr>
            <a:r>
              <a:rPr b="1" i="1" lang="it-IT" sz="1400" u="none" cap="none" strike="noStrike">
                <a:solidFill>
                  <a:srgbClr val="719F94"/>
                </a:solidFill>
                <a:latin typeface="Lato Light"/>
                <a:ea typeface="Lato Light"/>
                <a:cs typeface="Lato Light"/>
                <a:sym typeface="Lato Light"/>
              </a:rPr>
              <a:t>Cdhr3</a:t>
            </a:r>
            <a:r>
              <a:rPr b="1" i="1" lang="it-IT" sz="1400" u="none" cap="none" strike="noStrike">
                <a:solidFill>
                  <a:srgbClr val="88AFA6"/>
                </a:solidFill>
                <a:latin typeface="Lato Light"/>
                <a:ea typeface="Lato Light"/>
                <a:cs typeface="Lato Light"/>
                <a:sym typeface="Lato Light"/>
              </a:rPr>
              <a:t> </a:t>
            </a:r>
            <a:r>
              <a:rPr b="0" i="0" lang="it-IT" sz="1400" u="none" cap="none" strike="noStrike">
                <a:solidFill>
                  <a:srgbClr val="000000"/>
                </a:solidFill>
                <a:latin typeface="Lato Light"/>
                <a:ea typeface="Lato Light"/>
                <a:cs typeface="Lato Light"/>
                <a:sym typeface="Lato Light"/>
              </a:rPr>
              <a:t>codifica un recettore per i rinovirus ed è associato ad acutizzazioni asmatiche nell'infanzia;</a:t>
            </a:r>
            <a:endParaRPr/>
          </a:p>
          <a:p>
            <a:pPr indent="-285750" lvl="0" marL="285750" marR="0" rtl="0" algn="just">
              <a:lnSpc>
                <a:spcPct val="150000"/>
              </a:lnSpc>
              <a:spcBef>
                <a:spcPts val="0"/>
              </a:spcBef>
              <a:spcAft>
                <a:spcPts val="0"/>
              </a:spcAft>
              <a:buClr>
                <a:srgbClr val="000000"/>
              </a:buClr>
              <a:buSzPts val="1400"/>
              <a:buFont typeface="Times New Roman"/>
              <a:buChar char="→"/>
            </a:pPr>
            <a:r>
              <a:rPr b="1" i="1" lang="it-IT" sz="1400" u="none" cap="none" strike="noStrike">
                <a:solidFill>
                  <a:srgbClr val="719F94"/>
                </a:solidFill>
                <a:latin typeface="Lato Light"/>
                <a:ea typeface="Lato Light"/>
                <a:cs typeface="Lato Light"/>
                <a:sym typeface="Lato Light"/>
              </a:rPr>
              <a:t>Rgs13</a:t>
            </a:r>
            <a:r>
              <a:rPr b="1" i="1" lang="it-IT" sz="1400" u="none" cap="none" strike="noStrike">
                <a:solidFill>
                  <a:srgbClr val="88AFA6"/>
                </a:solidFill>
                <a:latin typeface="Lato Light"/>
                <a:ea typeface="Lato Light"/>
                <a:cs typeface="Lato Light"/>
                <a:sym typeface="Lato Light"/>
              </a:rPr>
              <a:t> </a:t>
            </a:r>
            <a:r>
              <a:rPr b="0" i="0" lang="it-IT" sz="1400" u="none" cap="none" strike="noStrike">
                <a:solidFill>
                  <a:srgbClr val="000000"/>
                </a:solidFill>
                <a:latin typeface="Lato Light"/>
                <a:ea typeface="Lato Light"/>
                <a:cs typeface="Lato Light"/>
                <a:sym typeface="Lato Light"/>
              </a:rPr>
              <a:t>è associato sia all’asma che alla degranulazione delle cellule mastocitarie mediate da IgE16. La sua espressione nelle tuft cells indica il loro coinvolgimento nell'infiammazione asmatica.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1890676" y="480951"/>
            <a:ext cx="5658280" cy="770334"/>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1600">
                <a:solidFill>
                  <a:srgbClr val="5D897F"/>
                </a:solidFill>
                <a:latin typeface="Libre Baskerville"/>
                <a:ea typeface="Libre Baskerville"/>
                <a:cs typeface="Libre Baskerville"/>
                <a:sym typeface="Libre Baskerville"/>
              </a:rPr>
              <a:t>Correlazione tra nuovi tipi cellulari e malattie</a:t>
            </a:r>
            <a:endParaRPr/>
          </a:p>
        </p:txBody>
      </p:sp>
      <p:sp>
        <p:nvSpPr>
          <p:cNvPr id="94" name="Google Shape;94;p18"/>
          <p:cNvSpPr txBox="1"/>
          <p:nvPr/>
        </p:nvSpPr>
        <p:spPr>
          <a:xfrm>
            <a:off x="864706" y="1500778"/>
            <a:ext cx="7710221" cy="300082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Un’altra patologia è la metaplasia mucosa, caratterizzata da un eccesso di cellule caliciformi mucipare, ed è più evidente nell'epitelio tracheale murino distale rispetto a quello prossimale a seguito dell'esposizione agli allergeni. </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Lato Light"/>
              <a:ea typeface="Lato Light"/>
              <a:cs typeface="Lato Light"/>
              <a:sym typeface="Lato Light"/>
            </a:endParaRPr>
          </a:p>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Dei 105 geni differenzialmente espressi tra le cellule club distali e prossimali, Muc5b, Notch2 e Il13ra1 sono maggiormente espressi nelle zone distali e svolgono un ruolo nella metaplasia mucosa. Infatti tale patologia studiata in epiteli in coltura ed indotta da Il13 ha portato ad una maggiore differenziazione delle cellule caliciformi nell'epitelio distale. </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Lato Light"/>
              <a:ea typeface="Lato Light"/>
              <a:cs typeface="Lato Light"/>
              <a:sym typeface="La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1890677" y="274695"/>
            <a:ext cx="5658280" cy="122608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2400">
                <a:solidFill>
                  <a:srgbClr val="D49421"/>
                </a:solidFill>
                <a:latin typeface="Libre Baskerville"/>
                <a:ea typeface="Libre Baskerville"/>
                <a:cs typeface="Libre Baskerville"/>
                <a:sym typeface="Libre Baskerville"/>
              </a:rPr>
              <a:t>UNA NUOVA POPOLAZIONE CELLULARE ORGANIZZATA IN “HILLOCKS”</a:t>
            </a:r>
            <a:endParaRPr/>
          </a:p>
        </p:txBody>
      </p:sp>
      <p:sp>
        <p:nvSpPr>
          <p:cNvPr id="100" name="Google Shape;100;p19"/>
          <p:cNvSpPr txBox="1"/>
          <p:nvPr/>
        </p:nvSpPr>
        <p:spPr>
          <a:xfrm>
            <a:off x="716889" y="1817037"/>
            <a:ext cx="7710221" cy="198554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Morfologicamente, le hillocks sono state descritte nella trachea del topo come strutture distinte con un'architettura epiteliale stratificata, prive di cellule ciliate e caratterizzate dall'espressione di Krt4 e Krt13. </a:t>
            </a:r>
            <a:endParaRPr/>
          </a:p>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Si è visto che queste cellule hanno un elevato turnover ed esprimono mediatori dell’adesione cellulare, marcatori delle cellule epiteliali squamose e geni associati all’immunomodulazione e all’asma.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idx="1" type="subTitle"/>
          </p:nvPr>
        </p:nvSpPr>
        <p:spPr>
          <a:xfrm flipH="1">
            <a:off x="4341131" y="1681197"/>
            <a:ext cx="4321008" cy="2668897"/>
          </a:xfrm>
          <a:prstGeom prst="rect">
            <a:avLst/>
          </a:prstGeom>
          <a:noFill/>
          <a:ln>
            <a:noFill/>
          </a:ln>
        </p:spPr>
        <p:txBody>
          <a:bodyPr anchorCtr="0" anchor="ctr" bIns="91425" lIns="91425" spcFirstLastPara="1" rIns="91425" wrap="square" tIns="91425">
            <a:noAutofit/>
          </a:bodyPr>
          <a:lstStyle/>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Nell’immagine sulla sinistra vediamo i vari geni espressi nelle varie tipologie di cellule presenti nell’epitelio tracheale.</a:t>
            </a:r>
            <a:endParaRPr/>
          </a:p>
          <a:p>
            <a:pPr indent="0" lvl="0" marL="114300" rtl="0" algn="just">
              <a:lnSpc>
                <a:spcPct val="150000"/>
              </a:lnSpc>
              <a:spcBef>
                <a:spcPts val="0"/>
              </a:spcBef>
              <a:spcAft>
                <a:spcPts val="0"/>
              </a:spcAft>
              <a:buSzPts val="1200"/>
              <a:buNone/>
            </a:pPr>
            <a:r>
              <a:t/>
            </a:r>
            <a:endParaRPr sz="1400">
              <a:latin typeface="Lato Light"/>
              <a:ea typeface="Lato Light"/>
              <a:cs typeface="Lato Light"/>
              <a:sym typeface="Lato Light"/>
            </a:endParaRPr>
          </a:p>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Evidenziati in viola troviamo i marcatori delle cellule epiteliali squamose (</a:t>
            </a:r>
            <a:r>
              <a:rPr b="1" lang="it-IT" sz="1400">
                <a:solidFill>
                  <a:srgbClr val="7030A0"/>
                </a:solidFill>
                <a:latin typeface="Lato Light"/>
                <a:ea typeface="Lato Light"/>
                <a:cs typeface="Lato Light"/>
                <a:sym typeface="Lato Light"/>
              </a:rPr>
              <a:t>Ecm1</a:t>
            </a:r>
            <a:r>
              <a:rPr lang="it-IT" sz="1400">
                <a:latin typeface="Lato Light"/>
                <a:ea typeface="Lato Light"/>
                <a:cs typeface="Lato Light"/>
                <a:sym typeface="Lato Light"/>
              </a:rPr>
              <a:t>, </a:t>
            </a:r>
            <a:r>
              <a:rPr b="1" lang="it-IT" sz="1400">
                <a:solidFill>
                  <a:srgbClr val="7030A0"/>
                </a:solidFill>
                <a:latin typeface="Lato Light"/>
                <a:ea typeface="Lato Light"/>
                <a:cs typeface="Lato Light"/>
                <a:sym typeface="Lato Light"/>
              </a:rPr>
              <a:t>S100a11</a:t>
            </a:r>
            <a:r>
              <a:rPr lang="it-IT" sz="1400">
                <a:latin typeface="Lato Light"/>
                <a:ea typeface="Lato Light"/>
                <a:cs typeface="Lato Light"/>
                <a:sym typeface="Lato Light"/>
              </a:rPr>
              <a:t> e </a:t>
            </a:r>
            <a:r>
              <a:rPr b="1" lang="it-IT" sz="1400">
                <a:solidFill>
                  <a:srgbClr val="7030A0"/>
                </a:solidFill>
                <a:latin typeface="Lato Light"/>
                <a:ea typeface="Lato Light"/>
                <a:cs typeface="Lato Light"/>
                <a:sym typeface="Lato Light"/>
              </a:rPr>
              <a:t>Cldn3</a:t>
            </a:r>
            <a:r>
              <a:rPr lang="it-IT" sz="1400">
                <a:latin typeface="Lato Light"/>
                <a:ea typeface="Lato Light"/>
                <a:cs typeface="Lato Light"/>
                <a:sym typeface="Lato Light"/>
              </a:rPr>
              <a:t>) e in rosa i geni associati all’immunomodulazione e all’asma (</a:t>
            </a:r>
            <a:r>
              <a:rPr b="1" lang="it-IT" sz="1400">
                <a:solidFill>
                  <a:srgbClr val="FB9FDA"/>
                </a:solidFill>
                <a:latin typeface="Lato Light"/>
                <a:ea typeface="Lato Light"/>
                <a:cs typeface="Lato Light"/>
                <a:sym typeface="Lato Light"/>
              </a:rPr>
              <a:t>Lgals3 </a:t>
            </a:r>
            <a:r>
              <a:rPr lang="it-IT" sz="1400">
                <a:latin typeface="Lato Light"/>
                <a:ea typeface="Lato Light"/>
                <a:cs typeface="Lato Light"/>
                <a:sym typeface="Lato Light"/>
              </a:rPr>
              <a:t>e </a:t>
            </a:r>
            <a:r>
              <a:rPr b="1" lang="it-IT" sz="1400">
                <a:solidFill>
                  <a:srgbClr val="FB9FDA"/>
                </a:solidFill>
                <a:latin typeface="Lato Light"/>
                <a:ea typeface="Lato Light"/>
                <a:cs typeface="Lato Light"/>
                <a:sym typeface="Lato Light"/>
              </a:rPr>
              <a:t>Anxa1</a:t>
            </a:r>
            <a:r>
              <a:rPr lang="it-IT" sz="1400">
                <a:latin typeface="Lato Light"/>
                <a:ea typeface="Lato Light"/>
                <a:cs typeface="Lato Light"/>
                <a:sym typeface="Lato Light"/>
              </a:rPr>
              <a:t>) espressi nelle hillocks. </a:t>
            </a:r>
            <a:endParaRPr/>
          </a:p>
          <a:p>
            <a:pPr indent="0" lvl="0" marL="114300" rtl="0" algn="just">
              <a:lnSpc>
                <a:spcPct val="100000"/>
              </a:lnSpc>
              <a:spcBef>
                <a:spcPts val="0"/>
              </a:spcBef>
              <a:spcAft>
                <a:spcPts val="0"/>
              </a:spcAft>
              <a:buSzPts val="1200"/>
              <a:buNone/>
            </a:pPr>
            <a:r>
              <a:t/>
            </a:r>
            <a:endParaRPr sz="1400"/>
          </a:p>
        </p:txBody>
      </p:sp>
      <p:sp>
        <p:nvSpPr>
          <p:cNvPr id="106" name="Google Shape;106;p20"/>
          <p:cNvSpPr txBox="1"/>
          <p:nvPr>
            <p:ph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1600">
                <a:solidFill>
                  <a:srgbClr val="D49421"/>
                </a:solidFill>
                <a:latin typeface="Libre Baskerville"/>
                <a:ea typeface="Libre Baskerville"/>
                <a:cs typeface="Libre Baskerville"/>
                <a:sym typeface="Libre Baskerville"/>
              </a:rPr>
              <a:t>Una nuova popolazione cellulare organizzata in “hillocks”</a:t>
            </a:r>
            <a:endParaRPr b="1" sz="1600">
              <a:solidFill>
                <a:srgbClr val="D49421"/>
              </a:solidFill>
              <a:latin typeface="Libre Baskerville"/>
              <a:ea typeface="Libre Baskerville"/>
              <a:cs typeface="Libre Baskerville"/>
              <a:sym typeface="Libre Baskerville"/>
            </a:endParaRPr>
          </a:p>
        </p:txBody>
      </p:sp>
      <p:pic>
        <p:nvPicPr>
          <p:cNvPr id="107" name="Google Shape;107;p20"/>
          <p:cNvPicPr preferRelativeResize="0"/>
          <p:nvPr/>
        </p:nvPicPr>
        <p:blipFill rotWithShape="1">
          <a:blip r:embed="rId3">
            <a:alphaModFix/>
          </a:blip>
          <a:srcRect b="0" l="0" r="0" t="0"/>
          <a:stretch/>
        </p:blipFill>
        <p:spPr>
          <a:xfrm>
            <a:off x="481861" y="1390540"/>
            <a:ext cx="3773881" cy="32502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idx="1" type="subTitle"/>
          </p:nvPr>
        </p:nvSpPr>
        <p:spPr>
          <a:xfrm flipH="1">
            <a:off x="494562" y="1615669"/>
            <a:ext cx="5892036" cy="962526"/>
          </a:xfrm>
          <a:prstGeom prst="rect">
            <a:avLst/>
          </a:prstGeom>
          <a:noFill/>
          <a:ln>
            <a:noFill/>
          </a:ln>
        </p:spPr>
        <p:txBody>
          <a:bodyPr anchorCtr="0" anchor="ctr" bIns="91425" lIns="91425" spcFirstLastPara="1" rIns="91425" wrap="square" tIns="91425">
            <a:noAutofit/>
          </a:bodyPr>
          <a:lstStyle/>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L’alto turnover è stato evidenziato tramite la somministrazione di EdU (5-etinil-2’-deossiurididina), un analogo della timina che viene incorporato nel DNA delle cellule che si dividono. </a:t>
            </a:r>
            <a:endParaRPr/>
          </a:p>
        </p:txBody>
      </p:sp>
      <p:pic>
        <p:nvPicPr>
          <p:cNvPr descr="Immagine che contiene testo, schermata, diagramma, design&#10;&#10;Descrizione generata automaticamente" id="113" name="Google Shape;113;p21"/>
          <p:cNvPicPr preferRelativeResize="0"/>
          <p:nvPr/>
        </p:nvPicPr>
        <p:blipFill rotWithShape="1">
          <a:blip r:embed="rId3">
            <a:alphaModFix/>
          </a:blip>
          <a:srcRect b="61139" l="1" r="-2266" t="0"/>
          <a:stretch/>
        </p:blipFill>
        <p:spPr>
          <a:xfrm>
            <a:off x="1065933" y="2872568"/>
            <a:ext cx="5320665" cy="1612900"/>
          </a:xfrm>
          <a:prstGeom prst="rect">
            <a:avLst/>
          </a:prstGeom>
          <a:noFill/>
          <a:ln>
            <a:noFill/>
          </a:ln>
        </p:spPr>
      </p:pic>
      <p:pic>
        <p:nvPicPr>
          <p:cNvPr descr="Immagine che contiene testo, schermata, diagramma, design&#10;&#10;Descrizione generata automaticamente" id="114" name="Google Shape;114;p21"/>
          <p:cNvPicPr preferRelativeResize="0"/>
          <p:nvPr/>
        </p:nvPicPr>
        <p:blipFill rotWithShape="1">
          <a:blip r:embed="rId4">
            <a:alphaModFix/>
          </a:blip>
          <a:srcRect b="1750" l="3499" r="54991" t="38464"/>
          <a:stretch/>
        </p:blipFill>
        <p:spPr>
          <a:xfrm>
            <a:off x="6812860" y="1615669"/>
            <a:ext cx="1925955" cy="2213610"/>
          </a:xfrm>
          <a:prstGeom prst="rect">
            <a:avLst/>
          </a:prstGeom>
          <a:noFill/>
          <a:ln>
            <a:noFill/>
          </a:ln>
        </p:spPr>
      </p:pic>
      <p:sp>
        <p:nvSpPr>
          <p:cNvPr id="115" name="Google Shape;115;p21"/>
          <p:cNvSpPr txBox="1"/>
          <p:nvPr>
            <p:ph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1600">
                <a:solidFill>
                  <a:srgbClr val="D49421"/>
                </a:solidFill>
                <a:latin typeface="Libre Baskerville"/>
                <a:ea typeface="Libre Baskerville"/>
                <a:cs typeface="Libre Baskerville"/>
                <a:sym typeface="Libre Baskerville"/>
              </a:rPr>
              <a:t>Una nuova popolazione cellulare organizzata in “hillocks”</a:t>
            </a:r>
            <a:endParaRPr b="1" sz="1600">
              <a:solidFill>
                <a:srgbClr val="D49421"/>
              </a:solidFill>
              <a:latin typeface="Libre Baskerville"/>
              <a:ea typeface="Libre Baskerville"/>
              <a:cs typeface="Libre Baskerville"/>
              <a:sym typeface="Libre Baskervill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2420998" y="298759"/>
            <a:ext cx="4302000" cy="122608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1600">
                <a:solidFill>
                  <a:srgbClr val="D49421"/>
                </a:solidFill>
                <a:latin typeface="Libre Baskerville"/>
                <a:ea typeface="Libre Baskerville"/>
                <a:cs typeface="Libre Baskerville"/>
                <a:sym typeface="Libre Baskerville"/>
              </a:rPr>
              <a:t>Una nuova popolazione cellulare organizzata in “hillocks”</a:t>
            </a:r>
            <a:endParaRPr b="1" sz="1600">
              <a:solidFill>
                <a:srgbClr val="D49421"/>
              </a:solidFill>
              <a:latin typeface="Libre Baskerville"/>
              <a:ea typeface="Libre Baskerville"/>
              <a:cs typeface="Libre Baskerville"/>
              <a:sym typeface="Libre Baskerville"/>
            </a:endParaRPr>
          </a:p>
        </p:txBody>
      </p:sp>
      <p:sp>
        <p:nvSpPr>
          <p:cNvPr id="121" name="Google Shape;121;p22"/>
          <p:cNvSpPr txBox="1"/>
          <p:nvPr/>
        </p:nvSpPr>
        <p:spPr>
          <a:xfrm>
            <a:off x="716887" y="1555703"/>
            <a:ext cx="7710221" cy="101604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Krt8 è espresso sia dalle cellule basali, sia dalle cellule delle hillocks, mentre Krt13 è specifico solamente delle zone hillocks e la sua rilevazione permette di discriminare le cellule delle hillocks dalle cellule dell’epitelio.</a:t>
            </a:r>
            <a:endParaRPr/>
          </a:p>
        </p:txBody>
      </p:sp>
      <p:pic>
        <p:nvPicPr>
          <p:cNvPr descr="Immagine che contiene diagramma, linea, origami&#10;&#10;Descrizione generata automaticamente" id="122" name="Google Shape;122;p22"/>
          <p:cNvPicPr preferRelativeResize="0"/>
          <p:nvPr/>
        </p:nvPicPr>
        <p:blipFill rotWithShape="1">
          <a:blip r:embed="rId3">
            <a:alphaModFix/>
          </a:blip>
          <a:srcRect b="0" l="0" r="0" t="0"/>
          <a:stretch/>
        </p:blipFill>
        <p:spPr>
          <a:xfrm>
            <a:off x="1332546" y="2881212"/>
            <a:ext cx="6478905" cy="14452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1690150" y="364075"/>
            <a:ext cx="6102600" cy="122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b="1" lang="it-IT" sz="2200">
                <a:solidFill>
                  <a:srgbClr val="849250"/>
                </a:solidFill>
                <a:latin typeface="Libre Baskerville"/>
                <a:ea typeface="Libre Baskerville"/>
                <a:cs typeface="Libre Baskerville"/>
                <a:sym typeface="Libre Baskerville"/>
              </a:rPr>
              <a:t>STUDIO DEL DIFFERENZIAMENTO CELLULARE TRAMITE PULSE-SEQ</a:t>
            </a:r>
            <a:endParaRPr sz="2200"/>
          </a:p>
        </p:txBody>
      </p:sp>
      <p:sp>
        <p:nvSpPr>
          <p:cNvPr id="128" name="Google Shape;128;p23"/>
          <p:cNvSpPr txBox="1"/>
          <p:nvPr/>
        </p:nvSpPr>
        <p:spPr>
          <a:xfrm>
            <a:off x="716890" y="1817037"/>
            <a:ext cx="4604506" cy="254883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it-IT" sz="1200" u="none" cap="none" strike="noStrike">
                <a:solidFill>
                  <a:srgbClr val="000000"/>
                </a:solidFill>
                <a:latin typeface="Lato Light"/>
                <a:ea typeface="Lato Light"/>
                <a:cs typeface="Lato Light"/>
                <a:sym typeface="Lato Light"/>
              </a:rPr>
              <a:t>Sono stati generati topi inducibili Krt5-CreER/LSL-mT/mG per etichettare le cellule basali e la loro progenie con EGFP localizzata in membrana (mG), mentre tdTomato (mT) si localizza sulla membrana delle cellule non marcate con la proteina fluorescente usata per il lignaggio. Dopo l’induzione del tamoxifene, sono state profilate 66.265 cellule mediante scRNA-seq ai giorni 0, 30 e 60. Con questa analisi sono stati evidenziati i sette tipi di cellule epiteliali ed una popolazione di cellule proliferanti, prevalentemente basali. </a:t>
            </a:r>
            <a:endParaRPr/>
          </a:p>
        </p:txBody>
      </p:sp>
      <p:pic>
        <p:nvPicPr>
          <p:cNvPr descr="Immagine che contiene testo, mappa, diagramma, Carattere&#10;&#10;Descrizione generata automaticamente" id="129" name="Google Shape;129;p23"/>
          <p:cNvPicPr preferRelativeResize="0"/>
          <p:nvPr/>
        </p:nvPicPr>
        <p:blipFill rotWithShape="1">
          <a:blip r:embed="rId3">
            <a:alphaModFix/>
          </a:blip>
          <a:srcRect b="0" l="0" r="66952" t="0"/>
          <a:stretch/>
        </p:blipFill>
        <p:spPr>
          <a:xfrm>
            <a:off x="5690248" y="2003686"/>
            <a:ext cx="2943118" cy="217278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2421000" y="460322"/>
            <a:ext cx="4302000" cy="612207"/>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1600">
                <a:solidFill>
                  <a:srgbClr val="849250"/>
                </a:solidFill>
                <a:latin typeface="Libre Baskerville"/>
                <a:ea typeface="Libre Baskerville"/>
                <a:cs typeface="Libre Baskerville"/>
                <a:sym typeface="Libre Baskerville"/>
              </a:rPr>
              <a:t>Studio del differenziamento cellulare tramite Pulse-Seq</a:t>
            </a:r>
            <a:endParaRPr b="1" sz="1600">
              <a:solidFill>
                <a:srgbClr val="849250"/>
              </a:solidFill>
              <a:latin typeface="Libre Baskerville"/>
              <a:ea typeface="Libre Baskerville"/>
              <a:cs typeface="Libre Baskerville"/>
              <a:sym typeface="Libre Baskerville"/>
            </a:endParaRPr>
          </a:p>
        </p:txBody>
      </p:sp>
      <p:sp>
        <p:nvSpPr>
          <p:cNvPr id="135" name="Google Shape;135;p24"/>
          <p:cNvSpPr txBox="1"/>
          <p:nvPr/>
        </p:nvSpPr>
        <p:spPr>
          <a:xfrm>
            <a:off x="716890" y="2041352"/>
            <a:ext cx="4686384" cy="203132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Per ogni tipo cellulare, è stata calcolata la frazione di cellule etichettate ai tre diversi tempi. </a:t>
            </a:r>
            <a:endParaRPr/>
          </a:p>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La maggior parte delle cellule marcate inizialmente erano basali (64,2%), mentre le cellule rare e le club cells marcate erano poche. Quest’ultime rappresentavano una piccola porzione di cellule di transizione destinate a differenziarsi. </a:t>
            </a:r>
            <a:endParaRPr/>
          </a:p>
        </p:txBody>
      </p:sp>
      <p:pic>
        <p:nvPicPr>
          <p:cNvPr id="136" name="Google Shape;136;p24"/>
          <p:cNvPicPr preferRelativeResize="0"/>
          <p:nvPr/>
        </p:nvPicPr>
        <p:blipFill rotWithShape="1">
          <a:blip r:embed="rId3">
            <a:alphaModFix/>
          </a:blip>
          <a:srcRect b="0" l="0" r="0" t="0"/>
          <a:stretch/>
        </p:blipFill>
        <p:spPr>
          <a:xfrm>
            <a:off x="5403275" y="1385456"/>
            <a:ext cx="3472594" cy="32827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2421000" y="460322"/>
            <a:ext cx="4302000" cy="488451"/>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1600">
                <a:solidFill>
                  <a:srgbClr val="849250"/>
                </a:solidFill>
                <a:latin typeface="Libre Baskerville"/>
                <a:ea typeface="Libre Baskerville"/>
                <a:cs typeface="Libre Baskerville"/>
                <a:sym typeface="Libre Baskerville"/>
              </a:rPr>
              <a:t>Studio del differenziamento cellulare tramite Pulse-Seq</a:t>
            </a:r>
            <a:endParaRPr b="1" sz="1600">
              <a:solidFill>
                <a:srgbClr val="849250"/>
              </a:solidFill>
              <a:latin typeface="Libre Baskerville"/>
              <a:ea typeface="Libre Baskerville"/>
              <a:cs typeface="Libre Baskerville"/>
              <a:sym typeface="Libre Baskerville"/>
            </a:endParaRPr>
          </a:p>
        </p:txBody>
      </p:sp>
      <p:sp>
        <p:nvSpPr>
          <p:cNvPr id="142" name="Google Shape;142;p25"/>
          <p:cNvSpPr txBox="1"/>
          <p:nvPr/>
        </p:nvSpPr>
        <p:spPr>
          <a:xfrm>
            <a:off x="680644" y="1467592"/>
            <a:ext cx="7741461" cy="1019253"/>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La frazione di cellule basali è rimasta invariata nel tempo, rispettando il concetto di autorinnovamento, mentre le frazioni di tuft cells, di cellule NE e ionociti sono aumentate, coerentemente col turnover cellulare.</a:t>
            </a:r>
            <a:endParaRPr/>
          </a:p>
        </p:txBody>
      </p:sp>
      <p:pic>
        <p:nvPicPr>
          <p:cNvPr descr="Immagine che contiene testo, mappa, diagramma, Carattere&#10;&#10;Descrizione generata automaticamente" id="143" name="Google Shape;143;p25"/>
          <p:cNvPicPr preferRelativeResize="0"/>
          <p:nvPr/>
        </p:nvPicPr>
        <p:blipFill rotWithShape="1">
          <a:blip r:embed="rId3">
            <a:alphaModFix/>
          </a:blip>
          <a:srcRect b="0" l="33220" r="0" t="0"/>
          <a:stretch/>
        </p:blipFill>
        <p:spPr>
          <a:xfrm>
            <a:off x="1979988" y="2727483"/>
            <a:ext cx="5184024" cy="18926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8"/>
          <p:cNvSpPr txBox="1"/>
          <p:nvPr>
            <p:ph type="title"/>
          </p:nvPr>
        </p:nvSpPr>
        <p:spPr>
          <a:xfrm>
            <a:off x="2421000" y="364073"/>
            <a:ext cx="4302000"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it-IT" sz="3000">
                <a:latin typeface="Libre Baskerville"/>
                <a:ea typeface="Libre Baskerville"/>
                <a:cs typeface="Libre Baskerville"/>
                <a:sym typeface="Libre Baskerville"/>
              </a:rPr>
              <a:t>INTRODUZIONE</a:t>
            </a:r>
            <a:endParaRPr sz="3000">
              <a:latin typeface="Libre Baskerville"/>
              <a:ea typeface="Libre Baskerville"/>
              <a:cs typeface="Libre Baskerville"/>
              <a:sym typeface="Libre Baskerville"/>
            </a:endParaRPr>
          </a:p>
        </p:txBody>
      </p:sp>
      <p:sp>
        <p:nvSpPr>
          <p:cNvPr id="31" name="Google Shape;31;p8"/>
          <p:cNvSpPr txBox="1"/>
          <p:nvPr/>
        </p:nvSpPr>
        <p:spPr>
          <a:xfrm>
            <a:off x="716889" y="1590156"/>
            <a:ext cx="7710221" cy="295824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In questo lavoro sono state combinate diverse tecniche per studiare la composizione cellulare e l’organizzazione gerarchica dell’epitelio delle vie respiratorie. </a:t>
            </a:r>
            <a:endParaRPr/>
          </a:p>
          <a:p>
            <a:pPr indent="0" lvl="0" marL="0" marR="0" rtl="0" algn="l">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Tra i risultati più rilevanti riportiamo:</a:t>
            </a:r>
            <a:endParaRPr/>
          </a:p>
          <a:p>
            <a:pPr indent="-285750" lvl="0" marL="285750" marR="0" rtl="0" algn="l">
              <a:lnSpc>
                <a:spcPct val="150000"/>
              </a:lnSpc>
              <a:spcBef>
                <a:spcPts val="0"/>
              </a:spcBef>
              <a:spcAft>
                <a:spcPts val="0"/>
              </a:spcAft>
              <a:buClr>
                <a:srgbClr val="000000"/>
              </a:buClr>
              <a:buSzPts val="1400"/>
              <a:buFont typeface="Arial"/>
              <a:buChar char="•"/>
            </a:pPr>
            <a:r>
              <a:rPr b="0" i="1" lang="it-IT" sz="1400" u="none" cap="none" strike="noStrike">
                <a:solidFill>
                  <a:srgbClr val="000000"/>
                </a:solidFill>
                <a:latin typeface="Lato Light"/>
                <a:ea typeface="Lato Light"/>
                <a:cs typeface="Lato Light"/>
                <a:sym typeface="Lato Light"/>
              </a:rPr>
              <a:t>Identificazione di un nuovo tipo cellulare raro, lo ionocita polmonare;</a:t>
            </a:r>
            <a:endParaRPr/>
          </a:p>
          <a:p>
            <a:pPr indent="-285750" lvl="0" marL="285750" marR="0" rtl="0" algn="l">
              <a:lnSpc>
                <a:spcPct val="150000"/>
              </a:lnSpc>
              <a:spcBef>
                <a:spcPts val="0"/>
              </a:spcBef>
              <a:spcAft>
                <a:spcPts val="0"/>
              </a:spcAft>
              <a:buClr>
                <a:srgbClr val="000000"/>
              </a:buClr>
              <a:buSzPts val="1400"/>
              <a:buFont typeface="Arial"/>
              <a:buChar char="•"/>
            </a:pPr>
            <a:r>
              <a:rPr b="0" i="1" lang="it-IT" sz="1400" u="none" cap="none" strike="noStrike">
                <a:solidFill>
                  <a:srgbClr val="000000"/>
                </a:solidFill>
                <a:latin typeface="Lato Light"/>
                <a:ea typeface="Lato Light"/>
                <a:cs typeface="Lato Light"/>
                <a:sym typeface="Lato Light"/>
              </a:rPr>
              <a:t>Identificazione di strutture ad alto turnover, chiamate hillocks;</a:t>
            </a:r>
            <a:endParaRPr/>
          </a:p>
          <a:p>
            <a:pPr indent="-285750" lvl="0" marL="285750" marR="0" rtl="0" algn="l">
              <a:lnSpc>
                <a:spcPct val="150000"/>
              </a:lnSpc>
              <a:spcBef>
                <a:spcPts val="0"/>
              </a:spcBef>
              <a:spcAft>
                <a:spcPts val="0"/>
              </a:spcAft>
              <a:buClr>
                <a:srgbClr val="000000"/>
              </a:buClr>
              <a:buSzPts val="1400"/>
              <a:buFont typeface="Arial"/>
              <a:buChar char="•"/>
            </a:pPr>
            <a:r>
              <a:rPr b="0" i="1" lang="it-IT" sz="1400" u="none" cap="none" strike="noStrike">
                <a:solidFill>
                  <a:srgbClr val="000000"/>
                </a:solidFill>
                <a:latin typeface="Lato Light"/>
                <a:ea typeface="Lato Light"/>
                <a:cs typeface="Lato Light"/>
                <a:sym typeface="Lato Light"/>
              </a:rPr>
              <a:t>Identificazione di nuove sottoclassi di cellule a ciuffo (tuft cells) e caliciformi (globet);</a:t>
            </a:r>
            <a:endParaRPr/>
          </a:p>
          <a:p>
            <a:pPr indent="-285750" lvl="0" marL="285750" marR="0" rtl="0" algn="l">
              <a:lnSpc>
                <a:spcPct val="150000"/>
              </a:lnSpc>
              <a:spcBef>
                <a:spcPts val="0"/>
              </a:spcBef>
              <a:spcAft>
                <a:spcPts val="0"/>
              </a:spcAft>
              <a:buClr>
                <a:srgbClr val="000000"/>
              </a:buClr>
              <a:buSzPts val="1400"/>
              <a:buFont typeface="Arial"/>
              <a:buChar char="•"/>
            </a:pPr>
            <a:r>
              <a:rPr b="0" i="1" lang="it-IT" sz="1400" u="none" cap="none" strike="noStrike">
                <a:solidFill>
                  <a:srgbClr val="000000"/>
                </a:solidFill>
                <a:latin typeface="Lato Light"/>
                <a:ea typeface="Lato Light"/>
                <a:cs typeface="Lato Light"/>
                <a:sym typeface="Lato Light"/>
              </a:rPr>
              <a:t>Dimostrazione che le cellule neuroendocrine, le tuft cells, gli ionociti e le club cell si differenziano dalle cellule basali.</a:t>
            </a:r>
            <a:endParaRPr/>
          </a:p>
          <a:p>
            <a:pPr indent="0" lvl="0" marL="0" marR="0" rtl="0" algn="l">
              <a:lnSpc>
                <a:spcPct val="150000"/>
              </a:lnSpc>
              <a:spcBef>
                <a:spcPts val="0"/>
              </a:spcBef>
              <a:spcAft>
                <a:spcPts val="0"/>
              </a:spcAft>
              <a:buNone/>
            </a:pPr>
            <a:r>
              <a:t/>
            </a:r>
            <a:endParaRPr b="0" i="0" sz="1400" u="none" cap="none" strike="noStrike">
              <a:solidFill>
                <a:srgbClr val="000000"/>
              </a:solidFill>
              <a:latin typeface="Lato Light"/>
              <a:ea typeface="Lato Light"/>
              <a:cs typeface="Lato Light"/>
              <a:sym typeface="La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2421000" y="460322"/>
            <a:ext cx="4302000" cy="488451"/>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1600">
                <a:solidFill>
                  <a:srgbClr val="849250"/>
                </a:solidFill>
                <a:latin typeface="Libre Baskerville"/>
                <a:ea typeface="Libre Baskerville"/>
                <a:cs typeface="Libre Baskerville"/>
                <a:sym typeface="Libre Baskerville"/>
              </a:rPr>
              <a:t>Studio del differenziamento cellulare tramite Pulse-Seq</a:t>
            </a:r>
            <a:endParaRPr b="1" sz="1600">
              <a:solidFill>
                <a:srgbClr val="849250"/>
              </a:solidFill>
              <a:latin typeface="Libre Baskerville"/>
              <a:ea typeface="Libre Baskerville"/>
              <a:cs typeface="Libre Baskerville"/>
              <a:sym typeface="Libre Baskerville"/>
            </a:endParaRPr>
          </a:p>
        </p:txBody>
      </p:sp>
      <p:sp>
        <p:nvSpPr>
          <p:cNvPr id="149" name="Google Shape;149;p26"/>
          <p:cNvSpPr txBox="1"/>
          <p:nvPr/>
        </p:nvSpPr>
        <p:spPr>
          <a:xfrm>
            <a:off x="716889" y="1445778"/>
            <a:ext cx="7739592" cy="69288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Il monitoraggio della marcatura dei vari tipi cellulari nel tempo ha permesso di dimostrare che sia le cellule rare, sia le club cells derivano dalle cellule basali. </a:t>
            </a:r>
            <a:endParaRPr/>
          </a:p>
        </p:txBody>
      </p:sp>
      <p:pic>
        <p:nvPicPr>
          <p:cNvPr descr="Immagine che contiene testo, bottiglia, schermata&#10;&#10;Descrizione generata automaticamente" id="150" name="Google Shape;150;p26"/>
          <p:cNvPicPr preferRelativeResize="0"/>
          <p:nvPr/>
        </p:nvPicPr>
        <p:blipFill rotWithShape="1">
          <a:blip r:embed="rId3">
            <a:alphaModFix/>
          </a:blip>
          <a:srcRect b="0" l="0" r="0" t="0"/>
          <a:stretch/>
        </p:blipFill>
        <p:spPr>
          <a:xfrm>
            <a:off x="4201950" y="2193725"/>
            <a:ext cx="4550165" cy="2275004"/>
          </a:xfrm>
          <a:prstGeom prst="rect">
            <a:avLst/>
          </a:prstGeom>
          <a:noFill/>
          <a:ln>
            <a:noFill/>
          </a:ln>
        </p:spPr>
      </p:pic>
      <p:sp>
        <p:nvSpPr>
          <p:cNvPr id="151" name="Google Shape;151;p26"/>
          <p:cNvSpPr txBox="1"/>
          <p:nvPr/>
        </p:nvSpPr>
        <p:spPr>
          <a:xfrm>
            <a:off x="716889" y="2173955"/>
            <a:ext cx="3080085" cy="231454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Le cellule caliciformi e ciliate sono risultate anch’esse etichettate, ma ad un tasso inferiore rispetto alle cellule rare, in quanto le basali producono prima le cellule club che poi a loro volta si differenziano. </a:t>
            </a:r>
            <a:endParaRPr/>
          </a:p>
          <a:p>
            <a:pPr indent="0" lvl="0" marL="0" marR="0" rtl="0" algn="just">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2041925" y="364075"/>
            <a:ext cx="5531700" cy="122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2000">
                <a:solidFill>
                  <a:srgbClr val="627E8D"/>
                </a:solidFill>
                <a:latin typeface="Libre Baskerville"/>
                <a:ea typeface="Libre Baskerville"/>
                <a:cs typeface="Libre Baskerville"/>
                <a:sym typeface="Libre Baskerville"/>
              </a:rPr>
              <a:t>SOTTOINSIEMI DISTINTI DI TUFT CELLS E CELLULE CALICIFORMI</a:t>
            </a:r>
            <a:r>
              <a:rPr b="1" lang="it-IT" sz="2400">
                <a:solidFill>
                  <a:srgbClr val="627E8D"/>
                </a:solidFill>
                <a:latin typeface="Libre Baskerville"/>
                <a:ea typeface="Libre Baskerville"/>
                <a:cs typeface="Libre Baskerville"/>
                <a:sym typeface="Libre Baskerville"/>
              </a:rPr>
              <a:t> </a:t>
            </a:r>
            <a:endParaRPr/>
          </a:p>
        </p:txBody>
      </p:sp>
      <p:sp>
        <p:nvSpPr>
          <p:cNvPr id="157" name="Google Shape;157;p27"/>
          <p:cNvSpPr txBox="1"/>
          <p:nvPr/>
        </p:nvSpPr>
        <p:spPr>
          <a:xfrm>
            <a:off x="716889" y="1981487"/>
            <a:ext cx="7710300" cy="12774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Le tuft cells esprimono numerosi geni che codificano per GPCR (recettori accoppiati alle proteine G), recettori del gusto e allarmine che avviano l’immunità di tipo 2. Sulla base di queste conoscenze, le tuft cells sono state ri-suddivise in 3 sottogruppi di cellule: immature, di tipo 1 (geni associati alla trasduzione del gusto) e di tipo 2 (biosintesi leucotrieni, mediatori dell’infiammazione).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Immagine che contiene testo, diagramma, mappa, linea&#10;&#10;Descrizione generata automaticamente" id="162" name="Google Shape;162;p28"/>
          <p:cNvPicPr preferRelativeResize="0"/>
          <p:nvPr/>
        </p:nvPicPr>
        <p:blipFill rotWithShape="1">
          <a:blip r:embed="rId3">
            <a:alphaModFix/>
          </a:blip>
          <a:srcRect b="0" l="0" r="0" t="0"/>
          <a:stretch/>
        </p:blipFill>
        <p:spPr>
          <a:xfrm>
            <a:off x="607083" y="1322023"/>
            <a:ext cx="5539335" cy="1648058"/>
          </a:xfrm>
          <a:prstGeom prst="rect">
            <a:avLst/>
          </a:prstGeom>
          <a:noFill/>
          <a:ln>
            <a:noFill/>
          </a:ln>
        </p:spPr>
      </p:pic>
      <p:pic>
        <p:nvPicPr>
          <p:cNvPr descr="Immagine che contiene testo, ricevuta, diagramma, linea&#10;&#10;Descrizione generata automaticamente" id="163" name="Google Shape;163;p28"/>
          <p:cNvPicPr preferRelativeResize="0"/>
          <p:nvPr/>
        </p:nvPicPr>
        <p:blipFill rotWithShape="1">
          <a:blip r:embed="rId4">
            <a:alphaModFix/>
          </a:blip>
          <a:srcRect b="0" l="0" r="0" t="0"/>
          <a:stretch/>
        </p:blipFill>
        <p:spPr>
          <a:xfrm>
            <a:off x="3423845" y="3080085"/>
            <a:ext cx="4943260" cy="1736436"/>
          </a:xfrm>
          <a:prstGeom prst="rect">
            <a:avLst/>
          </a:prstGeom>
          <a:noFill/>
          <a:ln>
            <a:noFill/>
          </a:ln>
        </p:spPr>
      </p:pic>
      <p:sp>
        <p:nvSpPr>
          <p:cNvPr id="164" name="Google Shape;164;p28"/>
          <p:cNvSpPr txBox="1"/>
          <p:nvPr/>
        </p:nvSpPr>
        <p:spPr>
          <a:xfrm>
            <a:off x="2421000" y="460322"/>
            <a:ext cx="4302000" cy="48845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400"/>
              <a:buFont typeface="Teko Light"/>
              <a:buNone/>
            </a:pPr>
            <a:r>
              <a:rPr b="1" i="0" lang="it-IT" sz="1600" u="none" cap="none" strike="noStrike">
                <a:solidFill>
                  <a:srgbClr val="627E8D"/>
                </a:solidFill>
                <a:latin typeface="Libre Baskerville"/>
                <a:ea typeface="Libre Baskerville"/>
                <a:cs typeface="Libre Baskerville"/>
                <a:sym typeface="Libre Baskerville"/>
              </a:rPr>
              <a:t>Sottoinsiemi distinti di tuft cells e cellule caliciformi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2421000" y="460322"/>
            <a:ext cx="4302000" cy="488451"/>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1600">
                <a:solidFill>
                  <a:srgbClr val="627E8D"/>
                </a:solidFill>
                <a:latin typeface="Libre Baskerville"/>
                <a:ea typeface="Libre Baskerville"/>
                <a:cs typeface="Libre Baskerville"/>
                <a:sym typeface="Libre Baskerville"/>
              </a:rPr>
              <a:t>Sottoinsiemi distinti di tuft cells e cellule caliciformi </a:t>
            </a:r>
            <a:endParaRPr/>
          </a:p>
        </p:txBody>
      </p:sp>
      <p:sp>
        <p:nvSpPr>
          <p:cNvPr id="170" name="Google Shape;170;p29"/>
          <p:cNvSpPr txBox="1"/>
          <p:nvPr/>
        </p:nvSpPr>
        <p:spPr>
          <a:xfrm>
            <a:off x="540328" y="1368447"/>
            <a:ext cx="8063344" cy="166558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Le cellule caliciformi esprimono preferenzialmente Gp2, un marcatore associato all’immunità della mucosa intestinale. Le cellule caliciformi sono state suddivise in tre sottoinsiemi (immature, di tipo 1 e di tipo 2) sulla base dei geni espressi. Le cellule di tipo 1 esprimono geni che codificano per proteine chiave della mucosa e regolatori secretori (Tff2), mentre quelle di tipo 2 esprimono geni che codificano per una proteina che aggrega i batteri e una lipasi gastrica (Lipf).</a:t>
            </a:r>
            <a:endParaRPr/>
          </a:p>
        </p:txBody>
      </p:sp>
      <p:pic>
        <p:nvPicPr>
          <p:cNvPr descr="Immagine che contiene schermata, Elementi grafici, viola, violetto&#10;&#10;Descrizione generata automaticamente" id="171" name="Google Shape;171;p29"/>
          <p:cNvPicPr preferRelativeResize="0"/>
          <p:nvPr/>
        </p:nvPicPr>
        <p:blipFill rotWithShape="1">
          <a:blip r:embed="rId3">
            <a:alphaModFix/>
          </a:blip>
          <a:srcRect b="0" l="0" r="0" t="0"/>
          <a:stretch/>
        </p:blipFill>
        <p:spPr>
          <a:xfrm>
            <a:off x="977984" y="3140550"/>
            <a:ext cx="7188032" cy="131118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idx="1" type="subTitle"/>
          </p:nvPr>
        </p:nvSpPr>
        <p:spPr>
          <a:xfrm flipH="1">
            <a:off x="269999" y="1230328"/>
            <a:ext cx="4302001" cy="3420497"/>
          </a:xfrm>
          <a:prstGeom prst="rect">
            <a:avLst/>
          </a:prstGeom>
          <a:noFill/>
          <a:ln>
            <a:noFill/>
          </a:ln>
        </p:spPr>
        <p:txBody>
          <a:bodyPr anchorCtr="0" anchor="ctr" bIns="91425" lIns="91425" spcFirstLastPara="1" rIns="91425" wrap="square" tIns="91425">
            <a:noAutofit/>
          </a:bodyPr>
          <a:lstStyle/>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Gli ionociti sono stati definiti come una nuova popolazione cellulare in vivo grazie alla creazione di  topi transgenici Foxi1-EGFP e all’immunoreattività anti-Foxi1.</a:t>
            </a:r>
            <a:r>
              <a:rPr lang="it-IT" sz="1400">
                <a:solidFill>
                  <a:srgbClr val="073763"/>
                </a:solidFill>
                <a:latin typeface="Lato Light"/>
                <a:ea typeface="Lato Light"/>
                <a:cs typeface="Lato Light"/>
                <a:sym typeface="Lato Light"/>
              </a:rPr>
              <a:t> </a:t>
            </a:r>
            <a:r>
              <a:rPr i="1" lang="it-IT" sz="1400">
                <a:solidFill>
                  <a:srgbClr val="073763"/>
                </a:solidFill>
                <a:latin typeface="Lato Light"/>
                <a:ea typeface="Lato Light"/>
                <a:cs typeface="Lato Light"/>
                <a:sym typeface="Lato Light"/>
              </a:rPr>
              <a:t>Rappresentano meno dell’1% delle cellule epiteliali tracheali</a:t>
            </a:r>
            <a:r>
              <a:rPr lang="it-IT" sz="1400">
                <a:solidFill>
                  <a:srgbClr val="073763"/>
                </a:solidFill>
                <a:latin typeface="Lato Light"/>
                <a:ea typeface="Lato Light"/>
                <a:cs typeface="Lato Light"/>
                <a:sym typeface="Lato Light"/>
              </a:rPr>
              <a:t>:</a:t>
            </a:r>
            <a:r>
              <a:rPr lang="it-IT" sz="1400">
                <a:latin typeface="Lato Light"/>
                <a:ea typeface="Lato Light"/>
                <a:cs typeface="Lato Light"/>
                <a:sym typeface="Lato Light"/>
              </a:rPr>
              <a:t> sono stati rilevati 1.038 +/- 501 ionociti nell’epitelio superficiale di ogni trachea analizzata. L’immagine mostra la scarsa distribuzione degli ionociti (marcati con EGFP)  fra le cellule ciliate (Actub).</a:t>
            </a:r>
            <a:endParaRPr sz="1400"/>
          </a:p>
        </p:txBody>
      </p:sp>
      <p:sp>
        <p:nvSpPr>
          <p:cNvPr id="177" name="Google Shape;177;p30"/>
          <p:cNvSpPr txBox="1"/>
          <p:nvPr>
            <p:ph type="title"/>
          </p:nvPr>
        </p:nvSpPr>
        <p:spPr>
          <a:xfrm>
            <a:off x="1882000" y="274475"/>
            <a:ext cx="5755500"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2200">
                <a:solidFill>
                  <a:srgbClr val="002060"/>
                </a:solidFill>
                <a:latin typeface="Libre Baskerville"/>
                <a:ea typeface="Libre Baskerville"/>
                <a:cs typeface="Libre Baskerville"/>
                <a:sym typeface="Libre Baskerville"/>
              </a:rPr>
              <a:t>IONOCITI POLMONARI IN TOPI Foxi1+</a:t>
            </a:r>
            <a:endParaRPr sz="3400"/>
          </a:p>
        </p:txBody>
      </p:sp>
      <p:pic>
        <p:nvPicPr>
          <p:cNvPr descr="Immagine che contiene viola, schermata, violetto, Policromia&#10;&#10;Descrizione generata automaticamente" id="178" name="Google Shape;178;p30"/>
          <p:cNvPicPr preferRelativeResize="0"/>
          <p:nvPr/>
        </p:nvPicPr>
        <p:blipFill rotWithShape="1">
          <a:blip r:embed="rId3">
            <a:alphaModFix/>
          </a:blip>
          <a:srcRect b="0" l="0" r="0" t="0"/>
          <a:stretch/>
        </p:blipFill>
        <p:spPr>
          <a:xfrm>
            <a:off x="5147238" y="1348695"/>
            <a:ext cx="3151523" cy="318376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idx="1" type="subTitle"/>
          </p:nvPr>
        </p:nvSpPr>
        <p:spPr>
          <a:xfrm flipH="1">
            <a:off x="546600" y="888487"/>
            <a:ext cx="8050800" cy="2727780"/>
          </a:xfrm>
          <a:prstGeom prst="rect">
            <a:avLst/>
          </a:prstGeom>
          <a:noFill/>
          <a:ln>
            <a:noFill/>
          </a:ln>
        </p:spPr>
        <p:txBody>
          <a:bodyPr anchorCtr="0" anchor="ctr" bIns="91425" lIns="91425" spcFirstLastPara="1" rIns="91425" wrap="square" tIns="91425">
            <a:noAutofit/>
          </a:bodyPr>
          <a:lstStyle/>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Gli ionociti polmonari esprimono i geni che codificano per due subunità della V-ATPasi, una pompa protonica la cui espressione è sotto il controllo di Foxi1. Il profilo di queste cellule assomiglia a quello degli ionociti già identificati a livello della pelle di Xenopus (rana) e Zebra-fish (pesce). In questi animali, lo ionocita è responsabile della regolazione dell’osmolarità corporea, in quanto si verifica una continua perdita di sali e liquidi per via del gradiente di concentrazione che si viene a creare fra l’acqua e il loro corpo, grazie alle numerose proteine di cui è dotato in grado di trasportare sodio, cloro e calcio.</a:t>
            </a:r>
            <a:endParaRPr sz="1400"/>
          </a:p>
        </p:txBody>
      </p:sp>
      <p:sp>
        <p:nvSpPr>
          <p:cNvPr id="184" name="Google Shape;184;p31"/>
          <p:cNvSpPr txBox="1"/>
          <p:nvPr>
            <p:ph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1600">
                <a:solidFill>
                  <a:srgbClr val="002060"/>
                </a:solidFill>
                <a:latin typeface="Libre Baskerville"/>
                <a:ea typeface="Libre Baskerville"/>
                <a:cs typeface="Libre Baskerville"/>
                <a:sym typeface="Libre Baskerville"/>
              </a:rPr>
              <a:t>Ionociti polmonari in topi Foxi1+</a:t>
            </a:r>
            <a:endParaRPr sz="1600"/>
          </a:p>
        </p:txBody>
      </p:sp>
      <p:pic>
        <p:nvPicPr>
          <p:cNvPr id="185" name="Google Shape;185;p31"/>
          <p:cNvPicPr preferRelativeResize="0"/>
          <p:nvPr/>
        </p:nvPicPr>
        <p:blipFill rotWithShape="1">
          <a:blip r:embed="rId3">
            <a:alphaModFix/>
          </a:blip>
          <a:srcRect b="0" l="0" r="0" t="0"/>
          <a:stretch/>
        </p:blipFill>
        <p:spPr>
          <a:xfrm>
            <a:off x="1083365" y="3403546"/>
            <a:ext cx="3153541" cy="1541097"/>
          </a:xfrm>
          <a:prstGeom prst="rect">
            <a:avLst/>
          </a:prstGeom>
          <a:noFill/>
          <a:ln>
            <a:noFill/>
          </a:ln>
        </p:spPr>
      </p:pic>
      <p:pic>
        <p:nvPicPr>
          <p:cNvPr id="186" name="Google Shape;186;p31"/>
          <p:cNvPicPr preferRelativeResize="0"/>
          <p:nvPr/>
        </p:nvPicPr>
        <p:blipFill rotWithShape="1">
          <a:blip r:embed="rId4">
            <a:alphaModFix/>
          </a:blip>
          <a:srcRect b="0" l="0" r="0" t="0"/>
          <a:stretch/>
        </p:blipFill>
        <p:spPr>
          <a:xfrm>
            <a:off x="5492140" y="3403545"/>
            <a:ext cx="2568495" cy="154109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2"/>
          <p:cNvSpPr txBox="1"/>
          <p:nvPr>
            <p:ph idx="1" type="subTitle"/>
          </p:nvPr>
        </p:nvSpPr>
        <p:spPr>
          <a:xfrm flipH="1">
            <a:off x="546574" y="1852117"/>
            <a:ext cx="8050800" cy="1880700"/>
          </a:xfrm>
          <a:prstGeom prst="rect">
            <a:avLst/>
          </a:prstGeom>
          <a:noFill/>
          <a:ln>
            <a:noFill/>
          </a:ln>
        </p:spPr>
        <p:txBody>
          <a:bodyPr anchorCtr="0" anchor="ctr" bIns="91425" lIns="91425" spcFirstLastPara="1" rIns="91425" wrap="square" tIns="91425">
            <a:noAutofit/>
          </a:bodyPr>
          <a:lstStyle/>
          <a:p>
            <a:pPr indent="0" lvl="0" marL="114300" rtl="0" algn="just">
              <a:lnSpc>
                <a:spcPct val="150000"/>
              </a:lnSpc>
              <a:spcBef>
                <a:spcPts val="0"/>
              </a:spcBef>
              <a:spcAft>
                <a:spcPts val="0"/>
              </a:spcAft>
              <a:buSzPts val="1200"/>
              <a:buNone/>
            </a:pPr>
            <a:r>
              <a:rPr lang="it-IT" sz="1600">
                <a:latin typeface="Lato Light"/>
                <a:ea typeface="Lato Light"/>
                <a:cs typeface="Lato Light"/>
                <a:sym typeface="Lato Light"/>
              </a:rPr>
              <a:t>Sorprendentemente è emerso che gli ionociti esprimono specificatamente il </a:t>
            </a:r>
            <a:r>
              <a:rPr i="1" lang="it-IT" sz="1600">
                <a:solidFill>
                  <a:srgbClr val="0070C0"/>
                </a:solidFill>
                <a:latin typeface="Lato Light"/>
                <a:ea typeface="Lato Light"/>
                <a:cs typeface="Lato Light"/>
                <a:sym typeface="Lato Light"/>
              </a:rPr>
              <a:t>gene regolatore della conduttanza transmembrana della fibrosi cistica (Cftr)</a:t>
            </a:r>
            <a:r>
              <a:rPr lang="it-IT" sz="1600">
                <a:latin typeface="Lato Light"/>
                <a:ea typeface="Lato Light"/>
                <a:cs typeface="Lato Light"/>
                <a:sym typeface="Lato Light"/>
              </a:rPr>
              <a:t>. Gli ionociti rappresentano solamente lo 0,42% delle cellule profilate da scRNA-seq, ma esprimono il 54,4% di tutti i Cftr trascritti e rilevati. Per fare un confronto, le cellule ciliate (molto più abbondanti degli ionociti) esprimono solo l’1,5% dei Cftr trascritti. </a:t>
            </a:r>
            <a:endParaRPr sz="1600"/>
          </a:p>
        </p:txBody>
      </p:sp>
      <p:sp>
        <p:nvSpPr>
          <p:cNvPr id="192" name="Google Shape;192;p32"/>
          <p:cNvSpPr txBox="1"/>
          <p:nvPr>
            <p:ph type="title"/>
          </p:nvPr>
        </p:nvSpPr>
        <p:spPr>
          <a:xfrm>
            <a:off x="1943571" y="315139"/>
            <a:ext cx="5256807"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2000">
                <a:solidFill>
                  <a:srgbClr val="0070C0"/>
                </a:solidFill>
                <a:latin typeface="Libre Baskerville"/>
                <a:ea typeface="Libre Baskerville"/>
                <a:cs typeface="Libre Baskerville"/>
                <a:sym typeface="Libre Baskerville"/>
              </a:rPr>
              <a:t>IONOCITI POLMONARI MURINI ESPRIMONO Cftr</a:t>
            </a: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idx="1" type="subTitle"/>
          </p:nvPr>
        </p:nvSpPr>
        <p:spPr>
          <a:xfrm flipH="1">
            <a:off x="4295425" y="1489149"/>
            <a:ext cx="4302000" cy="3140400"/>
          </a:xfrm>
          <a:prstGeom prst="rect">
            <a:avLst/>
          </a:prstGeom>
          <a:noFill/>
          <a:ln>
            <a:noFill/>
          </a:ln>
        </p:spPr>
        <p:txBody>
          <a:bodyPr anchorCtr="0" anchor="ctr" bIns="91425" lIns="91425" spcFirstLastPara="1" rIns="91425" wrap="square" tIns="91425">
            <a:noAutofit/>
          </a:bodyPr>
          <a:lstStyle/>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Nell’immagine sono rappresentati i livelli d’espressione di vari marcatori tipici degli ionociti nei diversi tipi di cellule epiteliali: in particolare, abbiamo evidenziato l’elevata espressione di CFTR da parte degli ionociti rispetto a tutte le altre cellule dell’epitelio tracheale. </a:t>
            </a:r>
            <a:endParaRPr sz="1400">
              <a:latin typeface="Lato Light"/>
              <a:ea typeface="Lato Light"/>
              <a:cs typeface="Lato Light"/>
              <a:sym typeface="Lato Light"/>
            </a:endParaRPr>
          </a:p>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L’elevata espressione di Cftr da parte degli ionociti è stata confermata anche con il loro l’arricchimento tramite qRT-PCR.</a:t>
            </a:r>
            <a:endParaRPr/>
          </a:p>
          <a:p>
            <a:pPr indent="0" lvl="0" marL="114300" rtl="0" algn="ctr">
              <a:lnSpc>
                <a:spcPct val="100000"/>
              </a:lnSpc>
              <a:spcBef>
                <a:spcPts val="0"/>
              </a:spcBef>
              <a:spcAft>
                <a:spcPts val="0"/>
              </a:spcAft>
              <a:buSzPts val="1200"/>
              <a:buNone/>
            </a:pPr>
            <a:r>
              <a:t/>
            </a:r>
            <a:endParaRPr sz="1200">
              <a:latin typeface="Lato Light"/>
              <a:ea typeface="Lato Light"/>
              <a:cs typeface="Lato Light"/>
              <a:sym typeface="Lato Light"/>
            </a:endParaRPr>
          </a:p>
        </p:txBody>
      </p:sp>
      <p:sp>
        <p:nvSpPr>
          <p:cNvPr id="198" name="Google Shape;198;p33"/>
          <p:cNvSpPr txBox="1"/>
          <p:nvPr>
            <p:ph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1600">
                <a:solidFill>
                  <a:srgbClr val="0070C0"/>
                </a:solidFill>
                <a:latin typeface="Libre Baskerville"/>
                <a:ea typeface="Libre Baskerville"/>
                <a:cs typeface="Libre Baskerville"/>
                <a:sym typeface="Libre Baskerville"/>
              </a:rPr>
              <a:t>Ionociti polmonari murini esprimono Cftr</a:t>
            </a:r>
            <a:endParaRPr sz="1600"/>
          </a:p>
        </p:txBody>
      </p:sp>
      <p:pic>
        <p:nvPicPr>
          <p:cNvPr descr="Immagine che contiene testo, schermata, Carattere, diagramma&#10;&#10;Descrizione generata automaticamente" id="199" name="Google Shape;199;p33"/>
          <p:cNvPicPr preferRelativeResize="0"/>
          <p:nvPr/>
        </p:nvPicPr>
        <p:blipFill rotWithShape="1">
          <a:blip r:embed="rId3">
            <a:alphaModFix/>
          </a:blip>
          <a:srcRect b="0" l="0" r="0" t="0"/>
          <a:stretch/>
        </p:blipFill>
        <p:spPr>
          <a:xfrm>
            <a:off x="546574" y="1342947"/>
            <a:ext cx="3379040" cy="343279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ph idx="1" type="subTitle"/>
          </p:nvPr>
        </p:nvSpPr>
        <p:spPr>
          <a:xfrm flipH="1">
            <a:off x="285590" y="1233823"/>
            <a:ext cx="4624515" cy="3626068"/>
          </a:xfrm>
          <a:prstGeom prst="rect">
            <a:avLst/>
          </a:prstGeom>
          <a:noFill/>
          <a:ln>
            <a:noFill/>
          </a:ln>
        </p:spPr>
        <p:txBody>
          <a:bodyPr anchorCtr="0" anchor="ctr" bIns="91425" lIns="91425" spcFirstLastPara="1" rIns="91425" wrap="square" tIns="91425">
            <a:noAutofit/>
          </a:bodyPr>
          <a:lstStyle/>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Con l’utilizzo di topi knockout per Foxi1 è stato dimostrato come Foxi1 sia necessario per l’espressione di Ascl3 e di Cftr da parte degli ionociti. Ascl3 è un fattore trascrizionale ed è stato osservato che in topi knockout per Ascl3 si assiste ad una moderata riduzione di Foxi1 e Cftr. L’importanza di Foxi1 nell’espressione di Cftr è stata dimostrata anche nei furetti: l’attivazione trascrizionale di Foxi1 ha portato ad un aumento dell’espressione epiteliale di Cftr.</a:t>
            </a:r>
            <a:endParaRPr sz="1400"/>
          </a:p>
        </p:txBody>
      </p:sp>
      <p:sp>
        <p:nvSpPr>
          <p:cNvPr id="205" name="Google Shape;205;p34"/>
          <p:cNvSpPr txBox="1"/>
          <p:nvPr>
            <p:ph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1600">
                <a:solidFill>
                  <a:srgbClr val="0070C0"/>
                </a:solidFill>
                <a:latin typeface="Libre Baskerville"/>
                <a:ea typeface="Libre Baskerville"/>
                <a:cs typeface="Libre Baskerville"/>
                <a:sym typeface="Libre Baskerville"/>
              </a:rPr>
              <a:t>Ionociti polmonari murini esprimono Cftr</a:t>
            </a:r>
            <a:endParaRPr sz="1600"/>
          </a:p>
        </p:txBody>
      </p:sp>
      <p:pic>
        <p:nvPicPr>
          <p:cNvPr descr="Immagine che contiene testo, diagramma, schermata, linea&#10;&#10;Descrizione generata automaticamente" id="206" name="Google Shape;206;p34"/>
          <p:cNvPicPr preferRelativeResize="0"/>
          <p:nvPr/>
        </p:nvPicPr>
        <p:blipFill rotWithShape="1">
          <a:blip r:embed="rId3">
            <a:alphaModFix/>
          </a:blip>
          <a:srcRect b="0" l="0" r="0" t="0"/>
          <a:stretch/>
        </p:blipFill>
        <p:spPr>
          <a:xfrm>
            <a:off x="5365776" y="1231314"/>
            <a:ext cx="3279550" cy="2680875"/>
          </a:xfrm>
          <a:prstGeom prst="rect">
            <a:avLst/>
          </a:prstGeom>
          <a:noFill/>
          <a:ln>
            <a:noFill/>
          </a:ln>
        </p:spPr>
      </p:pic>
      <p:sp>
        <p:nvSpPr>
          <p:cNvPr id="207" name="Google Shape;207;p34"/>
          <p:cNvSpPr txBox="1"/>
          <p:nvPr/>
        </p:nvSpPr>
        <p:spPr>
          <a:xfrm>
            <a:off x="5188450" y="4038050"/>
            <a:ext cx="3634200" cy="861900"/>
          </a:xfrm>
          <a:prstGeom prst="rect">
            <a:avLst/>
          </a:prstGeom>
          <a:noFill/>
          <a:ln>
            <a:noFill/>
          </a:ln>
        </p:spPr>
        <p:txBody>
          <a:bodyPr anchorCtr="0" anchor="ctr" bIns="91425" lIns="91425" spcFirstLastPara="1" rIns="91425" wrap="square" tIns="91425">
            <a:spAutoFit/>
          </a:bodyPr>
          <a:lstStyle/>
          <a:p>
            <a:pPr indent="0" lvl="0" marL="114300" rtl="0" algn="just">
              <a:lnSpc>
                <a:spcPct val="150000"/>
              </a:lnSpc>
              <a:spcBef>
                <a:spcPts val="0"/>
              </a:spcBef>
              <a:spcAft>
                <a:spcPts val="0"/>
              </a:spcAft>
              <a:buClr>
                <a:srgbClr val="000000"/>
              </a:buClr>
              <a:buSzPts val="1200"/>
              <a:buFont typeface="Arial"/>
              <a:buNone/>
            </a:pPr>
            <a:r>
              <a:rPr i="1" lang="it-IT" sz="1100">
                <a:solidFill>
                  <a:schemeClr val="dk1"/>
                </a:solidFill>
                <a:latin typeface="Lato Light"/>
                <a:ea typeface="Lato Light"/>
                <a:cs typeface="Lato Light"/>
                <a:sym typeface="Lato Light"/>
              </a:rPr>
              <a:t>Silenziando un solo allele Ascl3 i livelli di Foxi1 e CFTR diminuiscono, ma la diminuzione diventa più drastica quando vengono silenziati entrambi gli alleli Ascl3.</a:t>
            </a:r>
            <a:endParaRPr i="1" sz="1100">
              <a:latin typeface="Hind Vadodara Light"/>
              <a:ea typeface="Hind Vadodara Light"/>
              <a:cs typeface="Hind Vadodara Light"/>
              <a:sym typeface="Hind Vadodara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idx="1" type="subTitle"/>
          </p:nvPr>
        </p:nvSpPr>
        <p:spPr>
          <a:xfrm flipH="1">
            <a:off x="639675" y="1507625"/>
            <a:ext cx="7756200" cy="2617500"/>
          </a:xfrm>
          <a:prstGeom prst="rect">
            <a:avLst/>
          </a:prstGeom>
          <a:noFill/>
          <a:ln>
            <a:noFill/>
          </a:ln>
        </p:spPr>
        <p:txBody>
          <a:bodyPr anchorCtr="0" anchor="ctr" bIns="91425" lIns="91425" spcFirstLastPara="1" rIns="91425" wrap="square" tIns="91425">
            <a:noAutofit/>
          </a:bodyPr>
          <a:lstStyle/>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La fibrosi cistica è caratterizzata da un’aumentata viscosità del muco. Nei topi Foxi1 knockout (e quindi con un livello d’espressione di Cftr ridotto) è stato rilevato un aumento della viscosità del muco delle vie aeree, accompagnato da un aumento della frequenza del battito ciliare. </a:t>
            </a:r>
            <a:endParaRPr/>
          </a:p>
          <a:p>
            <a:pPr indent="0" lvl="0" marL="114300" rtl="0" algn="just">
              <a:lnSpc>
                <a:spcPct val="150000"/>
              </a:lnSpc>
              <a:spcBef>
                <a:spcPts val="0"/>
              </a:spcBef>
              <a:spcAft>
                <a:spcPts val="0"/>
              </a:spcAft>
              <a:buSzPts val="1200"/>
              <a:buNone/>
            </a:pPr>
            <a:r>
              <a:t/>
            </a:r>
            <a:endParaRPr sz="1400">
              <a:latin typeface="Lato Light"/>
              <a:ea typeface="Lato Light"/>
              <a:cs typeface="Lato Light"/>
              <a:sym typeface="Lato Light"/>
            </a:endParaRPr>
          </a:p>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Gli ionociti esprimono inoltre la Cochlin, una proteina secreta che conferisce attività antibatterica contro i due agenti patogeni più comuni nelle infezioni polmonari dei pazienti affetti da fibrosi cistica</a:t>
            </a:r>
            <a:endParaRPr/>
          </a:p>
          <a:p>
            <a:pPr indent="0" lvl="0" marL="114300" rtl="0" algn="just">
              <a:lnSpc>
                <a:spcPct val="150000"/>
              </a:lnSpc>
              <a:spcBef>
                <a:spcPts val="0"/>
              </a:spcBef>
              <a:spcAft>
                <a:spcPts val="0"/>
              </a:spcAft>
              <a:buSzPts val="1200"/>
              <a:buNone/>
            </a:pPr>
            <a:r>
              <a:t/>
            </a:r>
            <a:endParaRPr sz="1400"/>
          </a:p>
        </p:txBody>
      </p:sp>
      <p:sp>
        <p:nvSpPr>
          <p:cNvPr id="213" name="Google Shape;213;p35"/>
          <p:cNvSpPr txBox="1"/>
          <p:nvPr>
            <p:ph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2400">
                <a:solidFill>
                  <a:srgbClr val="009051"/>
                </a:solidFill>
                <a:latin typeface="Libre Baskerville"/>
                <a:ea typeface="Libre Baskerville"/>
                <a:cs typeface="Libre Baskerville"/>
                <a:sym typeface="Libre Baskerville"/>
              </a:rPr>
              <a:t>IONOCITI E FIBROSI CISTICA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9"/>
          <p:cNvSpPr txBox="1"/>
          <p:nvPr>
            <p:ph idx="1" type="subTitle"/>
          </p:nvPr>
        </p:nvSpPr>
        <p:spPr>
          <a:xfrm flipH="1">
            <a:off x="596480" y="1655379"/>
            <a:ext cx="7951039" cy="2901201"/>
          </a:xfrm>
          <a:prstGeom prst="rect">
            <a:avLst/>
          </a:prstGeom>
          <a:noFill/>
          <a:ln>
            <a:noFill/>
          </a:ln>
        </p:spPr>
        <p:txBody>
          <a:bodyPr anchorCtr="0" anchor="ctr" bIns="91425" lIns="91425" spcFirstLastPara="1" rIns="91425" wrap="square" tIns="91425">
            <a:noAutofit/>
          </a:bodyPr>
          <a:lstStyle/>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Per monitorare la generazione di tipi cellulari differenziati è stata sviluppata la tecnica </a:t>
            </a:r>
            <a:r>
              <a:rPr b="1" i="1" lang="it-IT" sz="1400">
                <a:solidFill>
                  <a:srgbClr val="521B93"/>
                </a:solidFill>
                <a:latin typeface="Lato Light"/>
                <a:ea typeface="Lato Light"/>
                <a:cs typeface="Lato Light"/>
                <a:sym typeface="Lato Light"/>
              </a:rPr>
              <a:t>Pulse Seq</a:t>
            </a:r>
            <a:r>
              <a:rPr lang="it-IT" sz="1400">
                <a:solidFill>
                  <a:srgbClr val="521B93"/>
                </a:solidFill>
                <a:latin typeface="Lato Light"/>
                <a:ea typeface="Lato Light"/>
                <a:cs typeface="Lato Light"/>
                <a:sym typeface="Lato Light"/>
              </a:rPr>
              <a:t>, </a:t>
            </a:r>
            <a:r>
              <a:rPr lang="it-IT" sz="1400">
                <a:latin typeface="Lato Light"/>
                <a:ea typeface="Lato Light"/>
                <a:cs typeface="Lato Light"/>
                <a:sym typeface="Lato Light"/>
              </a:rPr>
              <a:t>un nuovo saggio che accoppia scRNA-seq e traccia la linea genetica in vivo nel tempo. </a:t>
            </a:r>
            <a:endParaRPr/>
          </a:p>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Le altre tecniche utilizzate sono state:</a:t>
            </a:r>
            <a:endParaRPr/>
          </a:p>
          <a:p>
            <a:pPr indent="-285750" lvl="0" marL="400050" rtl="0" algn="just">
              <a:lnSpc>
                <a:spcPct val="150000"/>
              </a:lnSpc>
              <a:spcBef>
                <a:spcPts val="0"/>
              </a:spcBef>
              <a:spcAft>
                <a:spcPts val="0"/>
              </a:spcAft>
              <a:buSzPts val="1200"/>
              <a:buFont typeface="Arial"/>
              <a:buChar char="•"/>
            </a:pPr>
            <a:r>
              <a:rPr lang="it-IT" sz="1400">
                <a:latin typeface="Lato Light"/>
                <a:ea typeface="Lato Light"/>
                <a:cs typeface="Lato Light"/>
                <a:sym typeface="Lato Light"/>
              </a:rPr>
              <a:t>Immunofluorescenza e microscopia</a:t>
            </a:r>
            <a:endParaRPr/>
          </a:p>
          <a:p>
            <a:pPr indent="-285750" lvl="0" marL="400050" rtl="0" algn="just">
              <a:lnSpc>
                <a:spcPct val="150000"/>
              </a:lnSpc>
              <a:spcBef>
                <a:spcPts val="0"/>
              </a:spcBef>
              <a:spcAft>
                <a:spcPts val="0"/>
              </a:spcAft>
              <a:buSzPts val="1200"/>
              <a:buFont typeface="Arial"/>
              <a:buChar char="•"/>
            </a:pPr>
            <a:r>
              <a:rPr lang="it-IT" sz="1400">
                <a:latin typeface="Lato Light"/>
                <a:ea typeface="Lato Light"/>
                <a:cs typeface="Lato Light"/>
                <a:sym typeface="Lato Light"/>
              </a:rPr>
              <a:t>FACS</a:t>
            </a:r>
            <a:endParaRPr/>
          </a:p>
          <a:p>
            <a:pPr indent="-285750" lvl="0" marL="400050" rtl="0" algn="just">
              <a:lnSpc>
                <a:spcPct val="150000"/>
              </a:lnSpc>
              <a:spcBef>
                <a:spcPts val="0"/>
              </a:spcBef>
              <a:spcAft>
                <a:spcPts val="0"/>
              </a:spcAft>
              <a:buSzPts val="1200"/>
              <a:buFont typeface="Arial"/>
              <a:buChar char="•"/>
            </a:pPr>
            <a:r>
              <a:rPr lang="it-IT" sz="1400">
                <a:latin typeface="Lato Light"/>
                <a:ea typeface="Lato Light"/>
                <a:cs typeface="Lato Light"/>
                <a:sym typeface="Lato Light"/>
              </a:rPr>
              <a:t>qRT-PCR</a:t>
            </a:r>
            <a:endParaRPr/>
          </a:p>
          <a:p>
            <a:pPr indent="-285750" lvl="0" marL="400050" rtl="0" algn="just">
              <a:lnSpc>
                <a:spcPct val="150000"/>
              </a:lnSpc>
              <a:spcBef>
                <a:spcPts val="0"/>
              </a:spcBef>
              <a:spcAft>
                <a:spcPts val="0"/>
              </a:spcAft>
              <a:buSzPts val="1200"/>
              <a:buFont typeface="Arial"/>
              <a:buChar char="•"/>
            </a:pPr>
            <a:r>
              <a:rPr lang="it-IT" sz="1400">
                <a:latin typeface="Lato Light"/>
                <a:ea typeface="Lato Light"/>
                <a:cs typeface="Lato Light"/>
                <a:sym typeface="Lato Light"/>
              </a:rPr>
              <a:t>FISH </a:t>
            </a:r>
            <a:endParaRPr/>
          </a:p>
          <a:p>
            <a:pPr indent="0" lvl="0" marL="114300" rtl="0" algn="just">
              <a:lnSpc>
                <a:spcPct val="150000"/>
              </a:lnSpc>
              <a:spcBef>
                <a:spcPts val="0"/>
              </a:spcBef>
              <a:spcAft>
                <a:spcPts val="0"/>
              </a:spcAft>
              <a:buSzPts val="1200"/>
              <a:buNone/>
            </a:pPr>
            <a:r>
              <a:t/>
            </a:r>
            <a:endParaRPr sz="1400">
              <a:latin typeface="Lato Light"/>
              <a:ea typeface="Lato Light"/>
              <a:cs typeface="Lato Light"/>
              <a:sym typeface="Lato Light"/>
            </a:endParaRPr>
          </a:p>
          <a:p>
            <a:pPr indent="0" lvl="0" marL="114300" rtl="0" algn="ctr">
              <a:lnSpc>
                <a:spcPct val="100000"/>
              </a:lnSpc>
              <a:spcBef>
                <a:spcPts val="0"/>
              </a:spcBef>
              <a:spcAft>
                <a:spcPts val="0"/>
              </a:spcAft>
              <a:buSzPts val="1200"/>
              <a:buNone/>
            </a:pPr>
            <a:r>
              <a:t/>
            </a:r>
            <a:endParaRPr/>
          </a:p>
        </p:txBody>
      </p:sp>
      <p:sp>
        <p:nvSpPr>
          <p:cNvPr id="37" name="Google Shape;37;p9"/>
          <p:cNvSpPr txBox="1"/>
          <p:nvPr>
            <p:ph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2400">
                <a:solidFill>
                  <a:srgbClr val="521B93"/>
                </a:solidFill>
                <a:latin typeface="Libre Baskerville"/>
                <a:ea typeface="Libre Baskerville"/>
                <a:cs typeface="Libre Baskerville"/>
                <a:sym typeface="Libre Baskerville"/>
              </a:rPr>
              <a:t>MATERIALI E METODI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idx="1" type="subTitle"/>
          </p:nvPr>
        </p:nvSpPr>
        <p:spPr>
          <a:xfrm flipH="1">
            <a:off x="546600" y="1361250"/>
            <a:ext cx="7685400" cy="3321600"/>
          </a:xfrm>
          <a:prstGeom prst="rect">
            <a:avLst/>
          </a:prstGeom>
          <a:noFill/>
          <a:ln>
            <a:noFill/>
          </a:ln>
        </p:spPr>
        <p:txBody>
          <a:bodyPr anchorCtr="0" anchor="ctr" bIns="91425" lIns="91425" spcFirstLastPara="1" rIns="91425" wrap="square" tIns="91425">
            <a:noAutofit/>
          </a:bodyPr>
          <a:lstStyle/>
          <a:p>
            <a:pPr indent="0" lvl="0" marL="114300" rtl="0" algn="just">
              <a:lnSpc>
                <a:spcPct val="150000"/>
              </a:lnSpc>
              <a:spcBef>
                <a:spcPts val="0"/>
              </a:spcBef>
              <a:spcAft>
                <a:spcPts val="0"/>
              </a:spcAft>
              <a:buSzPts val="1200"/>
              <a:buNone/>
            </a:pPr>
            <a:r>
              <a:t/>
            </a:r>
            <a:endParaRPr sz="1400">
              <a:latin typeface="Lato Light"/>
              <a:ea typeface="Lato Light"/>
              <a:cs typeface="Lato Light"/>
              <a:sym typeface="Lato Light"/>
            </a:endParaRPr>
          </a:p>
          <a:p>
            <a:pPr indent="0" lvl="0" marL="114300" rtl="0" algn="just">
              <a:lnSpc>
                <a:spcPct val="150000"/>
              </a:lnSpc>
              <a:spcBef>
                <a:spcPts val="0"/>
              </a:spcBef>
              <a:spcAft>
                <a:spcPts val="0"/>
              </a:spcAft>
              <a:buSzPts val="1200"/>
              <a:buNone/>
            </a:pPr>
            <a:r>
              <a:rPr i="1" lang="it-IT" sz="1400">
                <a:solidFill>
                  <a:srgbClr val="FF0000"/>
                </a:solidFill>
                <a:latin typeface="Lato Light"/>
                <a:ea typeface="Lato Light"/>
                <a:cs typeface="Lato Light"/>
                <a:sym typeface="Lato Light"/>
              </a:rPr>
              <a:t>Gli ionociti polmonari umani sono la principale fonte di Cftr nell'epitelio delle vie aeree</a:t>
            </a:r>
            <a:r>
              <a:rPr lang="it-IT" sz="1400">
                <a:latin typeface="Lato Light"/>
                <a:ea typeface="Lato Light"/>
                <a:cs typeface="Lato Light"/>
                <a:sym typeface="Lato Light"/>
              </a:rPr>
              <a:t>. </a:t>
            </a:r>
            <a:endParaRPr/>
          </a:p>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Gli ionociti umani costituiscono lo 0,5-1,5% delle cellule epiteliali delle vie aeree conduttrici ed esprimono specificamente Foxi1, Ascl3 e Cftr. Cftr viene espresso poi a bassi livelli dalle cellule basali e secretorie sparse. </a:t>
            </a:r>
            <a:endParaRPr/>
          </a:p>
          <a:p>
            <a:pPr indent="0" lvl="0" marL="114300" rtl="0" algn="just">
              <a:lnSpc>
                <a:spcPct val="150000"/>
              </a:lnSpc>
              <a:spcBef>
                <a:spcPts val="0"/>
              </a:spcBef>
              <a:spcAft>
                <a:spcPts val="0"/>
              </a:spcAft>
              <a:buSzPts val="1200"/>
              <a:buNone/>
            </a:pPr>
            <a:r>
              <a:t/>
            </a:r>
            <a:endParaRPr sz="1400">
              <a:latin typeface="Lato Light"/>
              <a:ea typeface="Lato Light"/>
              <a:cs typeface="Lato Light"/>
              <a:sym typeface="Lato Light"/>
            </a:endParaRPr>
          </a:p>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Le rare cellule Foxi1+ e Cftr+ sono state rilevate nei bronchi</a:t>
            </a:r>
            <a:endParaRPr/>
          </a:p>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 umani grazie all'ibridazione in situ fluorescente a RNA.</a:t>
            </a:r>
            <a:endParaRPr/>
          </a:p>
          <a:p>
            <a:pPr indent="0" lvl="0" marL="114300" rtl="0" algn="just">
              <a:lnSpc>
                <a:spcPct val="150000"/>
              </a:lnSpc>
              <a:spcBef>
                <a:spcPts val="0"/>
              </a:spcBef>
              <a:spcAft>
                <a:spcPts val="0"/>
              </a:spcAft>
              <a:buSzPts val="1200"/>
              <a:buNone/>
            </a:pPr>
            <a:r>
              <a:t/>
            </a:r>
            <a:endParaRPr sz="1400">
              <a:latin typeface="Lato Light"/>
              <a:ea typeface="Lato Light"/>
              <a:cs typeface="Lato Light"/>
              <a:sym typeface="Lato Light"/>
            </a:endParaRPr>
          </a:p>
          <a:p>
            <a:pPr indent="0" lvl="0" marL="114300" rtl="0" algn="just">
              <a:lnSpc>
                <a:spcPct val="150000"/>
              </a:lnSpc>
              <a:spcBef>
                <a:spcPts val="0"/>
              </a:spcBef>
              <a:spcAft>
                <a:spcPts val="0"/>
              </a:spcAft>
              <a:buSzPts val="1200"/>
              <a:buNone/>
            </a:pPr>
            <a:r>
              <a:t/>
            </a:r>
            <a:endParaRPr sz="1400">
              <a:latin typeface="Lato Light"/>
              <a:ea typeface="Lato Light"/>
              <a:cs typeface="Lato Light"/>
              <a:sym typeface="Lato Light"/>
            </a:endParaRPr>
          </a:p>
          <a:p>
            <a:pPr indent="0" lvl="0" marL="114300" rtl="0" algn="ctr">
              <a:lnSpc>
                <a:spcPct val="100000"/>
              </a:lnSpc>
              <a:spcBef>
                <a:spcPts val="0"/>
              </a:spcBef>
              <a:spcAft>
                <a:spcPts val="0"/>
              </a:spcAft>
              <a:buSzPts val="1200"/>
              <a:buNone/>
            </a:pPr>
            <a:r>
              <a:t/>
            </a:r>
            <a:endParaRPr sz="1200">
              <a:latin typeface="Lato Light"/>
              <a:ea typeface="Lato Light"/>
              <a:cs typeface="Lato Light"/>
              <a:sym typeface="Lato Light"/>
            </a:endParaRPr>
          </a:p>
          <a:p>
            <a:pPr indent="0" lvl="0" marL="114300" rtl="0" algn="ctr">
              <a:lnSpc>
                <a:spcPct val="100000"/>
              </a:lnSpc>
              <a:spcBef>
                <a:spcPts val="0"/>
              </a:spcBef>
              <a:spcAft>
                <a:spcPts val="0"/>
              </a:spcAft>
              <a:buSzPts val="1200"/>
              <a:buNone/>
            </a:pPr>
            <a:r>
              <a:t/>
            </a:r>
            <a:endParaRPr sz="1200">
              <a:latin typeface="Lato Light"/>
              <a:ea typeface="Lato Light"/>
              <a:cs typeface="Lato Light"/>
              <a:sym typeface="Lato Light"/>
            </a:endParaRPr>
          </a:p>
          <a:p>
            <a:pPr indent="0" lvl="0" marL="114300" rtl="0" algn="ctr">
              <a:lnSpc>
                <a:spcPct val="100000"/>
              </a:lnSpc>
              <a:spcBef>
                <a:spcPts val="0"/>
              </a:spcBef>
              <a:spcAft>
                <a:spcPts val="0"/>
              </a:spcAft>
              <a:buSzPts val="1200"/>
              <a:buNone/>
            </a:pPr>
            <a:r>
              <a:t/>
            </a:r>
            <a:endParaRPr sz="1200">
              <a:latin typeface="Lato Light"/>
              <a:ea typeface="Lato Light"/>
              <a:cs typeface="Lato Light"/>
              <a:sym typeface="Lato Light"/>
            </a:endParaRPr>
          </a:p>
          <a:p>
            <a:pPr indent="0" lvl="0" marL="114300" rtl="0" algn="ctr">
              <a:lnSpc>
                <a:spcPct val="100000"/>
              </a:lnSpc>
              <a:spcBef>
                <a:spcPts val="0"/>
              </a:spcBef>
              <a:spcAft>
                <a:spcPts val="0"/>
              </a:spcAft>
              <a:buSzPts val="1200"/>
              <a:buNone/>
            </a:pPr>
            <a:r>
              <a:t/>
            </a:r>
            <a:endParaRPr/>
          </a:p>
        </p:txBody>
      </p:sp>
      <p:sp>
        <p:nvSpPr>
          <p:cNvPr id="219" name="Google Shape;219;p36"/>
          <p:cNvSpPr txBox="1"/>
          <p:nvPr>
            <p:ph type="title"/>
          </p:nvPr>
        </p:nvSpPr>
        <p:spPr>
          <a:xfrm>
            <a:off x="1923401" y="283600"/>
            <a:ext cx="5832900" cy="741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2400">
                <a:solidFill>
                  <a:srgbClr val="FF0000"/>
                </a:solidFill>
                <a:latin typeface="Libre Baskerville"/>
                <a:ea typeface="Libre Baskerville"/>
                <a:cs typeface="Libre Baskerville"/>
                <a:sym typeface="Libre Baskerville"/>
              </a:rPr>
              <a:t>IONOCITI POLMONARI UMANI</a:t>
            </a:r>
            <a:r>
              <a:rPr b="1" lang="it-IT" sz="2800">
                <a:solidFill>
                  <a:srgbClr val="FF0000"/>
                </a:solidFill>
                <a:latin typeface="Libre Baskerville"/>
                <a:ea typeface="Libre Baskerville"/>
                <a:cs typeface="Libre Baskerville"/>
                <a:sym typeface="Libre Baskerville"/>
              </a:rPr>
              <a:t> </a:t>
            </a:r>
            <a:endParaRPr/>
          </a:p>
        </p:txBody>
      </p:sp>
      <p:pic>
        <p:nvPicPr>
          <p:cNvPr descr="Immagine che contiene testo, bottiglia, schermata&#10;&#10;Descrizione generata automaticamente" id="220" name="Google Shape;220;p36"/>
          <p:cNvPicPr preferRelativeResize="0"/>
          <p:nvPr/>
        </p:nvPicPr>
        <p:blipFill rotWithShape="1">
          <a:blip r:embed="rId3">
            <a:alphaModFix/>
          </a:blip>
          <a:srcRect b="0" l="0" r="0" t="0"/>
          <a:stretch/>
        </p:blipFill>
        <p:spPr>
          <a:xfrm>
            <a:off x="5709519" y="2520395"/>
            <a:ext cx="2522483" cy="22263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0"/>
          <p:cNvSpPr txBox="1"/>
          <p:nvPr>
            <p:ph idx="1" type="subTitle"/>
          </p:nvPr>
        </p:nvSpPr>
        <p:spPr>
          <a:xfrm flipH="1">
            <a:off x="546575" y="913608"/>
            <a:ext cx="8050800" cy="3946284"/>
          </a:xfrm>
          <a:prstGeom prst="rect">
            <a:avLst/>
          </a:prstGeom>
          <a:noFill/>
          <a:ln>
            <a:noFill/>
          </a:ln>
        </p:spPr>
        <p:txBody>
          <a:bodyPr anchorCtr="0" anchor="ctr" bIns="91425" lIns="91425" spcFirstLastPara="1" rIns="91425" wrap="square" tIns="91425">
            <a:noAutofit/>
          </a:bodyPr>
          <a:lstStyle/>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Il </a:t>
            </a:r>
            <a:r>
              <a:rPr b="1" i="1" lang="it-IT" sz="1400">
                <a:solidFill>
                  <a:srgbClr val="521B93"/>
                </a:solidFill>
                <a:latin typeface="Lato Light"/>
                <a:ea typeface="Lato Light"/>
                <a:cs typeface="Lato Light"/>
                <a:sym typeface="Lato Light"/>
              </a:rPr>
              <a:t>sequenziamento dell’RNA di singole cellule </a:t>
            </a:r>
            <a:r>
              <a:rPr lang="it-IT" sz="1400">
                <a:latin typeface="Lato Light"/>
                <a:ea typeface="Lato Light"/>
                <a:cs typeface="Lato Light"/>
                <a:sym typeface="Lato Light"/>
              </a:rPr>
              <a:t>permette l’analisi approfondita dell’espressione genica: tutte le cellule hanno lo stesso materiale genetico, ma le informazioni contenute nel loro trascrittoma riflettono l’attività unica di un solo sottoinsieme di geni.  Questa metodica prevede l’isolamento e la cattura unicellulare (FACS), la lisi cellulare, la trascrizione inversa e l’amplificazione dei cDNA (qRT-PCR). I cDNA così ottenuti e amplificati vengono poi sequenziati con metodiche NGS.</a:t>
            </a:r>
            <a:endParaRPr/>
          </a:p>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Durante l’esperimento sono stati utilizzati due diversi approcci di scRNA-seq: il primo basato su piastre e il secondo su droplets.  </a:t>
            </a:r>
            <a:endParaRPr/>
          </a:p>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Le scoperte che utilizzano questi approcci single cell possono essere influenzate dal fatto che le cellule devono essere isolate dal tessuto e analizzate lontano dal loro compartimento fisiologico: per questo, il sequenziamento delle singole cellule viene spesso accoppiato alle analisi di lineage tracing in vivo, aggiungendo così dimensioni temporali e spaziali al sequenziamento. </a:t>
            </a:r>
            <a:endParaRPr sz="1400"/>
          </a:p>
        </p:txBody>
      </p:sp>
      <p:sp>
        <p:nvSpPr>
          <p:cNvPr id="43" name="Google Shape;43;p10"/>
          <p:cNvSpPr txBox="1"/>
          <p:nvPr>
            <p:ph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1600">
                <a:solidFill>
                  <a:srgbClr val="521B93"/>
                </a:solidFill>
                <a:latin typeface="Libre Baskerville"/>
                <a:ea typeface="Libre Baskerville"/>
                <a:cs typeface="Libre Baskerville"/>
                <a:sym typeface="Libre Baskerville"/>
              </a:rPr>
              <a:t>Materiali e metodi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11"/>
          <p:cNvSpPr txBox="1"/>
          <p:nvPr>
            <p:ph idx="1" type="subTitle"/>
          </p:nvPr>
        </p:nvSpPr>
        <p:spPr>
          <a:xfrm flipH="1">
            <a:off x="546600" y="1192311"/>
            <a:ext cx="8050800" cy="3786851"/>
          </a:xfrm>
          <a:prstGeom prst="rect">
            <a:avLst/>
          </a:prstGeom>
          <a:noFill/>
          <a:ln>
            <a:noFill/>
          </a:ln>
        </p:spPr>
        <p:txBody>
          <a:bodyPr anchorCtr="0" anchor="ctr" bIns="91425" lIns="91425" spcFirstLastPara="1" rIns="91425" wrap="square" tIns="91425">
            <a:noAutofit/>
          </a:bodyPr>
          <a:lstStyle/>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Per </a:t>
            </a:r>
            <a:r>
              <a:rPr b="1" i="1" lang="it-IT" sz="1400">
                <a:solidFill>
                  <a:srgbClr val="521B93"/>
                </a:solidFill>
                <a:latin typeface="Lato Light"/>
                <a:ea typeface="Lato Light"/>
                <a:cs typeface="Lato Light"/>
                <a:sym typeface="Lato Light"/>
              </a:rPr>
              <a:t>lineage tracing </a:t>
            </a:r>
            <a:r>
              <a:rPr lang="it-IT" sz="1400">
                <a:latin typeface="Lato Light"/>
                <a:ea typeface="Lato Light"/>
                <a:cs typeface="Lato Light"/>
                <a:sym typeface="Lato Light"/>
              </a:rPr>
              <a:t>si intendono un insieme di metodi che permettono di seguire il destino delle singole cellule e della loro progenie. Gli esperimenti di lineage-tracing sono caratterizzati da una fase di etichettatura e una fase di mappatura del destino cellulare. Nella fase di etichettatura, la ricombinazione mediata dalla Cre viene solitamente utilizzata per attivare l'espressione di una proteina fluorescente. Nella fase di mappatura del destino, le cellule etichettate si dividono e si differenziano e le loro cellule figlie possono essere seguite per stabilire gerarchie di relazione di lignaggio. </a:t>
            </a:r>
            <a:endParaRPr/>
          </a:p>
          <a:p>
            <a:pPr indent="0" lvl="0" marL="114300" rtl="0" algn="just">
              <a:lnSpc>
                <a:spcPct val="150000"/>
              </a:lnSpc>
              <a:spcBef>
                <a:spcPts val="0"/>
              </a:spcBef>
              <a:spcAft>
                <a:spcPts val="0"/>
              </a:spcAft>
              <a:buSzPts val="1200"/>
              <a:buNone/>
            </a:pPr>
            <a:r>
              <a:rPr lang="it-IT" sz="1400">
                <a:latin typeface="Lato Light"/>
                <a:ea typeface="Lato Light"/>
                <a:cs typeface="Lato Light"/>
                <a:sym typeface="Lato Light"/>
              </a:rPr>
              <a:t>La Cre ricombinasi è una sorta di forbice molecolare che taglia in corrispondenza di siti LoxP ed è sotto il controllo di un promotore dipendente dal tamoxifene.  Nell’esperimento, il sistema Cre-loxP ha permesso di indurre l’excisione di un codone di stop e la successiva espressione di EGFP e tdTomato.</a:t>
            </a:r>
            <a:endParaRPr sz="1400"/>
          </a:p>
        </p:txBody>
      </p:sp>
      <p:sp>
        <p:nvSpPr>
          <p:cNvPr id="49" name="Google Shape;49;p11"/>
          <p:cNvSpPr txBox="1"/>
          <p:nvPr>
            <p:ph type="title"/>
          </p:nvPr>
        </p:nvSpPr>
        <p:spPr>
          <a:xfrm>
            <a:off x="2421000" y="283608"/>
            <a:ext cx="4302000" cy="63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1600">
                <a:solidFill>
                  <a:srgbClr val="521B93"/>
                </a:solidFill>
                <a:latin typeface="Libre Baskerville"/>
                <a:ea typeface="Libre Baskerville"/>
                <a:cs typeface="Libre Baskerville"/>
                <a:sym typeface="Libre Baskerville"/>
              </a:rPr>
              <a:t>Materiali e metodi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2"/>
          <p:cNvSpPr txBox="1"/>
          <p:nvPr>
            <p:ph type="title"/>
          </p:nvPr>
        </p:nvSpPr>
        <p:spPr>
          <a:xfrm>
            <a:off x="1890677" y="274695"/>
            <a:ext cx="5658280" cy="122608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2400">
                <a:solidFill>
                  <a:srgbClr val="5D897F"/>
                </a:solidFill>
                <a:latin typeface="Libre Baskerville"/>
                <a:ea typeface="Libre Baskerville"/>
                <a:cs typeface="Libre Baskerville"/>
                <a:sym typeface="Libre Baskerville"/>
              </a:rPr>
              <a:t>CORRELAZIONE TRA NUOVI TIPI CELLULARI E MALATTIE</a:t>
            </a:r>
            <a:endParaRPr/>
          </a:p>
        </p:txBody>
      </p:sp>
      <p:sp>
        <p:nvSpPr>
          <p:cNvPr id="55" name="Google Shape;55;p12"/>
          <p:cNvSpPr txBox="1"/>
          <p:nvPr/>
        </p:nvSpPr>
        <p:spPr>
          <a:xfrm>
            <a:off x="812207" y="1872038"/>
            <a:ext cx="7815300" cy="16008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Per effettuare questo tipo di studio, sono state utilizzate cellule epiteliali tracheali provenienti da topi wild-type e topi reporter di cellule ciliate Foxj1-GFP, le quali sono state sottoposte a due tecniche: massively-parallel droplet-based 3’ scRNA-seq and full-length scRNA-seq. Le cellule analizzate col primo metodo, 7193, sono state suddivise in sette cluster distinti e annotati in base all'espressione di geni marcator</a:t>
            </a:r>
            <a:r>
              <a:rPr lang="it-IT">
                <a:latin typeface="Lato Light"/>
                <a:ea typeface="Lato Light"/>
                <a:cs typeface="Lato Light"/>
                <a:sym typeface="Lato Light"/>
              </a:rPr>
              <a:t>i</a:t>
            </a:r>
            <a:r>
              <a:rPr b="0" i="0" lang="it-IT" sz="1400" u="none" cap="none" strike="noStrike">
                <a:solidFill>
                  <a:srgbClr val="000000"/>
                </a:solidFill>
                <a:latin typeface="Lato Light"/>
                <a:ea typeface="Lato Light"/>
                <a:cs typeface="Lato Light"/>
                <a:sym typeface="Lato Light"/>
              </a:rPr>
              <a:t> noti.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3"/>
          <p:cNvSpPr txBox="1"/>
          <p:nvPr>
            <p:ph type="title"/>
          </p:nvPr>
        </p:nvSpPr>
        <p:spPr>
          <a:xfrm>
            <a:off x="1890677" y="274695"/>
            <a:ext cx="5658280" cy="122608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2400">
                <a:solidFill>
                  <a:srgbClr val="5D897F"/>
                </a:solidFill>
                <a:latin typeface="Libre Baskerville"/>
                <a:ea typeface="Libre Baskerville"/>
                <a:cs typeface="Libre Baskerville"/>
                <a:sym typeface="Libre Baskerville"/>
              </a:rPr>
              <a:t>I 7 CLUSTER CELLULARI</a:t>
            </a:r>
            <a:endParaRPr/>
          </a:p>
        </p:txBody>
      </p:sp>
      <p:sp>
        <p:nvSpPr>
          <p:cNvPr id="61" name="Google Shape;61;p13"/>
          <p:cNvSpPr txBox="1"/>
          <p:nvPr/>
        </p:nvSpPr>
        <p:spPr>
          <a:xfrm>
            <a:off x="633452" y="1260147"/>
            <a:ext cx="4172303" cy="3323987"/>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I sette cluster risultanti sono stati suddivisi in: </a:t>
            </a:r>
            <a:endParaRPr/>
          </a:p>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 </a:t>
            </a:r>
            <a:r>
              <a:rPr b="1" i="0" lang="it-IT" sz="1400" u="none" cap="none" strike="noStrike">
                <a:solidFill>
                  <a:srgbClr val="000000"/>
                </a:solidFill>
                <a:latin typeface="Lato Light"/>
                <a:ea typeface="Lato Light"/>
                <a:cs typeface="Lato Light"/>
                <a:sym typeface="Lato Light"/>
              </a:rPr>
              <a:t>Abbondanti:</a:t>
            </a:r>
            <a:r>
              <a:rPr b="0" i="0" lang="it-IT" sz="1400" u="none" cap="none" strike="noStrike">
                <a:solidFill>
                  <a:srgbClr val="000000"/>
                </a:solidFill>
                <a:latin typeface="Lato Light"/>
                <a:ea typeface="Lato Light"/>
                <a:cs typeface="Lato Light"/>
                <a:sym typeface="Lato Light"/>
              </a:rPr>
              <a:t> presenti in gran numero nell’epitelio respiratorio ovvero:</a:t>
            </a:r>
            <a:endParaRPr/>
          </a:p>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	- </a:t>
            </a:r>
            <a:r>
              <a:rPr b="0" i="1" lang="it-IT" sz="1400" u="none" cap="none" strike="noStrike">
                <a:solidFill>
                  <a:srgbClr val="000000"/>
                </a:solidFill>
                <a:latin typeface="Lato Light"/>
                <a:ea typeface="Lato Light"/>
                <a:cs typeface="Lato Light"/>
                <a:sym typeface="Lato Light"/>
              </a:rPr>
              <a:t>Cellule basali </a:t>
            </a:r>
            <a:r>
              <a:rPr b="0" i="0" lang="it-IT" sz="1400" u="none" cap="none" strike="noStrike">
                <a:solidFill>
                  <a:srgbClr val="000000"/>
                </a:solidFill>
                <a:latin typeface="Lato Light"/>
                <a:ea typeface="Lato Light"/>
                <a:cs typeface="Lato Light"/>
                <a:sym typeface="Lato Light"/>
              </a:rPr>
              <a:t>(basal cells);</a:t>
            </a:r>
            <a:endParaRPr/>
          </a:p>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	- </a:t>
            </a:r>
            <a:r>
              <a:rPr b="0" i="1" lang="it-IT" sz="1400" u="none" cap="none" strike="noStrike">
                <a:solidFill>
                  <a:srgbClr val="000000"/>
                </a:solidFill>
                <a:latin typeface="Lato Light"/>
                <a:ea typeface="Lato Light"/>
                <a:cs typeface="Lato Light"/>
                <a:sym typeface="Lato Light"/>
              </a:rPr>
              <a:t>Cellule ciliate </a:t>
            </a:r>
            <a:r>
              <a:rPr b="0" i="0" lang="it-IT" sz="1400" u="none" cap="none" strike="noStrike">
                <a:solidFill>
                  <a:srgbClr val="000000"/>
                </a:solidFill>
                <a:latin typeface="Lato Light"/>
                <a:ea typeface="Lato Light"/>
                <a:cs typeface="Lato Light"/>
                <a:sym typeface="Lato Light"/>
              </a:rPr>
              <a:t>(ciliated cells);</a:t>
            </a:r>
            <a:endParaRPr/>
          </a:p>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	- </a:t>
            </a:r>
            <a:r>
              <a:rPr b="0" i="1" lang="it-IT" sz="1400" u="none" cap="none" strike="noStrike">
                <a:solidFill>
                  <a:srgbClr val="000000"/>
                </a:solidFill>
                <a:latin typeface="Lato Light"/>
                <a:ea typeface="Lato Light"/>
                <a:cs typeface="Lato Light"/>
                <a:sym typeface="Lato Light"/>
              </a:rPr>
              <a:t>Cellule a clava</a:t>
            </a:r>
            <a:r>
              <a:rPr b="0" i="0" lang="it-IT" sz="1400" u="none" cap="none" strike="noStrike">
                <a:solidFill>
                  <a:srgbClr val="000000"/>
                </a:solidFill>
                <a:latin typeface="Lato Light"/>
                <a:ea typeface="Lato Light"/>
                <a:cs typeface="Lato Light"/>
                <a:sym typeface="Lato Light"/>
              </a:rPr>
              <a:t> (club cells);</a:t>
            </a:r>
            <a:endParaRPr/>
          </a:p>
          <a:p>
            <a:pPr indent="0" lvl="0"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 </a:t>
            </a:r>
            <a:r>
              <a:rPr b="1" i="0" lang="it-IT" sz="1400" u="none" cap="none" strike="noStrike">
                <a:solidFill>
                  <a:srgbClr val="000000"/>
                </a:solidFill>
                <a:latin typeface="Lato Light"/>
                <a:ea typeface="Lato Light"/>
                <a:cs typeface="Lato Light"/>
                <a:sym typeface="Lato Light"/>
              </a:rPr>
              <a:t>Rare:</a:t>
            </a:r>
            <a:r>
              <a:rPr b="0" i="0" lang="it-IT" sz="1400" u="none" cap="none" strike="noStrike">
                <a:solidFill>
                  <a:srgbClr val="000000"/>
                </a:solidFill>
                <a:latin typeface="Lato Light"/>
                <a:ea typeface="Lato Light"/>
                <a:cs typeface="Lato Light"/>
                <a:sym typeface="Lato Light"/>
              </a:rPr>
              <a:t> presenti in numero di molto inferiore tra cui:</a:t>
            </a:r>
            <a:endParaRPr/>
          </a:p>
          <a:p>
            <a:pPr indent="0" lvl="5"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	- </a:t>
            </a:r>
            <a:r>
              <a:rPr b="0" i="1" lang="it-IT" sz="1400" u="none" cap="none" strike="noStrike">
                <a:solidFill>
                  <a:srgbClr val="000000"/>
                </a:solidFill>
                <a:latin typeface="Lato Light"/>
                <a:ea typeface="Lato Light"/>
                <a:cs typeface="Lato Light"/>
                <a:sym typeface="Lato Light"/>
              </a:rPr>
              <a:t>Cellule caliciformi</a:t>
            </a:r>
            <a:r>
              <a:rPr b="0" i="0" lang="it-IT" sz="1400" u="none" cap="none" strike="noStrike">
                <a:solidFill>
                  <a:srgbClr val="000000"/>
                </a:solidFill>
                <a:latin typeface="Lato Light"/>
                <a:ea typeface="Lato Light"/>
                <a:cs typeface="Lato Light"/>
                <a:sym typeface="Lato Light"/>
              </a:rPr>
              <a:t> (goblet cells);</a:t>
            </a:r>
            <a:endParaRPr/>
          </a:p>
          <a:p>
            <a:pPr indent="0" lvl="5"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	- </a:t>
            </a:r>
            <a:r>
              <a:rPr b="0" i="1" lang="it-IT" sz="1400" u="none" cap="none" strike="noStrike">
                <a:solidFill>
                  <a:srgbClr val="000000"/>
                </a:solidFill>
                <a:latin typeface="Lato Light"/>
                <a:ea typeface="Lato Light"/>
                <a:cs typeface="Lato Light"/>
                <a:sym typeface="Lato Light"/>
              </a:rPr>
              <a:t>Cellule neuroendocrine</a:t>
            </a:r>
            <a:r>
              <a:rPr b="0" i="0" lang="it-IT" sz="1400" u="none" cap="none" strike="noStrike">
                <a:solidFill>
                  <a:srgbClr val="000000"/>
                </a:solidFill>
                <a:latin typeface="Lato Light"/>
                <a:ea typeface="Lato Light"/>
                <a:cs typeface="Lato Light"/>
                <a:sym typeface="Lato Light"/>
              </a:rPr>
              <a:t> (NE);</a:t>
            </a:r>
            <a:endParaRPr/>
          </a:p>
          <a:p>
            <a:pPr indent="0" lvl="5" marL="0" marR="0" rtl="0" algn="just">
              <a:lnSpc>
                <a:spcPct val="15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	- </a:t>
            </a:r>
            <a:r>
              <a:rPr b="0" i="1" lang="it-IT" sz="1400" u="none" cap="none" strike="noStrike">
                <a:solidFill>
                  <a:srgbClr val="000000"/>
                </a:solidFill>
                <a:latin typeface="Lato Light"/>
                <a:ea typeface="Lato Light"/>
                <a:cs typeface="Lato Light"/>
                <a:sym typeface="Lato Light"/>
              </a:rPr>
              <a:t>Cellule a ciuffo</a:t>
            </a:r>
            <a:r>
              <a:rPr b="0" i="0" lang="it-IT" sz="1400" u="none" cap="none" strike="noStrike">
                <a:solidFill>
                  <a:srgbClr val="000000"/>
                </a:solidFill>
                <a:latin typeface="Lato Light"/>
                <a:ea typeface="Lato Light"/>
                <a:cs typeface="Lato Light"/>
                <a:sym typeface="Lato Light"/>
              </a:rPr>
              <a:t> (tuft cells).</a:t>
            </a:r>
            <a:endParaRPr/>
          </a:p>
        </p:txBody>
      </p:sp>
      <p:pic>
        <p:nvPicPr>
          <p:cNvPr id="62" name="Google Shape;62;p13"/>
          <p:cNvPicPr preferRelativeResize="0"/>
          <p:nvPr/>
        </p:nvPicPr>
        <p:blipFill rotWithShape="1">
          <a:blip r:embed="rId3">
            <a:alphaModFix/>
          </a:blip>
          <a:srcRect b="74805" l="2815" r="34258" t="0"/>
          <a:stretch/>
        </p:blipFill>
        <p:spPr>
          <a:xfrm>
            <a:off x="5011479" y="1941173"/>
            <a:ext cx="3806456" cy="1780073"/>
          </a:xfrm>
          <a:prstGeom prst="rect">
            <a:avLst/>
          </a:prstGeom>
          <a:noFill/>
          <a:ln cap="flat" cmpd="sng" w="9525">
            <a:solidFill>
              <a:srgbClr val="5D897F"/>
            </a:solidFill>
            <a:prstDash val="solid"/>
            <a:round/>
            <a:headEnd len="sm" w="sm" type="none"/>
            <a:tailEnd len="sm" w="sm" type="none"/>
          </a:ln>
        </p:spPr>
      </p:pic>
      <p:sp>
        <p:nvSpPr>
          <p:cNvPr id="63" name="Google Shape;63;p13"/>
          <p:cNvSpPr txBox="1"/>
          <p:nvPr/>
        </p:nvSpPr>
        <p:spPr>
          <a:xfrm>
            <a:off x="5180098" y="3721246"/>
            <a:ext cx="346921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it-IT" sz="1400" u="none" cap="none" strike="noStrike">
                <a:solidFill>
                  <a:srgbClr val="000000"/>
                </a:solidFill>
                <a:latin typeface="Lato Light"/>
                <a:ea typeface="Lato Light"/>
                <a:cs typeface="Lato Light"/>
                <a:sym typeface="Lato Light"/>
              </a:rPr>
              <a:t>I 7 cluster cellulari e la regione dell’hillock</a:t>
            </a:r>
            <a:endParaRPr b="0" i="0" sz="1400" u="none" cap="none" strike="noStrike">
              <a:solidFill>
                <a:srgbClr val="000000"/>
              </a:solidFill>
              <a:latin typeface="Lato Light"/>
              <a:ea typeface="Lato Light"/>
              <a:cs typeface="Lato Light"/>
              <a:sym typeface="La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1890677" y="274695"/>
            <a:ext cx="5658280" cy="122608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2400">
                <a:solidFill>
                  <a:srgbClr val="5D897F"/>
                </a:solidFill>
                <a:latin typeface="Libre Baskerville"/>
                <a:ea typeface="Libre Baskerville"/>
                <a:cs typeface="Libre Baskerville"/>
                <a:sym typeface="Libre Baskerville"/>
              </a:rPr>
              <a:t>I CLUSTER DI CELLULE «ABBONDANTI»</a:t>
            </a:r>
            <a:endParaRPr/>
          </a:p>
        </p:txBody>
      </p:sp>
      <p:sp>
        <p:nvSpPr>
          <p:cNvPr id="69" name="Google Shape;69;p14"/>
          <p:cNvSpPr txBox="1"/>
          <p:nvPr/>
        </p:nvSpPr>
        <p:spPr>
          <a:xfrm>
            <a:off x="474921" y="1262444"/>
            <a:ext cx="8152505" cy="3802516"/>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rgbClr val="000000"/>
              </a:buClr>
              <a:buSzPts val="1250"/>
              <a:buFont typeface="Arial"/>
              <a:buChar char="•"/>
            </a:pPr>
            <a:r>
              <a:rPr b="1" i="0" lang="it-IT" sz="1250" u="none" cap="none" strike="noStrike">
                <a:solidFill>
                  <a:srgbClr val="5D897F"/>
                </a:solidFill>
                <a:latin typeface="Libre Baskerville"/>
                <a:ea typeface="Libre Baskerville"/>
                <a:cs typeface="Libre Baskerville"/>
                <a:sym typeface="Libre Baskerville"/>
              </a:rPr>
              <a:t>BASAL CELLS </a:t>
            </a:r>
            <a:r>
              <a:rPr b="0" i="0" lang="it-IT" sz="1250" u="none" cap="none" strike="noStrike">
                <a:solidFill>
                  <a:srgbClr val="000000"/>
                </a:solidFill>
                <a:latin typeface="Lato Light"/>
                <a:ea typeface="Lato Light"/>
                <a:cs typeface="Lato Light"/>
                <a:sym typeface="Lato Light"/>
              </a:rPr>
              <a:t>→ derivano dall'epitelio colonnare indifferenziato nelle vie aeree in via di sviluppo e devono il nome alla loro posizione. Si distribuiscono differentemente lungo le vie aeree, sono più abbondanti dove si ha diametro maggiore fino alla loro assenza nei bronchioli terminali.</a:t>
            </a:r>
            <a:endParaRPr/>
          </a:p>
          <a:p>
            <a:pPr indent="-285750" lvl="0" marL="285750" marR="0" rtl="0" algn="just">
              <a:lnSpc>
                <a:spcPct val="150000"/>
              </a:lnSpc>
              <a:spcBef>
                <a:spcPts val="0"/>
              </a:spcBef>
              <a:spcAft>
                <a:spcPts val="0"/>
              </a:spcAft>
              <a:buClr>
                <a:srgbClr val="000000"/>
              </a:buClr>
              <a:buSzPts val="1250"/>
              <a:buFont typeface="Arial"/>
              <a:buChar char="•"/>
            </a:pPr>
            <a:r>
              <a:rPr b="1" i="0" lang="it-IT" sz="1250" u="none" cap="none" strike="noStrike">
                <a:solidFill>
                  <a:srgbClr val="5D897F"/>
                </a:solidFill>
                <a:latin typeface="Libre Baskerville"/>
                <a:ea typeface="Libre Baskerville"/>
                <a:cs typeface="Libre Baskerville"/>
                <a:sym typeface="Libre Baskerville"/>
              </a:rPr>
              <a:t>CILIATED CELLS </a:t>
            </a:r>
            <a:r>
              <a:rPr b="0" i="0" lang="it-IT" sz="1250" u="none" cap="none" strike="noStrike">
                <a:solidFill>
                  <a:srgbClr val="000000"/>
                </a:solidFill>
                <a:latin typeface="Lato Light"/>
                <a:ea typeface="Lato Light"/>
                <a:cs typeface="Lato Light"/>
                <a:sym typeface="Lato Light"/>
              </a:rPr>
              <a:t>→ possiedono ciglia che formano un rivestimento epiteliale. Mediante l’attività coordinata delle ciglia si crea una forza propulsiva per il trasporto del muco lungo le vie aeree. Questo meccanismo è fondamentale per il mantenimento dell'omeostasi polmonare tant’è che l'alterazione del trasporto mucociliare è tipica in pazienti con asma e fibrosi cistica. </a:t>
            </a:r>
            <a:endParaRPr/>
          </a:p>
          <a:p>
            <a:pPr indent="-285750" lvl="0" marL="285750" marR="0" rtl="0" algn="just">
              <a:lnSpc>
                <a:spcPct val="150000"/>
              </a:lnSpc>
              <a:spcBef>
                <a:spcPts val="0"/>
              </a:spcBef>
              <a:spcAft>
                <a:spcPts val="0"/>
              </a:spcAft>
              <a:buClr>
                <a:srgbClr val="000000"/>
              </a:buClr>
              <a:buSzPts val="1250"/>
              <a:buFont typeface="Arial"/>
              <a:buChar char="•"/>
            </a:pPr>
            <a:r>
              <a:rPr b="1" i="0" lang="it-IT" sz="1250" u="none" cap="none" strike="noStrike">
                <a:solidFill>
                  <a:srgbClr val="5D897F"/>
                </a:solidFill>
                <a:latin typeface="Libre Baskerville"/>
                <a:ea typeface="Libre Baskerville"/>
                <a:cs typeface="Libre Baskerville"/>
                <a:sym typeface="Libre Baskerville"/>
              </a:rPr>
              <a:t>CLUB CELLS </a:t>
            </a:r>
            <a:r>
              <a:rPr b="0" i="0" lang="it-IT" sz="1250" u="none" cap="none" strike="noStrike">
                <a:solidFill>
                  <a:srgbClr val="000000"/>
                </a:solidFill>
                <a:latin typeface="Lato Light"/>
                <a:ea typeface="Lato Light"/>
                <a:cs typeface="Lato Light"/>
                <a:sym typeface="Lato Light"/>
              </a:rPr>
              <a:t>→ secretorie non ciliate e non mucose. Secernono proteine che contribuiscono al fluido di rivestimento epiteliale delle vie aeree e fungono progenitrici per le cellule epiteliali ciliate e secretorie. Nel topo, sono la tipologia secretoria principale presente in tutte le vie aeree. Al contrario, nell’uomo sono predominanti nei bronchioli terminali, qui in condizioni fisiologiche costituiscono circa il 9% della popolazione totale di cellule epiteliali delle vie aeree.</a:t>
            </a:r>
            <a:endParaRPr/>
          </a:p>
          <a:p>
            <a:pPr indent="-206375" lvl="0" marL="285750" marR="0" rtl="0" algn="just">
              <a:lnSpc>
                <a:spcPct val="150000"/>
              </a:lnSpc>
              <a:spcBef>
                <a:spcPts val="0"/>
              </a:spcBef>
              <a:spcAft>
                <a:spcPts val="0"/>
              </a:spcAft>
              <a:buClr>
                <a:srgbClr val="000000"/>
              </a:buClr>
              <a:buSzPts val="1250"/>
              <a:buFont typeface="Arial"/>
              <a:buNone/>
            </a:pPr>
            <a:r>
              <a:t/>
            </a:r>
            <a:endParaRPr b="0" i="0" sz="1250" u="none" cap="none" strike="noStrike">
              <a:solidFill>
                <a:srgbClr val="000000"/>
              </a:solidFill>
              <a:latin typeface="Lato Light"/>
              <a:ea typeface="Lato Light"/>
              <a:cs typeface="Lato Light"/>
              <a:sym typeface="La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1890677" y="274695"/>
            <a:ext cx="5658280" cy="122608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1" lang="it-IT" sz="2400">
                <a:solidFill>
                  <a:srgbClr val="5D897F"/>
                </a:solidFill>
                <a:latin typeface="Libre Baskerville"/>
                <a:ea typeface="Libre Baskerville"/>
                <a:cs typeface="Libre Baskerville"/>
                <a:sym typeface="Libre Baskerville"/>
              </a:rPr>
              <a:t>I CLUSTER DI CELLULE «RARI»</a:t>
            </a:r>
            <a:endParaRPr/>
          </a:p>
        </p:txBody>
      </p:sp>
      <p:sp>
        <p:nvSpPr>
          <p:cNvPr id="75" name="Google Shape;75;p15"/>
          <p:cNvSpPr txBox="1"/>
          <p:nvPr/>
        </p:nvSpPr>
        <p:spPr>
          <a:xfrm>
            <a:off x="474921" y="1262444"/>
            <a:ext cx="8152505" cy="384336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50000"/>
              </a:lnSpc>
              <a:spcBef>
                <a:spcPts val="0"/>
              </a:spcBef>
              <a:spcAft>
                <a:spcPts val="0"/>
              </a:spcAft>
              <a:buClr>
                <a:srgbClr val="000000"/>
              </a:buClr>
              <a:buSzPts val="1250"/>
              <a:buFont typeface="Arial"/>
              <a:buChar char="•"/>
            </a:pPr>
            <a:r>
              <a:rPr b="1" i="0" lang="it-IT" sz="1250" u="none" cap="none" strike="noStrike">
                <a:solidFill>
                  <a:srgbClr val="5D897F"/>
                </a:solidFill>
                <a:latin typeface="Libre Baskerville"/>
                <a:ea typeface="Libre Baskerville"/>
                <a:cs typeface="Libre Baskerville"/>
                <a:sym typeface="Libre Baskerville"/>
              </a:rPr>
              <a:t>TUFT CELLS </a:t>
            </a:r>
            <a:r>
              <a:rPr b="0" i="0" lang="it-IT" sz="1250" u="none" cap="none" strike="noStrike">
                <a:solidFill>
                  <a:srgbClr val="000000"/>
                </a:solidFill>
                <a:latin typeface="Lato Light"/>
                <a:ea typeface="Lato Light"/>
                <a:cs typeface="Lato Light"/>
                <a:sym typeface="Lato Light"/>
              </a:rPr>
              <a:t>→ ciuffo si riferisce ai microvilli che sporgono dalle cellule e sono rivolti verso il lume delle viee aeree. Si tratta di cellule chemiosensibili che sono in grado di modulare la risposta neurale ed immunitaria. Nelle vie aeree assumono una forma cubica mentre nelle zone intestinali hanno una forma cilindrica.</a:t>
            </a:r>
            <a:endParaRPr/>
          </a:p>
          <a:p>
            <a:pPr indent="-285750" lvl="0" marL="285750" marR="0" rtl="0" algn="just">
              <a:lnSpc>
                <a:spcPct val="150000"/>
              </a:lnSpc>
              <a:spcBef>
                <a:spcPts val="0"/>
              </a:spcBef>
              <a:spcAft>
                <a:spcPts val="0"/>
              </a:spcAft>
              <a:buClr>
                <a:srgbClr val="000000"/>
              </a:buClr>
              <a:buSzPts val="1250"/>
              <a:buFont typeface="Arial"/>
              <a:buChar char="•"/>
            </a:pPr>
            <a:r>
              <a:rPr b="1" i="0" lang="it-IT" sz="1250" u="none" cap="none" strike="noStrike">
                <a:solidFill>
                  <a:srgbClr val="5D897F"/>
                </a:solidFill>
                <a:latin typeface="Libre Baskerville"/>
                <a:ea typeface="Libre Baskerville"/>
                <a:cs typeface="Libre Baskerville"/>
                <a:sym typeface="Libre Baskerville"/>
              </a:rPr>
              <a:t>GOBLET CELLS </a:t>
            </a:r>
            <a:r>
              <a:rPr b="0" i="0" lang="it-IT" sz="1250" u="none" cap="none" strike="noStrike">
                <a:solidFill>
                  <a:srgbClr val="000000"/>
                </a:solidFill>
                <a:latin typeface="Lato Light"/>
                <a:ea typeface="Lato Light"/>
                <a:cs typeface="Lato Light"/>
                <a:sym typeface="Lato Light"/>
              </a:rPr>
              <a:t>→ queste cellule secernono mucine, componenti significative del muco. Si trovano nelle vie respiratorie e gastrointestinali; in entrambi i casi la secrezione lubrifica e protegge il rivestimento epiteliale esterno. Nelle vie aeree, l‘apice sporge nel lume così da reagire rapidamente a danni cronici o inalazioni di corpi estranei (le mucine sono responsabili dell'intrappolamento e del trasporto di allergeni, particelle e microrganismi inalati).</a:t>
            </a:r>
            <a:endParaRPr/>
          </a:p>
          <a:p>
            <a:pPr indent="-285750" lvl="0" marL="285750" marR="0" rtl="0" algn="just">
              <a:lnSpc>
                <a:spcPct val="150000"/>
              </a:lnSpc>
              <a:spcBef>
                <a:spcPts val="0"/>
              </a:spcBef>
              <a:spcAft>
                <a:spcPts val="0"/>
              </a:spcAft>
              <a:buClr>
                <a:srgbClr val="000000"/>
              </a:buClr>
              <a:buSzPts val="1250"/>
              <a:buFont typeface="Arial"/>
              <a:buChar char="•"/>
            </a:pPr>
            <a:r>
              <a:rPr b="1" i="0" lang="it-IT" sz="1250" u="none" cap="none" strike="noStrike">
                <a:solidFill>
                  <a:srgbClr val="5D897F"/>
                </a:solidFill>
                <a:latin typeface="Libre Baskerville"/>
                <a:ea typeface="Libre Baskerville"/>
                <a:cs typeface="Libre Baskerville"/>
                <a:sym typeface="Libre Baskerville"/>
              </a:rPr>
              <a:t>NEUROENDOCRINE CELLS </a:t>
            </a:r>
            <a:r>
              <a:rPr b="0" i="0" lang="it-IT" sz="1250" u="none" cap="none" strike="noStrike">
                <a:solidFill>
                  <a:srgbClr val="000000"/>
                </a:solidFill>
                <a:latin typeface="Lato Light"/>
                <a:ea typeface="Lato Light"/>
                <a:cs typeface="Lato Light"/>
                <a:sym typeface="Lato Light"/>
              </a:rPr>
              <a:t>→ nel sangue circolano ormoni che controllano svariati fattori. Questi sono secreti da cellule in varie ghiandole, come ipofisi, pancreas o tiroide. Il sistema neuroendocrino racchiude tutte queste cellule che sono chiamate cellule neuroendocrine. Hanno caratteristiche simili ai neuroni, come l'eccitabilità della membrana, ma non secernono neurotrasmettitori in una fessura sinaptica, ma ormoni nel sangue. </a:t>
            </a:r>
            <a:endParaRPr/>
          </a:p>
          <a:p>
            <a:pPr indent="-206375" lvl="0" marL="285750" marR="0" rtl="0" algn="just">
              <a:lnSpc>
                <a:spcPct val="150000"/>
              </a:lnSpc>
              <a:spcBef>
                <a:spcPts val="0"/>
              </a:spcBef>
              <a:spcAft>
                <a:spcPts val="0"/>
              </a:spcAft>
              <a:buClr>
                <a:srgbClr val="000000"/>
              </a:buClr>
              <a:buSzPts val="1250"/>
              <a:buFont typeface="Arial"/>
              <a:buNone/>
            </a:pPr>
            <a:r>
              <a:t/>
            </a:r>
            <a:endParaRPr b="0" i="0" sz="1250" u="none" cap="none" strike="noStrike">
              <a:solidFill>
                <a:srgbClr val="000000"/>
              </a:solidFill>
              <a:latin typeface="Lato Light"/>
              <a:ea typeface="Lato Light"/>
              <a:cs typeface="Lato Light"/>
              <a:sym typeface="Lato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cience Fair Newsletter by Slidesgo">
  <a:themeElements>
    <a:clrScheme name="Simple Light">
      <a:dk1>
        <a:srgbClr val="383536"/>
      </a:dk1>
      <a:lt1>
        <a:srgbClr val="FFFFFF"/>
      </a:lt1>
      <a:dk2>
        <a:srgbClr val="595959"/>
      </a:dk2>
      <a:lt2>
        <a:srgbClr val="E6F0EF"/>
      </a:lt2>
      <a:accent1>
        <a:srgbClr val="D49421"/>
      </a:accent1>
      <a:accent2>
        <a:srgbClr val="C3CCA2"/>
      </a:accent2>
      <a:accent3>
        <a:srgbClr val="88AFA6"/>
      </a:accent3>
      <a:accent4>
        <a:srgbClr val="627E8D"/>
      </a:accent4>
      <a:accent5>
        <a:srgbClr val="BDBCBD"/>
      </a:accent5>
      <a:accent6>
        <a:srgbClr val="6E4D11"/>
      </a:accent6>
      <a:hlink>
        <a:srgbClr val="3835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