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91728-A3A5-4171-9844-8A7417726D05}" type="datetimeFigureOut">
              <a:rPr lang="fr-FR" smtClean="0"/>
              <a:t>17/05/2023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A0D0-C39C-4A89-8F7D-FA7056FA828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18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E267-008C-46CB-BE98-66663CD5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3A44E4-3369-4C42-BEE6-5C8124234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2DE71-F443-43EC-A1D3-C98A1D78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C-400D-4FB2-AC7D-AFDD1595636B}" type="datetime1">
              <a:rPr lang="fr-FR" smtClean="0"/>
              <a:t>17/05/2023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09A769-A90F-4529-8D50-CFF2FEE4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1439D6-F441-47C4-AD46-FD540EBA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5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5150EC-44C2-46F2-8566-40E5FE6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2120EB-F262-49FB-8C1B-A19EFEB28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A7498C-24D4-47C0-80AA-F5C1F691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2F87-F445-44B8-AF14-1B6F7EC068EB}" type="datetime1">
              <a:rPr lang="fr-FR" smtClean="0"/>
              <a:t>17/05/2023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82FCA1-7C53-42B1-BC94-EE5FD5EA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0BA8A2-119A-4F63-846A-9F36EB87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5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AA40D0-17D0-483B-AB43-2AABD9B3F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E9A5A4-1DF9-4F1C-BC40-B0013C912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E4920D-90E3-4035-A6C1-D8CDCEB3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CD6B-1F42-42A5-AA3E-5531D8896197}" type="datetime1">
              <a:rPr lang="fr-FR" smtClean="0"/>
              <a:t>17/05/2023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0FB39A-8D0F-401B-8C76-7600C67E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1EE2E6-2C87-4D30-94A7-C427F42C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2A1A3-43F7-44C0-B4AC-730BC32B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0B39A-5227-4401-A4D0-E074986C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BA1BC3-9FF1-4C1F-ADAF-9BDDF9794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8D80-AB83-47D0-A9F6-526B111DEFE1}" type="datetime1">
              <a:rPr lang="fr-FR" smtClean="0"/>
              <a:t>17/05/2023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9C6E1-844F-4CE8-B0B1-CAA08AD6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6F8C18-CCC4-4016-A77F-6D0B34AA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535FC-E2C3-440C-8BCE-DB3C39D0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77E2BA-B8F1-4758-8345-3101DF99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CB654D-0B82-487D-970C-B2C52D4C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105-8B70-4383-A337-BAA13D509CB0}" type="datetime1">
              <a:rPr lang="fr-FR" smtClean="0"/>
              <a:t>17/05/2023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B4CF09-DD11-4DCA-8AF9-77C95D28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D1B0A-4856-4570-A837-B0FA3012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12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A7AAE-3C48-43F2-BAD9-9CA63C19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A6BF2-D229-414C-BD65-19BBD7E3B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9B8254-CED8-4B13-905C-8EBAF8BC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69ECAD-21EE-4D1C-8C2C-0E9732F6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74B7-835C-451B-949C-0FA8C3EB9445}" type="datetime1">
              <a:rPr lang="fr-FR" smtClean="0"/>
              <a:t>17/05/2023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511432-7C4B-4812-BF7E-49C972FB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283ED0-7E05-4DF7-8435-43B6D315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39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97013-DEFD-4FB8-9302-52F4A1A1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AAF984-83B1-4AC8-9AC6-7BCD7FF2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E4BCB3-FAF5-4E9B-B421-E9758D13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504956-B65A-46C8-93BA-B04D249BA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6F5E79-5E8C-4AD9-A3F0-12DF3496C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E6827D-EA3D-4E15-AD8A-73BA0967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E8C0-BCD9-41E4-8EC7-459B66E1983A}" type="datetime1">
              <a:rPr lang="fr-FR" smtClean="0"/>
              <a:t>17/05/2023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2EB207-4732-473B-BD84-70085A17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7CBC20-5E59-4E4C-8ECA-F32C5A84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6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17374-F7D6-4908-BCCC-F6105B9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852E60-E347-4530-A819-A6D0543A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952-EFAA-48F4-B8E4-CFAA7053D41D}" type="datetime1">
              <a:rPr lang="fr-FR" smtClean="0"/>
              <a:t>17/05/2023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406860-DD48-4DD3-A1C9-59EE47EB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B031EC-597E-4E33-A1CC-A19C7588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2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36705F-4657-4779-9731-80E2E3B4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D3702-4668-43BF-BEEA-E3B8F4D614F4}" type="datetime1">
              <a:rPr lang="fr-FR" smtClean="0"/>
              <a:t>17/05/2023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CBE2527-52AC-42B9-B100-23F8FE54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F65A00-B7CF-40DA-9D47-6B426465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AC71A-7D48-4A65-84BC-155528FB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3ADB8B-E4DC-4650-9076-1802DF75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7B774E-D190-4660-A24A-18C3D2F8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728384-7703-4264-9997-8C706376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295E-BFA4-45CF-B2CA-45176EE4BC54}" type="datetime1">
              <a:rPr lang="fr-FR" smtClean="0"/>
              <a:t>17/05/2023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F7E8CA-C136-420E-A332-1CA53DC6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056838-8512-40C5-9C7A-C58A1004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1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181406-7786-4127-8770-C8EB94CF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A92976C-0219-413D-B10B-33F17DDD8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716100-AC64-45BD-B3A3-3EEDABB83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39C9EA-C494-485B-A11D-D51AF623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3250-63CC-421F-88C8-40539DF6E351}" type="datetime1">
              <a:rPr lang="fr-FR" smtClean="0"/>
              <a:t>17/05/2023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7FA226-8EA9-4A3D-8D47-03EB2BE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942C42-213B-470A-94EC-3B9BB3DE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43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47D8278-54F2-431F-B2F1-C049C6B7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E729F8-B583-434B-BFAF-BB947A3E9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026E4-1369-457C-A321-B4EE913BD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DC2E-045A-49D0-ACCF-B369CB5B4BA1}" type="datetime1">
              <a:rPr lang="fr-FR" smtClean="0"/>
              <a:t>17/05/2023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90BB74-37DE-425D-B297-5609DD3D4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2B5AD9-5C07-45A8-989F-9CDF6F20B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426E-3C3E-4ADE-8BC6-8F1756E862E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7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1A0967-15F8-49E2-8A80-7448FD158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60" y="18260"/>
            <a:ext cx="10036574" cy="683973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4F4F1E3-895F-4479-8A64-F04D82D0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24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E84EB-B038-40B2-A65C-324A97147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Faire réserver et acheter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7748E2-F90B-410A-9FC8-91032187B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/>
              <a:t>La distribution touristique</a:t>
            </a:r>
          </a:p>
          <a:p>
            <a:endParaRPr lang="it-IT"/>
          </a:p>
          <a:p>
            <a:endParaRPr lang="it-IT"/>
          </a:p>
          <a:p>
            <a:r>
              <a:rPr lang="it-IT" sz="1000"/>
              <a:t>Christine Petr, </a:t>
            </a:r>
            <a:r>
              <a:rPr lang="it-IT" sz="1000" i="1"/>
              <a:t>Le marketing du tourisme</a:t>
            </a:r>
            <a:r>
              <a:rPr lang="it-IT" sz="1000"/>
              <a:t>, Paris, Dunod, 2015, chapitre 5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68285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C2268C5-5005-4D5D-89E9-4C230C4FF3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6325" y="673696"/>
            <a:ext cx="6724650" cy="5510608"/>
          </a:xfr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2210AFAD-757E-4E16-8882-391B1F8364C3}"/>
              </a:ext>
            </a:extLst>
          </p:cNvPr>
          <p:cNvGrpSpPr/>
          <p:nvPr/>
        </p:nvGrpSpPr>
        <p:grpSpPr>
          <a:xfrm>
            <a:off x="7901126" y="673695"/>
            <a:ext cx="3595456" cy="5664961"/>
            <a:chOff x="8164576" y="674360"/>
            <a:chExt cx="3189224" cy="5203323"/>
          </a:xfrm>
        </p:grpSpPr>
        <p:sp>
          <p:nvSpPr>
            <p:cNvPr id="9" name="Connettore diritto 8">
              <a:extLst>
                <a:ext uri="{FF2B5EF4-FFF2-40B4-BE49-F238E27FC236}">
                  <a16:creationId xmlns:a16="http://schemas.microsoft.com/office/drawing/2014/main" id="{C7A70CA2-2CAA-4FC5-976E-EEA29BA46BDC}"/>
                </a:ext>
              </a:extLst>
            </p:cNvPr>
            <p:cNvSpPr/>
            <p:nvPr/>
          </p:nvSpPr>
          <p:spPr>
            <a:xfrm>
              <a:off x="8172450" y="674361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E13E855D-BFCF-441D-8B07-9D96E599DEB4}"/>
                </a:ext>
              </a:extLst>
            </p:cNvPr>
            <p:cNvSpPr/>
            <p:nvPr/>
          </p:nvSpPr>
          <p:spPr>
            <a:xfrm>
              <a:off x="8172450" y="1269959"/>
              <a:ext cx="3181350" cy="587690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Qu’il s’agisse</a:t>
              </a:r>
              <a:r>
                <a:rPr lang="it-IT" sz="1400" kern="1200"/>
                <a:t>, subjonctif présent de la forme impersonnelle il s’agit. </a:t>
              </a:r>
              <a:r>
                <a:rPr lang="it-IT" sz="1400" b="1" kern="1200"/>
                <a:t>Déplacement</a:t>
              </a:r>
              <a:r>
                <a:rPr lang="it-IT" sz="1400" kern="1200"/>
                <a:t> : trasferta, viaggio</a:t>
              </a:r>
              <a:endParaRPr lang="it-IT" sz="1400" b="1" kern="1200"/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1400" kern="1200"/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/>
                <a:t>Clefs en main </a:t>
              </a:r>
              <a:r>
                <a:rPr lang="it-IT" sz="1400"/>
                <a:t>: tutto compreso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</p:txBody>
        </p:sp>
        <p:sp>
          <p:nvSpPr>
            <p:cNvPr id="12" name="Connettore diritto 11">
              <a:extLst>
                <a:ext uri="{FF2B5EF4-FFF2-40B4-BE49-F238E27FC236}">
                  <a16:creationId xmlns:a16="http://schemas.microsoft.com/office/drawing/2014/main" id="{0E07F488-5240-4EA2-BC60-F5F159717011}"/>
                </a:ext>
              </a:extLst>
            </p:cNvPr>
            <p:cNvSpPr/>
            <p:nvPr/>
          </p:nvSpPr>
          <p:spPr>
            <a:xfrm>
              <a:off x="8172450" y="1279842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A75FA4A2-92EC-421E-B18E-CD06CE212B93}"/>
                </a:ext>
              </a:extLst>
            </p:cNvPr>
            <p:cNvSpPr/>
            <p:nvPr/>
          </p:nvSpPr>
          <p:spPr>
            <a:xfrm>
              <a:off x="8164576" y="1914729"/>
              <a:ext cx="3189222" cy="513716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Billet de transport </a:t>
              </a:r>
              <a:r>
                <a:rPr lang="it-IT" sz="1400" kern="1200"/>
                <a:t>: titolo di viaggio</a:t>
              </a:r>
              <a:endParaRPr lang="en-US" sz="1400" kern="1200"/>
            </a:p>
          </p:txBody>
        </p:sp>
        <p:sp>
          <p:nvSpPr>
            <p:cNvPr id="14" name="Connettore diritto 13">
              <a:extLst>
                <a:ext uri="{FF2B5EF4-FFF2-40B4-BE49-F238E27FC236}">
                  <a16:creationId xmlns:a16="http://schemas.microsoft.com/office/drawing/2014/main" id="{46DCEAF7-1AFE-4D4C-9B0B-2B5ECBF5C09C}"/>
                </a:ext>
              </a:extLst>
            </p:cNvPr>
            <p:cNvSpPr/>
            <p:nvPr/>
          </p:nvSpPr>
          <p:spPr>
            <a:xfrm>
              <a:off x="8172450" y="1885324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048CA173-4D27-44EA-B248-3A8736ACDE1F}"/>
                </a:ext>
              </a:extLst>
            </p:cNvPr>
            <p:cNvSpPr/>
            <p:nvPr/>
          </p:nvSpPr>
          <p:spPr>
            <a:xfrm>
              <a:off x="8172450" y="2560027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Souci</a:t>
              </a:r>
              <a:r>
                <a:rPr lang="it-IT" sz="1400" kern="1200"/>
                <a:t> : cura, preoccupazione</a:t>
              </a:r>
              <a:endParaRPr lang="en-US" sz="1400" kern="1200"/>
            </a:p>
          </p:txBody>
        </p:sp>
        <p:sp>
          <p:nvSpPr>
            <p:cNvPr id="16" name="Connettore diritto 15">
              <a:extLst>
                <a:ext uri="{FF2B5EF4-FFF2-40B4-BE49-F238E27FC236}">
                  <a16:creationId xmlns:a16="http://schemas.microsoft.com/office/drawing/2014/main" id="{74CE0D20-0ADB-45A4-A628-F3C785FA9C55}"/>
                </a:ext>
              </a:extLst>
            </p:cNvPr>
            <p:cNvSpPr/>
            <p:nvPr/>
          </p:nvSpPr>
          <p:spPr>
            <a:xfrm>
              <a:off x="8172450" y="2490806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8C8D39B0-A022-4598-821E-CA7C565C03E5}"/>
                </a:ext>
              </a:extLst>
            </p:cNvPr>
            <p:cNvSpPr/>
            <p:nvPr/>
          </p:nvSpPr>
          <p:spPr>
            <a:xfrm>
              <a:off x="8172450" y="674360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Réserver</a:t>
              </a:r>
              <a:r>
                <a:rPr lang="it-IT" sz="1400" kern="1200"/>
                <a:t> : prenotare</a:t>
              </a:r>
              <a:endParaRPr lang="en-US" sz="1400" kern="1200"/>
            </a:p>
          </p:txBody>
        </p:sp>
        <p:sp>
          <p:nvSpPr>
            <p:cNvPr id="18" name="Connettore diritto 17">
              <a:extLst>
                <a:ext uri="{FF2B5EF4-FFF2-40B4-BE49-F238E27FC236}">
                  <a16:creationId xmlns:a16="http://schemas.microsoft.com/office/drawing/2014/main" id="{8A0DFE2B-7F69-4BE0-B3D5-03E16EEAA4B6}"/>
                </a:ext>
              </a:extLst>
            </p:cNvPr>
            <p:cNvSpPr/>
            <p:nvPr/>
          </p:nvSpPr>
          <p:spPr>
            <a:xfrm>
              <a:off x="8172450" y="3096287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7BED89EA-9F93-427D-B87A-86714AB54D31}"/>
                </a:ext>
              </a:extLst>
            </p:cNvPr>
            <p:cNvSpPr/>
            <p:nvPr/>
          </p:nvSpPr>
          <p:spPr>
            <a:xfrm>
              <a:off x="8172450" y="3096287"/>
              <a:ext cx="3181350" cy="326974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Lorsque</a:t>
              </a:r>
              <a:r>
                <a:rPr lang="it-IT" sz="1400" kern="1200"/>
                <a:t>, conjonction temporelle : quando</a:t>
              </a:r>
              <a:endParaRPr lang="en-US" sz="1400" kern="1200"/>
            </a:p>
          </p:txBody>
        </p:sp>
        <p:sp>
          <p:nvSpPr>
            <p:cNvPr id="20" name="Connettore diritto 19">
              <a:extLst>
                <a:ext uri="{FF2B5EF4-FFF2-40B4-BE49-F238E27FC236}">
                  <a16:creationId xmlns:a16="http://schemas.microsoft.com/office/drawing/2014/main" id="{B47D303C-4181-4428-A5A9-58D9546B7141}"/>
                </a:ext>
              </a:extLst>
            </p:cNvPr>
            <p:cNvSpPr/>
            <p:nvPr/>
          </p:nvSpPr>
          <p:spPr>
            <a:xfrm>
              <a:off x="8172450" y="3701769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E344806D-35B9-4BB3-99B1-FE0AD0F20565}"/>
                </a:ext>
              </a:extLst>
            </p:cNvPr>
            <p:cNvSpPr/>
            <p:nvPr/>
          </p:nvSpPr>
          <p:spPr>
            <a:xfrm>
              <a:off x="8172450" y="3701769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Ressentir</a:t>
              </a:r>
              <a:r>
                <a:rPr lang="it-IT" sz="1400" kern="1200"/>
                <a:t> → sentir</a:t>
              </a:r>
              <a:endParaRPr lang="en-US" sz="1400" kern="1200"/>
            </a:p>
          </p:txBody>
        </p:sp>
        <p:sp>
          <p:nvSpPr>
            <p:cNvPr id="22" name="Connettore diritto 21">
              <a:extLst>
                <a:ext uri="{FF2B5EF4-FFF2-40B4-BE49-F238E27FC236}">
                  <a16:creationId xmlns:a16="http://schemas.microsoft.com/office/drawing/2014/main" id="{5FB22D18-600C-4102-A7AF-B4C2AFED1E59}"/>
                </a:ext>
              </a:extLst>
            </p:cNvPr>
            <p:cNvSpPr/>
            <p:nvPr/>
          </p:nvSpPr>
          <p:spPr>
            <a:xfrm>
              <a:off x="8172450" y="4307250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8CAEFF9-64DD-4E3E-850D-F60840517F96}"/>
                </a:ext>
              </a:extLst>
            </p:cNvPr>
            <p:cNvSpPr/>
            <p:nvPr/>
          </p:nvSpPr>
          <p:spPr>
            <a:xfrm>
              <a:off x="8172450" y="4307250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Qui décident </a:t>
              </a:r>
              <a:r>
                <a:rPr lang="it-IT" sz="1400" kern="1200"/>
                <a:t>: proposition relative au subjonctif</a:t>
              </a:r>
              <a:endParaRPr lang="en-US" sz="1400" kern="1200"/>
            </a:p>
          </p:txBody>
        </p:sp>
        <p:sp>
          <p:nvSpPr>
            <p:cNvPr id="24" name="Connettore diritto 23">
              <a:extLst>
                <a:ext uri="{FF2B5EF4-FFF2-40B4-BE49-F238E27FC236}">
                  <a16:creationId xmlns:a16="http://schemas.microsoft.com/office/drawing/2014/main" id="{99A7E52F-6DF7-4564-95D6-B2AE1FB3351A}"/>
                </a:ext>
              </a:extLst>
            </p:cNvPr>
            <p:cNvSpPr/>
            <p:nvPr/>
          </p:nvSpPr>
          <p:spPr>
            <a:xfrm>
              <a:off x="8172450" y="4912732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B19DB086-CD0F-4CE2-8A82-89F29DA09DFA}"/>
                </a:ext>
              </a:extLst>
            </p:cNvPr>
            <p:cNvSpPr/>
            <p:nvPr/>
          </p:nvSpPr>
          <p:spPr>
            <a:xfrm>
              <a:off x="8172450" y="4912732"/>
              <a:ext cx="3181350" cy="605481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Braderie</a:t>
              </a:r>
              <a:r>
                <a:rPr lang="it-IT" sz="1400" kern="1200"/>
                <a:t> : svendita</a:t>
              </a:r>
              <a:endParaRPr lang="en-US" sz="1400" kern="1200"/>
            </a:p>
          </p:txBody>
        </p:sp>
        <p:sp>
          <p:nvSpPr>
            <p:cNvPr id="26" name="Connettore diritto 25">
              <a:extLst>
                <a:ext uri="{FF2B5EF4-FFF2-40B4-BE49-F238E27FC236}">
                  <a16:creationId xmlns:a16="http://schemas.microsoft.com/office/drawing/2014/main" id="{E776F02D-F172-4966-9971-68258999CFA3}"/>
                </a:ext>
              </a:extLst>
            </p:cNvPr>
            <p:cNvSpPr/>
            <p:nvPr/>
          </p:nvSpPr>
          <p:spPr>
            <a:xfrm>
              <a:off x="8172450" y="5518214"/>
              <a:ext cx="318135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812BADAF-98FA-420D-820A-21770B22040C}"/>
                </a:ext>
              </a:extLst>
            </p:cNvPr>
            <p:cNvSpPr/>
            <p:nvPr/>
          </p:nvSpPr>
          <p:spPr>
            <a:xfrm>
              <a:off x="8172450" y="5518215"/>
              <a:ext cx="3181350" cy="359468"/>
            </a:xfrm>
            <a:custGeom>
              <a:avLst/>
              <a:gdLst>
                <a:gd name="connsiteX0" fmla="*/ 0 w 3181350"/>
                <a:gd name="connsiteY0" fmla="*/ 0 h 605481"/>
                <a:gd name="connsiteX1" fmla="*/ 3181350 w 3181350"/>
                <a:gd name="connsiteY1" fmla="*/ 0 h 605481"/>
                <a:gd name="connsiteX2" fmla="*/ 3181350 w 3181350"/>
                <a:gd name="connsiteY2" fmla="*/ 605481 h 605481"/>
                <a:gd name="connsiteX3" fmla="*/ 0 w 3181350"/>
                <a:gd name="connsiteY3" fmla="*/ 605481 h 605481"/>
                <a:gd name="connsiteX4" fmla="*/ 0 w 3181350"/>
                <a:gd name="connsiteY4" fmla="*/ 0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605481">
                  <a:moveTo>
                    <a:pt x="0" y="0"/>
                  </a:moveTo>
                  <a:lnTo>
                    <a:pt x="3181350" y="0"/>
                  </a:lnTo>
                  <a:lnTo>
                    <a:pt x="3181350" y="605481"/>
                  </a:lnTo>
                  <a:lnTo>
                    <a:pt x="0" y="6054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400" b="1" kern="1200"/>
                <a:t>Achat</a:t>
              </a:r>
              <a:r>
                <a:rPr lang="it-IT" sz="1400" kern="1200"/>
                <a:t> : acquisto</a:t>
              </a:r>
              <a:endParaRPr lang="en-US" sz="1400" kern="1200"/>
            </a:p>
          </p:txBody>
        </p:sp>
      </p:grp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94F3837-578A-44CE-AB41-98A6402A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59676" cy="365125"/>
          </a:xfrm>
        </p:spPr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99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5CE7D1D-BE96-459A-B020-E1E44AD092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318" y="1413965"/>
            <a:ext cx="6945151" cy="403006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F82946-33D8-463D-BE79-E3C776E8F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2592" y="2500328"/>
            <a:ext cx="3017761" cy="2160449"/>
          </a:xfrm>
        </p:spPr>
        <p:txBody>
          <a:bodyPr>
            <a:normAutofit/>
          </a:bodyPr>
          <a:lstStyle/>
          <a:p>
            <a:r>
              <a:rPr lang="it-IT" sz="1600" b="1"/>
              <a:t>Outil</a:t>
            </a:r>
            <a:r>
              <a:rPr lang="it-IT" sz="1600"/>
              <a:t> : strumento</a:t>
            </a:r>
          </a:p>
          <a:p>
            <a:r>
              <a:rPr lang="it-IT" sz="1600" b="1"/>
              <a:t>Aide</a:t>
            </a:r>
            <a:r>
              <a:rPr lang="it-IT" sz="1600"/>
              <a:t>, f. : aiuto</a:t>
            </a:r>
          </a:p>
          <a:p>
            <a:r>
              <a:rPr lang="it-IT" sz="1600" b="1"/>
              <a:t>Portail</a:t>
            </a:r>
            <a:r>
              <a:rPr lang="it-IT" sz="1600"/>
              <a:t> : dans le contexte d’internet, portale</a:t>
            </a:r>
          </a:p>
          <a:p>
            <a:r>
              <a:rPr lang="it-IT" sz="1600" b="1"/>
              <a:t>Tant … que </a:t>
            </a:r>
            <a:r>
              <a:rPr lang="it-IT" sz="1600"/>
              <a:t>: sia … sia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3EA9DE3-C935-4045-83FE-EAB28320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88654" cy="365125"/>
          </a:xfrm>
        </p:spPr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41E2B0D-BB67-4383-A26C-FF1B97AEA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737377"/>
            <a:ext cx="5440627" cy="489994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F3A265-8632-4F3B-BAE9-115B9A92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7850" y="896645"/>
            <a:ext cx="4243526" cy="4899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400" b="1"/>
              <a:t>Stock</a:t>
            </a:r>
            <a:r>
              <a:rPr lang="it-IT" sz="1400"/>
              <a:t> : scorta, disponibilità</a:t>
            </a:r>
          </a:p>
          <a:p>
            <a:pPr marL="0" indent="0">
              <a:buNone/>
            </a:pPr>
            <a:r>
              <a:rPr lang="it-IT" sz="1400" b="1"/>
              <a:t>Offre</a:t>
            </a:r>
            <a:r>
              <a:rPr lang="it-IT" sz="1400"/>
              <a:t> : offerta</a:t>
            </a:r>
          </a:p>
          <a:p>
            <a:pPr marL="0" indent="0">
              <a:buNone/>
            </a:pPr>
            <a:r>
              <a:rPr lang="it-IT" sz="1400" b="1"/>
              <a:t>Se réaliser </a:t>
            </a:r>
            <a:r>
              <a:rPr lang="it-IT" sz="1400"/>
              <a:t>: verificarsi</a:t>
            </a:r>
          </a:p>
          <a:p>
            <a:pPr marL="0" indent="0">
              <a:buNone/>
            </a:pPr>
            <a:r>
              <a:rPr lang="it-IT" sz="1400" b="1"/>
              <a:t>BtoB</a:t>
            </a:r>
            <a:r>
              <a:rPr lang="it-IT" sz="1400"/>
              <a:t>, </a:t>
            </a:r>
            <a:r>
              <a:rPr lang="it-IT" sz="1400" b="1"/>
              <a:t>BtoC</a:t>
            </a:r>
            <a:r>
              <a:rPr lang="it-IT" sz="1400"/>
              <a:t> : Business to Business, Business to Consumer</a:t>
            </a:r>
          </a:p>
          <a:p>
            <a:pPr marL="0" indent="0">
              <a:buNone/>
            </a:pPr>
            <a:r>
              <a:rPr lang="it-IT" sz="1400" b="1"/>
              <a:t>Eux-mêmes</a:t>
            </a:r>
            <a:r>
              <a:rPr lang="it-IT" sz="1400"/>
              <a:t> : da soli, autonomamente</a:t>
            </a:r>
          </a:p>
          <a:p>
            <a:pPr marL="0" indent="0">
              <a:buNone/>
            </a:pPr>
            <a:r>
              <a:rPr lang="it-IT" sz="1400" b="1"/>
              <a:t>Combiné</a:t>
            </a:r>
            <a:r>
              <a:rPr lang="it-IT" sz="1400"/>
              <a:t> : combinazione</a:t>
            </a:r>
          </a:p>
          <a:p>
            <a:pPr marL="0" indent="0" algn="just">
              <a:buNone/>
            </a:pPr>
            <a:r>
              <a:rPr lang="it-IT" sz="1400" b="1"/>
              <a:t>Package dynamique </a:t>
            </a:r>
            <a:r>
              <a:rPr lang="it-IT" sz="1400"/>
              <a:t>(dynamic packaging) : assemblage dynamique (de la part du client) des éléments d’un forfait, </a:t>
            </a:r>
            <a:r>
              <a:rPr lang="fr-FR" sz="1400"/>
              <a:t>comprenant des vols, de l'hébergement, de la location de voitures et/ou toute autre prestation touristique.</a:t>
            </a:r>
          </a:p>
          <a:p>
            <a:pPr marL="0" indent="0" algn="just">
              <a:buNone/>
            </a:pPr>
            <a:r>
              <a:rPr lang="fr-FR" sz="1400" b="1"/>
              <a:t>GDS</a:t>
            </a:r>
            <a:r>
              <a:rPr lang="fr-FR" sz="1400"/>
              <a:t> : Global Distribution System. </a:t>
            </a:r>
            <a:r>
              <a:rPr lang="fr-FR" sz="1400">
                <a:solidFill>
                  <a:srgbClr val="202122"/>
                </a:solidFill>
              </a:rPr>
              <a:t>P</a:t>
            </a:r>
            <a:r>
              <a:rPr lang="fr-FR" sz="1400" b="0" i="0">
                <a:solidFill>
                  <a:srgbClr val="202122"/>
                </a:solidFill>
                <a:effectLst/>
              </a:rPr>
              <a:t>lates-formes électro-niques de gestion des réservations qui permettent aux agences de voyages de connaître en temps réel l'état du stock des différents fournisseurs de produits touris-tiques.</a:t>
            </a:r>
          </a:p>
          <a:p>
            <a:pPr marL="0" indent="0">
              <a:buNone/>
            </a:pPr>
            <a:r>
              <a:rPr lang="fr-FR" sz="1400" b="1">
                <a:solidFill>
                  <a:srgbClr val="202122"/>
                </a:solidFill>
              </a:rPr>
              <a:t>Référencer</a:t>
            </a:r>
            <a:r>
              <a:rPr lang="fr-FR" sz="1400">
                <a:solidFill>
                  <a:srgbClr val="202122"/>
                </a:solidFill>
              </a:rPr>
              <a:t> : immettere, catalogare, riferire</a:t>
            </a:r>
            <a:endParaRPr lang="fr-FR" sz="1400"/>
          </a:p>
          <a:p>
            <a:pPr marL="0" indent="0">
              <a:buNone/>
            </a:pPr>
            <a:r>
              <a:rPr lang="fr-FR" sz="1400" b="1"/>
              <a:t>Logiciel</a:t>
            </a:r>
            <a:r>
              <a:rPr lang="fr-FR" sz="1400"/>
              <a:t> : software</a:t>
            </a:r>
          </a:p>
          <a:p>
            <a:pPr marL="0" indent="0">
              <a:buNone/>
            </a:pPr>
            <a:r>
              <a:rPr lang="fr-FR" sz="1400" b="1"/>
              <a:t>Base de données </a:t>
            </a:r>
            <a:r>
              <a:rPr lang="fr-FR" sz="1400"/>
              <a:t>: database</a:t>
            </a:r>
            <a:endParaRPr lang="it-IT" sz="1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6B8165-9BEA-4859-A92C-A665553B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15287" cy="365125"/>
          </a:xfrm>
        </p:spPr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9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C841AC2-2917-47F0-8DF1-C5BEFE3DE3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7662" y="518816"/>
            <a:ext cx="6141006" cy="565814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BF77E-97C9-4193-B418-9AF7D86F4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7557" y="1065321"/>
            <a:ext cx="3212976" cy="5255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600" b="1"/>
              <a:t>Par le biais </a:t>
            </a:r>
            <a:r>
              <a:rPr lang="it-IT" sz="1600"/>
              <a:t>: via, attraverso</a:t>
            </a:r>
          </a:p>
          <a:p>
            <a:pPr marL="0" indent="0">
              <a:buNone/>
            </a:pPr>
            <a:r>
              <a:rPr lang="it-IT" sz="1600" b="1"/>
              <a:t>Côté</a:t>
            </a:r>
            <a:r>
              <a:rPr lang="it-IT" sz="1600"/>
              <a:t> = du côté de : dal lato</a:t>
            </a:r>
          </a:p>
          <a:p>
            <a:pPr marL="0" indent="0">
              <a:buNone/>
            </a:pPr>
            <a:r>
              <a:rPr lang="it-IT" sz="1600" b="1"/>
              <a:t>Hébergement</a:t>
            </a:r>
            <a:r>
              <a:rPr lang="it-IT" sz="1600"/>
              <a:t> : alloggio, pernottamento</a:t>
            </a:r>
          </a:p>
          <a:p>
            <a:pPr marL="0" indent="0">
              <a:buNone/>
            </a:pPr>
            <a:r>
              <a:rPr lang="it-IT" sz="1600" b="1"/>
              <a:t>Traitement des dossiers </a:t>
            </a:r>
            <a:r>
              <a:rPr lang="it-IT" sz="1600"/>
              <a:t>: evasione delle pratiche</a:t>
            </a:r>
          </a:p>
          <a:p>
            <a:pPr marL="0" indent="0">
              <a:buNone/>
            </a:pPr>
            <a:r>
              <a:rPr lang="it-IT" sz="1600" b="1"/>
              <a:t>À la fois </a:t>
            </a:r>
            <a:r>
              <a:rPr lang="it-IT" sz="1600"/>
              <a:t>: insieme</a:t>
            </a:r>
          </a:p>
          <a:p>
            <a:pPr marL="0" indent="0">
              <a:buNone/>
            </a:pPr>
            <a:r>
              <a:rPr lang="it-IT" sz="1600" b="1"/>
              <a:t>Atout</a:t>
            </a:r>
            <a:r>
              <a:rPr lang="it-IT" sz="1600"/>
              <a:t> : vantaggio</a:t>
            </a:r>
          </a:p>
          <a:p>
            <a:pPr marL="0" indent="0">
              <a:buNone/>
            </a:pPr>
            <a:r>
              <a:rPr lang="it-IT" sz="1600" b="1"/>
              <a:t>Démarche</a:t>
            </a:r>
            <a:r>
              <a:rPr lang="it-IT" sz="1600"/>
              <a:t> : modo di procedere, metodo</a:t>
            </a:r>
          </a:p>
          <a:p>
            <a:pPr marL="0" indent="0">
              <a:buNone/>
            </a:pPr>
            <a:r>
              <a:rPr lang="it-IT" sz="1600" b="1"/>
              <a:t>Faire suite </a:t>
            </a:r>
            <a:r>
              <a:rPr lang="it-IT" sz="1600"/>
              <a:t>: discendere, provenire, risultare</a:t>
            </a:r>
          </a:p>
          <a:p>
            <a:pPr marL="0" indent="0">
              <a:buNone/>
            </a:pPr>
            <a:r>
              <a:rPr lang="it-IT" sz="1600" b="1"/>
              <a:t>Affaire</a:t>
            </a:r>
            <a:r>
              <a:rPr lang="it-IT" sz="1600"/>
              <a:t> : qui, causa</a:t>
            </a:r>
          </a:p>
          <a:p>
            <a:pPr marL="0" indent="0">
              <a:buNone/>
            </a:pPr>
            <a:r>
              <a:rPr lang="it-IT" sz="1600" b="1"/>
              <a:t>UFC</a:t>
            </a:r>
            <a:r>
              <a:rPr lang="it-IT" sz="1600"/>
              <a:t> : Union Française des Consommateurs</a:t>
            </a:r>
          </a:p>
          <a:p>
            <a:pPr marL="0" indent="0">
              <a:buNone/>
            </a:pPr>
            <a:r>
              <a:rPr lang="it-IT" sz="1600" b="1"/>
              <a:t>Commande honorée </a:t>
            </a:r>
            <a:r>
              <a:rPr lang="it-IT" sz="1600"/>
              <a:t>(f.) : ordine evaso</a:t>
            </a:r>
          </a:p>
          <a:p>
            <a:pPr marL="0" indent="0">
              <a:buNone/>
            </a:pPr>
            <a:r>
              <a:rPr lang="it-IT" sz="1600" b="1"/>
              <a:t>Tribunal de grande instance </a:t>
            </a:r>
            <a:r>
              <a:rPr lang="it-IT" sz="1600"/>
              <a:t>: Tribunal Judiciaire depuis 2020. Corte d’Appello amministrativa. </a:t>
            </a:r>
            <a:endParaRPr lang="fr-FR" sz="16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C77D4EE-2CEA-4A18-971C-6B38E902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15287" cy="365125"/>
          </a:xfrm>
        </p:spPr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63B532A-9CC7-4E54-A09A-05CC5FDF4E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1992" y="772787"/>
            <a:ext cx="5468819" cy="293760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AB8C52-E0DC-479C-AFF8-2FA24AC9F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5111" y="1154097"/>
            <a:ext cx="2706949" cy="438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/>
              <a:t>Marque</a:t>
            </a:r>
            <a:r>
              <a:rPr lang="it-IT" sz="1600"/>
              <a:t> : brand, marchio, marca</a:t>
            </a:r>
          </a:p>
          <a:p>
            <a:pPr marL="0" indent="0">
              <a:buNone/>
            </a:pPr>
            <a:r>
              <a:rPr lang="it-IT" sz="1600" b="1"/>
              <a:t>Face à </a:t>
            </a:r>
            <a:r>
              <a:rPr lang="it-IT" sz="1600"/>
              <a:t>: di fronte a </a:t>
            </a:r>
          </a:p>
          <a:p>
            <a:pPr marL="0" indent="0">
              <a:buNone/>
            </a:pPr>
            <a:r>
              <a:rPr lang="it-IT" sz="1600" b="1"/>
              <a:t>Taille</a:t>
            </a:r>
            <a:r>
              <a:rPr lang="it-IT" sz="1600"/>
              <a:t> : dimensione</a:t>
            </a:r>
          </a:p>
          <a:p>
            <a:pPr marL="0" indent="0">
              <a:buNone/>
            </a:pPr>
            <a:r>
              <a:rPr lang="it-IT" sz="1600" b="1"/>
              <a:t>Marque blanche </a:t>
            </a:r>
            <a:r>
              <a:rPr lang="it-IT" sz="1600"/>
              <a:t>→ white label</a:t>
            </a:r>
          </a:p>
          <a:p>
            <a:pPr marL="0" indent="0">
              <a:buNone/>
            </a:pPr>
            <a:r>
              <a:rPr lang="it-IT" sz="1600" b="1"/>
              <a:t>Conçu</a:t>
            </a:r>
            <a:r>
              <a:rPr lang="it-IT" sz="1600"/>
              <a:t>, participe passé du verbe concevoir</a:t>
            </a:r>
          </a:p>
          <a:p>
            <a:pPr marL="0" indent="0">
              <a:buNone/>
            </a:pPr>
            <a:r>
              <a:rPr lang="it-IT" sz="1600" b="1"/>
              <a:t>Mobilisé</a:t>
            </a:r>
            <a:r>
              <a:rPr lang="it-IT" sz="1600"/>
              <a:t> : impiegato</a:t>
            </a:r>
          </a:p>
          <a:p>
            <a:pPr marL="0" indent="0">
              <a:buNone/>
            </a:pPr>
            <a:r>
              <a:rPr lang="it-IT" sz="1600" b="1"/>
              <a:t>Brique logicielle </a:t>
            </a:r>
            <a:r>
              <a:rPr lang="it-IT" sz="1600"/>
              <a:t>: mattoncino software</a:t>
            </a:r>
          </a:p>
          <a:p>
            <a:pPr marL="0" indent="0">
              <a:buNone/>
            </a:pPr>
            <a:r>
              <a:rPr lang="fr-FR" sz="1600" b="1"/>
              <a:t>Répondre</a:t>
            </a:r>
            <a:r>
              <a:rPr lang="fr-FR" sz="1600"/>
              <a:t> (à la demande de forfaits) : soddisfare</a:t>
            </a:r>
          </a:p>
          <a:p>
            <a:pPr marL="0" indent="0">
              <a:buNone/>
            </a:pPr>
            <a:r>
              <a:rPr lang="fr-FR" sz="1600" b="1"/>
              <a:t>Forfait</a:t>
            </a:r>
            <a:r>
              <a:rPr lang="fr-FR" sz="1600"/>
              <a:t> : pacchetto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4626DD-B81B-4F51-8F61-10EF5E2D3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56" y="3710390"/>
            <a:ext cx="5468819" cy="2132495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9891D7-2C28-4517-A836-1FE590CC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88654" cy="365125"/>
          </a:xfrm>
        </p:spPr>
        <p:txBody>
          <a:bodyPr/>
          <a:lstStyle/>
          <a:p>
            <a:r>
              <a:rPr lang="it-IT"/>
              <a:t>Lingua magistrale per il Turismo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38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432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Faire réserver et acheter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Faire réserver et acheter</dc:title>
  <dc:creator>laura.kreyder@unimib.it</dc:creator>
  <cp:lastModifiedBy>laura.kreyder@unimib.it</cp:lastModifiedBy>
  <cp:revision>35</cp:revision>
  <dcterms:created xsi:type="dcterms:W3CDTF">2021-05-09T16:11:44Z</dcterms:created>
  <dcterms:modified xsi:type="dcterms:W3CDTF">2023-05-18T16:05:30Z</dcterms:modified>
</cp:coreProperties>
</file>