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  <p:sldMasterId id="2147483749" r:id="rId3"/>
  </p:sldMasterIdLst>
  <p:notesMasterIdLst>
    <p:notesMasterId r:id="rId17"/>
  </p:notesMasterIdLst>
  <p:sldIdLst>
    <p:sldId id="266" r:id="rId4"/>
    <p:sldId id="258" r:id="rId5"/>
    <p:sldId id="267" r:id="rId6"/>
    <p:sldId id="260" r:id="rId7"/>
    <p:sldId id="273" r:id="rId8"/>
    <p:sldId id="261" r:id="rId9"/>
    <p:sldId id="272" r:id="rId10"/>
    <p:sldId id="265" r:id="rId11"/>
    <p:sldId id="268" r:id="rId12"/>
    <p:sldId id="263" r:id="rId13"/>
    <p:sldId id="264" r:id="rId14"/>
    <p:sldId id="270" r:id="rId15"/>
    <p:sldId id="271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598" autoAdjust="0"/>
  </p:normalViewPr>
  <p:slideViewPr>
    <p:cSldViewPr snapToGrid="0">
      <p:cViewPr varScale="1">
        <p:scale>
          <a:sx n="82" d="100"/>
          <a:sy n="82" d="100"/>
        </p:scale>
        <p:origin x="178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D41A1F-2235-432D-A18C-0EA33027C81B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3D22B-AA2A-4235-9BB9-D0F4FF3C6F6B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346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3D22B-AA2A-4235-9BB9-D0F4FF3C6F6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539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3D22B-AA2A-4235-9BB9-D0F4FF3C6F6B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2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E3C9C4-2E05-48C0-A5B9-C2027E9E4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6349F74-1D36-4C04-9A3C-A39A02D9BF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8D7A57-FD4B-4327-B1EE-168035A6A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C75F-6489-4BBA-8448-B5EB0873E17D}" type="datetime2">
              <a:rPr lang="en-US" smtClean="0"/>
              <a:t>Sunday, May 21, 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613254-19C2-4894-91C8-998706740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62B0EB-ECED-416C-A753-A757CEAFC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22328-5FFA-4B3C-B4B5-282607CB070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90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1B6D0C-E10F-45C5-B0A2-169E03229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63761F8-3CDD-480F-B856-E45BCC0B77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FD9728-D737-4F57-AE8C-660347CB8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A541-4E30-4909-9C8B-1F76664FFD51}" type="datetime2">
              <a:rPr lang="en-US" smtClean="0"/>
              <a:t>Sunday, May 21, 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5D93B8-F031-432E-9B66-63858D1BD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02F30A-5B47-42BB-9B4E-E24124FD6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22328-5FFA-4B3C-B4B5-282607CB070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4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1788AFE-A788-4853-B622-B4AD603EC4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18EF6C-1C20-4138-9933-AF1FF59B0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68532C-FD5B-4CC2-893A-E6FC5F029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EB164-AE34-4519-93F9-8BB100559C7C}" type="datetime2">
              <a:rPr lang="en-US" smtClean="0"/>
              <a:t>Sunday, May 21, 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C97862-E114-4DA2-83CA-A97DD7F0E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77A05A-49A7-496A-A146-5FA749F57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22328-5FFA-4B3C-B4B5-282607CB070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936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5D35723-5189-4568-B5C4-85FBF53C5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88A2-B736-48CE-9352-BBACAE2C8247}" type="datetime2">
              <a:rPr lang="en-US" smtClean="0"/>
              <a:t>Sunday, May 21, 2023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52C693F-90A6-461F-BDE0-EC23579EE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1379C47-28A1-4E31-85EC-CAC48C360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BFF0-54E1-4579-8212-DDCCDC8E9F1B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229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1818-E75A-458F-AC5B-0E9A2C76B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448056"/>
            <a:ext cx="11292840" cy="3401568"/>
          </a:xfrm>
        </p:spPr>
        <p:txBody>
          <a:bodyPr anchor="b">
            <a:normAutofit/>
          </a:bodyPr>
          <a:lstStyle>
            <a:lvl1pPr algn="l"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E64DE-978B-4F95-BB3C-D027D8008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66CC717-08C5-4F3E-B8AA-BA93C8755982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96B5700-AA45-4E20-8BE5-276204113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it-IT" spc="200"/>
              <a:t>Lingua magistrale per il Turismo - a.a. 2022-2023 Secondo semestre</a:t>
            </a:r>
            <a:endParaRPr lang="en-US" spc="200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5B7199-CC00-4D38-8B48-F8A539112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6BC76EC-3453-4CE0-A71D-BD2194075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0C83682B-C260-45F2-8989-402228CEEE5D}" type="datetime2">
              <a:rPr lang="en-US" smtClean="0"/>
              <a:t>Sunday, May 21,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246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399BFB-FF73-449F-A721-221A50343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96CD2D-EE00-4AB5-B753-054D33605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E4B76C-DE37-432E-AB26-36174ADD1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3D19-DDC0-4DDF-BE5E-C6FF8A693946}" type="datetime2">
              <a:rPr lang="en-US" smtClean="0"/>
              <a:t>Sunday, May 21, 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3C214A-BD01-4199-97DC-07B7BD5C5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9D055F-4E1E-4629-B9A0-31150AF2C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22328-5FFA-4B3C-B4B5-282607CB070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480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766642-071B-46C9-82A8-567848D1A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135363D-8074-4C7A-815F-F9740C1E8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60A05B-6A67-493E-8830-C8154CE6A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45BD-9DF7-42CE-AE2A-894AD0D19BFA}" type="datetime2">
              <a:rPr lang="en-US" smtClean="0"/>
              <a:t>Sunday, May 21, 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FD28EA-5341-4DAC-A018-A39AD69F6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6B8433-D1FD-4EB6-BDE4-2616E0B7E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22328-5FFA-4B3C-B4B5-282607CB070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452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983CC9-CE8D-43D3-A784-6E1A99A4B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1F949C-804A-4B56-89BD-7B39B35689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8180E93-C845-44C1-B800-93101C61F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6B26D6E-159B-40E4-A38F-1CB74D447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8310E-5C5E-4B69-8AC4-17E4E28DA01F}" type="datetime2">
              <a:rPr lang="en-US" smtClean="0"/>
              <a:t>Sunday, May 21, 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AF942BE-6E58-456D-8691-719880FAC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32B1D1-902B-4ACB-9C96-27187E808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22328-5FFA-4B3C-B4B5-282607CB070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82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7FBDEA-5C9F-4A41-B1BE-12F50D836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8090930-6AAE-435C-A65C-7E3E8D322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52EA618-5F14-4F1F-8C70-46692D81F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BF9B60C-426B-4DF1-9EDD-BC37A11313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BF7C252-91E7-45F8-9820-22A0F7FE13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1E6EF13-9FF1-4FB5-A6BA-9ED8F8D6B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D2D9-0440-4019-BECC-AE79B8052F2D}" type="datetime2">
              <a:rPr lang="en-US" smtClean="0"/>
              <a:t>Sunday, May 21, 2023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7959234-69C6-47A5-B482-E354B1EAF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4844EC7-6310-4DD7-82C8-5EE1B5FFE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22328-5FFA-4B3C-B4B5-282607CB070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219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A74C78-0F7B-4647-99A8-94A98F022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B059149-F029-4156-A07A-5EECD77F0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D203-5B87-4CE3-B78F-ED44F59C57C5}" type="datetime2">
              <a:rPr lang="en-US" smtClean="0"/>
              <a:t>Sunday, May 21, 2023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A23B26B-707A-4791-823E-14BEC218E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1487FCB-3332-4980-8CCA-3EA4AB97F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22328-5FFA-4B3C-B4B5-282607CB070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927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0787DB2-A1CB-4E9A-B42A-49EFBDA93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6589C-D819-4618-952C-F707E26EC696}" type="datetime2">
              <a:rPr lang="en-US" smtClean="0"/>
              <a:t>Sunday, May 21, 2023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C0654F3-CB6C-4038-8D54-942BF1390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7A396C3-EB98-4982-8424-8F668FDFF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22328-5FFA-4B3C-B4B5-282607CB070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021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B2BFB3-47AA-4C72-8434-1E618759E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4F42B5-0C91-4CAC-A6D6-65013E2CF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8375EDA-6F7D-4C44-B116-AFDE0C3493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43C3006-172A-409F-96E6-775612B07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1DCA-8DD9-4454-9D11-887FEEAFD5D5}" type="datetime2">
              <a:rPr lang="en-US" smtClean="0"/>
              <a:t>Sunday, May 21, 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7E82D80-FE26-499A-A432-7811DC9FF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4988832-F0FA-4E20-BBF9-1F9737F93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22328-5FFA-4B3C-B4B5-282607CB070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1102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44B2FC-2797-4110-BA82-A66D9F0BE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EB11BA1-0FE7-4F38-81E4-FC7D8EE985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2593757-F40C-4A5A-AA00-3FB40DDA9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FC5FD0C-E2BD-4ACC-9481-617F37AEF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38C2-780A-43F6-956B-75B465445FC1}" type="datetime2">
              <a:rPr lang="en-US" smtClean="0"/>
              <a:t>Sunday, May 21, 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8158972-4015-43C3-9D40-0A9DA4C4A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22BAD7D-1D0B-4D46-BADD-EC97FAA07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22328-5FFA-4B3C-B4B5-282607CB070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6218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61D0397-E9C0-4449-8DEB-681308AED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8370C7-6335-434D-B641-938390D65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5DB0CC-C922-4BF1-94D2-F0EDC523CB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8EE74-C6A0-4C8B-9739-B04BEBF37245}" type="datetime2">
              <a:rPr lang="en-US" smtClean="0"/>
              <a:t>Sunday, May 21, 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62ED53-1041-4833-840D-2EB203B0A0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636B74-6C8C-4D7E-8D40-EA7D38ECE8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22328-5FFA-4B3C-B4B5-282607CB0705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485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956EF3B-8621-4E6B-B4F1-A4E1CEA45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9505F9D-E1D3-4389-B7EB-FCDFFC41E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F12A78-AC3C-4C45-B98A-8C2DC4154D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4168B-6AFC-4AEE-ABB0-C6C82BF46EA4}" type="datetime2">
              <a:rPr lang="en-US" smtClean="0"/>
              <a:t>Sunday, May 21, 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AB1E41-D319-4449-A9CA-A8A9E4B11A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5EB8CD-45B2-4A3C-A263-634C0C7690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1BFF0-54E1-4579-8212-DDCCDC8E9F1B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DDBCE8-F60C-4E3A-83C0-BDE8DD2DE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01984" cy="1141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BC57F-72F2-48BC-B1EE-1F2C6155D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33550"/>
            <a:ext cx="11293200" cy="3783013"/>
          </a:xfrm>
          <a:prstGeom prst="rect">
            <a:avLst/>
          </a:prstGeom>
        </p:spPr>
        <p:txBody>
          <a:bodyPr vert="horz" lIns="0" tIns="0" rIns="9144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FBC45-A4BC-4EE5-82B1-8BC791225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it-IT" spc="200"/>
              <a:t>Lingua magistrale per il Turismo - a.a. 2022-2023 Secondo semestre</a:t>
            </a:r>
            <a:endParaRPr lang="en-US" spc="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E1300-1995-409E-B058-59180872B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39030E9-7F3B-403F-96B2-7C2C627C3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6DA4A5F8-2903-46D0-8234-59BD3FE6B34A}" type="datetime2">
              <a:rPr lang="en-US" smtClean="0"/>
              <a:t>Sunday, May 21,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308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0000" indent="-448056" algn="l" defTabSz="914400" rtl="0" eaLnBrk="1" latinLnBrk="0" hangingPunct="1">
        <a:lnSpc>
          <a:spcPct val="140000"/>
        </a:lnSpc>
        <a:spcBef>
          <a:spcPts val="10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1pPr>
      <a:lvl2pPr marL="9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2pPr>
      <a:lvl3pPr marL="13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3pPr>
      <a:lvl4pPr marL="18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4pPr>
      <a:lvl5pPr marL="22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2E5B6AE-5EFE-45F0-A2AE-ED771CA3D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966815C-7533-41B1-A28F-B3AABD999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5" y="655200"/>
            <a:ext cx="5432045" cy="1969200"/>
          </a:xfrm>
        </p:spPr>
        <p:txBody>
          <a:bodyPr anchor="b">
            <a:normAutofit fontScale="90000"/>
          </a:bodyPr>
          <a:lstStyle/>
          <a:p>
            <a:br>
              <a:rPr lang="it-IT" sz="3500"/>
            </a:br>
            <a:br>
              <a:rPr lang="it-IT" sz="3500"/>
            </a:br>
            <a:br>
              <a:rPr lang="it-IT" sz="3500"/>
            </a:br>
            <a:r>
              <a:rPr lang="it-IT" sz="7300">
                <a:solidFill>
                  <a:srgbClr val="FFFFFF"/>
                </a:solidFill>
              </a:rPr>
              <a:t>L’expression de </a:t>
            </a:r>
            <a:br>
              <a:rPr lang="it-IT" sz="7300">
                <a:solidFill>
                  <a:srgbClr val="FFFFFF"/>
                </a:solidFill>
              </a:rPr>
            </a:br>
            <a:r>
              <a:rPr lang="it-IT" sz="7300">
                <a:solidFill>
                  <a:srgbClr val="FFFFFF"/>
                </a:solidFill>
              </a:rPr>
              <a:t>la concession </a:t>
            </a:r>
            <a:endParaRPr lang="fr-FR" sz="7300">
              <a:solidFill>
                <a:srgbClr val="FFFF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255B435-D9F3-4A31-B89E-36741390DB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0000" y="450000"/>
            <a:ext cx="54324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D5162791-47A1-407D-9804-85BB445BA0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101" r="22593"/>
          <a:stretch/>
        </p:blipFill>
        <p:spPr>
          <a:xfrm>
            <a:off x="6311900" y="10"/>
            <a:ext cx="5880100" cy="6857990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7ABDB66C-F708-4AAA-9127-9CEDAC9B0FCB}"/>
              </a:ext>
            </a:extLst>
          </p:cNvPr>
          <p:cNvSpPr txBox="1"/>
          <p:nvPr/>
        </p:nvSpPr>
        <p:spPr>
          <a:xfrm>
            <a:off x="2200941" y="3276232"/>
            <a:ext cx="1424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/>
              <a:t>Suite</a:t>
            </a:r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D0FE00-667C-0970-03C4-2C0C8C84C9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pc="200"/>
              <a:t>Lingua magistrale per il Turismo - a.a. 2022-2023 Secondo semestre</a:t>
            </a:r>
            <a:endParaRPr lang="en-US" spc="200" dirty="0"/>
          </a:p>
        </p:txBody>
      </p:sp>
    </p:spTree>
    <p:extLst>
      <p:ext uri="{BB962C8B-B14F-4D97-AF65-F5344CB8AC3E}">
        <p14:creationId xmlns:p14="http://schemas.microsoft.com/office/powerpoint/2010/main" val="146139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E8C682A-C135-4505-9882-BEBFA0FC90D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199" y="1093788"/>
            <a:ext cx="10506455" cy="296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 complément de concession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D3B404-2167-4CD8-AF71-5BFA1630116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400924" y="4619624"/>
            <a:ext cx="3946779" cy="103822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Préposition + nom ou pronom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A00542C-8C64-14D7-B57D-33904FE08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1"/>
            <a:ext cx="4393019" cy="235836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746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6D861F1-F386-4A7D-A4BF-3BEB82DEB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562DFC44-A40C-4573-9230-B3EDB3EC8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5589D35-CF9F-4DE9-A792-8571A09E9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713627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6E4934-DA6D-459F-A0F6-A5D8FEB1042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25684" y="1238250"/>
            <a:ext cx="10158012" cy="434873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fr-FR" sz="2000" b="1"/>
              <a:t>Malgré</a:t>
            </a:r>
            <a:r>
              <a:rPr lang="fr-FR" sz="2000"/>
              <a:t> </a:t>
            </a:r>
            <a:r>
              <a:rPr kumimoji="0" lang="fr-F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→</a:t>
            </a:r>
            <a:r>
              <a:rPr lang="fr-FR" sz="2000"/>
              <a:t> concession</a:t>
            </a:r>
          </a:p>
          <a:p>
            <a:pPr marL="0" indent="0">
              <a:buNone/>
            </a:pPr>
            <a:r>
              <a:rPr lang="fr-FR" sz="2000" b="1"/>
              <a:t>En dépit de </a:t>
            </a:r>
            <a:r>
              <a:rPr kumimoji="0" lang="fr-F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→</a:t>
            </a:r>
            <a:r>
              <a:rPr lang="fr-FR" sz="2000"/>
              <a:t> concession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fr-FR" sz="1600"/>
              <a:t>Les dettes augmentent </a:t>
            </a:r>
            <a:r>
              <a:rPr lang="fr-FR" sz="1600">
                <a:solidFill>
                  <a:srgbClr val="FF0000"/>
                </a:solidFill>
              </a:rPr>
              <a:t>en dépit de </a:t>
            </a:r>
            <a:r>
              <a:rPr lang="fr-FR" sz="1600"/>
              <a:t>mesures d'économie draconiennes.</a:t>
            </a:r>
          </a:p>
          <a:p>
            <a:pPr marL="0" indent="0">
              <a:buNone/>
            </a:pPr>
            <a:r>
              <a:rPr lang="fr-FR" sz="2000" b="1"/>
              <a:t>Contrairement à </a:t>
            </a:r>
            <a:r>
              <a:rPr kumimoji="0" lang="fr-F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→</a:t>
            </a:r>
            <a:r>
              <a:rPr lang="fr-FR" sz="2000"/>
              <a:t> opposition</a:t>
            </a:r>
          </a:p>
          <a:p>
            <a:pPr marL="0" indent="0">
              <a:buNone/>
            </a:pPr>
            <a:r>
              <a:rPr lang="fr-FR" sz="2000" b="1"/>
              <a:t>Au lieu de </a:t>
            </a:r>
            <a:r>
              <a:rPr kumimoji="0" lang="fr-F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→</a:t>
            </a:r>
            <a:r>
              <a:rPr lang="fr-FR" sz="2000"/>
              <a:t> opposition</a:t>
            </a:r>
          </a:p>
          <a:p>
            <a:pPr marL="0" indent="0">
              <a:buNone/>
            </a:pPr>
            <a:r>
              <a:rPr lang="fr-FR" sz="2000" b="1"/>
              <a:t>Sauf, à part, mis à part, excepté </a:t>
            </a:r>
            <a:r>
              <a:rPr kumimoji="0" lang="fr-F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→</a:t>
            </a:r>
            <a:r>
              <a:rPr lang="fr-FR" sz="2000"/>
              <a:t> restriction</a:t>
            </a:r>
          </a:p>
          <a:p>
            <a:pPr marL="0" indent="0">
              <a:buNone/>
            </a:pPr>
            <a:r>
              <a:rPr lang="fr-FR" sz="1800" b="1"/>
              <a:t>         Mis à part </a:t>
            </a:r>
            <a:r>
              <a:rPr lang="fr-FR" sz="1800"/>
              <a:t>et </a:t>
            </a:r>
            <a:r>
              <a:rPr lang="fr-FR" sz="1800" b="1"/>
              <a:t>excepté</a:t>
            </a:r>
            <a:r>
              <a:rPr lang="fr-FR" sz="1800"/>
              <a:t>, placés devant le nom sont invariables. Placés après, ils s’accordent.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fr-FR" sz="1600"/>
              <a:t>J’aime tout dans l’hiver, </a:t>
            </a:r>
            <a:r>
              <a:rPr lang="fr-FR" sz="1600">
                <a:solidFill>
                  <a:srgbClr val="FF0000"/>
                </a:solidFill>
              </a:rPr>
              <a:t>excepté</a:t>
            </a:r>
            <a:r>
              <a:rPr lang="fr-FR" sz="1600"/>
              <a:t> la neige.</a:t>
            </a:r>
          </a:p>
          <a:p>
            <a:pPr marL="457200" lvl="1" indent="0">
              <a:buNone/>
            </a:pPr>
            <a:r>
              <a:rPr lang="fr-FR" sz="1600">
                <a:solidFill>
                  <a:srgbClr val="FF0000"/>
                </a:solidFill>
              </a:rPr>
              <a:t>Mis à part </a:t>
            </a:r>
            <a:r>
              <a:rPr lang="fr-FR" sz="1600"/>
              <a:t>les pâtisseries, ce régime n’interdit aucun aliment.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fr-FR" sz="1600"/>
              <a:t>J’aime tout dans l’hiver, la neige </a:t>
            </a:r>
            <a:r>
              <a:rPr lang="fr-FR" sz="1600">
                <a:solidFill>
                  <a:srgbClr val="FF0000"/>
                </a:solidFill>
              </a:rPr>
              <a:t>exceptée</a:t>
            </a:r>
            <a:r>
              <a:rPr lang="fr-FR" sz="1600"/>
              <a:t>.</a:t>
            </a:r>
          </a:p>
          <a:p>
            <a:pPr marL="457200" lvl="1" indent="0">
              <a:buNone/>
            </a:pPr>
            <a:r>
              <a:rPr lang="fr-FR" sz="1600"/>
              <a:t>Les pâtisseries </a:t>
            </a:r>
            <a:r>
              <a:rPr lang="fr-FR" sz="1600">
                <a:solidFill>
                  <a:srgbClr val="FF0000"/>
                </a:solidFill>
              </a:rPr>
              <a:t>mises à part</a:t>
            </a:r>
            <a:r>
              <a:rPr lang="fr-FR" sz="1600"/>
              <a:t>, ce régime n’interdit aucun aliment.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8403862E-73F6-FF50-3B3A-9B27DB68C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1"/>
            <a:ext cx="4371753" cy="235836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938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C81E53F-63D2-428D-8A9B-EE438037E2C6}"/>
              </a:ext>
            </a:extLst>
          </p:cNvPr>
          <p:cNvSpPr txBox="1"/>
          <p:nvPr/>
        </p:nvSpPr>
        <p:spPr>
          <a:xfrm>
            <a:off x="754602" y="514905"/>
            <a:ext cx="10200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Cochez la ou les phrases ayant le même sens :</a:t>
            </a:r>
          </a:p>
          <a:p>
            <a:endParaRPr lang="fr-FR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CB357DB-16C8-4260-AD2A-183BCFE8B1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3362" y="1787282"/>
            <a:ext cx="7409313" cy="2206463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73BE925-5A92-4536-8CFF-BBCDD7F279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6623" y="3819443"/>
            <a:ext cx="7853175" cy="2346567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882A2362-B838-4B12-B806-EFA61D2AD54F}"/>
              </a:ext>
            </a:extLst>
          </p:cNvPr>
          <p:cNvSpPr txBox="1"/>
          <p:nvPr/>
        </p:nvSpPr>
        <p:spPr>
          <a:xfrm>
            <a:off x="3276600" y="3429000"/>
            <a:ext cx="3143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/>
              <a:t>X</a:t>
            </a:r>
            <a:endParaRPr lang="fr-FR" sz="140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5E1D908-745B-41FD-9396-94AC3E17D14E}"/>
              </a:ext>
            </a:extLst>
          </p:cNvPr>
          <p:cNvSpPr txBox="1"/>
          <p:nvPr/>
        </p:nvSpPr>
        <p:spPr>
          <a:xfrm>
            <a:off x="3217416" y="460492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9020D95-DA63-47C3-AFE8-6F7738914527}"/>
              </a:ext>
            </a:extLst>
          </p:cNvPr>
          <p:cNvSpPr txBox="1"/>
          <p:nvPr/>
        </p:nvSpPr>
        <p:spPr>
          <a:xfrm>
            <a:off x="3217415" y="4387472"/>
            <a:ext cx="1327951" cy="335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/>
              <a:t>X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1E73035-C4A1-4D98-AD8A-256F7B31968B}"/>
              </a:ext>
            </a:extLst>
          </p:cNvPr>
          <p:cNvSpPr txBox="1"/>
          <p:nvPr/>
        </p:nvSpPr>
        <p:spPr>
          <a:xfrm>
            <a:off x="3217416" y="5879344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/>
              <a:t>X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141AAB44-8DEC-4212-9062-53EAC400423C}"/>
              </a:ext>
            </a:extLst>
          </p:cNvPr>
          <p:cNvSpPr txBox="1"/>
          <p:nvPr/>
        </p:nvSpPr>
        <p:spPr>
          <a:xfrm>
            <a:off x="3217416" y="5369070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/>
              <a:t>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F97D0C-BAED-AA8F-A4B8-059D8D410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9471835" y="3878966"/>
            <a:ext cx="4658833" cy="203938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08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4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F4F3B39-C806-421A-92A3-2AAE06022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373" y="1116103"/>
            <a:ext cx="7517334" cy="485182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AB5501C7-8DBD-4B6E-AB5F-8FDAF4CC0191}"/>
              </a:ext>
            </a:extLst>
          </p:cNvPr>
          <p:cNvSpPr txBox="1"/>
          <p:nvPr/>
        </p:nvSpPr>
        <p:spPr>
          <a:xfrm>
            <a:off x="3207780" y="1325323"/>
            <a:ext cx="609452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/>
              <a:t>X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7387434-5776-4941-9D56-364190E89C26}"/>
              </a:ext>
            </a:extLst>
          </p:cNvPr>
          <p:cNvSpPr txBox="1"/>
          <p:nvPr/>
        </p:nvSpPr>
        <p:spPr>
          <a:xfrm>
            <a:off x="3207780" y="2488075"/>
            <a:ext cx="609452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/>
              <a:t>X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C1D41B6-66F9-4367-8624-2831A67BE566}"/>
              </a:ext>
            </a:extLst>
          </p:cNvPr>
          <p:cNvSpPr txBox="1"/>
          <p:nvPr/>
        </p:nvSpPr>
        <p:spPr>
          <a:xfrm>
            <a:off x="3207780" y="3172629"/>
            <a:ext cx="609452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/>
              <a:t>X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6EEF54A-C6AA-4E65-8285-1F2576128044}"/>
              </a:ext>
            </a:extLst>
          </p:cNvPr>
          <p:cNvSpPr txBox="1"/>
          <p:nvPr/>
        </p:nvSpPr>
        <p:spPr>
          <a:xfrm>
            <a:off x="3207780" y="4607506"/>
            <a:ext cx="609452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/>
              <a:t>X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F70E301-927A-43B6-AC9A-31828CF2F8BE}"/>
              </a:ext>
            </a:extLst>
          </p:cNvPr>
          <p:cNvSpPr txBox="1"/>
          <p:nvPr/>
        </p:nvSpPr>
        <p:spPr>
          <a:xfrm>
            <a:off x="3207780" y="5292060"/>
            <a:ext cx="609452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/>
              <a:t>X</a:t>
            </a: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79A1F3FF-9793-4B80-9C37-1D4990846B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0902" y="2262002"/>
            <a:ext cx="6151397" cy="307778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592A0038-5FBC-4DE1-A843-930BF8317E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0902" y="3640335"/>
            <a:ext cx="6151397" cy="344309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FAD95A81-1866-4A22-B0CA-EC6B206F07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0902" y="4072102"/>
            <a:ext cx="6151397" cy="478860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A73E81FE-4AE4-471D-93B1-9C35A10B33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0902" y="1476173"/>
            <a:ext cx="6151397" cy="493819"/>
          </a:xfrm>
          <a:prstGeom prst="rect">
            <a:avLst/>
          </a:prstGeom>
        </p:spPr>
      </p:pic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E570C63-A6D0-0BBB-07AC-424B6521E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9439940" y="3389868"/>
            <a:ext cx="4722628" cy="342162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053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3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42654E6-C45C-49F0-A569-612B06173D5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La concession a</a:t>
            </a:r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 conditionnel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E088B8-5C97-4BF0-9956-7440F977CE2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15568" y="2481943"/>
            <a:ext cx="10168128" cy="3695020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fr-FR" sz="2200" b="1"/>
          </a:p>
          <a:p>
            <a:r>
              <a:rPr lang="fr-FR" sz="2200" b="1"/>
              <a:t>Quand même / quand bien même</a:t>
            </a:r>
          </a:p>
          <a:p>
            <a:r>
              <a:rPr lang="fr-FR" sz="2200" b="1"/>
              <a:t>Quand (bien) même</a:t>
            </a:r>
            <a:r>
              <a:rPr lang="fr-FR" sz="2200"/>
              <a:t>, locution conjonctive, exprime à la fois la </a:t>
            </a:r>
            <a:r>
              <a:rPr lang="fr-FR" sz="2200" b="1"/>
              <a:t>concession</a:t>
            </a:r>
            <a:r>
              <a:rPr lang="fr-FR" sz="2200"/>
              <a:t> et </a:t>
            </a:r>
            <a:r>
              <a:rPr lang="fr-FR" sz="2200" b="1"/>
              <a:t>l’hypothèse</a:t>
            </a:r>
            <a:r>
              <a:rPr lang="fr-FR" sz="2200"/>
              <a:t>. Elle signifie : « même si ». La subordonnée et la principale sont au </a:t>
            </a:r>
            <a:r>
              <a:rPr lang="fr-FR" sz="2200" b="1"/>
              <a:t>conditionnel</a:t>
            </a:r>
            <a:r>
              <a:rPr lang="fr-FR" sz="2200"/>
              <a:t>.</a:t>
            </a:r>
          </a:p>
          <a:p>
            <a:pPr lvl="1"/>
            <a:r>
              <a:rPr lang="fr-FR" sz="1800">
                <a:solidFill>
                  <a:srgbClr val="FF0000"/>
                </a:solidFill>
              </a:rPr>
              <a:t>Quand bien même </a:t>
            </a:r>
            <a:r>
              <a:rPr lang="fr-FR" sz="1800"/>
              <a:t>on m’offrirait un travail à l’étranger, je ne pourrais pas partir pour des raisons familiales.</a:t>
            </a:r>
          </a:p>
          <a:p>
            <a:pPr lvl="1"/>
            <a:r>
              <a:rPr lang="fr-FR" sz="1800">
                <a:solidFill>
                  <a:srgbClr val="FF0000"/>
                </a:solidFill>
              </a:rPr>
              <a:t>Quand bien même </a:t>
            </a:r>
            <a:r>
              <a:rPr lang="fr-FR" sz="1800"/>
              <a:t>ils auraient insisté, je n’aurais jamais signé le contrat.</a:t>
            </a:r>
          </a:p>
          <a:p>
            <a:endParaRPr lang="en-US" sz="22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ED67C56-DF93-AC40-D4A2-D72345045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1"/>
            <a:ext cx="4467447" cy="235836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670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12150D-1AE6-4C6B-8C44-3BCE51229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Exercice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6A5DCC-2D17-4844-965F-00179A0EC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/>
              <a:t>Complétez avec </a:t>
            </a:r>
            <a:r>
              <a:rPr lang="fr-FR" b="1"/>
              <a:t>même si </a:t>
            </a:r>
            <a:r>
              <a:rPr lang="fr-FR"/>
              <a:t>ou </a:t>
            </a:r>
            <a:r>
              <a:rPr lang="fr-FR" b="1"/>
              <a:t>quand bien même :</a:t>
            </a:r>
          </a:p>
          <a:p>
            <a:pPr marL="0" indent="0">
              <a:buNone/>
            </a:pPr>
            <a:endParaRPr lang="fr-FR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/>
              <a:t>1. (supplier) Je ne l'accompagnerais pas, 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b="0" i="0">
                <a:solidFill>
                  <a:srgbClr val="FF0000"/>
                </a:solidFill>
                <a:effectLst/>
              </a:rPr>
              <a:t>Je ne l'accompagnerais pas, même s'il me suppliait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>
                <a:solidFill>
                  <a:srgbClr val="FF0000"/>
                </a:solidFill>
              </a:rPr>
              <a:t>Je ne l’accompagnerais pas, </a:t>
            </a:r>
            <a:r>
              <a:rPr lang="fr-FR" b="0" i="0">
                <a:solidFill>
                  <a:srgbClr val="FF0000"/>
                </a:solidFill>
                <a:effectLst/>
              </a:rPr>
              <a:t>quand bien même il me supplierait.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/>
              <a:t>2. (regretter) Je ne lui pardonnerais pas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>
                <a:solidFill>
                  <a:srgbClr val="FF0000"/>
                </a:solidFill>
              </a:rPr>
              <a:t>Même s’il regrettait, je ne lui pardonnerais pas.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>
                <a:solidFill>
                  <a:srgbClr val="FF0000"/>
                </a:solidFill>
              </a:rPr>
              <a:t>Je ne lui pardonnerais pas, quand bien même il regretterait.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/>
              <a:t>3. (insister) Je ne leur aurais pas ouvert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>
                <a:solidFill>
                  <a:srgbClr val="FF0000"/>
                </a:solidFill>
              </a:rPr>
              <a:t>Je ne leur aurais pas ouvert, même s’ils avaient insisté.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>
                <a:solidFill>
                  <a:srgbClr val="FF0000"/>
                </a:solidFill>
              </a:rPr>
              <a:t>Je ne leur aurais pas ouvert, quand bien même ils auraient insisté.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/>
              <a:t>4. (menacer) Je les aurais dénoncés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>
                <a:solidFill>
                  <a:srgbClr val="FF0000"/>
                </a:solidFill>
              </a:rPr>
              <a:t>Je les aurais dénoncés, même s’ils m’avaient menacés.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>
                <a:solidFill>
                  <a:srgbClr val="FF0000"/>
                </a:solidFill>
              </a:rPr>
              <a:t>Je les aurais dénoncés, quand bien même ils m’auraient menacés.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/>
              <a:t>5. (neiger) Je serais parti(e) à la campagne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>
                <a:solidFill>
                  <a:srgbClr val="FF0000"/>
                </a:solidFill>
              </a:rPr>
              <a:t>Je serais partie à la campagne, même s’il avait neigé.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>
                <a:solidFill>
                  <a:srgbClr val="FF0000"/>
                </a:solidFill>
              </a:rPr>
              <a:t>Je serais partie à la campagne, quand bien même il aurait neigé.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CED5FA1-B303-A6DF-4B39-0A5BBF739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1"/>
            <a:ext cx="4403651" cy="310264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42654E6-C45C-49F0-A569-612B06173D5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À l’infinitif</a:t>
            </a:r>
            <a:endParaRPr lang="en-US" sz="40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E088B8-5C97-4BF0-9956-7440F977CE2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94299" y="2148396"/>
            <a:ext cx="10289397" cy="4028567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sz="2200"/>
              <a:t>Quand le sujet de la principale et de la subordonnée est le même, on est parfois obligé d’utiliser </a:t>
            </a:r>
            <a:r>
              <a:rPr lang="en-US" sz="2200" b="1"/>
              <a:t>l’infinitif</a:t>
            </a:r>
            <a:r>
              <a:rPr lang="en-US" sz="2200"/>
              <a:t> :</a:t>
            </a:r>
          </a:p>
          <a:p>
            <a:pPr lvl="1"/>
            <a:r>
              <a:rPr lang="en-US" sz="1800"/>
              <a:t>Elle est partie </a:t>
            </a:r>
            <a:r>
              <a:rPr lang="en-US" sz="1800">
                <a:solidFill>
                  <a:srgbClr val="FF0000"/>
                </a:solidFill>
              </a:rPr>
              <a:t>sans que </a:t>
            </a:r>
            <a:r>
              <a:rPr lang="en-US" sz="1800"/>
              <a:t>personne ne s’en aperçoive</a:t>
            </a:r>
          </a:p>
          <a:p>
            <a:pPr lvl="1"/>
            <a:r>
              <a:rPr lang="en-US" sz="1800" strike="sngStrike"/>
              <a:t>Elle est partie sans qu’elle avertisse personne </a:t>
            </a:r>
            <a:r>
              <a:rPr lang="en-US" sz="1800"/>
              <a:t> → Elle est partie </a:t>
            </a:r>
            <a:r>
              <a:rPr lang="en-US" sz="1800">
                <a:solidFill>
                  <a:srgbClr val="FF0000"/>
                </a:solidFill>
              </a:rPr>
              <a:t>sans</a:t>
            </a:r>
            <a:r>
              <a:rPr lang="en-US" sz="1800"/>
              <a:t> </a:t>
            </a:r>
            <a:r>
              <a:rPr lang="en-US" sz="1800" b="1"/>
              <a:t>avertir</a:t>
            </a:r>
            <a:r>
              <a:rPr lang="en-US" sz="1800"/>
              <a:t> personne.</a:t>
            </a:r>
          </a:p>
          <a:p>
            <a:pPr lvl="1"/>
            <a:endParaRPr lang="en-US" sz="1800"/>
          </a:p>
          <a:p>
            <a:pPr marL="0" indent="0">
              <a:buNone/>
            </a:pPr>
            <a:r>
              <a:rPr lang="en-US" sz="2600"/>
              <a:t>Mots exprimant la concession qui introduisent un infinitif :</a:t>
            </a:r>
          </a:p>
          <a:p>
            <a:pPr marL="0" indent="0">
              <a:buNone/>
            </a:pPr>
            <a:r>
              <a:rPr lang="en-US" sz="2200" b="1"/>
              <a:t>Au lieu de  </a:t>
            </a:r>
            <a:r>
              <a:rPr lang="en-US" sz="2200"/>
              <a:t>(invece di)</a:t>
            </a:r>
          </a:p>
          <a:p>
            <a:pPr marL="457200" lvl="1" indent="0">
              <a:buNone/>
            </a:pPr>
            <a:r>
              <a:rPr lang="en-US" sz="1800"/>
              <a:t>Dites-nous ce qui ne va pas </a:t>
            </a:r>
            <a:r>
              <a:rPr lang="en-US" sz="1800">
                <a:solidFill>
                  <a:srgbClr val="FF0000"/>
                </a:solidFill>
              </a:rPr>
              <a:t>au lieu de </a:t>
            </a:r>
            <a:r>
              <a:rPr lang="en-US" sz="1800"/>
              <a:t>rabaisser notre travail.</a:t>
            </a:r>
          </a:p>
          <a:p>
            <a:pPr marL="0" indent="0">
              <a:buNone/>
            </a:pPr>
            <a:r>
              <a:rPr lang="en-US" sz="2200" b="1"/>
              <a:t>Loin de </a:t>
            </a:r>
            <a:r>
              <a:rPr lang="en-US" sz="2200"/>
              <a:t>(lungi da)</a:t>
            </a:r>
          </a:p>
          <a:p>
            <a:pPr marL="457200" lvl="1" indent="0">
              <a:buNone/>
            </a:pPr>
            <a:r>
              <a:rPr lang="fr-FR" sz="1800"/>
              <a:t>Les déséquilibres entre les régions riches et pauvres, </a:t>
            </a:r>
            <a:r>
              <a:rPr lang="fr-FR" sz="1800">
                <a:solidFill>
                  <a:srgbClr val="FF0000"/>
                </a:solidFill>
              </a:rPr>
              <a:t>loin de </a:t>
            </a:r>
            <a:r>
              <a:rPr lang="fr-FR" sz="1800"/>
              <a:t>se combler, s'accentuent dangereusement.</a:t>
            </a:r>
            <a:endParaRPr lang="en-US" sz="1800"/>
          </a:p>
          <a:p>
            <a:pPr marL="0" indent="0">
              <a:buNone/>
            </a:pPr>
            <a:r>
              <a:rPr lang="en-US" sz="2200" b="1"/>
              <a:t>Quitte à </a:t>
            </a:r>
            <a:r>
              <a:rPr lang="en-US" sz="2200"/>
              <a:t>(a costo di)</a:t>
            </a:r>
          </a:p>
          <a:p>
            <a:pPr marL="457200" lvl="1" indent="0">
              <a:buNone/>
            </a:pPr>
            <a:r>
              <a:rPr lang="fr-FR" sz="1800"/>
              <a:t>Leurs profits accumulés devraient servir à maintenir les salaires, </a:t>
            </a:r>
            <a:r>
              <a:rPr lang="fr-FR" sz="1800">
                <a:solidFill>
                  <a:srgbClr val="FF0000"/>
                </a:solidFill>
              </a:rPr>
              <a:t>quitte à </a:t>
            </a:r>
            <a:r>
              <a:rPr lang="fr-FR" sz="1800"/>
              <a:t>répartir le travail entre tous.</a:t>
            </a:r>
            <a:endParaRPr lang="en-US" sz="1800"/>
          </a:p>
          <a:p>
            <a:pPr marL="0" indent="0">
              <a:buNone/>
            </a:pPr>
            <a:r>
              <a:rPr lang="en-US" sz="2200" b="1"/>
              <a:t>Avoir beau (</a:t>
            </a:r>
            <a:r>
              <a:rPr lang="en-US" sz="2200"/>
              <a:t>per quanto)</a:t>
            </a:r>
            <a:endParaRPr lang="en-US" sz="2200" b="1"/>
          </a:p>
          <a:p>
            <a:pPr marL="457200" lvl="1" indent="0">
              <a:buNone/>
            </a:pPr>
            <a:r>
              <a:rPr lang="fr-FR" sz="1800"/>
              <a:t>On </a:t>
            </a:r>
            <a:r>
              <a:rPr lang="fr-FR" sz="1800">
                <a:solidFill>
                  <a:srgbClr val="FF0000"/>
                </a:solidFill>
              </a:rPr>
              <a:t>a beau avoir </a:t>
            </a:r>
            <a:r>
              <a:rPr lang="fr-FR" sz="1800"/>
              <a:t>le meilleur produit, s'il ne se vend pas, malheureusement, des entreprises ferment.</a:t>
            </a:r>
            <a:endParaRPr lang="en-US" sz="18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D1E584E-8EB7-87E6-3D46-338FACD53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46181" cy="320897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860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DC528B6-934E-408D-9FA2-9CB747968049}"/>
              </a:ext>
            </a:extLst>
          </p:cNvPr>
          <p:cNvSpPr txBox="1"/>
          <p:nvPr/>
        </p:nvSpPr>
        <p:spPr>
          <a:xfrm>
            <a:off x="1091953" y="594804"/>
            <a:ext cx="3187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/>
              <a:t>Exercice</a:t>
            </a:r>
            <a:endParaRPr lang="fr-FR" sz="200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0053768-2C18-4382-A530-7C86055B2767}"/>
              </a:ext>
            </a:extLst>
          </p:cNvPr>
          <p:cNvSpPr txBox="1"/>
          <p:nvPr/>
        </p:nvSpPr>
        <p:spPr>
          <a:xfrm>
            <a:off x="1091953" y="1136341"/>
            <a:ext cx="941920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/>
              <a:t>Reformulez ces phrases en employant l’expression </a:t>
            </a:r>
            <a:r>
              <a:rPr lang="fr-FR" sz="1400" b="1" i="1"/>
              <a:t>avoir beau </a:t>
            </a:r>
            <a:r>
              <a:rPr lang="fr-FR" sz="1400" b="1"/>
              <a:t>:</a:t>
            </a:r>
          </a:p>
          <a:p>
            <a:r>
              <a:rPr lang="fr-FR" sz="1400" b="1" i="0">
                <a:solidFill>
                  <a:srgbClr val="202124"/>
                </a:solidFill>
                <a:effectLst/>
              </a:rPr>
              <a:t>Exemple</a:t>
            </a:r>
            <a:r>
              <a:rPr lang="fr-FR" sz="1400" b="0" i="0">
                <a:solidFill>
                  <a:srgbClr val="202124"/>
                </a:solidFill>
                <a:effectLst/>
              </a:rPr>
              <a:t> : On affirme qu'hommes et femmes sont égaux, </a:t>
            </a:r>
            <a:r>
              <a:rPr lang="fr-FR" sz="1400" b="0" i="0">
                <a:solidFill>
                  <a:srgbClr val="0070C0"/>
                </a:solidFill>
                <a:effectLst/>
              </a:rPr>
              <a:t>cependant</a:t>
            </a:r>
            <a:r>
              <a:rPr lang="fr-FR" sz="1400" b="0" i="0">
                <a:solidFill>
                  <a:srgbClr val="202124"/>
                </a:solidFill>
                <a:effectLst/>
              </a:rPr>
              <a:t> bien des inégalités subsistent.</a:t>
            </a:r>
            <a:br>
              <a:rPr lang="fr-FR" sz="1400"/>
            </a:br>
            <a:r>
              <a:rPr lang="fr-FR" sz="1400" b="0" i="0">
                <a:solidFill>
                  <a:srgbClr val="202124"/>
                </a:solidFill>
                <a:effectLst/>
              </a:rPr>
              <a:t>→ On </a:t>
            </a:r>
            <a:r>
              <a:rPr lang="fr-FR" sz="1400" b="0" i="0">
                <a:solidFill>
                  <a:srgbClr val="FF0000"/>
                </a:solidFill>
                <a:effectLst/>
              </a:rPr>
              <a:t>a beau affirmer </a:t>
            </a:r>
            <a:r>
              <a:rPr lang="fr-FR" sz="1400" b="0" i="0">
                <a:solidFill>
                  <a:srgbClr val="202124"/>
                </a:solidFill>
                <a:effectLst/>
              </a:rPr>
              <a:t>qu'hommes et femmes sont égaux, bien des inégalités subsistent.</a:t>
            </a:r>
          </a:p>
          <a:p>
            <a:br>
              <a:rPr lang="fr-FR" sz="1400"/>
            </a:br>
            <a:r>
              <a:rPr lang="fr-FR" sz="1400" b="0" i="0">
                <a:solidFill>
                  <a:srgbClr val="202124"/>
                </a:solidFill>
                <a:effectLst/>
              </a:rPr>
              <a:t>1. Les partis politiques se fixent des quotas de participation des femmes aux postes de responsabilités, </a:t>
            </a:r>
            <a:r>
              <a:rPr lang="fr-FR" sz="1400" b="0" i="0">
                <a:solidFill>
                  <a:srgbClr val="0070C0"/>
                </a:solidFill>
                <a:effectLst/>
              </a:rPr>
              <a:t>mais</a:t>
            </a:r>
            <a:r>
              <a:rPr lang="fr-FR" sz="1400" b="0" i="0">
                <a:solidFill>
                  <a:srgbClr val="202124"/>
                </a:solidFill>
                <a:effectLst/>
              </a:rPr>
              <a:t> les pourcentages ne sont jamais atteints.</a:t>
            </a:r>
          </a:p>
          <a:p>
            <a:r>
              <a:rPr lang="fr-FR" sz="1400"/>
              <a:t>- </a:t>
            </a:r>
            <a:r>
              <a:rPr lang="fr-FR" sz="1400" b="0" i="0">
                <a:solidFill>
                  <a:srgbClr val="202124"/>
                </a:solidFill>
                <a:effectLst/>
              </a:rPr>
              <a:t>Les partis politiques </a:t>
            </a:r>
            <a:r>
              <a:rPr lang="fr-FR" sz="1400" b="0" i="0">
                <a:solidFill>
                  <a:srgbClr val="FF0000"/>
                </a:solidFill>
                <a:effectLst/>
              </a:rPr>
              <a:t>ont beau se fixer </a:t>
            </a:r>
            <a:r>
              <a:rPr lang="fr-FR" sz="1400" b="0" i="0">
                <a:solidFill>
                  <a:srgbClr val="202124"/>
                </a:solidFill>
                <a:effectLst/>
              </a:rPr>
              <a:t>des quotas de participation des femmes aux postes de responsabilités,  les pourcentages ne sont jamais atteints.</a:t>
            </a:r>
          </a:p>
          <a:p>
            <a:br>
              <a:rPr lang="fr-FR" sz="1400"/>
            </a:br>
            <a:r>
              <a:rPr lang="fr-FR" sz="1400" b="0" i="0">
                <a:solidFill>
                  <a:srgbClr val="202124"/>
                </a:solidFill>
                <a:effectLst/>
              </a:rPr>
              <a:t>2. Les femmes sont en minorité dans les partis politiques, elles y jouent </a:t>
            </a:r>
            <a:r>
              <a:rPr lang="fr-FR" sz="1400" b="0" i="0">
                <a:solidFill>
                  <a:srgbClr val="0070C0"/>
                </a:solidFill>
                <a:effectLst/>
              </a:rPr>
              <a:t>néanmoins</a:t>
            </a:r>
            <a:r>
              <a:rPr lang="fr-FR" sz="1400" b="0" i="0">
                <a:solidFill>
                  <a:srgbClr val="202124"/>
                </a:solidFill>
                <a:effectLst/>
              </a:rPr>
              <a:t> un rôle très actif.</a:t>
            </a:r>
          </a:p>
          <a:p>
            <a:r>
              <a:rPr lang="fr-FR" sz="1400"/>
              <a:t>- </a:t>
            </a:r>
            <a:r>
              <a:rPr lang="fr-FR" sz="1400" b="0" i="0">
                <a:solidFill>
                  <a:srgbClr val="202124"/>
                </a:solidFill>
                <a:effectLst/>
              </a:rPr>
              <a:t>Les femmes </a:t>
            </a:r>
            <a:r>
              <a:rPr lang="fr-FR" sz="1400" b="0" i="0">
                <a:solidFill>
                  <a:srgbClr val="FF0000"/>
                </a:solidFill>
                <a:effectLst/>
              </a:rPr>
              <a:t>ont beau être </a:t>
            </a:r>
            <a:r>
              <a:rPr lang="fr-FR" sz="1400" b="0" i="0">
                <a:solidFill>
                  <a:srgbClr val="202124"/>
                </a:solidFill>
                <a:effectLst/>
              </a:rPr>
              <a:t>en minorité dans les partis politiques, elles y jouent un rôle très actif.</a:t>
            </a:r>
          </a:p>
          <a:p>
            <a:br>
              <a:rPr lang="fr-FR" sz="1400"/>
            </a:br>
            <a:r>
              <a:rPr lang="fr-FR" sz="1400" b="0" i="0">
                <a:solidFill>
                  <a:srgbClr val="202124"/>
                </a:solidFill>
                <a:effectLst/>
              </a:rPr>
              <a:t>3. Dans les petites villes, au sein des conseils municipaux, les femmes sont souvent cantonnées aux affaires sociales. </a:t>
            </a:r>
            <a:r>
              <a:rPr lang="fr-FR" sz="1400" b="0" i="0">
                <a:solidFill>
                  <a:srgbClr val="0070C0"/>
                </a:solidFill>
                <a:effectLst/>
              </a:rPr>
              <a:t>Pourtant</a:t>
            </a:r>
            <a:r>
              <a:rPr lang="fr-FR" sz="1400" b="0" i="0">
                <a:solidFill>
                  <a:srgbClr val="202124"/>
                </a:solidFill>
                <a:effectLst/>
              </a:rPr>
              <a:t>, elles réussissent très bien dans d'autres domaines.</a:t>
            </a:r>
          </a:p>
          <a:p>
            <a:r>
              <a:rPr lang="fr-FR" sz="1400">
                <a:solidFill>
                  <a:srgbClr val="202124"/>
                </a:solidFill>
              </a:rPr>
              <a:t>- </a:t>
            </a:r>
            <a:r>
              <a:rPr lang="fr-FR" sz="1400" b="0" i="0">
                <a:solidFill>
                  <a:srgbClr val="202124"/>
                </a:solidFill>
                <a:effectLst/>
              </a:rPr>
              <a:t>Dans les petites villes, au sein des conseils municipaux, les femmes </a:t>
            </a:r>
            <a:r>
              <a:rPr lang="fr-FR" sz="1400" b="0" i="0">
                <a:solidFill>
                  <a:srgbClr val="FF0000"/>
                </a:solidFill>
                <a:effectLst/>
              </a:rPr>
              <a:t>ont beau être </a:t>
            </a:r>
            <a:r>
              <a:rPr lang="fr-FR" sz="1400" b="0" i="0">
                <a:solidFill>
                  <a:srgbClr val="202124"/>
                </a:solidFill>
                <a:effectLst/>
              </a:rPr>
              <a:t>souvent </a:t>
            </a:r>
            <a:r>
              <a:rPr lang="fr-FR" sz="1400" b="0" i="0">
                <a:solidFill>
                  <a:srgbClr val="FF0000"/>
                </a:solidFill>
                <a:effectLst/>
              </a:rPr>
              <a:t>cantonnées</a:t>
            </a:r>
            <a:r>
              <a:rPr lang="fr-FR" sz="1400" b="0" i="0">
                <a:solidFill>
                  <a:srgbClr val="202124"/>
                </a:solidFill>
                <a:effectLst/>
              </a:rPr>
              <a:t> aux affaires sociales, elles réussissent très bien dans d'autres domaines.</a:t>
            </a:r>
          </a:p>
          <a:p>
            <a:br>
              <a:rPr lang="fr-FR" sz="1400"/>
            </a:br>
            <a:r>
              <a:rPr lang="fr-FR" sz="1400" b="0" i="0">
                <a:solidFill>
                  <a:srgbClr val="202124"/>
                </a:solidFill>
                <a:effectLst/>
              </a:rPr>
              <a:t>4. Dans la vie professionnelle, la situation a évolué ; </a:t>
            </a:r>
            <a:r>
              <a:rPr lang="fr-FR" sz="1400" b="0" i="0">
                <a:solidFill>
                  <a:srgbClr val="0070C0"/>
                </a:solidFill>
                <a:effectLst/>
              </a:rPr>
              <a:t>toutefois</a:t>
            </a:r>
            <a:r>
              <a:rPr lang="fr-FR" sz="1400" b="0" i="0">
                <a:solidFill>
                  <a:srgbClr val="202124"/>
                </a:solidFill>
                <a:effectLst/>
              </a:rPr>
              <a:t>, une discrimination plus subtile mais très réelle se maintient.</a:t>
            </a:r>
          </a:p>
          <a:p>
            <a:r>
              <a:rPr lang="fr-FR" sz="1400" b="0" i="0">
                <a:solidFill>
                  <a:srgbClr val="202124"/>
                </a:solidFill>
                <a:effectLst/>
              </a:rPr>
              <a:t>- Dans la vie professionnelle, la situation </a:t>
            </a:r>
            <a:r>
              <a:rPr lang="fr-FR" sz="1400" b="0" i="0">
                <a:solidFill>
                  <a:srgbClr val="FF0000"/>
                </a:solidFill>
                <a:effectLst/>
              </a:rPr>
              <a:t>a beau avoir évolué</a:t>
            </a:r>
            <a:r>
              <a:rPr lang="fr-FR" sz="1400" b="0" i="0">
                <a:solidFill>
                  <a:srgbClr val="202124"/>
                </a:solidFill>
                <a:effectLst/>
              </a:rPr>
              <a:t>, une discrimination plus subtile mais très réelle se maintient.</a:t>
            </a:r>
          </a:p>
          <a:p>
            <a:endParaRPr lang="fr-FR" sz="1400" b="0" i="0">
              <a:solidFill>
                <a:srgbClr val="202124"/>
              </a:solidFill>
              <a:effectLst/>
            </a:endParaRPr>
          </a:p>
          <a:p>
            <a:r>
              <a:rPr lang="fr-FR" sz="1400" b="0" i="0">
                <a:solidFill>
                  <a:srgbClr val="202124"/>
                </a:solidFill>
                <a:effectLst/>
              </a:rPr>
              <a:t>5. La promotion professionnelle des femmes est moins rapide </a:t>
            </a:r>
            <a:r>
              <a:rPr lang="fr-FR" sz="1400" b="0" i="0">
                <a:solidFill>
                  <a:srgbClr val="0070C0"/>
                </a:solidFill>
                <a:effectLst/>
              </a:rPr>
              <a:t>alors que </a:t>
            </a:r>
            <a:r>
              <a:rPr lang="fr-FR" sz="1400" b="0" i="0">
                <a:solidFill>
                  <a:srgbClr val="202124"/>
                </a:solidFill>
                <a:effectLst/>
              </a:rPr>
              <a:t>les filles et les garçons ont les mêmes diplômes. On a beau dire, il y a encore des progrès à faire </a:t>
            </a:r>
            <a:r>
              <a:rPr lang="fr-FR" sz="1600" b="0" i="0">
                <a:solidFill>
                  <a:srgbClr val="202124"/>
                </a:solidFill>
                <a:effectLst/>
              </a:rPr>
              <a:t>!</a:t>
            </a:r>
          </a:p>
          <a:p>
            <a:r>
              <a:rPr lang="fr-FR" sz="1400">
                <a:solidFill>
                  <a:srgbClr val="202124"/>
                </a:solidFill>
              </a:rPr>
              <a:t>- Les filles et les garçons </a:t>
            </a:r>
            <a:r>
              <a:rPr lang="fr-FR" sz="1400">
                <a:solidFill>
                  <a:srgbClr val="FF0000"/>
                </a:solidFill>
              </a:rPr>
              <a:t>ont beau avoir </a:t>
            </a:r>
            <a:r>
              <a:rPr lang="fr-FR" sz="1400">
                <a:solidFill>
                  <a:srgbClr val="202124"/>
                </a:solidFill>
              </a:rPr>
              <a:t>les mêmes diplômes, la promotion professionnelle des femmes est moins rapide . On a beau dire, il y a encore des progrès à faire </a:t>
            </a:r>
            <a:r>
              <a:rPr lang="fr-FR" sz="1400" b="0" i="0">
                <a:solidFill>
                  <a:srgbClr val="202124"/>
                </a:solidFill>
                <a:effectLst/>
              </a:rPr>
              <a:t>!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F86970C-B6DF-203E-7C66-64AA113E1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9556897" y="3049626"/>
            <a:ext cx="4393019" cy="278366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154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42654E6-C45C-49F0-A569-612B06173D5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Au gérondif/participe présent</a:t>
            </a:r>
            <a:endParaRPr lang="en-US" sz="40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E088B8-5C97-4BF0-9956-7440F977CE2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15568" y="2481943"/>
            <a:ext cx="10168128" cy="369502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/>
              <a:t>Le gérondif et le participe présent utilisent la même forme verbale (racine du verbe à la première personne du pluriel du présent de l’indicatif + </a:t>
            </a:r>
            <a:r>
              <a:rPr lang="en-US" sz="2200" b="1" i="1"/>
              <a:t>-ant</a:t>
            </a:r>
            <a:r>
              <a:rPr lang="en-US" sz="2200"/>
              <a:t>), mais le gérondif la fait précéder de </a:t>
            </a:r>
            <a:r>
              <a:rPr lang="en-US" sz="2200" b="1"/>
              <a:t>en</a:t>
            </a:r>
            <a:r>
              <a:rPr lang="en-US" sz="2200"/>
              <a:t>. Exemple - </a:t>
            </a:r>
            <a:r>
              <a:rPr lang="en-US" sz="2200" i="1"/>
              <a:t>boire</a:t>
            </a:r>
            <a:r>
              <a:rPr lang="en-US" sz="2200"/>
              <a:t> : participe présent → </a:t>
            </a:r>
            <a:r>
              <a:rPr lang="en-US" sz="2200" i="1"/>
              <a:t>buvant</a:t>
            </a:r>
            <a:r>
              <a:rPr lang="en-US" sz="2200"/>
              <a:t> ; gérondif → </a:t>
            </a:r>
            <a:r>
              <a:rPr lang="en-US" sz="2200" i="1"/>
              <a:t>en buvant</a:t>
            </a:r>
            <a:r>
              <a:rPr lang="en-US" sz="2200"/>
              <a:t>.</a:t>
            </a:r>
          </a:p>
          <a:p>
            <a:r>
              <a:rPr lang="en-US" sz="2200" b="1"/>
              <a:t>Bien que, quoique</a:t>
            </a:r>
          </a:p>
          <a:p>
            <a:r>
              <a:rPr lang="en-US" sz="2200"/>
              <a:t>Si le sujet de la principale et de la subordonnée de concession est le même, </a:t>
            </a:r>
            <a:r>
              <a:rPr lang="en-US" sz="2200">
                <a:solidFill>
                  <a:srgbClr val="FF0000"/>
                </a:solidFill>
              </a:rPr>
              <a:t>bien que </a:t>
            </a:r>
            <a:r>
              <a:rPr lang="en-US" sz="2200"/>
              <a:t>et </a:t>
            </a:r>
            <a:r>
              <a:rPr lang="en-US" sz="2200">
                <a:solidFill>
                  <a:srgbClr val="FF0000"/>
                </a:solidFill>
              </a:rPr>
              <a:t>quoique</a:t>
            </a:r>
            <a:r>
              <a:rPr lang="en-US" sz="2200"/>
              <a:t> peuvent être suivis d’un </a:t>
            </a:r>
            <a:r>
              <a:rPr lang="en-US" sz="2200" b="1"/>
              <a:t>participe présent</a:t>
            </a:r>
          </a:p>
          <a:p>
            <a:pPr lvl="1"/>
            <a:r>
              <a:rPr lang="fr-FR" sz="1800"/>
              <a:t>Les chantiers navals sont un secteur important, </a:t>
            </a:r>
            <a:r>
              <a:rPr lang="fr-FR" sz="1800">
                <a:solidFill>
                  <a:srgbClr val="FF0000"/>
                </a:solidFill>
              </a:rPr>
              <a:t>quoique connaissant </a:t>
            </a:r>
            <a:r>
              <a:rPr lang="fr-FR" sz="1800"/>
              <a:t>des pertes.</a:t>
            </a:r>
            <a:endParaRPr lang="en-US" sz="1800"/>
          </a:p>
          <a:p>
            <a:pPr lvl="1"/>
            <a:r>
              <a:rPr lang="fr-FR" sz="1800"/>
              <a:t>Ces pays, </a:t>
            </a:r>
            <a:r>
              <a:rPr lang="fr-FR" sz="1800">
                <a:solidFill>
                  <a:srgbClr val="FF0000"/>
                </a:solidFill>
              </a:rPr>
              <a:t>bien qu'ayant connu </a:t>
            </a:r>
            <a:r>
              <a:rPr lang="fr-FR" sz="1800"/>
              <a:t>une forte croissance, connaissent encore une pauvreté et un chômage élevés.</a:t>
            </a:r>
            <a:endParaRPr lang="en-US" sz="1800"/>
          </a:p>
          <a:p>
            <a:r>
              <a:rPr lang="en-US" sz="2200" b="1"/>
              <a:t>Tout en + gérondif </a:t>
            </a:r>
            <a:r>
              <a:rPr lang="en-US" sz="2200"/>
              <a:t>(sujet identique pour les deux propositions)</a:t>
            </a:r>
          </a:p>
          <a:p>
            <a:pPr lvl="1"/>
            <a:r>
              <a:rPr lang="en-US" sz="1800"/>
              <a:t>J’ai approuvé ce processus, </a:t>
            </a:r>
            <a:r>
              <a:rPr lang="en-US" sz="1800">
                <a:solidFill>
                  <a:srgbClr val="FF0000"/>
                </a:solidFill>
              </a:rPr>
              <a:t>tout en sachant </a:t>
            </a:r>
            <a:r>
              <a:rPr lang="en-US" sz="1800"/>
              <a:t>que son efficacité n’est pas garantie.</a:t>
            </a:r>
          </a:p>
          <a:p>
            <a:pPr lvl="1"/>
            <a:r>
              <a:rPr lang="en-US" sz="1800">
                <a:solidFill>
                  <a:srgbClr val="FF0000"/>
                </a:solidFill>
              </a:rPr>
              <a:t>Tout en comprenant </a:t>
            </a:r>
            <a:r>
              <a:rPr lang="en-US" sz="1800"/>
              <a:t>les raisons de ton choix, je ne les approuve pas totalement.</a:t>
            </a:r>
          </a:p>
          <a:p>
            <a:pPr lvl="1"/>
            <a:endParaRPr lang="en-US" sz="18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B3145C7-0334-243E-45C9-493110D13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499344" cy="278366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0425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F0D3C5E-2D51-4812-AEE2-9B13392F0F69}"/>
              </a:ext>
            </a:extLst>
          </p:cNvPr>
          <p:cNvSpPr txBox="1"/>
          <p:nvPr/>
        </p:nvSpPr>
        <p:spPr>
          <a:xfrm>
            <a:off x="1278384" y="550416"/>
            <a:ext cx="2982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Exercices</a:t>
            </a:r>
            <a:endParaRPr lang="fr-FR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0BB194A-22EA-4550-9B8B-971C4B879EEB}"/>
              </a:ext>
            </a:extLst>
          </p:cNvPr>
          <p:cNvSpPr txBox="1"/>
          <p:nvPr/>
        </p:nvSpPr>
        <p:spPr>
          <a:xfrm>
            <a:off x="1358282" y="1225117"/>
            <a:ext cx="997850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/>
              <a:t>Reformulez la concession en employant </a:t>
            </a:r>
            <a:r>
              <a:rPr lang="fr-FR" sz="1400" b="1" i="1"/>
              <a:t>tout en + gérondif</a:t>
            </a:r>
          </a:p>
          <a:p>
            <a:r>
              <a:rPr lang="fr-FR" sz="1400" b="1"/>
              <a:t>Exemple</a:t>
            </a:r>
            <a:r>
              <a:rPr lang="fr-FR" sz="1400"/>
              <a:t> : Ce vêtement vous donnera toute satisfaction. </a:t>
            </a:r>
            <a:r>
              <a:rPr lang="fr-FR" sz="1400">
                <a:solidFill>
                  <a:srgbClr val="0070C0"/>
                </a:solidFill>
              </a:rPr>
              <a:t>Quoique</a:t>
            </a:r>
            <a:r>
              <a:rPr lang="fr-FR" sz="1400"/>
              <a:t> très léger, il est extrêmement chaud.</a:t>
            </a:r>
          </a:p>
          <a:p>
            <a:r>
              <a:rPr lang="fr-FR" sz="1400"/>
              <a:t>→ Ce vêtement vous donnera toute satisfaction. </a:t>
            </a:r>
            <a:r>
              <a:rPr lang="fr-FR" sz="1400">
                <a:solidFill>
                  <a:srgbClr val="FF0000"/>
                </a:solidFill>
              </a:rPr>
              <a:t>Tout en étant </a:t>
            </a:r>
            <a:r>
              <a:rPr lang="fr-FR" sz="1400"/>
              <a:t>très léger, il est extrêmement chaud. / Il est extrêmement chaud, tout en étant très léger.</a:t>
            </a:r>
          </a:p>
          <a:p>
            <a:endParaRPr lang="fr-FR" sz="1400"/>
          </a:p>
          <a:p>
            <a:pPr marL="342900" indent="-342900">
              <a:buAutoNum type="arabicPeriod"/>
            </a:pPr>
            <a:r>
              <a:rPr lang="fr-FR" sz="1400"/>
              <a:t>Cet hôtel offre un agréable confort, </a:t>
            </a:r>
            <a:r>
              <a:rPr lang="fr-FR" sz="1400">
                <a:solidFill>
                  <a:srgbClr val="0070C0"/>
                </a:solidFill>
              </a:rPr>
              <a:t>bien qu</a:t>
            </a:r>
            <a:r>
              <a:rPr lang="fr-FR" sz="1400"/>
              <a:t>'il reste à un prix très raisonnable.</a:t>
            </a:r>
          </a:p>
          <a:p>
            <a:r>
              <a:rPr lang="fr-FR" sz="1400"/>
              <a:t>-  Cet hôtel offre un agréable confort, </a:t>
            </a:r>
            <a:r>
              <a:rPr lang="fr-FR" sz="1400">
                <a:solidFill>
                  <a:srgbClr val="FF0000"/>
                </a:solidFill>
              </a:rPr>
              <a:t>tout en restant </a:t>
            </a:r>
            <a:r>
              <a:rPr lang="fr-FR" sz="1400"/>
              <a:t>à un prix très raisonnable.</a:t>
            </a:r>
          </a:p>
          <a:p>
            <a:endParaRPr lang="fr-FR" sz="1400"/>
          </a:p>
          <a:p>
            <a:r>
              <a:rPr lang="fr-FR" sz="1400"/>
              <a:t>2. Certains photographes, </a:t>
            </a:r>
            <a:r>
              <a:rPr lang="fr-FR" sz="1400">
                <a:solidFill>
                  <a:srgbClr val="0070C0"/>
                </a:solidFill>
              </a:rPr>
              <a:t>quoiqu</a:t>
            </a:r>
            <a:r>
              <a:rPr lang="fr-FR" sz="1400"/>
              <a:t>'ils reconnaissent les nombreux avantages des appareils numériques,</a:t>
            </a:r>
          </a:p>
          <a:p>
            <a:r>
              <a:rPr lang="fr-FR" sz="1400"/>
              <a:t>préfèrent la qualité d'image des appareils argentiques.</a:t>
            </a:r>
          </a:p>
          <a:p>
            <a:r>
              <a:rPr lang="fr-FR" sz="1400"/>
              <a:t>- Certains photographes, </a:t>
            </a:r>
            <a:r>
              <a:rPr lang="fr-FR" sz="1400">
                <a:solidFill>
                  <a:srgbClr val="FF0000"/>
                </a:solidFill>
              </a:rPr>
              <a:t>tout en reconnaissant </a:t>
            </a:r>
            <a:r>
              <a:rPr lang="fr-FR" sz="1400"/>
              <a:t>les nombreux avantages des appareils numériques, préfèrent la qualité d'image des appareils argentiques.</a:t>
            </a:r>
          </a:p>
          <a:p>
            <a:endParaRPr lang="fr-FR" sz="1400"/>
          </a:p>
          <a:p>
            <a:r>
              <a:rPr lang="fr-FR" sz="1400"/>
              <a:t>3. Le nouveau PDG de l'entreprise, </a:t>
            </a:r>
            <a:r>
              <a:rPr lang="fr-FR" sz="1400">
                <a:solidFill>
                  <a:srgbClr val="0070C0"/>
                </a:solidFill>
              </a:rPr>
              <a:t>bien qu</a:t>
            </a:r>
            <a:r>
              <a:rPr lang="fr-FR" sz="1400"/>
              <a:t>'ouvert à la concertation, finit toujours par imposer son point de vue.</a:t>
            </a:r>
          </a:p>
          <a:p>
            <a:r>
              <a:rPr lang="fr-FR" sz="1400"/>
              <a:t>- Le nouveau PDG de l'entreprise, </a:t>
            </a:r>
            <a:r>
              <a:rPr lang="fr-FR" sz="1400">
                <a:solidFill>
                  <a:srgbClr val="FF0000"/>
                </a:solidFill>
              </a:rPr>
              <a:t>tout en étant </a:t>
            </a:r>
            <a:r>
              <a:rPr lang="fr-FR" sz="1400"/>
              <a:t>ouvert à la concertation, finit toujours par imposer son point de vue.</a:t>
            </a:r>
          </a:p>
          <a:p>
            <a:endParaRPr lang="fr-FR" sz="1400"/>
          </a:p>
          <a:p>
            <a:r>
              <a:rPr lang="fr-FR" sz="1400"/>
              <a:t>4. Attention aux « pourriels »! Il faut s'équiper d'un bon logiciel antispam </a:t>
            </a:r>
            <a:r>
              <a:rPr lang="fr-FR" sz="1400">
                <a:solidFill>
                  <a:srgbClr val="0070C0"/>
                </a:solidFill>
              </a:rPr>
              <a:t>même si </a:t>
            </a:r>
            <a:r>
              <a:rPr lang="fr-FR" sz="1400"/>
              <a:t>on sait qu'une telle</a:t>
            </a:r>
          </a:p>
          <a:p>
            <a:r>
              <a:rPr lang="fr-FR" sz="1400"/>
              <a:t>protection ne peut être considérée comme entièrement efficace.</a:t>
            </a:r>
          </a:p>
          <a:p>
            <a:r>
              <a:rPr lang="fr-FR" sz="1400"/>
              <a:t>- Attention aux « pourriels »! Il faut s'équiper d'un bon logiciel antispam </a:t>
            </a:r>
            <a:r>
              <a:rPr lang="fr-FR" sz="1400">
                <a:solidFill>
                  <a:srgbClr val="FF0000"/>
                </a:solidFill>
              </a:rPr>
              <a:t>tout en sachant </a:t>
            </a:r>
            <a:r>
              <a:rPr lang="fr-FR" sz="1400"/>
              <a:t>qu'une telle protection ne peut être considérée comme entièrement efficace.</a:t>
            </a:r>
          </a:p>
          <a:p>
            <a:endParaRPr lang="fr-FR" sz="14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7E868D1-4818-75A2-8577-C08F274C9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03651" cy="257101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44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E0EBF18-3B7E-436E-98BC-ABA63297958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Mots de liaison, connecteurs logiques exprimant la concession, la restriction ou l’opposition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01F552-54ED-455C-8C5A-7D0E9AC52A1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86782" y="2366999"/>
            <a:ext cx="10168128" cy="369502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b="1"/>
              <a:t>Conjonctions de coordination :</a:t>
            </a:r>
          </a:p>
          <a:p>
            <a:pPr marL="0" indent="0">
              <a:buNone/>
            </a:pPr>
            <a:r>
              <a:rPr lang="en-US" sz="2000"/>
              <a:t>- mais, or </a:t>
            </a:r>
          </a:p>
          <a:p>
            <a:pPr marL="0" indent="0">
              <a:buNone/>
            </a:pPr>
            <a:r>
              <a:rPr lang="en-US" sz="2000" b="1"/>
              <a:t>Adverbes de relation logique :</a:t>
            </a:r>
            <a:r>
              <a:rPr lang="fr-FR" sz="2000" b="1"/>
              <a:t> </a:t>
            </a:r>
          </a:p>
          <a:p>
            <a:pPr>
              <a:buFontTx/>
              <a:buChar char="-"/>
            </a:pPr>
            <a:r>
              <a:rPr lang="fr-FR" sz="2000"/>
              <a:t>cependant, pourtant, toutefois </a:t>
            </a:r>
          </a:p>
          <a:p>
            <a:pPr>
              <a:buFontTx/>
              <a:buChar char="-"/>
            </a:pPr>
            <a:r>
              <a:rPr lang="fr-FR" sz="2000"/>
              <a:t>en revanche (par contre), au contraire</a:t>
            </a:r>
          </a:p>
          <a:p>
            <a:pPr>
              <a:buFontTx/>
              <a:buChar char="-"/>
            </a:pPr>
            <a:r>
              <a:rPr lang="fr-FR" sz="2000"/>
              <a:t>même, quand même, tout de même, </a:t>
            </a:r>
          </a:p>
          <a:p>
            <a:pPr>
              <a:buFontTx/>
              <a:buChar char="-"/>
            </a:pPr>
            <a:r>
              <a:rPr lang="fr-FR" sz="2000"/>
              <a:t>seulement, par ailleurs, </a:t>
            </a:r>
            <a:r>
              <a:rPr lang="en-US" sz="2000"/>
              <a:t>en fait</a:t>
            </a:r>
          </a:p>
          <a:p>
            <a:pPr marL="0" indent="0">
              <a:buNone/>
            </a:pPr>
            <a:r>
              <a:rPr lang="en-US" sz="2000" b="1"/>
              <a:t>Expressions</a:t>
            </a:r>
            <a:r>
              <a:rPr lang="en-US" sz="2000"/>
              <a:t> :</a:t>
            </a:r>
          </a:p>
          <a:p>
            <a:pPr>
              <a:buFontTx/>
              <a:buChar char="-"/>
            </a:pPr>
            <a:r>
              <a:rPr lang="en-US" sz="2000"/>
              <a:t>Il n’en demeure (reste) pas moins que, il n’empêche que, toujours est-il que</a:t>
            </a:r>
          </a:p>
          <a:p>
            <a:pPr marL="0" indent="0">
              <a:buNone/>
            </a:pPr>
            <a:endParaRPr lang="en-US" sz="2000"/>
          </a:p>
          <a:p>
            <a:endParaRPr lang="en-US" sz="20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985E1E-E3D6-03AA-48CF-87FF575F3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35549" cy="320897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727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1D2297F-EE6C-4F9A-8E46-CAA9618C9537}"/>
              </a:ext>
            </a:extLst>
          </p:cNvPr>
          <p:cNvSpPr txBox="1"/>
          <p:nvPr/>
        </p:nvSpPr>
        <p:spPr>
          <a:xfrm>
            <a:off x="967666" y="985421"/>
            <a:ext cx="817411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1"/>
              <a:t>Il n'en demeure pas moins que, il n'empêche que, toujours est-il que</a:t>
            </a:r>
            <a:r>
              <a:rPr lang="fr-FR" b="1"/>
              <a:t>. Transformez, au choix.</a:t>
            </a:r>
          </a:p>
          <a:p>
            <a:r>
              <a:rPr lang="fr-FR"/>
              <a:t>1. La culpabilité de l'accusé semble certaine, </a:t>
            </a:r>
            <a:r>
              <a:rPr lang="fr-FR">
                <a:solidFill>
                  <a:srgbClr val="0070C0"/>
                </a:solidFill>
              </a:rPr>
              <a:t>mais</a:t>
            </a:r>
            <a:r>
              <a:rPr lang="fr-FR"/>
              <a:t> il a le droit d'être défendu.</a:t>
            </a:r>
          </a:p>
          <a:p>
            <a:r>
              <a:rPr lang="fr-FR"/>
              <a:t>La culpabilité de l'accusé semble certaine. </a:t>
            </a:r>
            <a:r>
              <a:rPr lang="fr-FR">
                <a:solidFill>
                  <a:srgbClr val="FF0000"/>
                </a:solidFill>
              </a:rPr>
              <a:t>Il n'en demeure pas moins qu'</a:t>
            </a:r>
            <a:r>
              <a:rPr lang="fr-FR"/>
              <a:t>il</a:t>
            </a:r>
            <a:r>
              <a:rPr lang="fr-FR">
                <a:solidFill>
                  <a:srgbClr val="FF0000"/>
                </a:solidFill>
              </a:rPr>
              <a:t> </a:t>
            </a:r>
            <a:r>
              <a:rPr lang="fr-FR"/>
              <a:t>a le droit d'être défendu.</a:t>
            </a:r>
          </a:p>
          <a:p>
            <a:r>
              <a:rPr lang="fr-FR"/>
              <a:t>2. Nos résultats de cette année sont assez mauvais, </a:t>
            </a:r>
            <a:r>
              <a:rPr lang="fr-FR">
                <a:solidFill>
                  <a:srgbClr val="0070C0"/>
                </a:solidFill>
              </a:rPr>
              <a:t>mais</a:t>
            </a:r>
            <a:r>
              <a:rPr lang="fr-FR"/>
              <a:t> ils sont meilleurs que ceux de l'année dernière.</a:t>
            </a:r>
          </a:p>
          <a:p>
            <a:r>
              <a:rPr lang="fr-FR"/>
              <a:t>Nos résultats de cette année sont assez mauvais. </a:t>
            </a:r>
            <a:r>
              <a:rPr lang="fr-FR">
                <a:solidFill>
                  <a:srgbClr val="FF0000"/>
                </a:solidFill>
              </a:rPr>
              <a:t>Il n’empêche qu’</a:t>
            </a:r>
            <a:r>
              <a:rPr lang="fr-FR"/>
              <a:t>ils sont meilleurs que ceux de l'année dernière.</a:t>
            </a:r>
          </a:p>
          <a:p>
            <a:r>
              <a:rPr lang="fr-FR"/>
              <a:t>3. Le gouvernement a fait des concessions, </a:t>
            </a:r>
            <a:r>
              <a:rPr lang="fr-FR">
                <a:solidFill>
                  <a:srgbClr val="0070C0"/>
                </a:solidFill>
              </a:rPr>
              <a:t>mais</a:t>
            </a:r>
            <a:r>
              <a:rPr lang="fr-FR"/>
              <a:t> l'âge de la retraite sera reculé.</a:t>
            </a:r>
          </a:p>
          <a:p>
            <a:r>
              <a:rPr lang="fr-FR"/>
              <a:t>Le gouvernement a fait des concessions, </a:t>
            </a:r>
            <a:r>
              <a:rPr lang="fr-FR">
                <a:solidFill>
                  <a:srgbClr val="FF0000"/>
                </a:solidFill>
              </a:rPr>
              <a:t>toujours est-il que</a:t>
            </a:r>
            <a:r>
              <a:rPr lang="fr-FR"/>
              <a:t> l'âge de la retraite sera reculé.</a:t>
            </a:r>
          </a:p>
          <a:p>
            <a:r>
              <a:rPr lang="fr-FR"/>
              <a:t>4. L'inflation a été contenue, </a:t>
            </a:r>
            <a:r>
              <a:rPr lang="fr-FR">
                <a:solidFill>
                  <a:srgbClr val="0070C0"/>
                </a:solidFill>
              </a:rPr>
              <a:t>mais</a:t>
            </a:r>
            <a:r>
              <a:rPr lang="fr-FR"/>
              <a:t> le niveau de vie a baissé.</a:t>
            </a:r>
          </a:p>
          <a:p>
            <a:r>
              <a:rPr lang="fr-FR"/>
              <a:t>L'inflation a été contenue, </a:t>
            </a:r>
            <a:r>
              <a:rPr lang="fr-FR">
                <a:solidFill>
                  <a:srgbClr val="FF0000"/>
                </a:solidFill>
              </a:rPr>
              <a:t>il n’en reste pas moins que</a:t>
            </a:r>
            <a:r>
              <a:rPr lang="fr-FR"/>
              <a:t> le niveau de vie a baissé.</a:t>
            </a:r>
          </a:p>
          <a:p>
            <a:endParaRPr lang="fr-FR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1C19E360-0A0E-7903-72A9-292DF733F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1"/>
            <a:ext cx="4403651" cy="310264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66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inLineVTI">
  <a:themeElements>
    <a:clrScheme name="ThinLines Color Schem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BAC8"/>
      </a:accent1>
      <a:accent2>
        <a:srgbClr val="794DFF"/>
      </a:accent2>
      <a:accent3>
        <a:srgbClr val="00D17D"/>
      </a:accent3>
      <a:accent4>
        <a:srgbClr val="404040"/>
      </a:accent4>
      <a:accent5>
        <a:srgbClr val="FE5D21"/>
      </a:accent5>
      <a:accent6>
        <a:srgbClr val="B3B3B3"/>
      </a:accent6>
      <a:hlink>
        <a:srgbClr val="3E8FF1"/>
      </a:hlink>
      <a:folHlink>
        <a:srgbClr val="939393"/>
      </a:folHlink>
    </a:clrScheme>
    <a:fontScheme name="Custom 3">
      <a:majorFont>
        <a:latin typeface="Source Sans Pro Light"/>
        <a:ea typeface=""/>
        <a:cs typeface=""/>
      </a:majorFont>
      <a:minorFont>
        <a:latin typeface="Source Sans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inLineVTI" id="{DA2A884B-D36C-4F63-9FE8-3C89F2B99A40}" vid="{62C1F77B-42AE-47B9-869B-5CE48C8ED844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9582</TotalTime>
  <Words>1684</Words>
  <Application>Microsoft Office PowerPoint</Application>
  <PresentationFormat>Widescreen</PresentationFormat>
  <Paragraphs>139</Paragraphs>
  <Slides>13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Source Sans Pro</vt:lpstr>
      <vt:lpstr>Source Sans Pro Light</vt:lpstr>
      <vt:lpstr>Tema di Office</vt:lpstr>
      <vt:lpstr>Tema di Office</vt:lpstr>
      <vt:lpstr>ThinLineVTI</vt:lpstr>
      <vt:lpstr>   L’expression de  la concession </vt:lpstr>
      <vt:lpstr>La concession au conditionnel</vt:lpstr>
      <vt:lpstr>Exercice</vt:lpstr>
      <vt:lpstr>À l’infinitif</vt:lpstr>
      <vt:lpstr>Presentazione standard di PowerPoint</vt:lpstr>
      <vt:lpstr>Au gérondif/participe présent</vt:lpstr>
      <vt:lpstr>Presentazione standard di PowerPoint</vt:lpstr>
      <vt:lpstr>Mots de liaison, connecteurs logiques exprimant la concession, la restriction ou l’opposition</vt:lpstr>
      <vt:lpstr>Presentazione standard di PowerPoint</vt:lpstr>
      <vt:lpstr>Le complément de concession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L’expression de  la concession</dc:title>
  <dc:creator>laura.kreyder@unimib.it</dc:creator>
  <cp:lastModifiedBy>laura.kreyder@unimib.it</cp:lastModifiedBy>
  <cp:revision>40</cp:revision>
  <dcterms:created xsi:type="dcterms:W3CDTF">2021-05-04T12:32:58Z</dcterms:created>
  <dcterms:modified xsi:type="dcterms:W3CDTF">2023-05-23T06:49:05Z</dcterms:modified>
</cp:coreProperties>
</file>