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2" r:id="rId5"/>
    <p:sldId id="260" r:id="rId6"/>
    <p:sldId id="261"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AE65B-BD85-4CB6-B2D6-B59C2391C7BA}" type="datetimeFigureOut">
              <a:rPr lang="fr-FR" smtClean="0"/>
              <a:t>25/05/2023</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39EF0-4D54-42B5-9DEC-259EC0C39CCB}" type="slidenum">
              <a:rPr lang="fr-FR" smtClean="0"/>
              <a:t>‹N›</a:t>
            </a:fld>
            <a:endParaRPr lang="fr-FR"/>
          </a:p>
        </p:txBody>
      </p:sp>
    </p:spTree>
    <p:extLst>
      <p:ext uri="{BB962C8B-B14F-4D97-AF65-F5344CB8AC3E}">
        <p14:creationId xmlns:p14="http://schemas.microsoft.com/office/powerpoint/2010/main" val="370754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A7AAE-3C48-43F2-BAD9-9CA63C19415E}"/>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contenuto 2">
            <a:extLst>
              <a:ext uri="{FF2B5EF4-FFF2-40B4-BE49-F238E27FC236}">
                <a16:creationId xmlns:a16="http://schemas.microsoft.com/office/drawing/2014/main" id="{BA3A6BF2-D229-414C-BD65-19BBD7E3BDA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a:extLst>
              <a:ext uri="{FF2B5EF4-FFF2-40B4-BE49-F238E27FC236}">
                <a16:creationId xmlns:a16="http://schemas.microsoft.com/office/drawing/2014/main" id="{EC9B8254-CED8-4B13-905C-8EBAF8BCED9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a:extLst>
              <a:ext uri="{FF2B5EF4-FFF2-40B4-BE49-F238E27FC236}">
                <a16:creationId xmlns:a16="http://schemas.microsoft.com/office/drawing/2014/main" id="{BA69ECAD-21EE-4D1C-8C2C-0E9732F6016A}"/>
              </a:ext>
            </a:extLst>
          </p:cNvPr>
          <p:cNvSpPr>
            <a:spLocks noGrp="1"/>
          </p:cNvSpPr>
          <p:nvPr>
            <p:ph type="dt" sz="half" idx="10"/>
          </p:nvPr>
        </p:nvSpPr>
        <p:spPr/>
        <p:txBody>
          <a:bodyPr/>
          <a:lstStyle/>
          <a:p>
            <a:fld id="{89BDD05F-20A0-485C-9189-CDD6DCFDB33B}" type="datetime1">
              <a:rPr lang="fr-FR" smtClean="0"/>
              <a:t>25/05/2023</a:t>
            </a:fld>
            <a:endParaRPr lang="fr-FR"/>
          </a:p>
        </p:txBody>
      </p:sp>
      <p:sp>
        <p:nvSpPr>
          <p:cNvPr id="6" name="Segnaposto piè di pagina 5">
            <a:extLst>
              <a:ext uri="{FF2B5EF4-FFF2-40B4-BE49-F238E27FC236}">
                <a16:creationId xmlns:a16="http://schemas.microsoft.com/office/drawing/2014/main" id="{9A511432-7C4B-4812-BF7E-49C972FB10D9}"/>
              </a:ext>
            </a:extLst>
          </p:cNvPr>
          <p:cNvSpPr>
            <a:spLocks noGrp="1"/>
          </p:cNvSpPr>
          <p:nvPr>
            <p:ph type="ftr" sz="quarter" idx="11"/>
          </p:nvPr>
        </p:nvSpPr>
        <p:spPr/>
        <p:txBody>
          <a:bodyPr/>
          <a:lstStyle/>
          <a:p>
            <a:r>
              <a:rPr lang="it-IT"/>
              <a:t>Lingua magistrale per il Turismo a.a. 22-23 Secondo semestre</a:t>
            </a:r>
            <a:endParaRPr lang="fr-FR"/>
          </a:p>
        </p:txBody>
      </p:sp>
      <p:sp>
        <p:nvSpPr>
          <p:cNvPr id="7" name="Segnaposto numero diapositiva 6">
            <a:extLst>
              <a:ext uri="{FF2B5EF4-FFF2-40B4-BE49-F238E27FC236}">
                <a16:creationId xmlns:a16="http://schemas.microsoft.com/office/drawing/2014/main" id="{11283ED0-7E05-4DF7-8435-43B6D3154CE1}"/>
              </a:ext>
            </a:extLst>
          </p:cNvPr>
          <p:cNvSpPr>
            <a:spLocks noGrp="1"/>
          </p:cNvSpPr>
          <p:nvPr>
            <p:ph type="sldNum" sz="quarter" idx="12"/>
          </p:nvPr>
        </p:nvSpPr>
        <p:spPr/>
        <p:txBody>
          <a:bodyPr/>
          <a:lstStyle/>
          <a:p>
            <a:fld id="{1777426E-3C3E-4ADE-8BC6-8F1756E862E6}" type="slidenum">
              <a:rPr lang="fr-FR" smtClean="0"/>
              <a:t>‹N›</a:t>
            </a:fld>
            <a:endParaRPr lang="fr-FR"/>
          </a:p>
        </p:txBody>
      </p:sp>
    </p:spTree>
    <p:extLst>
      <p:ext uri="{BB962C8B-B14F-4D97-AF65-F5344CB8AC3E}">
        <p14:creationId xmlns:p14="http://schemas.microsoft.com/office/powerpoint/2010/main" val="11883932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47D8278-54F2-431F-B2F1-C049C6B7B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55E729F8-B583-434B-BFAF-BB947A3E9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D38026E4-1369-457C-A321-B4EE913BD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66D77-DF75-4E6D-B288-F971702E55F3}" type="datetime1">
              <a:rPr lang="fr-FR" smtClean="0"/>
              <a:t>25/05/2023</a:t>
            </a:fld>
            <a:endParaRPr lang="fr-FR"/>
          </a:p>
        </p:txBody>
      </p:sp>
      <p:sp>
        <p:nvSpPr>
          <p:cNvPr id="5" name="Segnaposto piè di pagina 4">
            <a:extLst>
              <a:ext uri="{FF2B5EF4-FFF2-40B4-BE49-F238E27FC236}">
                <a16:creationId xmlns:a16="http://schemas.microsoft.com/office/drawing/2014/main" id="{5990BB74-37DE-425D-B297-5609DD3D4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Lingua magistrale per il Turismo a.a. 22-23 Secondo semestre</a:t>
            </a:r>
            <a:endParaRPr lang="fr-FR"/>
          </a:p>
        </p:txBody>
      </p:sp>
      <p:sp>
        <p:nvSpPr>
          <p:cNvPr id="6" name="Segnaposto numero diapositiva 5">
            <a:extLst>
              <a:ext uri="{FF2B5EF4-FFF2-40B4-BE49-F238E27FC236}">
                <a16:creationId xmlns:a16="http://schemas.microsoft.com/office/drawing/2014/main" id="{4F2B5AD9-5C07-45A8-989F-9CDF6F20B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7426E-3C3E-4ADE-8BC6-8F1756E862E6}" type="slidenum">
              <a:rPr lang="fr-FR" smtClean="0"/>
              <a:t>‹N›</a:t>
            </a:fld>
            <a:endParaRPr lang="fr-FR"/>
          </a:p>
        </p:txBody>
      </p:sp>
    </p:spTree>
    <p:extLst>
      <p:ext uri="{BB962C8B-B14F-4D97-AF65-F5344CB8AC3E}">
        <p14:creationId xmlns:p14="http://schemas.microsoft.com/office/powerpoint/2010/main" val="2010774302"/>
      </p:ext>
    </p:extLst>
  </p:cSld>
  <p:clrMap bg1="lt1" tx1="dk1" bg2="lt2" tx2="dk2" accent1="accent1" accent2="accent2" accent3="accent3" accent4="accent4" accent5="accent5" accent6="accent6" hlink="hlink" folHlink="folHlink"/>
  <p:sldLayoutIdLst>
    <p:sldLayoutId id="2147483652"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763B532A-9CC7-4E54-A09A-05CC5FDF4E5C}"/>
              </a:ext>
            </a:extLst>
          </p:cNvPr>
          <p:cNvPicPr>
            <a:picLocks noGrp="1" noChangeAspect="1"/>
          </p:cNvPicPr>
          <p:nvPr>
            <p:ph sz="half" idx="1"/>
          </p:nvPr>
        </p:nvPicPr>
        <p:blipFill>
          <a:blip r:embed="rId2"/>
          <a:stretch>
            <a:fillRect/>
          </a:stretch>
        </p:blipFill>
        <p:spPr>
          <a:xfrm>
            <a:off x="1801992" y="772787"/>
            <a:ext cx="5468819" cy="2937603"/>
          </a:xfrm>
        </p:spPr>
      </p:pic>
      <p:sp>
        <p:nvSpPr>
          <p:cNvPr id="4" name="Segnaposto contenuto 3">
            <a:extLst>
              <a:ext uri="{FF2B5EF4-FFF2-40B4-BE49-F238E27FC236}">
                <a16:creationId xmlns:a16="http://schemas.microsoft.com/office/drawing/2014/main" id="{23AB8C52-E0DC-479C-AFF8-2FA24AC9F437}"/>
              </a:ext>
            </a:extLst>
          </p:cNvPr>
          <p:cNvSpPr>
            <a:spLocks noGrp="1"/>
          </p:cNvSpPr>
          <p:nvPr>
            <p:ph sz="half" idx="2"/>
          </p:nvPr>
        </p:nvSpPr>
        <p:spPr>
          <a:xfrm>
            <a:off x="7874493" y="896645"/>
            <a:ext cx="3097567" cy="4643021"/>
          </a:xfrm>
        </p:spPr>
        <p:txBody>
          <a:bodyPr>
            <a:normAutofit/>
          </a:bodyPr>
          <a:lstStyle/>
          <a:p>
            <a:pPr marL="0" indent="0">
              <a:buNone/>
            </a:pPr>
            <a:r>
              <a:rPr lang="it-IT" sz="1800" b="1"/>
              <a:t>Marque</a:t>
            </a:r>
            <a:r>
              <a:rPr lang="it-IT" sz="1800"/>
              <a:t> : brand, marchio, marca</a:t>
            </a:r>
          </a:p>
          <a:p>
            <a:pPr marL="0" indent="0">
              <a:buNone/>
            </a:pPr>
            <a:r>
              <a:rPr lang="it-IT" sz="1800" b="1"/>
              <a:t>Face à </a:t>
            </a:r>
            <a:r>
              <a:rPr lang="it-IT" sz="1800"/>
              <a:t>: di fronte a </a:t>
            </a:r>
          </a:p>
          <a:p>
            <a:pPr marL="0" indent="0">
              <a:buNone/>
            </a:pPr>
            <a:r>
              <a:rPr lang="it-IT" sz="1800" b="1"/>
              <a:t>Taille</a:t>
            </a:r>
            <a:r>
              <a:rPr lang="it-IT" sz="1800"/>
              <a:t> : dimensione</a:t>
            </a:r>
          </a:p>
          <a:p>
            <a:pPr marL="0" indent="0">
              <a:buNone/>
            </a:pPr>
            <a:r>
              <a:rPr lang="it-IT" sz="1800" b="1"/>
              <a:t>Marque blanche </a:t>
            </a:r>
            <a:r>
              <a:rPr lang="it-IT" sz="1400"/>
              <a:t>→</a:t>
            </a:r>
            <a:r>
              <a:rPr lang="it-IT" sz="1800"/>
              <a:t> white label</a:t>
            </a:r>
          </a:p>
          <a:p>
            <a:pPr marL="0" indent="0">
              <a:buNone/>
            </a:pPr>
            <a:r>
              <a:rPr lang="it-IT" sz="1800" b="1"/>
              <a:t>Conçu</a:t>
            </a:r>
            <a:r>
              <a:rPr lang="it-IT" sz="1800"/>
              <a:t>, participe passé du verbe concevoir</a:t>
            </a:r>
          </a:p>
          <a:p>
            <a:pPr marL="0" indent="0">
              <a:buNone/>
            </a:pPr>
            <a:r>
              <a:rPr lang="it-IT" sz="1800" b="1"/>
              <a:t>Mobilisé</a:t>
            </a:r>
            <a:r>
              <a:rPr lang="it-IT" sz="1800"/>
              <a:t> : impiegato</a:t>
            </a:r>
          </a:p>
          <a:p>
            <a:pPr marL="0" indent="0">
              <a:buNone/>
            </a:pPr>
            <a:r>
              <a:rPr lang="it-IT" sz="1800" b="1"/>
              <a:t>Brique logicielle </a:t>
            </a:r>
            <a:r>
              <a:rPr lang="it-IT" sz="1800"/>
              <a:t>: mattoncino software</a:t>
            </a:r>
          </a:p>
          <a:p>
            <a:pPr marL="0" indent="0">
              <a:buNone/>
            </a:pPr>
            <a:r>
              <a:rPr lang="fr-FR" sz="1800" b="1"/>
              <a:t>Répondre</a:t>
            </a:r>
            <a:r>
              <a:rPr lang="fr-FR" sz="1800"/>
              <a:t> (à la demande de forfaits) : soddisfare</a:t>
            </a:r>
          </a:p>
          <a:p>
            <a:pPr marL="0" indent="0">
              <a:buNone/>
            </a:pPr>
            <a:r>
              <a:rPr lang="fr-FR" sz="1800" b="1"/>
              <a:t>Forfait</a:t>
            </a:r>
            <a:r>
              <a:rPr lang="fr-FR" sz="1800"/>
              <a:t> : pacchetto</a:t>
            </a:r>
          </a:p>
        </p:txBody>
      </p:sp>
      <p:pic>
        <p:nvPicPr>
          <p:cNvPr id="8" name="Immagine 7">
            <a:extLst>
              <a:ext uri="{FF2B5EF4-FFF2-40B4-BE49-F238E27FC236}">
                <a16:creationId xmlns:a16="http://schemas.microsoft.com/office/drawing/2014/main" id="{184626DD-B81B-4F51-8F61-10EF5E2D3598}"/>
              </a:ext>
            </a:extLst>
          </p:cNvPr>
          <p:cNvPicPr>
            <a:picLocks noChangeAspect="1"/>
          </p:cNvPicPr>
          <p:nvPr/>
        </p:nvPicPr>
        <p:blipFill>
          <a:blip r:embed="rId3"/>
          <a:stretch>
            <a:fillRect/>
          </a:stretch>
        </p:blipFill>
        <p:spPr>
          <a:xfrm>
            <a:off x="1735956" y="3710390"/>
            <a:ext cx="5468819" cy="2132495"/>
          </a:xfrm>
          <a:prstGeom prst="rect">
            <a:avLst/>
          </a:prstGeom>
        </p:spPr>
      </p:pic>
      <p:sp>
        <p:nvSpPr>
          <p:cNvPr id="2" name="Segnaposto piè di pagina 1">
            <a:extLst>
              <a:ext uri="{FF2B5EF4-FFF2-40B4-BE49-F238E27FC236}">
                <a16:creationId xmlns:a16="http://schemas.microsoft.com/office/drawing/2014/main" id="{BACBEC15-0472-40DF-9D40-F87FBD540196}"/>
              </a:ext>
            </a:extLst>
          </p:cNvPr>
          <p:cNvSpPr>
            <a:spLocks noGrp="1"/>
          </p:cNvSpPr>
          <p:nvPr>
            <p:ph type="ftr" sz="quarter" idx="11"/>
          </p:nvPr>
        </p:nvSpPr>
        <p:spPr/>
        <p:txBody>
          <a:bodyPr/>
          <a:lstStyle/>
          <a:p>
            <a:r>
              <a:rPr lang="it-IT"/>
              <a:t>Lingua magistrale per il Turismo a.a. 22-23 Secondo semestre</a:t>
            </a:r>
            <a:endParaRPr lang="fr-FR"/>
          </a:p>
        </p:txBody>
      </p:sp>
    </p:spTree>
    <p:extLst>
      <p:ext uri="{BB962C8B-B14F-4D97-AF65-F5344CB8AC3E}">
        <p14:creationId xmlns:p14="http://schemas.microsoft.com/office/powerpoint/2010/main" val="105263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E99EC4D9-909E-4084-8F0C-EFEF3E1D10B4}"/>
              </a:ext>
            </a:extLst>
          </p:cNvPr>
          <p:cNvPicPr>
            <a:picLocks noGrp="1" noChangeAspect="1"/>
          </p:cNvPicPr>
          <p:nvPr>
            <p:ph sz="half" idx="1"/>
          </p:nvPr>
        </p:nvPicPr>
        <p:blipFill>
          <a:blip r:embed="rId2"/>
          <a:stretch>
            <a:fillRect/>
          </a:stretch>
        </p:blipFill>
        <p:spPr>
          <a:xfrm>
            <a:off x="1045675" y="1607273"/>
            <a:ext cx="6196094" cy="3785062"/>
          </a:xfrm>
        </p:spPr>
      </p:pic>
      <p:sp>
        <p:nvSpPr>
          <p:cNvPr id="4" name="Segnaposto contenuto 3">
            <a:extLst>
              <a:ext uri="{FF2B5EF4-FFF2-40B4-BE49-F238E27FC236}">
                <a16:creationId xmlns:a16="http://schemas.microsoft.com/office/drawing/2014/main" id="{1B5B89E3-E699-410F-AB88-0BF3C0CF17E0}"/>
              </a:ext>
            </a:extLst>
          </p:cNvPr>
          <p:cNvSpPr>
            <a:spLocks noGrp="1"/>
          </p:cNvSpPr>
          <p:nvPr>
            <p:ph sz="half" idx="2"/>
          </p:nvPr>
        </p:nvSpPr>
        <p:spPr>
          <a:xfrm>
            <a:off x="7732450" y="1393795"/>
            <a:ext cx="3577701" cy="4154750"/>
          </a:xfrm>
        </p:spPr>
        <p:txBody>
          <a:bodyPr>
            <a:normAutofit fontScale="92500" lnSpcReduction="10000"/>
          </a:bodyPr>
          <a:lstStyle/>
          <a:p>
            <a:pPr marL="0" indent="0">
              <a:buNone/>
            </a:pPr>
            <a:r>
              <a:rPr lang="it-IT" sz="1900" b="1"/>
              <a:t>Liaison</a:t>
            </a:r>
            <a:r>
              <a:rPr lang="it-IT" sz="1900"/>
              <a:t> : collegamento</a:t>
            </a:r>
          </a:p>
          <a:p>
            <a:pPr marL="0" indent="0">
              <a:buNone/>
            </a:pPr>
            <a:r>
              <a:rPr lang="it-IT" sz="1900" b="1"/>
              <a:t>Hébergement</a:t>
            </a:r>
            <a:r>
              <a:rPr lang="it-IT" sz="1900"/>
              <a:t> : alloggio, sistemazione, pernottamento</a:t>
            </a:r>
          </a:p>
          <a:p>
            <a:pPr marL="0" indent="0">
              <a:buNone/>
            </a:pPr>
            <a:r>
              <a:rPr lang="it-IT" sz="1900" b="1"/>
              <a:t>Location</a:t>
            </a:r>
            <a:r>
              <a:rPr lang="it-IT" sz="1900"/>
              <a:t> (de véhicules) : noleggio, </a:t>
            </a:r>
            <a:r>
              <a:rPr lang="it-IT" sz="1900" b="1"/>
              <a:t>Location</a:t>
            </a:r>
            <a:r>
              <a:rPr lang="it-IT" sz="1900"/>
              <a:t> (d’appartement, de logement) : affitto</a:t>
            </a:r>
          </a:p>
          <a:p>
            <a:pPr marL="0" indent="0">
              <a:buNone/>
            </a:pPr>
            <a:r>
              <a:rPr lang="it-IT" sz="1900" b="1"/>
              <a:t>Sur place </a:t>
            </a:r>
            <a:r>
              <a:rPr lang="it-IT" sz="1900"/>
              <a:t>: sul posto</a:t>
            </a:r>
          </a:p>
          <a:p>
            <a:pPr marL="0" indent="0">
              <a:buNone/>
            </a:pPr>
            <a:r>
              <a:rPr lang="it-IT" sz="1900" b="1"/>
              <a:t>Composant</a:t>
            </a:r>
            <a:r>
              <a:rPr lang="it-IT" sz="1900"/>
              <a:t> (m.) : componente</a:t>
            </a:r>
          </a:p>
          <a:p>
            <a:pPr marL="0" indent="0">
              <a:buNone/>
            </a:pPr>
            <a:r>
              <a:rPr lang="it-IT" sz="1900" b="1"/>
              <a:t>Découler</a:t>
            </a:r>
            <a:r>
              <a:rPr lang="it-IT" sz="1900"/>
              <a:t> : scaturire, conseguire</a:t>
            </a:r>
          </a:p>
          <a:p>
            <a:pPr marL="0" indent="0">
              <a:buNone/>
            </a:pPr>
            <a:r>
              <a:rPr lang="it-IT" sz="1900" b="1"/>
              <a:t>Contraintes paramétrées </a:t>
            </a:r>
            <a:r>
              <a:rPr lang="it-IT" sz="1900"/>
              <a:t>: parametri impostati</a:t>
            </a:r>
          </a:p>
          <a:p>
            <a:pPr marL="0" indent="0">
              <a:buNone/>
            </a:pPr>
            <a:r>
              <a:rPr lang="it-IT" sz="1900" b="1"/>
              <a:t>En ce sens </a:t>
            </a:r>
            <a:r>
              <a:rPr lang="it-IT" sz="1900"/>
              <a:t>: di conseguenza</a:t>
            </a:r>
          </a:p>
          <a:p>
            <a:pPr marL="0" indent="0">
              <a:buNone/>
            </a:pPr>
            <a:r>
              <a:rPr lang="it-IT" sz="1900" b="1"/>
              <a:t>Panier</a:t>
            </a:r>
            <a:r>
              <a:rPr lang="it-IT" sz="1900"/>
              <a:t> : carrello</a:t>
            </a:r>
          </a:p>
          <a:p>
            <a:endParaRPr lang="it-IT" sz="1400"/>
          </a:p>
          <a:p>
            <a:endParaRPr lang="it-IT" sz="1400"/>
          </a:p>
          <a:p>
            <a:endParaRPr lang="fr-FR" sz="1400"/>
          </a:p>
        </p:txBody>
      </p:sp>
      <p:sp>
        <p:nvSpPr>
          <p:cNvPr id="2" name="Segnaposto piè di pagina 1">
            <a:extLst>
              <a:ext uri="{FF2B5EF4-FFF2-40B4-BE49-F238E27FC236}">
                <a16:creationId xmlns:a16="http://schemas.microsoft.com/office/drawing/2014/main" id="{2556A7CE-EC9E-4513-BC03-F99DCD9DE099}"/>
              </a:ext>
            </a:extLst>
          </p:cNvPr>
          <p:cNvSpPr>
            <a:spLocks noGrp="1"/>
          </p:cNvSpPr>
          <p:nvPr>
            <p:ph type="ftr" sz="quarter" idx="11"/>
          </p:nvPr>
        </p:nvSpPr>
        <p:spPr/>
        <p:txBody>
          <a:bodyPr/>
          <a:lstStyle/>
          <a:p>
            <a:r>
              <a:rPr lang="it-IT"/>
              <a:t>Lingua magistrale per il Turismo a.a. 22-23 Secondo semestre</a:t>
            </a:r>
            <a:endParaRPr lang="fr-FR"/>
          </a:p>
        </p:txBody>
      </p:sp>
    </p:spTree>
    <p:extLst>
      <p:ext uri="{BB962C8B-B14F-4D97-AF65-F5344CB8AC3E}">
        <p14:creationId xmlns:p14="http://schemas.microsoft.com/office/powerpoint/2010/main" val="7810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289ED653-74EB-4ED5-B2A2-4F19A44ADD3B}"/>
              </a:ext>
            </a:extLst>
          </p:cNvPr>
          <p:cNvPicPr>
            <a:picLocks noGrp="1" noChangeAspect="1"/>
          </p:cNvPicPr>
          <p:nvPr>
            <p:ph sz="half" idx="1"/>
          </p:nvPr>
        </p:nvPicPr>
        <p:blipFill>
          <a:blip r:embed="rId2"/>
          <a:stretch>
            <a:fillRect/>
          </a:stretch>
        </p:blipFill>
        <p:spPr>
          <a:xfrm>
            <a:off x="1535891" y="779012"/>
            <a:ext cx="5632650" cy="2425827"/>
          </a:xfrm>
        </p:spPr>
      </p:pic>
      <p:sp>
        <p:nvSpPr>
          <p:cNvPr id="4" name="Segnaposto contenuto 3">
            <a:extLst>
              <a:ext uri="{FF2B5EF4-FFF2-40B4-BE49-F238E27FC236}">
                <a16:creationId xmlns:a16="http://schemas.microsoft.com/office/drawing/2014/main" id="{14C69CF5-97FC-4A08-BE7F-DCDFD35C85F0}"/>
              </a:ext>
            </a:extLst>
          </p:cNvPr>
          <p:cNvSpPr>
            <a:spLocks noGrp="1"/>
          </p:cNvSpPr>
          <p:nvPr>
            <p:ph sz="half" idx="2"/>
          </p:nvPr>
        </p:nvSpPr>
        <p:spPr>
          <a:xfrm>
            <a:off x="7998781" y="1316114"/>
            <a:ext cx="3320248" cy="4225771"/>
          </a:xfrm>
        </p:spPr>
        <p:txBody>
          <a:bodyPr>
            <a:normAutofit lnSpcReduction="10000"/>
          </a:bodyPr>
          <a:lstStyle/>
          <a:p>
            <a:r>
              <a:rPr lang="it-IT" sz="1800" b="1"/>
              <a:t>Les prix les plus justes </a:t>
            </a:r>
            <a:r>
              <a:rPr lang="it-IT" sz="1800"/>
              <a:t>: i prezzi migliori</a:t>
            </a:r>
          </a:p>
          <a:p>
            <a:r>
              <a:rPr lang="it-IT" sz="1800" b="1"/>
              <a:t>Prendre contact </a:t>
            </a:r>
            <a:r>
              <a:rPr lang="it-IT" sz="1800"/>
              <a:t>: contattare</a:t>
            </a:r>
          </a:p>
          <a:p>
            <a:r>
              <a:rPr lang="it-IT" sz="1800" b="1"/>
              <a:t>Chacun</a:t>
            </a:r>
            <a:r>
              <a:rPr lang="it-IT" sz="1800"/>
              <a:t> : ognuno</a:t>
            </a:r>
          </a:p>
          <a:p>
            <a:r>
              <a:rPr lang="it-IT" sz="1800"/>
              <a:t>Construire </a:t>
            </a:r>
            <a:r>
              <a:rPr lang="it-IT" sz="1800" b="1"/>
              <a:t>lui-même</a:t>
            </a:r>
            <a:r>
              <a:rPr lang="it-IT" sz="1800"/>
              <a:t> son voyage : da solo, autonomamente</a:t>
            </a:r>
          </a:p>
          <a:p>
            <a:r>
              <a:rPr lang="it-IT" sz="1800"/>
              <a:t>Le GDS devient </a:t>
            </a:r>
            <a:r>
              <a:rPr lang="it-IT" sz="1800" b="1"/>
              <a:t>lui-même</a:t>
            </a:r>
            <a:r>
              <a:rPr lang="it-IT" sz="1800"/>
              <a:t> un fournisseur : esso stesso</a:t>
            </a:r>
          </a:p>
          <a:p>
            <a:r>
              <a:rPr lang="it-IT" sz="1800" b="1"/>
              <a:t>Contournement</a:t>
            </a:r>
            <a:r>
              <a:rPr lang="it-IT" sz="1800"/>
              <a:t> : evitamento</a:t>
            </a:r>
            <a:endParaRPr lang="fr-FR" sz="1800"/>
          </a:p>
          <a:p>
            <a:r>
              <a:rPr lang="fr-FR" sz="1800" b="1"/>
              <a:t>Attendus</a:t>
            </a:r>
            <a:r>
              <a:rPr lang="fr-FR" sz="1800"/>
              <a:t> : attesi, previsti</a:t>
            </a:r>
          </a:p>
          <a:p>
            <a:r>
              <a:rPr lang="fr-FR" sz="1800" b="1"/>
              <a:t>Atout</a:t>
            </a:r>
            <a:r>
              <a:rPr lang="fr-FR" sz="1800"/>
              <a:t> : qui, qualità, caratteristica</a:t>
            </a:r>
            <a:endParaRPr lang="fr-FR" sz="1800" b="1"/>
          </a:p>
          <a:p>
            <a:r>
              <a:rPr lang="fr-FR" sz="1800" b="1"/>
              <a:t>À savoir </a:t>
            </a:r>
            <a:r>
              <a:rPr lang="fr-FR" sz="1800"/>
              <a:t>: ossia, ovverossia</a:t>
            </a:r>
          </a:p>
          <a:p>
            <a:endParaRPr lang="fr-FR" sz="1600"/>
          </a:p>
          <a:p>
            <a:endParaRPr lang="fr-FR" sz="1600"/>
          </a:p>
        </p:txBody>
      </p:sp>
      <p:pic>
        <p:nvPicPr>
          <p:cNvPr id="8" name="Immagine 7">
            <a:extLst>
              <a:ext uri="{FF2B5EF4-FFF2-40B4-BE49-F238E27FC236}">
                <a16:creationId xmlns:a16="http://schemas.microsoft.com/office/drawing/2014/main" id="{2C6FDED6-1572-4534-A6A4-10E19C3B2707}"/>
              </a:ext>
            </a:extLst>
          </p:cNvPr>
          <p:cNvPicPr>
            <a:picLocks noChangeAspect="1"/>
          </p:cNvPicPr>
          <p:nvPr/>
        </p:nvPicPr>
        <p:blipFill>
          <a:blip r:embed="rId3"/>
          <a:stretch>
            <a:fillRect/>
          </a:stretch>
        </p:blipFill>
        <p:spPr>
          <a:xfrm>
            <a:off x="1535892" y="3204840"/>
            <a:ext cx="5868086" cy="3157030"/>
          </a:xfrm>
          <a:prstGeom prst="rect">
            <a:avLst/>
          </a:prstGeom>
        </p:spPr>
      </p:pic>
      <p:sp>
        <p:nvSpPr>
          <p:cNvPr id="2" name="Segnaposto piè di pagina 1">
            <a:extLst>
              <a:ext uri="{FF2B5EF4-FFF2-40B4-BE49-F238E27FC236}">
                <a16:creationId xmlns:a16="http://schemas.microsoft.com/office/drawing/2014/main" id="{1C80639C-0EF6-4BA6-A3C5-22B4657098ED}"/>
              </a:ext>
            </a:extLst>
          </p:cNvPr>
          <p:cNvSpPr>
            <a:spLocks noGrp="1"/>
          </p:cNvSpPr>
          <p:nvPr>
            <p:ph type="ftr" sz="quarter" idx="11"/>
          </p:nvPr>
        </p:nvSpPr>
        <p:spPr/>
        <p:txBody>
          <a:bodyPr/>
          <a:lstStyle/>
          <a:p>
            <a:r>
              <a:rPr lang="it-IT"/>
              <a:t>Lingua magistrale per il Turismo a.a. 22-23 Secondo semestre</a:t>
            </a:r>
            <a:endParaRPr lang="fr-FR"/>
          </a:p>
        </p:txBody>
      </p:sp>
    </p:spTree>
    <p:extLst>
      <p:ext uri="{BB962C8B-B14F-4D97-AF65-F5344CB8AC3E}">
        <p14:creationId xmlns:p14="http://schemas.microsoft.com/office/powerpoint/2010/main" val="309270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a:extLst>
              <a:ext uri="{FF2B5EF4-FFF2-40B4-BE49-F238E27FC236}">
                <a16:creationId xmlns:a16="http://schemas.microsoft.com/office/drawing/2014/main" id="{968CE96A-3F9E-4991-99F9-F5653FCD1524}"/>
              </a:ext>
            </a:extLst>
          </p:cNvPr>
          <p:cNvPicPr>
            <a:picLocks noGrp="1" noChangeAspect="1"/>
          </p:cNvPicPr>
          <p:nvPr>
            <p:ph sz="half" idx="1"/>
          </p:nvPr>
        </p:nvPicPr>
        <p:blipFill>
          <a:blip r:embed="rId2"/>
          <a:stretch>
            <a:fillRect/>
          </a:stretch>
        </p:blipFill>
        <p:spPr>
          <a:xfrm>
            <a:off x="772358" y="1047566"/>
            <a:ext cx="5991681" cy="4776185"/>
          </a:xfrm>
          <a:prstGeom prst="rect">
            <a:avLst/>
          </a:prstGeom>
        </p:spPr>
      </p:pic>
      <p:sp>
        <p:nvSpPr>
          <p:cNvPr id="7" name="Segnaposto contenuto 6">
            <a:extLst>
              <a:ext uri="{FF2B5EF4-FFF2-40B4-BE49-F238E27FC236}">
                <a16:creationId xmlns:a16="http://schemas.microsoft.com/office/drawing/2014/main" id="{2F460448-B223-4E07-9986-6CC407B88458}"/>
              </a:ext>
            </a:extLst>
          </p:cNvPr>
          <p:cNvSpPr>
            <a:spLocks noGrp="1"/>
          </p:cNvSpPr>
          <p:nvPr>
            <p:ph sz="half" idx="2"/>
          </p:nvPr>
        </p:nvSpPr>
        <p:spPr>
          <a:xfrm>
            <a:off x="7794595" y="1171852"/>
            <a:ext cx="3355758" cy="4856085"/>
          </a:xfrm>
        </p:spPr>
        <p:txBody>
          <a:bodyPr>
            <a:normAutofit fontScale="92500" lnSpcReduction="10000"/>
          </a:bodyPr>
          <a:lstStyle/>
          <a:p>
            <a:r>
              <a:rPr lang="it-IT" sz="1800" b="1"/>
              <a:t>Avoir pignon sur rue </a:t>
            </a:r>
            <a:r>
              <a:rPr lang="it-IT" sz="1800"/>
              <a:t>: possedere negozi ; essere noto, reputato</a:t>
            </a:r>
          </a:p>
          <a:p>
            <a:r>
              <a:rPr lang="it-IT" sz="1800" b="1"/>
              <a:t>Ayant</a:t>
            </a:r>
            <a:r>
              <a:rPr lang="it-IT" sz="1800"/>
              <a:t>, participe présent, ici = proposition relative</a:t>
            </a:r>
          </a:p>
          <a:p>
            <a:r>
              <a:rPr lang="it-IT" sz="1800" b="1"/>
              <a:t>Lorsque</a:t>
            </a:r>
            <a:r>
              <a:rPr lang="it-IT" sz="1800"/>
              <a:t> = quand</a:t>
            </a:r>
          </a:p>
          <a:p>
            <a:r>
              <a:rPr lang="it-IT" sz="1800" b="1"/>
              <a:t>Soutien</a:t>
            </a:r>
            <a:r>
              <a:rPr lang="it-IT" sz="1800"/>
              <a:t> : sostegno</a:t>
            </a:r>
          </a:p>
          <a:p>
            <a:r>
              <a:rPr lang="it-IT" sz="1800" b="1"/>
              <a:t>Exploiter</a:t>
            </a:r>
            <a:r>
              <a:rPr lang="it-IT" sz="1800"/>
              <a:t> : sfruttare</a:t>
            </a:r>
          </a:p>
          <a:p>
            <a:r>
              <a:rPr lang="it-IT" sz="1800" b="1"/>
              <a:t>Image de marque </a:t>
            </a:r>
            <a:r>
              <a:rPr lang="it-IT" sz="1800"/>
              <a:t>: brand</a:t>
            </a:r>
          </a:p>
          <a:p>
            <a:r>
              <a:rPr lang="it-IT" sz="1800" b="1"/>
              <a:t>Flux</a:t>
            </a:r>
            <a:r>
              <a:rPr lang="it-IT" sz="1800"/>
              <a:t> : flusso</a:t>
            </a:r>
          </a:p>
          <a:p>
            <a:r>
              <a:rPr lang="it-IT" sz="1800" b="1"/>
              <a:t>Mise en place </a:t>
            </a:r>
            <a:r>
              <a:rPr lang="it-IT" sz="1800"/>
              <a:t>: attuazione</a:t>
            </a:r>
          </a:p>
          <a:p>
            <a:r>
              <a:rPr lang="it-IT" sz="1800" b="1"/>
              <a:t>Craint</a:t>
            </a:r>
            <a:r>
              <a:rPr lang="it-IT" sz="1800"/>
              <a:t>, participe passé du verbe </a:t>
            </a:r>
            <a:r>
              <a:rPr lang="it-IT" sz="1800" b="1"/>
              <a:t>craindre</a:t>
            </a:r>
          </a:p>
          <a:p>
            <a:r>
              <a:rPr lang="it-IT" sz="1800" b="1"/>
              <a:t>Il s’avère </a:t>
            </a:r>
            <a:r>
              <a:rPr lang="it-IT" sz="1800"/>
              <a:t>: risulta</a:t>
            </a:r>
          </a:p>
          <a:p>
            <a:r>
              <a:rPr lang="it-IT" sz="1800" b="1"/>
              <a:t>Finalement</a:t>
            </a:r>
            <a:r>
              <a:rPr lang="it-IT" sz="1800"/>
              <a:t> : alla fin fine</a:t>
            </a:r>
          </a:p>
          <a:p>
            <a:r>
              <a:rPr lang="it-IT" sz="1800" b="1"/>
              <a:t>Garder</a:t>
            </a:r>
            <a:r>
              <a:rPr lang="it-IT" sz="1800"/>
              <a:t> : conservare, mantenere</a:t>
            </a:r>
            <a:endParaRPr lang="fr-FR" sz="1800"/>
          </a:p>
        </p:txBody>
      </p:sp>
      <p:sp>
        <p:nvSpPr>
          <p:cNvPr id="4" name="Segnaposto piè di pagina 3">
            <a:extLst>
              <a:ext uri="{FF2B5EF4-FFF2-40B4-BE49-F238E27FC236}">
                <a16:creationId xmlns:a16="http://schemas.microsoft.com/office/drawing/2014/main" id="{4F9594E5-C81C-4231-9741-AE5B337F210F}"/>
              </a:ext>
            </a:extLst>
          </p:cNvPr>
          <p:cNvSpPr>
            <a:spLocks noGrp="1"/>
          </p:cNvSpPr>
          <p:nvPr>
            <p:ph type="ftr" sz="quarter" idx="11"/>
          </p:nvPr>
        </p:nvSpPr>
        <p:spPr/>
        <p:txBody>
          <a:bodyPr/>
          <a:lstStyle/>
          <a:p>
            <a:r>
              <a:rPr lang="it-IT"/>
              <a:t>Lingua magistrale per il Turismo a.a. 22-23 Secondo semestre</a:t>
            </a:r>
            <a:endParaRPr lang="fr-FR"/>
          </a:p>
        </p:txBody>
      </p:sp>
    </p:spTree>
    <p:extLst>
      <p:ext uri="{BB962C8B-B14F-4D97-AF65-F5344CB8AC3E}">
        <p14:creationId xmlns:p14="http://schemas.microsoft.com/office/powerpoint/2010/main" val="85214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a:extLst>
              <a:ext uri="{FF2B5EF4-FFF2-40B4-BE49-F238E27FC236}">
                <a16:creationId xmlns:a16="http://schemas.microsoft.com/office/drawing/2014/main" id="{44B4E049-BBC3-4831-927F-B870BEC8DA48}"/>
              </a:ext>
            </a:extLst>
          </p:cNvPr>
          <p:cNvPicPr>
            <a:picLocks noGrp="1" noChangeAspect="1"/>
          </p:cNvPicPr>
          <p:nvPr>
            <p:ph sz="half" idx="1"/>
          </p:nvPr>
        </p:nvPicPr>
        <p:blipFill>
          <a:blip r:embed="rId2"/>
          <a:stretch>
            <a:fillRect/>
          </a:stretch>
        </p:blipFill>
        <p:spPr>
          <a:xfrm>
            <a:off x="748705" y="1409663"/>
            <a:ext cx="6557617" cy="4312521"/>
          </a:xfrm>
          <a:prstGeom prst="rect">
            <a:avLst/>
          </a:prstGeom>
        </p:spPr>
      </p:pic>
      <p:sp>
        <p:nvSpPr>
          <p:cNvPr id="7" name="Segnaposto contenuto 6">
            <a:extLst>
              <a:ext uri="{FF2B5EF4-FFF2-40B4-BE49-F238E27FC236}">
                <a16:creationId xmlns:a16="http://schemas.microsoft.com/office/drawing/2014/main" id="{2F460448-B223-4E07-9986-6CC407B88458}"/>
              </a:ext>
            </a:extLst>
          </p:cNvPr>
          <p:cNvSpPr>
            <a:spLocks noGrp="1"/>
          </p:cNvSpPr>
          <p:nvPr>
            <p:ph sz="half" idx="2"/>
          </p:nvPr>
        </p:nvSpPr>
        <p:spPr>
          <a:xfrm>
            <a:off x="7670307" y="1487012"/>
            <a:ext cx="3817397" cy="4070409"/>
          </a:xfrm>
        </p:spPr>
        <p:txBody>
          <a:bodyPr>
            <a:normAutofit/>
          </a:bodyPr>
          <a:lstStyle/>
          <a:p>
            <a:r>
              <a:rPr lang="it-IT" sz="1800" b="1"/>
              <a:t>Même</a:t>
            </a:r>
            <a:r>
              <a:rPr lang="it-IT" sz="1800"/>
              <a:t> : anche, perfino</a:t>
            </a:r>
          </a:p>
          <a:p>
            <a:r>
              <a:rPr lang="it-IT" sz="1800" b="1"/>
              <a:t>Autrefois</a:t>
            </a:r>
            <a:r>
              <a:rPr lang="it-IT" sz="1800"/>
              <a:t> : una volta, nel passato</a:t>
            </a:r>
          </a:p>
          <a:p>
            <a:r>
              <a:rPr lang="it-IT" sz="1800" b="1"/>
              <a:t>Tel</a:t>
            </a:r>
            <a:r>
              <a:rPr lang="it-IT" sz="1800"/>
              <a:t> = comme</a:t>
            </a:r>
          </a:p>
          <a:p>
            <a:r>
              <a:rPr lang="it-IT" sz="1800" b="1"/>
              <a:t>S’allier</a:t>
            </a:r>
            <a:r>
              <a:rPr lang="it-IT" sz="1800"/>
              <a:t> : unirsi, allearsi</a:t>
            </a:r>
          </a:p>
          <a:p>
            <a:r>
              <a:rPr lang="it-IT" sz="1800" b="1"/>
              <a:t>Rentrer </a:t>
            </a:r>
            <a:r>
              <a:rPr lang="it-IT" sz="1800"/>
              <a:t>: tornare</a:t>
            </a:r>
          </a:p>
          <a:p>
            <a:r>
              <a:rPr lang="it-IT" sz="1800" b="1"/>
              <a:t>Apporteur</a:t>
            </a:r>
            <a:r>
              <a:rPr lang="it-IT" sz="1800"/>
              <a:t> : procacciatore</a:t>
            </a:r>
          </a:p>
          <a:p>
            <a:r>
              <a:rPr lang="it-IT" sz="1800" b="1"/>
              <a:t>Issu</a:t>
            </a:r>
            <a:r>
              <a:rPr lang="it-IT" sz="1800"/>
              <a:t> : originato</a:t>
            </a:r>
          </a:p>
          <a:p>
            <a:r>
              <a:rPr lang="it-IT" sz="1800" b="1"/>
              <a:t>Par rapport à </a:t>
            </a:r>
            <a:r>
              <a:rPr lang="it-IT" sz="1800"/>
              <a:t>: rispetto a</a:t>
            </a:r>
          </a:p>
          <a:p>
            <a:r>
              <a:rPr lang="it-IT" sz="1800"/>
              <a:t>34 agences physiques en 2014, aujourd’hui il y en a 80.</a:t>
            </a:r>
          </a:p>
          <a:p>
            <a:r>
              <a:rPr lang="it-IT" sz="1800" b="1"/>
              <a:t>Miser</a:t>
            </a:r>
            <a:r>
              <a:rPr lang="it-IT" sz="1800"/>
              <a:t> : scommettere</a:t>
            </a:r>
            <a:endParaRPr lang="fr-FR" sz="1800"/>
          </a:p>
        </p:txBody>
      </p:sp>
      <p:sp>
        <p:nvSpPr>
          <p:cNvPr id="10" name="Segnaposto piè di pagina 9">
            <a:extLst>
              <a:ext uri="{FF2B5EF4-FFF2-40B4-BE49-F238E27FC236}">
                <a16:creationId xmlns:a16="http://schemas.microsoft.com/office/drawing/2014/main" id="{6837EB39-2FAC-4E21-B54C-442D3E3D7102}"/>
              </a:ext>
            </a:extLst>
          </p:cNvPr>
          <p:cNvSpPr>
            <a:spLocks noGrp="1"/>
          </p:cNvSpPr>
          <p:nvPr>
            <p:ph type="ftr" sz="quarter" idx="11"/>
          </p:nvPr>
        </p:nvSpPr>
        <p:spPr/>
        <p:txBody>
          <a:bodyPr/>
          <a:lstStyle/>
          <a:p>
            <a:r>
              <a:rPr lang="it-IT"/>
              <a:t>Lingua magistrale per il Turismo a.a. 22-23 Secondo semestre</a:t>
            </a:r>
            <a:endParaRPr lang="fr-FR"/>
          </a:p>
        </p:txBody>
      </p:sp>
    </p:spTree>
    <p:extLst>
      <p:ext uri="{BB962C8B-B14F-4D97-AF65-F5344CB8AC3E}">
        <p14:creationId xmlns:p14="http://schemas.microsoft.com/office/powerpoint/2010/main" val="160491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a:extLst>
              <a:ext uri="{FF2B5EF4-FFF2-40B4-BE49-F238E27FC236}">
                <a16:creationId xmlns:a16="http://schemas.microsoft.com/office/drawing/2014/main" id="{BC0471F3-9FFA-4797-976D-C38582C0916D}"/>
              </a:ext>
            </a:extLst>
          </p:cNvPr>
          <p:cNvPicPr>
            <a:picLocks noGrp="1" noChangeAspect="1"/>
          </p:cNvPicPr>
          <p:nvPr>
            <p:ph sz="half" idx="1"/>
          </p:nvPr>
        </p:nvPicPr>
        <p:blipFill>
          <a:blip r:embed="rId2"/>
          <a:stretch>
            <a:fillRect/>
          </a:stretch>
        </p:blipFill>
        <p:spPr>
          <a:xfrm>
            <a:off x="1095652" y="755341"/>
            <a:ext cx="5811175" cy="1499658"/>
          </a:xfrm>
          <a:prstGeom prst="rect">
            <a:avLst/>
          </a:prstGeom>
        </p:spPr>
      </p:pic>
      <p:sp>
        <p:nvSpPr>
          <p:cNvPr id="7" name="Segnaposto contenuto 6">
            <a:extLst>
              <a:ext uri="{FF2B5EF4-FFF2-40B4-BE49-F238E27FC236}">
                <a16:creationId xmlns:a16="http://schemas.microsoft.com/office/drawing/2014/main" id="{2F460448-B223-4E07-9986-6CC407B88458}"/>
              </a:ext>
            </a:extLst>
          </p:cNvPr>
          <p:cNvSpPr>
            <a:spLocks noGrp="1"/>
          </p:cNvSpPr>
          <p:nvPr>
            <p:ph sz="half" idx="2"/>
          </p:nvPr>
        </p:nvSpPr>
        <p:spPr>
          <a:xfrm>
            <a:off x="7350711" y="967666"/>
            <a:ext cx="4065971" cy="5468644"/>
          </a:xfrm>
        </p:spPr>
        <p:txBody>
          <a:bodyPr>
            <a:normAutofit fontScale="92500" lnSpcReduction="10000"/>
          </a:bodyPr>
          <a:lstStyle/>
          <a:p>
            <a:r>
              <a:rPr lang="it-IT" sz="1800" b="1"/>
              <a:t>Rayon</a:t>
            </a:r>
            <a:r>
              <a:rPr lang="it-IT" sz="1800"/>
              <a:t> : reparto, settore</a:t>
            </a:r>
          </a:p>
          <a:p>
            <a:r>
              <a:rPr lang="it-IT" sz="1800" b="1"/>
              <a:t>Auparavant</a:t>
            </a:r>
            <a:r>
              <a:rPr lang="it-IT" sz="1800"/>
              <a:t> : prima</a:t>
            </a:r>
          </a:p>
          <a:p>
            <a:r>
              <a:rPr lang="it-IT" sz="1800" b="1"/>
              <a:t>Démarche</a:t>
            </a:r>
            <a:r>
              <a:rPr lang="it-IT" sz="1800"/>
              <a:t> : impostazione, approccio</a:t>
            </a:r>
          </a:p>
          <a:p>
            <a:r>
              <a:rPr lang="it-IT" sz="1800" b="1"/>
              <a:t>Possédant</a:t>
            </a:r>
            <a:r>
              <a:rPr lang="it-IT" sz="1800"/>
              <a:t>... </a:t>
            </a:r>
            <a:r>
              <a:rPr lang="it-IT" sz="1500"/>
              <a:t>→</a:t>
            </a:r>
            <a:r>
              <a:rPr lang="it-IT" sz="1800"/>
              <a:t> qui possède</a:t>
            </a:r>
          </a:p>
          <a:p>
            <a:r>
              <a:rPr lang="it-IT" sz="1800" b="1"/>
              <a:t>BTS</a:t>
            </a:r>
            <a:r>
              <a:rPr lang="it-IT" sz="1800"/>
              <a:t> : Brevet deTechnicien Supérieur, </a:t>
            </a:r>
            <a:r>
              <a:rPr lang="fr-FR" sz="1800"/>
              <a:t>se prépare en section de technicien supérieur dans un lycée. Cette formation accessible après le baccalauréat est accompagnée d'un ou de plusieurs stages en entreprise. Elle permet d'obtenir un diplôme professionnalisé en deux ans.</a:t>
            </a:r>
          </a:p>
          <a:p>
            <a:r>
              <a:rPr lang="it-IT" sz="1800"/>
              <a:t>Décret </a:t>
            </a:r>
            <a:r>
              <a:rPr lang="it-IT" sz="1800" b="1"/>
              <a:t>d’application</a:t>
            </a:r>
            <a:r>
              <a:rPr lang="it-IT" sz="1800"/>
              <a:t> : attuativo</a:t>
            </a:r>
          </a:p>
          <a:p>
            <a:r>
              <a:rPr lang="it-IT" sz="1800" b="1"/>
              <a:t>Obligation</a:t>
            </a:r>
            <a:r>
              <a:rPr lang="it-IT" sz="1800"/>
              <a:t> : obbligo, onere</a:t>
            </a:r>
          </a:p>
          <a:p>
            <a:r>
              <a:rPr lang="it-IT" sz="1800" b="1"/>
              <a:t>Dédommagement</a:t>
            </a:r>
            <a:r>
              <a:rPr lang="it-IT" sz="1800"/>
              <a:t> : indennizzo</a:t>
            </a:r>
          </a:p>
          <a:p>
            <a:r>
              <a:rPr lang="it-IT" sz="1800" b="1"/>
              <a:t>Coffret cadeau </a:t>
            </a:r>
            <a:r>
              <a:rPr lang="it-IT" sz="1800"/>
              <a:t>: cofanetto, pacchetto regalo</a:t>
            </a:r>
          </a:p>
          <a:p>
            <a:r>
              <a:rPr lang="it-IT" sz="1800" b="1"/>
              <a:t>Chèques vacances </a:t>
            </a:r>
            <a:r>
              <a:rPr lang="it-IT" sz="1800"/>
              <a:t>: buoni vacanza</a:t>
            </a:r>
          </a:p>
          <a:p>
            <a:r>
              <a:rPr lang="it-IT" sz="1800" b="1"/>
              <a:t>PME</a:t>
            </a:r>
            <a:r>
              <a:rPr lang="it-IT" sz="1800"/>
              <a:t> : petites et moyennes entreprises</a:t>
            </a:r>
            <a:endParaRPr lang="fr-FR" sz="1800"/>
          </a:p>
        </p:txBody>
      </p:sp>
      <p:pic>
        <p:nvPicPr>
          <p:cNvPr id="4" name="Immagine 3">
            <a:extLst>
              <a:ext uri="{FF2B5EF4-FFF2-40B4-BE49-F238E27FC236}">
                <a16:creationId xmlns:a16="http://schemas.microsoft.com/office/drawing/2014/main" id="{4776BA56-93B7-4DE6-B86F-8D52DE55E2B9}"/>
              </a:ext>
            </a:extLst>
          </p:cNvPr>
          <p:cNvPicPr>
            <a:picLocks noChangeAspect="1"/>
          </p:cNvPicPr>
          <p:nvPr/>
        </p:nvPicPr>
        <p:blipFill>
          <a:blip r:embed="rId3"/>
          <a:stretch>
            <a:fillRect/>
          </a:stretch>
        </p:blipFill>
        <p:spPr>
          <a:xfrm>
            <a:off x="1077680" y="2146185"/>
            <a:ext cx="5909047" cy="4386471"/>
          </a:xfrm>
          <a:prstGeom prst="rect">
            <a:avLst/>
          </a:prstGeom>
        </p:spPr>
      </p:pic>
      <p:sp>
        <p:nvSpPr>
          <p:cNvPr id="5" name="Segnaposto piè di pagina 4">
            <a:extLst>
              <a:ext uri="{FF2B5EF4-FFF2-40B4-BE49-F238E27FC236}">
                <a16:creationId xmlns:a16="http://schemas.microsoft.com/office/drawing/2014/main" id="{80359128-4344-43EA-B203-4E966168E282}"/>
              </a:ext>
            </a:extLst>
          </p:cNvPr>
          <p:cNvSpPr>
            <a:spLocks noGrp="1"/>
          </p:cNvSpPr>
          <p:nvPr>
            <p:ph type="ftr" sz="quarter" idx="11"/>
          </p:nvPr>
        </p:nvSpPr>
        <p:spPr/>
        <p:txBody>
          <a:bodyPr/>
          <a:lstStyle/>
          <a:p>
            <a:r>
              <a:rPr lang="it-IT"/>
              <a:t>Lingua magistrale per il Turismo a.a. 22-23 Secondo semestre</a:t>
            </a:r>
            <a:endParaRPr lang="fr-FR"/>
          </a:p>
        </p:txBody>
      </p:sp>
    </p:spTree>
    <p:extLst>
      <p:ext uri="{BB962C8B-B14F-4D97-AF65-F5344CB8AC3E}">
        <p14:creationId xmlns:p14="http://schemas.microsoft.com/office/powerpoint/2010/main" val="228336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C95636B4-3E7B-4E8E-B3DF-52C41ED758C5}"/>
              </a:ext>
            </a:extLst>
          </p:cNvPr>
          <p:cNvPicPr>
            <a:picLocks noGrp="1" noChangeAspect="1"/>
          </p:cNvPicPr>
          <p:nvPr>
            <p:ph sz="half" idx="1"/>
          </p:nvPr>
        </p:nvPicPr>
        <p:blipFill>
          <a:blip r:embed="rId2"/>
          <a:stretch>
            <a:fillRect/>
          </a:stretch>
        </p:blipFill>
        <p:spPr>
          <a:xfrm>
            <a:off x="864833" y="1155366"/>
            <a:ext cx="6138863" cy="4602291"/>
          </a:xfrm>
          <a:prstGeom prst="rect">
            <a:avLst/>
          </a:prstGeom>
        </p:spPr>
      </p:pic>
      <p:sp>
        <p:nvSpPr>
          <p:cNvPr id="4" name="Segnaposto contenuto 3">
            <a:extLst>
              <a:ext uri="{FF2B5EF4-FFF2-40B4-BE49-F238E27FC236}">
                <a16:creationId xmlns:a16="http://schemas.microsoft.com/office/drawing/2014/main" id="{A8F198C8-2338-499B-992B-06B0D836E14B}"/>
              </a:ext>
            </a:extLst>
          </p:cNvPr>
          <p:cNvSpPr>
            <a:spLocks noGrp="1"/>
          </p:cNvSpPr>
          <p:nvPr>
            <p:ph sz="half" idx="2"/>
          </p:nvPr>
        </p:nvSpPr>
        <p:spPr>
          <a:xfrm>
            <a:off x="7368466" y="1269505"/>
            <a:ext cx="4003829" cy="4314549"/>
          </a:xfrm>
        </p:spPr>
        <p:txBody>
          <a:bodyPr/>
          <a:lstStyle/>
          <a:p>
            <a:r>
              <a:rPr lang="it-IT" sz="1800" b="1"/>
              <a:t>Finalement</a:t>
            </a:r>
            <a:r>
              <a:rPr lang="it-IT" sz="1800"/>
              <a:t> : in fondo</a:t>
            </a:r>
          </a:p>
          <a:p>
            <a:r>
              <a:rPr lang="it-IT" sz="1800" b="1"/>
              <a:t>Panier, Caddie</a:t>
            </a:r>
            <a:r>
              <a:rPr lang="it-IT" sz="1800"/>
              <a:t> : carrello</a:t>
            </a:r>
          </a:p>
          <a:p>
            <a:r>
              <a:rPr lang="fr-FR" sz="1800" b="1"/>
              <a:t>Ceci est d'autant plus vrai </a:t>
            </a:r>
            <a:r>
              <a:rPr lang="fr-FR" sz="1800"/>
              <a:t>: vale ancora di più</a:t>
            </a:r>
          </a:p>
          <a:p>
            <a:r>
              <a:rPr lang="it-IT" sz="1800" b="1"/>
              <a:t>Expertise</a:t>
            </a:r>
            <a:r>
              <a:rPr lang="it-IT" sz="1800"/>
              <a:t> : competenza</a:t>
            </a:r>
          </a:p>
          <a:p>
            <a:r>
              <a:rPr lang="it-IT" sz="1800" b="1"/>
              <a:t>A</a:t>
            </a:r>
            <a:r>
              <a:rPr lang="fr-FR" sz="1800" b="1"/>
              <a:t>ssise</a:t>
            </a:r>
            <a:r>
              <a:rPr lang="fr-FR" sz="1800"/>
              <a:t> : base</a:t>
            </a:r>
          </a:p>
          <a:p>
            <a:r>
              <a:rPr lang="it-IT" sz="1800" b="1"/>
              <a:t>T</a:t>
            </a:r>
            <a:r>
              <a:rPr lang="fr-FR" sz="1800" b="1"/>
              <a:t>enir à </a:t>
            </a:r>
            <a:r>
              <a:rPr lang="fr-FR" sz="1800"/>
              <a:t>: attenere, obbedire, essere legato a</a:t>
            </a:r>
          </a:p>
          <a:p>
            <a:r>
              <a:rPr lang="it-IT" sz="1800" b="1"/>
              <a:t>A</a:t>
            </a:r>
            <a:r>
              <a:rPr lang="fr-FR" sz="1800" b="1"/>
              <a:t>ccolement </a:t>
            </a:r>
            <a:r>
              <a:rPr lang="fr-FR" sz="1800"/>
              <a:t>: aggiunta,accostamento giustaposizione</a:t>
            </a:r>
          </a:p>
          <a:p>
            <a:r>
              <a:rPr lang="it-IT" sz="1800" b="1"/>
              <a:t>C</a:t>
            </a:r>
            <a:r>
              <a:rPr lang="fr-FR" sz="1800" b="1"/>
              <a:t>e qui donne </a:t>
            </a:r>
            <a:r>
              <a:rPr lang="fr-FR" sz="1400"/>
              <a:t>→</a:t>
            </a:r>
            <a:r>
              <a:rPr lang="fr-FR" sz="1800"/>
              <a:t> da cui, donde</a:t>
            </a:r>
            <a:endParaRPr lang="it-IT" sz="1800"/>
          </a:p>
        </p:txBody>
      </p:sp>
      <p:sp>
        <p:nvSpPr>
          <p:cNvPr id="6" name="Segnaposto piè di pagina 5">
            <a:extLst>
              <a:ext uri="{FF2B5EF4-FFF2-40B4-BE49-F238E27FC236}">
                <a16:creationId xmlns:a16="http://schemas.microsoft.com/office/drawing/2014/main" id="{55860084-BE5A-40FA-9C3F-93991D3EE9ED}"/>
              </a:ext>
            </a:extLst>
          </p:cNvPr>
          <p:cNvSpPr>
            <a:spLocks noGrp="1"/>
          </p:cNvSpPr>
          <p:nvPr>
            <p:ph type="ftr" sz="quarter" idx="11"/>
          </p:nvPr>
        </p:nvSpPr>
        <p:spPr/>
        <p:txBody>
          <a:bodyPr/>
          <a:lstStyle/>
          <a:p>
            <a:r>
              <a:rPr lang="it-IT"/>
              <a:t>Lingua magistrale per il Turismo a.a. 22-23 Secondo semestre</a:t>
            </a:r>
            <a:endParaRPr lang="fr-FR"/>
          </a:p>
        </p:txBody>
      </p:sp>
    </p:spTree>
    <p:extLst>
      <p:ext uri="{BB962C8B-B14F-4D97-AF65-F5344CB8AC3E}">
        <p14:creationId xmlns:p14="http://schemas.microsoft.com/office/powerpoint/2010/main" val="11469797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5830</TotalTime>
  <Words>504</Words>
  <Application>Microsoft Office PowerPoint</Application>
  <PresentationFormat>Widescreen</PresentationFormat>
  <Paragraphs>76</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laura.kreyder@unimib.it</dc:creator>
  <cp:lastModifiedBy>laura.kreyder@unimib.it</cp:lastModifiedBy>
  <cp:revision>19</cp:revision>
  <dcterms:created xsi:type="dcterms:W3CDTF">2021-05-13T16:05:36Z</dcterms:created>
  <dcterms:modified xsi:type="dcterms:W3CDTF">2023-05-25T20:19:21Z</dcterms:modified>
</cp:coreProperties>
</file>