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75" r:id="rId2"/>
    <p:sldId id="256" r:id="rId3"/>
    <p:sldId id="257" r:id="rId4"/>
    <p:sldId id="258" r:id="rId5"/>
    <p:sldId id="270" r:id="rId6"/>
    <p:sldId id="262" r:id="rId7"/>
    <p:sldId id="259" r:id="rId8"/>
    <p:sldId id="260" r:id="rId9"/>
    <p:sldId id="261" r:id="rId10"/>
    <p:sldId id="272" r:id="rId11"/>
    <p:sldId id="273" r:id="rId12"/>
    <p:sldId id="267" r:id="rId13"/>
    <p:sldId id="263" r:id="rId14"/>
    <p:sldId id="264" r:id="rId15"/>
    <p:sldId id="265" r:id="rId16"/>
    <p:sldId id="266" r:id="rId17"/>
    <p:sldId id="271"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kreyder@unimib.it" initials="l" lastIdx="1" clrIdx="0">
    <p:extLst>
      <p:ext uri="{19B8F6BF-5375-455C-9EA6-DF929625EA0E}">
        <p15:presenceInfo xmlns:p15="http://schemas.microsoft.com/office/powerpoint/2012/main" userId="laura.kreyder@unimib.i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F83F03-26CA-4FE1-A224-9B9477C60052}" type="datetimeFigureOut">
              <a:rPr lang="fr-FR" smtClean="0"/>
              <a:t>27/05/2023</a:t>
            </a:fld>
            <a:endParaRPr lang="fr-FR"/>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8BABC7-33A0-4596-B7C2-A1CF59DC6077}" type="slidenum">
              <a:rPr lang="fr-FR" smtClean="0"/>
              <a:t>‹N›</a:t>
            </a:fld>
            <a:endParaRPr lang="fr-FR"/>
          </a:p>
        </p:txBody>
      </p:sp>
    </p:spTree>
    <p:extLst>
      <p:ext uri="{BB962C8B-B14F-4D97-AF65-F5344CB8AC3E}">
        <p14:creationId xmlns:p14="http://schemas.microsoft.com/office/powerpoint/2010/main" val="1073478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2A3C319-DE47-4BD6-A38B-CB511E284D19}" type="datetime1">
              <a:rPr lang="it-IT" smtClean="0"/>
              <a:t>27/05/2023</a:t>
            </a:fld>
            <a:endParaRPr lang="it-IT"/>
          </a:p>
        </p:txBody>
      </p:sp>
      <p:sp>
        <p:nvSpPr>
          <p:cNvPr id="5" name="Footer Placeholder 4"/>
          <p:cNvSpPr>
            <a:spLocks noGrp="1"/>
          </p:cNvSpPr>
          <p:nvPr>
            <p:ph type="ftr" sz="quarter" idx="11"/>
          </p:nvPr>
        </p:nvSpPr>
        <p:spPr/>
        <p:txBody>
          <a:bodyPr/>
          <a:lstStyle/>
          <a:p>
            <a:r>
              <a:rPr lang="it-IT"/>
              <a:t>Lingua magistrale per il Turismo a.a. 22-23 Secondo semestre</a:t>
            </a:r>
          </a:p>
        </p:txBody>
      </p:sp>
      <p:sp>
        <p:nvSpPr>
          <p:cNvPr id="6" name="Slide Number Placeholder 5"/>
          <p:cNvSpPr>
            <a:spLocks noGrp="1"/>
          </p:cNvSpPr>
          <p:nvPr>
            <p:ph type="sldNum" sz="quarter" idx="12"/>
          </p:nvPr>
        </p:nvSpPr>
        <p:spPr/>
        <p:txBody>
          <a:bodyPr/>
          <a:lstStyle/>
          <a:p>
            <a:fld id="{56FAD738-A6B2-436F-AD82-97BA86B53389}" type="slidenum">
              <a:rPr lang="it-IT" smtClean="0"/>
              <a:t>‹N›</a:t>
            </a:fld>
            <a:endParaRPr lang="it-IT"/>
          </a:p>
        </p:txBody>
      </p:sp>
    </p:spTree>
    <p:extLst>
      <p:ext uri="{BB962C8B-B14F-4D97-AF65-F5344CB8AC3E}">
        <p14:creationId xmlns:p14="http://schemas.microsoft.com/office/powerpoint/2010/main" val="1657067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71A1507-C8B6-433A-8B21-470DA1470172}" type="datetime1">
              <a:rPr lang="it-IT" smtClean="0"/>
              <a:t>27/05/2023</a:t>
            </a:fld>
            <a:endParaRPr lang="it-IT"/>
          </a:p>
        </p:txBody>
      </p:sp>
      <p:sp>
        <p:nvSpPr>
          <p:cNvPr id="5" name="Footer Placeholder 4"/>
          <p:cNvSpPr>
            <a:spLocks noGrp="1"/>
          </p:cNvSpPr>
          <p:nvPr>
            <p:ph type="ftr" sz="quarter" idx="11"/>
          </p:nvPr>
        </p:nvSpPr>
        <p:spPr/>
        <p:txBody>
          <a:bodyPr/>
          <a:lstStyle/>
          <a:p>
            <a:r>
              <a:rPr lang="it-IT"/>
              <a:t>Lingua magistrale per il Turismo a.a. 22-23 Secondo semestre</a:t>
            </a:r>
          </a:p>
        </p:txBody>
      </p:sp>
      <p:sp>
        <p:nvSpPr>
          <p:cNvPr id="6" name="Slide Number Placeholder 5"/>
          <p:cNvSpPr>
            <a:spLocks noGrp="1"/>
          </p:cNvSpPr>
          <p:nvPr>
            <p:ph type="sldNum" sz="quarter" idx="12"/>
          </p:nvPr>
        </p:nvSpPr>
        <p:spPr/>
        <p:txBody>
          <a:bodyPr/>
          <a:lstStyle/>
          <a:p>
            <a:fld id="{56FAD738-A6B2-436F-AD82-97BA86B53389}" type="slidenum">
              <a:rPr lang="it-IT" smtClean="0"/>
              <a:t>‹N›</a:t>
            </a:fld>
            <a:endParaRPr lang="it-IT"/>
          </a:p>
        </p:txBody>
      </p:sp>
    </p:spTree>
    <p:extLst>
      <p:ext uri="{BB962C8B-B14F-4D97-AF65-F5344CB8AC3E}">
        <p14:creationId xmlns:p14="http://schemas.microsoft.com/office/powerpoint/2010/main" val="1802312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03C7C28-372D-4E2C-9AB3-6E082C89DC82}" type="datetime1">
              <a:rPr lang="it-IT" smtClean="0"/>
              <a:t>27/05/2023</a:t>
            </a:fld>
            <a:endParaRPr lang="it-IT"/>
          </a:p>
        </p:txBody>
      </p:sp>
      <p:sp>
        <p:nvSpPr>
          <p:cNvPr id="5" name="Footer Placeholder 4"/>
          <p:cNvSpPr>
            <a:spLocks noGrp="1"/>
          </p:cNvSpPr>
          <p:nvPr>
            <p:ph type="ftr" sz="quarter" idx="11"/>
          </p:nvPr>
        </p:nvSpPr>
        <p:spPr/>
        <p:txBody>
          <a:bodyPr/>
          <a:lstStyle/>
          <a:p>
            <a:r>
              <a:rPr lang="it-IT"/>
              <a:t>Lingua magistrale per il Turismo a.a. 22-23 Secondo semestre</a:t>
            </a:r>
          </a:p>
        </p:txBody>
      </p:sp>
      <p:sp>
        <p:nvSpPr>
          <p:cNvPr id="6" name="Slide Number Placeholder 5"/>
          <p:cNvSpPr>
            <a:spLocks noGrp="1"/>
          </p:cNvSpPr>
          <p:nvPr>
            <p:ph type="sldNum" sz="quarter" idx="12"/>
          </p:nvPr>
        </p:nvSpPr>
        <p:spPr/>
        <p:txBody>
          <a:bodyPr/>
          <a:lstStyle/>
          <a:p>
            <a:fld id="{56FAD738-A6B2-436F-AD82-97BA86B53389}" type="slidenum">
              <a:rPr lang="it-IT" smtClean="0"/>
              <a:t>‹N›</a:t>
            </a:fld>
            <a:endParaRPr lang="it-IT"/>
          </a:p>
        </p:txBody>
      </p:sp>
    </p:spTree>
    <p:extLst>
      <p:ext uri="{BB962C8B-B14F-4D97-AF65-F5344CB8AC3E}">
        <p14:creationId xmlns:p14="http://schemas.microsoft.com/office/powerpoint/2010/main" val="1521812735"/>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524377B-BC26-4EE6-8E16-8898296AF343}" type="datetime1">
              <a:rPr lang="it-IT" smtClean="0"/>
              <a:t>27/05/2023</a:t>
            </a:fld>
            <a:endParaRPr lang="it-IT"/>
          </a:p>
        </p:txBody>
      </p:sp>
      <p:sp>
        <p:nvSpPr>
          <p:cNvPr id="5" name="Footer Placeholder 4"/>
          <p:cNvSpPr>
            <a:spLocks noGrp="1"/>
          </p:cNvSpPr>
          <p:nvPr>
            <p:ph type="ftr" sz="quarter" idx="11"/>
          </p:nvPr>
        </p:nvSpPr>
        <p:spPr/>
        <p:txBody>
          <a:bodyPr/>
          <a:lstStyle/>
          <a:p>
            <a:r>
              <a:rPr lang="it-IT"/>
              <a:t>Lingua magistrale per il Turismo a.a. 22-23 Secondo semestre</a:t>
            </a:r>
          </a:p>
        </p:txBody>
      </p:sp>
      <p:sp>
        <p:nvSpPr>
          <p:cNvPr id="6" name="Slide Number Placeholder 5"/>
          <p:cNvSpPr>
            <a:spLocks noGrp="1"/>
          </p:cNvSpPr>
          <p:nvPr>
            <p:ph type="sldNum" sz="quarter" idx="12"/>
          </p:nvPr>
        </p:nvSpPr>
        <p:spPr/>
        <p:txBody>
          <a:bodyPr/>
          <a:lstStyle/>
          <a:p>
            <a:fld id="{56FAD738-A6B2-436F-AD82-97BA86B53389}" type="slidenum">
              <a:rPr lang="it-IT" smtClean="0"/>
              <a:t>‹N›</a:t>
            </a:fld>
            <a:endParaRPr lang="it-IT"/>
          </a:p>
        </p:txBody>
      </p:sp>
    </p:spTree>
    <p:extLst>
      <p:ext uri="{BB962C8B-B14F-4D97-AF65-F5344CB8AC3E}">
        <p14:creationId xmlns:p14="http://schemas.microsoft.com/office/powerpoint/2010/main" val="42795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17B07808-063A-46D1-B870-699C62D48D55}" type="datetime1">
              <a:rPr lang="it-IT" smtClean="0"/>
              <a:t>27/05/2023</a:t>
            </a:fld>
            <a:endParaRPr lang="it-IT"/>
          </a:p>
        </p:txBody>
      </p:sp>
      <p:sp>
        <p:nvSpPr>
          <p:cNvPr id="5" name="Footer Placeholder 4"/>
          <p:cNvSpPr>
            <a:spLocks noGrp="1"/>
          </p:cNvSpPr>
          <p:nvPr>
            <p:ph type="ftr" sz="quarter" idx="11"/>
          </p:nvPr>
        </p:nvSpPr>
        <p:spPr/>
        <p:txBody>
          <a:bodyPr/>
          <a:lstStyle/>
          <a:p>
            <a:r>
              <a:rPr lang="it-IT"/>
              <a:t>Lingua magistrale per il Turismo a.a. 22-23 Secondo semestre</a:t>
            </a:r>
          </a:p>
        </p:txBody>
      </p:sp>
      <p:sp>
        <p:nvSpPr>
          <p:cNvPr id="6" name="Slide Number Placeholder 5"/>
          <p:cNvSpPr>
            <a:spLocks noGrp="1"/>
          </p:cNvSpPr>
          <p:nvPr>
            <p:ph type="sldNum" sz="quarter" idx="12"/>
          </p:nvPr>
        </p:nvSpPr>
        <p:spPr/>
        <p:txBody>
          <a:bodyPr/>
          <a:lstStyle/>
          <a:p>
            <a:fld id="{56FAD738-A6B2-436F-AD82-97BA86B53389}" type="slidenum">
              <a:rPr lang="it-IT" smtClean="0"/>
              <a:t>‹N›</a:t>
            </a:fld>
            <a:endParaRPr lang="it-IT"/>
          </a:p>
        </p:txBody>
      </p:sp>
    </p:spTree>
    <p:extLst>
      <p:ext uri="{BB962C8B-B14F-4D97-AF65-F5344CB8AC3E}">
        <p14:creationId xmlns:p14="http://schemas.microsoft.com/office/powerpoint/2010/main" val="2032990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98B9E6B-F9A5-4E9F-8F6B-10366F2894D6}" type="datetime1">
              <a:rPr lang="it-IT" smtClean="0"/>
              <a:t>27/05/2023</a:t>
            </a:fld>
            <a:endParaRPr lang="it-IT"/>
          </a:p>
        </p:txBody>
      </p:sp>
      <p:sp>
        <p:nvSpPr>
          <p:cNvPr id="6" name="Footer Placeholder 5"/>
          <p:cNvSpPr>
            <a:spLocks noGrp="1"/>
          </p:cNvSpPr>
          <p:nvPr>
            <p:ph type="ftr" sz="quarter" idx="11"/>
          </p:nvPr>
        </p:nvSpPr>
        <p:spPr/>
        <p:txBody>
          <a:bodyPr/>
          <a:lstStyle/>
          <a:p>
            <a:r>
              <a:rPr lang="it-IT"/>
              <a:t>Lingua magistrale per il Turismo a.a. 22-23 Secondo semestre</a:t>
            </a:r>
          </a:p>
        </p:txBody>
      </p:sp>
      <p:sp>
        <p:nvSpPr>
          <p:cNvPr id="7" name="Slide Number Placeholder 6"/>
          <p:cNvSpPr>
            <a:spLocks noGrp="1"/>
          </p:cNvSpPr>
          <p:nvPr>
            <p:ph type="sldNum" sz="quarter" idx="12"/>
          </p:nvPr>
        </p:nvSpPr>
        <p:spPr/>
        <p:txBody>
          <a:bodyPr/>
          <a:lstStyle/>
          <a:p>
            <a:fld id="{56FAD738-A6B2-436F-AD82-97BA86B53389}" type="slidenum">
              <a:rPr lang="it-IT" smtClean="0"/>
              <a:t>‹N›</a:t>
            </a:fld>
            <a:endParaRPr lang="it-IT"/>
          </a:p>
        </p:txBody>
      </p:sp>
    </p:spTree>
    <p:extLst>
      <p:ext uri="{BB962C8B-B14F-4D97-AF65-F5344CB8AC3E}">
        <p14:creationId xmlns:p14="http://schemas.microsoft.com/office/powerpoint/2010/main" val="3292351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A121314D-37AC-4A2B-B76C-C92BCC67984E}" type="datetime1">
              <a:rPr lang="it-IT" smtClean="0"/>
              <a:t>27/05/2023</a:t>
            </a:fld>
            <a:endParaRPr lang="it-IT"/>
          </a:p>
        </p:txBody>
      </p:sp>
      <p:sp>
        <p:nvSpPr>
          <p:cNvPr id="8" name="Footer Placeholder 7"/>
          <p:cNvSpPr>
            <a:spLocks noGrp="1"/>
          </p:cNvSpPr>
          <p:nvPr>
            <p:ph type="ftr" sz="quarter" idx="11"/>
          </p:nvPr>
        </p:nvSpPr>
        <p:spPr/>
        <p:txBody>
          <a:bodyPr/>
          <a:lstStyle/>
          <a:p>
            <a:r>
              <a:rPr lang="it-IT"/>
              <a:t>Lingua magistrale per il Turismo a.a. 22-23 Secondo semestre</a:t>
            </a:r>
          </a:p>
        </p:txBody>
      </p:sp>
      <p:sp>
        <p:nvSpPr>
          <p:cNvPr id="9" name="Slide Number Placeholder 8"/>
          <p:cNvSpPr>
            <a:spLocks noGrp="1"/>
          </p:cNvSpPr>
          <p:nvPr>
            <p:ph type="sldNum" sz="quarter" idx="12"/>
          </p:nvPr>
        </p:nvSpPr>
        <p:spPr/>
        <p:txBody>
          <a:bodyPr/>
          <a:lstStyle/>
          <a:p>
            <a:fld id="{56FAD738-A6B2-436F-AD82-97BA86B53389}" type="slidenum">
              <a:rPr lang="it-IT" smtClean="0"/>
              <a:t>‹N›</a:t>
            </a:fld>
            <a:endParaRPr lang="it-IT"/>
          </a:p>
        </p:txBody>
      </p:sp>
    </p:spTree>
    <p:extLst>
      <p:ext uri="{BB962C8B-B14F-4D97-AF65-F5344CB8AC3E}">
        <p14:creationId xmlns:p14="http://schemas.microsoft.com/office/powerpoint/2010/main" val="15097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C476D27B-377E-48F2-BFC4-081262276DEC}" type="datetime1">
              <a:rPr lang="it-IT" smtClean="0"/>
              <a:t>27/05/2023</a:t>
            </a:fld>
            <a:endParaRPr lang="it-IT"/>
          </a:p>
        </p:txBody>
      </p:sp>
      <p:sp>
        <p:nvSpPr>
          <p:cNvPr id="4" name="Footer Placeholder 3"/>
          <p:cNvSpPr>
            <a:spLocks noGrp="1"/>
          </p:cNvSpPr>
          <p:nvPr>
            <p:ph type="ftr" sz="quarter" idx="11"/>
          </p:nvPr>
        </p:nvSpPr>
        <p:spPr/>
        <p:txBody>
          <a:bodyPr/>
          <a:lstStyle/>
          <a:p>
            <a:r>
              <a:rPr lang="it-IT"/>
              <a:t>Lingua magistrale per il Turismo a.a. 22-23 Secondo semestre</a:t>
            </a:r>
          </a:p>
        </p:txBody>
      </p:sp>
      <p:sp>
        <p:nvSpPr>
          <p:cNvPr id="5" name="Slide Number Placeholder 4"/>
          <p:cNvSpPr>
            <a:spLocks noGrp="1"/>
          </p:cNvSpPr>
          <p:nvPr>
            <p:ph type="sldNum" sz="quarter" idx="12"/>
          </p:nvPr>
        </p:nvSpPr>
        <p:spPr/>
        <p:txBody>
          <a:bodyPr/>
          <a:lstStyle/>
          <a:p>
            <a:fld id="{56FAD738-A6B2-436F-AD82-97BA86B53389}" type="slidenum">
              <a:rPr lang="it-IT" smtClean="0"/>
              <a:t>‹N›</a:t>
            </a:fld>
            <a:endParaRPr lang="it-IT"/>
          </a:p>
        </p:txBody>
      </p:sp>
    </p:spTree>
    <p:extLst>
      <p:ext uri="{BB962C8B-B14F-4D97-AF65-F5344CB8AC3E}">
        <p14:creationId xmlns:p14="http://schemas.microsoft.com/office/powerpoint/2010/main" val="207336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04B749-ECEC-4BEE-AA7A-D3ECFE0479F0}" type="datetime1">
              <a:rPr lang="it-IT" smtClean="0"/>
              <a:t>27/05/2023</a:t>
            </a:fld>
            <a:endParaRPr lang="it-IT"/>
          </a:p>
        </p:txBody>
      </p:sp>
      <p:sp>
        <p:nvSpPr>
          <p:cNvPr id="3" name="Footer Placeholder 2"/>
          <p:cNvSpPr>
            <a:spLocks noGrp="1"/>
          </p:cNvSpPr>
          <p:nvPr>
            <p:ph type="ftr" sz="quarter" idx="11"/>
          </p:nvPr>
        </p:nvSpPr>
        <p:spPr/>
        <p:txBody>
          <a:bodyPr/>
          <a:lstStyle/>
          <a:p>
            <a:r>
              <a:rPr lang="it-IT"/>
              <a:t>Lingua magistrale per il Turismo a.a. 22-23 Secondo semestre</a:t>
            </a:r>
          </a:p>
        </p:txBody>
      </p:sp>
      <p:sp>
        <p:nvSpPr>
          <p:cNvPr id="4" name="Slide Number Placeholder 3"/>
          <p:cNvSpPr>
            <a:spLocks noGrp="1"/>
          </p:cNvSpPr>
          <p:nvPr>
            <p:ph type="sldNum" sz="quarter" idx="12"/>
          </p:nvPr>
        </p:nvSpPr>
        <p:spPr/>
        <p:txBody>
          <a:bodyPr/>
          <a:lstStyle/>
          <a:p>
            <a:fld id="{56FAD738-A6B2-436F-AD82-97BA86B53389}" type="slidenum">
              <a:rPr lang="it-IT" smtClean="0"/>
              <a:t>‹N›</a:t>
            </a:fld>
            <a:endParaRPr lang="it-IT"/>
          </a:p>
        </p:txBody>
      </p:sp>
    </p:spTree>
    <p:extLst>
      <p:ext uri="{BB962C8B-B14F-4D97-AF65-F5344CB8AC3E}">
        <p14:creationId xmlns:p14="http://schemas.microsoft.com/office/powerpoint/2010/main" val="389320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1E998774-B842-41AE-BA64-9745CE2CBA25}" type="datetime1">
              <a:rPr lang="it-IT" smtClean="0"/>
              <a:t>27/05/2023</a:t>
            </a:fld>
            <a:endParaRPr lang="it-IT"/>
          </a:p>
        </p:txBody>
      </p:sp>
      <p:sp>
        <p:nvSpPr>
          <p:cNvPr id="6" name="Footer Placeholder 5"/>
          <p:cNvSpPr>
            <a:spLocks noGrp="1"/>
          </p:cNvSpPr>
          <p:nvPr>
            <p:ph type="ftr" sz="quarter" idx="11"/>
          </p:nvPr>
        </p:nvSpPr>
        <p:spPr/>
        <p:txBody>
          <a:bodyPr/>
          <a:lstStyle/>
          <a:p>
            <a:r>
              <a:rPr lang="it-IT"/>
              <a:t>Lingua magistrale per il Turismo a.a. 22-23 Secondo semestre</a:t>
            </a:r>
          </a:p>
        </p:txBody>
      </p:sp>
      <p:sp>
        <p:nvSpPr>
          <p:cNvPr id="7" name="Slide Number Placeholder 6"/>
          <p:cNvSpPr>
            <a:spLocks noGrp="1"/>
          </p:cNvSpPr>
          <p:nvPr>
            <p:ph type="sldNum" sz="quarter" idx="12"/>
          </p:nvPr>
        </p:nvSpPr>
        <p:spPr/>
        <p:txBody>
          <a:bodyPr/>
          <a:lstStyle/>
          <a:p>
            <a:fld id="{56FAD738-A6B2-436F-AD82-97BA86B53389}" type="slidenum">
              <a:rPr lang="it-IT" smtClean="0"/>
              <a:t>‹N›</a:t>
            </a:fld>
            <a:endParaRPr lang="it-IT"/>
          </a:p>
        </p:txBody>
      </p:sp>
    </p:spTree>
    <p:extLst>
      <p:ext uri="{BB962C8B-B14F-4D97-AF65-F5344CB8AC3E}">
        <p14:creationId xmlns:p14="http://schemas.microsoft.com/office/powerpoint/2010/main" val="3494637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E767030C-BFB2-4033-A54E-94EBCB350122}" type="datetime1">
              <a:rPr lang="it-IT" smtClean="0"/>
              <a:t>27/05/2023</a:t>
            </a:fld>
            <a:endParaRPr lang="it-IT"/>
          </a:p>
        </p:txBody>
      </p:sp>
      <p:sp>
        <p:nvSpPr>
          <p:cNvPr id="6" name="Footer Placeholder 5"/>
          <p:cNvSpPr>
            <a:spLocks noGrp="1"/>
          </p:cNvSpPr>
          <p:nvPr>
            <p:ph type="ftr" sz="quarter" idx="11"/>
          </p:nvPr>
        </p:nvSpPr>
        <p:spPr/>
        <p:txBody>
          <a:bodyPr/>
          <a:lstStyle/>
          <a:p>
            <a:r>
              <a:rPr lang="it-IT"/>
              <a:t>Lingua magistrale per il Turismo a.a. 22-23 Secondo semestre</a:t>
            </a:r>
          </a:p>
        </p:txBody>
      </p:sp>
      <p:sp>
        <p:nvSpPr>
          <p:cNvPr id="7" name="Slide Number Placeholder 6"/>
          <p:cNvSpPr>
            <a:spLocks noGrp="1"/>
          </p:cNvSpPr>
          <p:nvPr>
            <p:ph type="sldNum" sz="quarter" idx="12"/>
          </p:nvPr>
        </p:nvSpPr>
        <p:spPr/>
        <p:txBody>
          <a:bodyPr/>
          <a:lstStyle/>
          <a:p>
            <a:fld id="{56FAD738-A6B2-436F-AD82-97BA86B53389}" type="slidenum">
              <a:rPr lang="it-IT" smtClean="0"/>
              <a:t>‹N›</a:t>
            </a:fld>
            <a:endParaRPr lang="it-IT"/>
          </a:p>
        </p:txBody>
      </p:sp>
    </p:spTree>
    <p:extLst>
      <p:ext uri="{BB962C8B-B14F-4D97-AF65-F5344CB8AC3E}">
        <p14:creationId xmlns:p14="http://schemas.microsoft.com/office/powerpoint/2010/main" val="2137868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3C7C28-372D-4E2C-9AB3-6E082C89DC82}" type="datetime1">
              <a:rPr lang="it-IT" smtClean="0"/>
              <a:t>27/05/2023</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t>Lingua magistrale per il Turismo a.a. 22-23 Secondo semestre</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FAD738-A6B2-436F-AD82-97BA86B53389}" type="slidenum">
              <a:rPr lang="it-IT" smtClean="0"/>
              <a:t>‹N›</a:t>
            </a:fld>
            <a:endParaRPr lang="it-IT"/>
          </a:p>
        </p:txBody>
      </p:sp>
    </p:spTree>
    <p:extLst>
      <p:ext uri="{BB962C8B-B14F-4D97-AF65-F5344CB8AC3E}">
        <p14:creationId xmlns:p14="http://schemas.microsoft.com/office/powerpoint/2010/main" val="13872642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2.xml.rels><?xml version="1.0" encoding="UTF-8" standalone="yes"?>
<Relationships xmlns="http://schemas.openxmlformats.org/package/2006/relationships"><Relationship Id="rId3" Type="http://schemas.openxmlformats.org/officeDocument/2006/relationships/hyperlink" Target="https://www.salle34.net/e-ou-er-infinitif-ou-participe-passe-des-verbes-du-premier-groupe/"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74F853-24F8-49CC-ABCC-386BFF13398E}"/>
              </a:ext>
            </a:extLst>
          </p:cNvPr>
          <p:cNvSpPr>
            <a:spLocks noGrp="1"/>
          </p:cNvSpPr>
          <p:nvPr>
            <p:ph type="ctrTitle"/>
          </p:nvPr>
        </p:nvSpPr>
        <p:spPr/>
        <p:txBody>
          <a:bodyPr/>
          <a:lstStyle/>
          <a:p>
            <a:r>
              <a:rPr lang="it-IT"/>
              <a:t>Le participe</a:t>
            </a:r>
            <a:endParaRPr lang="fr-FR"/>
          </a:p>
        </p:txBody>
      </p:sp>
      <p:sp>
        <p:nvSpPr>
          <p:cNvPr id="4" name="Segnaposto piè di pagina 3">
            <a:extLst>
              <a:ext uri="{FF2B5EF4-FFF2-40B4-BE49-F238E27FC236}">
                <a16:creationId xmlns:a16="http://schemas.microsoft.com/office/drawing/2014/main" id="{03EF8907-EC42-421C-8B36-67206BD1364B}"/>
              </a:ext>
            </a:extLst>
          </p:cNvPr>
          <p:cNvSpPr>
            <a:spLocks noGrp="1"/>
          </p:cNvSpPr>
          <p:nvPr>
            <p:ph type="ftr" sz="quarter" idx="11"/>
          </p:nvPr>
        </p:nvSpPr>
        <p:spPr/>
        <p:txBody>
          <a:bodyPr/>
          <a:lstStyle/>
          <a:p>
            <a:r>
              <a:rPr lang="it-IT"/>
              <a:t>Lingua magistrale per il Turismo a.a. 22-23 Secondo semestre</a:t>
            </a:r>
          </a:p>
        </p:txBody>
      </p:sp>
    </p:spTree>
    <p:extLst>
      <p:ext uri="{BB962C8B-B14F-4D97-AF65-F5344CB8AC3E}">
        <p14:creationId xmlns:p14="http://schemas.microsoft.com/office/powerpoint/2010/main" val="482717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8547D7-5D07-4913-945B-EAF63CC6E359}"/>
              </a:ext>
            </a:extLst>
          </p:cNvPr>
          <p:cNvSpPr>
            <a:spLocks noGrp="1"/>
          </p:cNvSpPr>
          <p:nvPr>
            <p:ph type="title"/>
          </p:nvPr>
        </p:nvSpPr>
        <p:spPr/>
        <p:txBody>
          <a:bodyPr/>
          <a:lstStyle/>
          <a:p>
            <a:r>
              <a:rPr lang="it-IT">
                <a:solidFill>
                  <a:srgbClr val="0070C0"/>
                </a:solidFill>
              </a:rPr>
              <a:t>Exercices</a:t>
            </a:r>
            <a:r>
              <a:rPr lang="it-IT"/>
              <a:t> </a:t>
            </a:r>
            <a:endParaRPr lang="fr-FR"/>
          </a:p>
        </p:txBody>
      </p:sp>
      <p:sp>
        <p:nvSpPr>
          <p:cNvPr id="3" name="Segnaposto contenuto 2">
            <a:extLst>
              <a:ext uri="{FF2B5EF4-FFF2-40B4-BE49-F238E27FC236}">
                <a16:creationId xmlns:a16="http://schemas.microsoft.com/office/drawing/2014/main" id="{B980A8EC-15A6-4845-AA74-CC918001323F}"/>
              </a:ext>
            </a:extLst>
          </p:cNvPr>
          <p:cNvSpPr>
            <a:spLocks noGrp="1"/>
          </p:cNvSpPr>
          <p:nvPr>
            <p:ph idx="1"/>
          </p:nvPr>
        </p:nvSpPr>
        <p:spPr>
          <a:xfrm>
            <a:off x="838200" y="1852258"/>
            <a:ext cx="10515600" cy="4351338"/>
          </a:xfrm>
        </p:spPr>
        <p:txBody>
          <a:bodyPr>
            <a:normAutofit fontScale="62500" lnSpcReduction="20000"/>
          </a:bodyPr>
          <a:lstStyle/>
          <a:p>
            <a:pPr marL="0" indent="0">
              <a:lnSpc>
                <a:spcPct val="120000"/>
              </a:lnSpc>
              <a:buNone/>
            </a:pPr>
            <a:r>
              <a:rPr lang="fr-FR" b="1"/>
              <a:t>Réécrivez les phrases en remplaçant les subordonnées causales par des participiales.</a:t>
            </a:r>
          </a:p>
          <a:p>
            <a:pPr marL="0" indent="0">
              <a:lnSpc>
                <a:spcPct val="120000"/>
              </a:lnSpc>
              <a:buNone/>
            </a:pPr>
            <a:r>
              <a:rPr lang="fr-FR" b="1"/>
              <a:t>Exemple</a:t>
            </a:r>
            <a:r>
              <a:rPr lang="fr-FR"/>
              <a:t> : </a:t>
            </a:r>
            <a:r>
              <a:rPr lang="fr-FR" b="1"/>
              <a:t>Comme la nuit tombe</a:t>
            </a:r>
            <a:r>
              <a:rPr lang="fr-FR"/>
              <a:t>, nous nous dépêchons de rentrer → </a:t>
            </a:r>
            <a:r>
              <a:rPr lang="fr-FR">
                <a:solidFill>
                  <a:srgbClr val="FF0000"/>
                </a:solidFill>
              </a:rPr>
              <a:t>La nuit tombant, </a:t>
            </a:r>
            <a:r>
              <a:rPr lang="fr-FR"/>
              <a:t>nous nous dépêchons de rentrer.</a:t>
            </a:r>
          </a:p>
          <a:p>
            <a:pPr marL="0" indent="0">
              <a:lnSpc>
                <a:spcPct val="120000"/>
              </a:lnSpc>
              <a:buNone/>
            </a:pPr>
            <a:r>
              <a:rPr lang="fr-FR"/>
              <a:t>1. </a:t>
            </a:r>
            <a:r>
              <a:rPr lang="fr-FR" b="1"/>
              <a:t>Comme l'essence est devenue trop chère</a:t>
            </a:r>
            <a:r>
              <a:rPr lang="fr-FR"/>
              <a:t>, le gouvernement va développer la production d'éthanol.</a:t>
            </a:r>
          </a:p>
          <a:p>
            <a:pPr marL="0" indent="0">
              <a:lnSpc>
                <a:spcPct val="120000"/>
              </a:lnSpc>
              <a:buNone/>
            </a:pPr>
            <a:r>
              <a:rPr lang="fr-FR">
                <a:solidFill>
                  <a:srgbClr val="FF0000"/>
                </a:solidFill>
              </a:rPr>
              <a:t>L’essence étant devenue </a:t>
            </a:r>
            <a:r>
              <a:rPr lang="fr-FR"/>
              <a:t>trop chère, le gouvernement va développer la production d’éthanol.</a:t>
            </a:r>
          </a:p>
          <a:p>
            <a:pPr marL="0" indent="0">
              <a:lnSpc>
                <a:spcPct val="120000"/>
              </a:lnSpc>
              <a:buNone/>
            </a:pPr>
            <a:r>
              <a:rPr lang="fr-FR"/>
              <a:t>2. </a:t>
            </a:r>
            <a:r>
              <a:rPr lang="fr-FR" b="1"/>
              <a:t>Comme l'eau du lac était froide</a:t>
            </a:r>
            <a:r>
              <a:rPr lang="fr-FR"/>
              <a:t>, ils ont renoncé à la baignade.</a:t>
            </a:r>
          </a:p>
          <a:p>
            <a:pPr marL="0" indent="0">
              <a:lnSpc>
                <a:spcPct val="120000"/>
              </a:lnSpc>
              <a:buNone/>
            </a:pPr>
            <a:r>
              <a:rPr lang="fr-FR">
                <a:solidFill>
                  <a:srgbClr val="FF0000"/>
                </a:solidFill>
              </a:rPr>
              <a:t>L’eau du lac étant froide</a:t>
            </a:r>
            <a:r>
              <a:rPr lang="fr-FR"/>
              <a:t>, ils ont renoncé à la baignade.</a:t>
            </a:r>
          </a:p>
          <a:p>
            <a:pPr marL="0" indent="0">
              <a:lnSpc>
                <a:spcPct val="120000"/>
              </a:lnSpc>
              <a:buNone/>
            </a:pPr>
            <a:r>
              <a:rPr lang="fr-FR"/>
              <a:t>3. </a:t>
            </a:r>
            <a:r>
              <a:rPr lang="fr-FR" b="1"/>
              <a:t>Comme les taux d'intérêt des emprunts ont augmenté</a:t>
            </a:r>
            <a:r>
              <a:rPr lang="fr-FR"/>
              <a:t>, la durée des prêts immobiliers s'allonge.</a:t>
            </a:r>
          </a:p>
          <a:p>
            <a:pPr marL="0" indent="0">
              <a:lnSpc>
                <a:spcPct val="120000"/>
              </a:lnSpc>
              <a:buNone/>
            </a:pPr>
            <a:r>
              <a:rPr lang="fr-FR">
                <a:solidFill>
                  <a:srgbClr val="FF0000"/>
                </a:solidFill>
              </a:rPr>
              <a:t>Les taux d'intérêt des emprunts ayant augmenté</a:t>
            </a:r>
            <a:r>
              <a:rPr lang="fr-FR"/>
              <a:t>, la durée des prêts immobiliers s'allonge.</a:t>
            </a:r>
          </a:p>
          <a:p>
            <a:pPr marL="0" indent="0">
              <a:lnSpc>
                <a:spcPct val="120000"/>
              </a:lnSpc>
              <a:buNone/>
            </a:pPr>
            <a:r>
              <a:rPr lang="fr-FR"/>
              <a:t>4. </a:t>
            </a:r>
            <a:r>
              <a:rPr lang="fr-FR" b="1"/>
              <a:t>Comme il a raté son train</a:t>
            </a:r>
            <a:r>
              <a:rPr lang="fr-FR"/>
              <a:t>, il n'a pas pu assister à la réunion.</a:t>
            </a:r>
          </a:p>
          <a:p>
            <a:pPr marL="0" indent="0">
              <a:lnSpc>
                <a:spcPct val="120000"/>
              </a:lnSpc>
              <a:buNone/>
            </a:pPr>
            <a:r>
              <a:rPr lang="fr-FR">
                <a:solidFill>
                  <a:srgbClr val="FF0000"/>
                </a:solidFill>
              </a:rPr>
              <a:t>Ayant raté son train</a:t>
            </a:r>
            <a:r>
              <a:rPr lang="fr-FR"/>
              <a:t>, il n'a pas pu assister à la réunion.</a:t>
            </a:r>
          </a:p>
        </p:txBody>
      </p:sp>
      <p:sp>
        <p:nvSpPr>
          <p:cNvPr id="4" name="Segnaposto piè di pagina 3">
            <a:extLst>
              <a:ext uri="{FF2B5EF4-FFF2-40B4-BE49-F238E27FC236}">
                <a16:creationId xmlns:a16="http://schemas.microsoft.com/office/drawing/2014/main" id="{42035FEA-8A3C-44AD-9F46-00725955B1B3}"/>
              </a:ext>
            </a:extLst>
          </p:cNvPr>
          <p:cNvSpPr>
            <a:spLocks noGrp="1"/>
          </p:cNvSpPr>
          <p:nvPr>
            <p:ph type="ftr" sz="quarter" idx="11"/>
          </p:nvPr>
        </p:nvSpPr>
        <p:spPr/>
        <p:txBody>
          <a:bodyPr/>
          <a:lstStyle/>
          <a:p>
            <a:r>
              <a:rPr lang="it-IT"/>
              <a:t>Lingua magistrale per il Turismo a.a. 22-23 Secondo semestre</a:t>
            </a:r>
          </a:p>
        </p:txBody>
      </p:sp>
    </p:spTree>
    <p:extLst>
      <p:ext uri="{BB962C8B-B14F-4D97-AF65-F5344CB8AC3E}">
        <p14:creationId xmlns:p14="http://schemas.microsoft.com/office/powerpoint/2010/main" val="190761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 calcmode="lin" valueType="num">
                                      <p:cBhvr additive="base">
                                        <p:cTn id="2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65E2657-EF56-40FC-BFA9-E1F7C9406FF2}"/>
              </a:ext>
            </a:extLst>
          </p:cNvPr>
          <p:cNvSpPr>
            <a:spLocks noGrp="1"/>
          </p:cNvSpPr>
          <p:nvPr>
            <p:ph idx="1"/>
          </p:nvPr>
        </p:nvSpPr>
        <p:spPr>
          <a:xfrm>
            <a:off x="838200" y="630315"/>
            <a:ext cx="10285520" cy="5546648"/>
          </a:xfrm>
        </p:spPr>
        <p:txBody>
          <a:bodyPr>
            <a:normAutofit fontScale="62500" lnSpcReduction="20000"/>
          </a:bodyPr>
          <a:lstStyle/>
          <a:p>
            <a:pPr marL="0" indent="0">
              <a:lnSpc>
                <a:spcPct val="110000"/>
              </a:lnSpc>
              <a:buNone/>
            </a:pPr>
            <a:r>
              <a:rPr lang="fr-FR" b="1"/>
              <a:t>Transformez les phrases en mettant au participe présent les verbes des subordonnées concessives.</a:t>
            </a:r>
          </a:p>
          <a:p>
            <a:pPr marL="0" indent="0">
              <a:lnSpc>
                <a:spcPct val="110000"/>
              </a:lnSpc>
              <a:buNone/>
            </a:pPr>
            <a:r>
              <a:rPr lang="fr-FR"/>
              <a:t>1. </a:t>
            </a:r>
            <a:r>
              <a:rPr lang="fr-FR" i="1"/>
              <a:t>Bien qu’il ait deux semaines de congé, Julien ne part pas en vacances.</a:t>
            </a:r>
          </a:p>
          <a:p>
            <a:pPr marL="0" indent="0">
              <a:lnSpc>
                <a:spcPct val="110000"/>
              </a:lnSpc>
              <a:buNone/>
            </a:pPr>
            <a:r>
              <a:rPr lang="fr-FR">
                <a:solidFill>
                  <a:srgbClr val="FF0000"/>
                </a:solidFill>
              </a:rPr>
              <a:t>Bien qu'ayant </a:t>
            </a:r>
            <a:r>
              <a:rPr lang="fr-FR"/>
              <a:t>deux semaines de congé, Julien ne part pas en vacances / </a:t>
            </a:r>
            <a:r>
              <a:rPr lang="fr-FR">
                <a:solidFill>
                  <a:srgbClr val="FF0000"/>
                </a:solidFill>
              </a:rPr>
              <a:t>Tout en ayant </a:t>
            </a:r>
            <a:r>
              <a:rPr lang="fr-FR"/>
              <a:t>deux semaines de congé, Julien ne part pas en vacances.</a:t>
            </a:r>
          </a:p>
          <a:p>
            <a:pPr marL="0" indent="0">
              <a:lnSpc>
                <a:spcPct val="110000"/>
              </a:lnSpc>
              <a:buNone/>
            </a:pPr>
            <a:r>
              <a:rPr lang="fr-FR"/>
              <a:t>2. </a:t>
            </a:r>
            <a:r>
              <a:rPr lang="fr-FR" i="1"/>
              <a:t>Bien qu'il ait atteint l'âge de la retraite, Jacques continue à travailler.</a:t>
            </a:r>
          </a:p>
          <a:p>
            <a:pPr marL="0" indent="0">
              <a:lnSpc>
                <a:spcPct val="110000"/>
              </a:lnSpc>
              <a:buNone/>
            </a:pPr>
            <a:r>
              <a:rPr lang="fr-FR">
                <a:solidFill>
                  <a:srgbClr val="FF0000"/>
                </a:solidFill>
              </a:rPr>
              <a:t>Bien qu’ayant atteint </a:t>
            </a:r>
            <a:r>
              <a:rPr lang="fr-FR"/>
              <a:t>l'âge de la retraite, Jacques continue à travailler. / </a:t>
            </a:r>
            <a:r>
              <a:rPr lang="fr-FR">
                <a:solidFill>
                  <a:srgbClr val="FF0000"/>
                </a:solidFill>
              </a:rPr>
              <a:t>Tout en ayant atteint </a:t>
            </a:r>
            <a:r>
              <a:rPr lang="fr-FR"/>
              <a:t>l'âge de la retraite, Jacques continue à travailler.</a:t>
            </a:r>
          </a:p>
          <a:p>
            <a:pPr marL="0" indent="0">
              <a:lnSpc>
                <a:spcPct val="110000"/>
              </a:lnSpc>
              <a:buNone/>
            </a:pPr>
            <a:r>
              <a:rPr lang="fr-FR"/>
              <a:t>3. </a:t>
            </a:r>
            <a:r>
              <a:rPr lang="fr-FR" i="1"/>
              <a:t>Bien qu'elle vive à Paris depuis dix ans, Michèle n'a jamais visité la Tour Eiffel!</a:t>
            </a:r>
          </a:p>
          <a:p>
            <a:pPr marL="0" indent="0">
              <a:lnSpc>
                <a:spcPct val="110000"/>
              </a:lnSpc>
              <a:buNone/>
            </a:pPr>
            <a:r>
              <a:rPr lang="fr-FR">
                <a:solidFill>
                  <a:srgbClr val="FF0000"/>
                </a:solidFill>
              </a:rPr>
              <a:t>Bien que vivant </a:t>
            </a:r>
            <a:r>
              <a:rPr lang="fr-FR"/>
              <a:t>à Paris depuis dix ans, Michèle n'a jamais visité la Tour Eiffel! / </a:t>
            </a:r>
            <a:r>
              <a:rPr lang="fr-FR">
                <a:solidFill>
                  <a:srgbClr val="FF0000"/>
                </a:solidFill>
              </a:rPr>
              <a:t>Tout en vivant </a:t>
            </a:r>
            <a:r>
              <a:rPr lang="fr-FR"/>
              <a:t>à Paris depuis dix ans, Michèle n'a jamais visité la Tour Eiffel</a:t>
            </a:r>
          </a:p>
          <a:p>
            <a:pPr marL="0" indent="0">
              <a:lnSpc>
                <a:spcPct val="110000"/>
              </a:lnSpc>
              <a:buNone/>
            </a:pPr>
            <a:r>
              <a:rPr lang="fr-FR"/>
              <a:t>4. </a:t>
            </a:r>
            <a:r>
              <a:rPr lang="fr-FR" i="1"/>
              <a:t>Bien qu'il travaille en intérim, Christophe gagne bien sa vie.</a:t>
            </a:r>
          </a:p>
          <a:p>
            <a:pPr marL="0" indent="0">
              <a:lnSpc>
                <a:spcPct val="110000"/>
              </a:lnSpc>
              <a:buNone/>
            </a:pPr>
            <a:r>
              <a:rPr lang="fr-FR">
                <a:solidFill>
                  <a:srgbClr val="FF0000"/>
                </a:solidFill>
              </a:rPr>
              <a:t>Bien que travaillant </a:t>
            </a:r>
            <a:r>
              <a:rPr lang="fr-FR"/>
              <a:t>en intérim, Christophe gagne bien sa vie. / </a:t>
            </a:r>
            <a:r>
              <a:rPr lang="fr-FR">
                <a:solidFill>
                  <a:srgbClr val="FF0000"/>
                </a:solidFill>
              </a:rPr>
              <a:t>Tout en travaillant </a:t>
            </a:r>
            <a:r>
              <a:rPr lang="fr-FR"/>
              <a:t>en intérim, Christophe gagne bien sa vie.</a:t>
            </a:r>
          </a:p>
          <a:p>
            <a:pPr marL="0" indent="0">
              <a:lnSpc>
                <a:spcPct val="110000"/>
              </a:lnSpc>
              <a:buNone/>
            </a:pPr>
            <a:r>
              <a:rPr lang="fr-FR"/>
              <a:t>5. </a:t>
            </a:r>
            <a:r>
              <a:rPr lang="fr-FR" i="1"/>
              <a:t>Bien qu'elle ait passé son enfance en Égypte, Nora ne parle pas l'arabe égyptien.</a:t>
            </a:r>
          </a:p>
          <a:p>
            <a:pPr marL="0" indent="0">
              <a:lnSpc>
                <a:spcPct val="110000"/>
              </a:lnSpc>
              <a:buNone/>
            </a:pPr>
            <a:r>
              <a:rPr lang="fr-FR">
                <a:solidFill>
                  <a:srgbClr val="FF0000"/>
                </a:solidFill>
              </a:rPr>
              <a:t>Bien qu’ayant passé </a:t>
            </a:r>
            <a:r>
              <a:rPr lang="fr-FR"/>
              <a:t>son enfance en Égypte, Nora ne parle pas l'arabe égyptien. / </a:t>
            </a:r>
            <a:r>
              <a:rPr lang="fr-FR">
                <a:solidFill>
                  <a:srgbClr val="FF0000"/>
                </a:solidFill>
              </a:rPr>
              <a:t>Tout en ayant passé </a:t>
            </a:r>
            <a:r>
              <a:rPr lang="fr-FR"/>
              <a:t>son enfance en Égypte, Nora ne parle pas l'arabe égyptien.</a:t>
            </a:r>
          </a:p>
        </p:txBody>
      </p:sp>
      <p:sp>
        <p:nvSpPr>
          <p:cNvPr id="2" name="Segnaposto piè di pagina 1">
            <a:extLst>
              <a:ext uri="{FF2B5EF4-FFF2-40B4-BE49-F238E27FC236}">
                <a16:creationId xmlns:a16="http://schemas.microsoft.com/office/drawing/2014/main" id="{747D1E68-B4E8-45A3-ADC6-80284C159B44}"/>
              </a:ext>
            </a:extLst>
          </p:cNvPr>
          <p:cNvSpPr>
            <a:spLocks noGrp="1"/>
          </p:cNvSpPr>
          <p:nvPr>
            <p:ph type="ftr" sz="quarter" idx="11"/>
          </p:nvPr>
        </p:nvSpPr>
        <p:spPr/>
        <p:txBody>
          <a:bodyPr/>
          <a:lstStyle/>
          <a:p>
            <a:r>
              <a:rPr lang="it-IT"/>
              <a:t>Lingua magistrale per il Turismo a.a. 22-23 Secondo semestre</a:t>
            </a:r>
          </a:p>
        </p:txBody>
      </p:sp>
    </p:spTree>
    <p:extLst>
      <p:ext uri="{BB962C8B-B14F-4D97-AF65-F5344CB8AC3E}">
        <p14:creationId xmlns:p14="http://schemas.microsoft.com/office/powerpoint/2010/main" val="195343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 calcmode="lin" valueType="num">
                                      <p:cBhvr additive="base">
                                        <p:cTn id="3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10883" y="586596"/>
            <a:ext cx="10542917" cy="5883665"/>
          </a:xfrm>
        </p:spPr>
        <p:txBody>
          <a:bodyPr>
            <a:normAutofit/>
          </a:bodyPr>
          <a:lstStyle/>
          <a:p>
            <a:pPr marL="0" indent="0">
              <a:buNone/>
            </a:pPr>
            <a:r>
              <a:rPr lang="it-IT"/>
              <a:t>Forme négative, pronominale et ordre des pronoms : le participe présent suit la même règle que toutes les autres formes du verbes</a:t>
            </a:r>
          </a:p>
          <a:p>
            <a:pPr marL="0" indent="0">
              <a:buNone/>
            </a:pPr>
            <a:endParaRPr lang="it-IT"/>
          </a:p>
          <a:p>
            <a:pPr marL="0" indent="0">
              <a:buNone/>
            </a:pPr>
            <a:r>
              <a:rPr lang="it-IT"/>
              <a:t>NE + Pronoms + Auxiliaire/Verbe (temps simple) + PAS + PP (temps composé)</a:t>
            </a:r>
          </a:p>
          <a:p>
            <a:pPr lvl="2"/>
            <a:r>
              <a:rPr lang="it-IT"/>
              <a:t>Il ne s’est pas fait dévorer par les moustiques et il a été de bonne humeur toute la soirée</a:t>
            </a:r>
          </a:p>
          <a:p>
            <a:pPr lvl="2"/>
            <a:r>
              <a:rPr lang="it-IT"/>
              <a:t>Ne </a:t>
            </a:r>
            <a:r>
              <a:rPr lang="it-IT">
                <a:solidFill>
                  <a:srgbClr val="FF0000"/>
                </a:solidFill>
              </a:rPr>
              <a:t>s’étant</a:t>
            </a:r>
            <a:r>
              <a:rPr lang="it-IT"/>
              <a:t> pas </a:t>
            </a:r>
            <a:r>
              <a:rPr lang="it-IT">
                <a:solidFill>
                  <a:srgbClr val="FF0000"/>
                </a:solidFill>
              </a:rPr>
              <a:t>fait</a:t>
            </a:r>
            <a:r>
              <a:rPr lang="it-IT"/>
              <a:t> dévorer par les moustiques, il a été de bonne humeur toute la soirée</a:t>
            </a:r>
          </a:p>
          <a:p>
            <a:pPr marL="914400" lvl="2" indent="0">
              <a:buNone/>
            </a:pPr>
            <a:endParaRPr lang="it-IT"/>
          </a:p>
          <a:p>
            <a:pPr lvl="2"/>
            <a:r>
              <a:rPr lang="it-IT"/>
              <a:t>Il ne connaissait pas les personnes qu’il a croisées, il ne les a donc pas saluées</a:t>
            </a:r>
          </a:p>
          <a:p>
            <a:pPr lvl="2"/>
            <a:r>
              <a:rPr lang="it-IT"/>
              <a:t>Ne </a:t>
            </a:r>
            <a:r>
              <a:rPr lang="it-IT">
                <a:solidFill>
                  <a:srgbClr val="0070C0"/>
                </a:solidFill>
              </a:rPr>
              <a:t>les</a:t>
            </a:r>
            <a:r>
              <a:rPr lang="it-IT"/>
              <a:t> </a:t>
            </a:r>
            <a:r>
              <a:rPr lang="it-IT">
                <a:solidFill>
                  <a:srgbClr val="FF0000"/>
                </a:solidFill>
              </a:rPr>
              <a:t>connaissant</a:t>
            </a:r>
            <a:r>
              <a:rPr lang="it-IT"/>
              <a:t> pas, il ne les a pas saluées.</a:t>
            </a:r>
          </a:p>
        </p:txBody>
      </p:sp>
      <p:sp>
        <p:nvSpPr>
          <p:cNvPr id="2" name="Segnaposto piè di pagina 1">
            <a:extLst>
              <a:ext uri="{FF2B5EF4-FFF2-40B4-BE49-F238E27FC236}">
                <a16:creationId xmlns:a16="http://schemas.microsoft.com/office/drawing/2014/main" id="{6A283027-DCAC-44CB-BB1B-9A57C0A34D29}"/>
              </a:ext>
            </a:extLst>
          </p:cNvPr>
          <p:cNvSpPr>
            <a:spLocks noGrp="1"/>
          </p:cNvSpPr>
          <p:nvPr>
            <p:ph type="ftr" sz="quarter" idx="11"/>
          </p:nvPr>
        </p:nvSpPr>
        <p:spPr/>
        <p:txBody>
          <a:bodyPr/>
          <a:lstStyle/>
          <a:p>
            <a:r>
              <a:rPr lang="it-IT"/>
              <a:t>Lingua magistrale per il Turismo a.a. 22-23 Secondo semestre</a:t>
            </a:r>
          </a:p>
        </p:txBody>
      </p:sp>
    </p:spTree>
    <p:extLst>
      <p:ext uri="{BB962C8B-B14F-4D97-AF65-F5344CB8AC3E}">
        <p14:creationId xmlns:p14="http://schemas.microsoft.com/office/powerpoint/2010/main" val="2213590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solidFill>
                  <a:schemeClr val="accent5"/>
                </a:solidFill>
              </a:rPr>
              <a:t>Le participe passé</a:t>
            </a:r>
          </a:p>
        </p:txBody>
      </p:sp>
      <p:sp>
        <p:nvSpPr>
          <p:cNvPr id="3" name="Segnaposto contenuto 2"/>
          <p:cNvSpPr>
            <a:spLocks noGrp="1"/>
          </p:cNvSpPr>
          <p:nvPr>
            <p:ph idx="1"/>
          </p:nvPr>
        </p:nvSpPr>
        <p:spPr/>
        <p:txBody>
          <a:bodyPr/>
          <a:lstStyle/>
          <a:p>
            <a:r>
              <a:rPr lang="it-IT"/>
              <a:t>Formation</a:t>
            </a:r>
          </a:p>
          <a:p>
            <a:pPr lvl="1"/>
            <a:r>
              <a:rPr lang="it-IT"/>
              <a:t>Radical de l’infinitif + </a:t>
            </a:r>
            <a:r>
              <a:rPr lang="it-IT" b="1"/>
              <a:t>é</a:t>
            </a:r>
            <a:r>
              <a:rPr lang="it-IT"/>
              <a:t>	1° groupe</a:t>
            </a:r>
          </a:p>
          <a:p>
            <a:pPr lvl="1"/>
            <a:r>
              <a:rPr lang="it-IT"/>
              <a:t>Radical de l’infinitif + </a:t>
            </a:r>
            <a:r>
              <a:rPr lang="it-IT" b="1"/>
              <a:t>i</a:t>
            </a:r>
            <a:r>
              <a:rPr lang="it-IT"/>
              <a:t>	2° groupe</a:t>
            </a:r>
          </a:p>
          <a:p>
            <a:pPr lvl="1"/>
            <a:r>
              <a:rPr lang="it-IT"/>
              <a:t>Participes irréguliers	3° groupe</a:t>
            </a:r>
          </a:p>
          <a:p>
            <a:pPr lvl="2"/>
            <a:r>
              <a:rPr lang="it-IT"/>
              <a:t>Partir → </a:t>
            </a:r>
            <a:r>
              <a:rPr lang="it-IT" b="1"/>
              <a:t>parti</a:t>
            </a:r>
          </a:p>
          <a:p>
            <a:pPr marL="914400" lvl="2" indent="0">
              <a:buNone/>
            </a:pPr>
            <a:r>
              <a:rPr lang="it-IT"/>
              <a:t>mais</a:t>
            </a:r>
          </a:p>
          <a:p>
            <a:pPr lvl="2"/>
            <a:r>
              <a:rPr lang="it-IT"/>
              <a:t>Courir	→ </a:t>
            </a:r>
            <a:r>
              <a:rPr lang="it-IT" b="1"/>
              <a:t>couru</a:t>
            </a:r>
          </a:p>
          <a:p>
            <a:pPr lvl="2"/>
            <a:endParaRPr lang="it-IT"/>
          </a:p>
        </p:txBody>
      </p:sp>
      <p:sp>
        <p:nvSpPr>
          <p:cNvPr id="4" name="Segnaposto piè di pagina 3">
            <a:extLst>
              <a:ext uri="{FF2B5EF4-FFF2-40B4-BE49-F238E27FC236}">
                <a16:creationId xmlns:a16="http://schemas.microsoft.com/office/drawing/2014/main" id="{9617E2D7-EF27-47E9-9E3C-086130CA1D64}"/>
              </a:ext>
            </a:extLst>
          </p:cNvPr>
          <p:cNvSpPr>
            <a:spLocks noGrp="1"/>
          </p:cNvSpPr>
          <p:nvPr>
            <p:ph type="ftr" sz="quarter" idx="11"/>
          </p:nvPr>
        </p:nvSpPr>
        <p:spPr/>
        <p:txBody>
          <a:bodyPr/>
          <a:lstStyle/>
          <a:p>
            <a:r>
              <a:rPr lang="it-IT"/>
              <a:t>Lingua magistrale per il Turismo a.a. 22-23 Secondo semestre</a:t>
            </a:r>
          </a:p>
        </p:txBody>
      </p:sp>
    </p:spTree>
    <p:extLst>
      <p:ext uri="{BB962C8B-B14F-4D97-AF65-F5344CB8AC3E}">
        <p14:creationId xmlns:p14="http://schemas.microsoft.com/office/powerpoint/2010/main" val="424440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25623" y="1038687"/>
            <a:ext cx="10528177" cy="5138276"/>
          </a:xfrm>
        </p:spPr>
        <p:txBody>
          <a:bodyPr/>
          <a:lstStyle/>
          <a:p>
            <a:pPr marL="0" indent="0">
              <a:buNone/>
            </a:pPr>
            <a:r>
              <a:rPr lang="it-IT">
                <a:solidFill>
                  <a:schemeClr val="accent5"/>
                </a:solidFill>
              </a:rPr>
              <a:t>Le participe passé</a:t>
            </a:r>
          </a:p>
          <a:p>
            <a:pPr marL="0" indent="0">
              <a:buNone/>
            </a:pPr>
            <a:endParaRPr lang="it-IT"/>
          </a:p>
          <a:p>
            <a:pPr marL="457200" lvl="1" indent="0">
              <a:buNone/>
            </a:pPr>
            <a:r>
              <a:rPr lang="it-IT"/>
              <a:t>- employé seul, se rapporte à un nom ou à un pronom</a:t>
            </a:r>
          </a:p>
          <a:p>
            <a:pPr marL="457200" lvl="1" indent="0">
              <a:buNone/>
            </a:pPr>
            <a:r>
              <a:rPr lang="it-IT"/>
              <a:t>- a valeur d’adjectif</a:t>
            </a:r>
          </a:p>
          <a:p>
            <a:pPr marL="1371600" lvl="3" indent="0">
              <a:buNone/>
            </a:pPr>
            <a:r>
              <a:rPr lang="it-IT">
                <a:solidFill>
                  <a:srgbClr val="FF0000"/>
                </a:solidFill>
              </a:rPr>
              <a:t>Aveuglé</a:t>
            </a:r>
            <a:r>
              <a:rPr lang="it-IT"/>
              <a:t> par ses émotions, Emmanuel réagit parfois d’une drôle de façon</a:t>
            </a:r>
          </a:p>
          <a:p>
            <a:pPr marL="1371600" lvl="3" indent="0">
              <a:buNone/>
            </a:pPr>
            <a:endParaRPr lang="it-IT"/>
          </a:p>
          <a:p>
            <a:pPr marL="457200" lvl="1" indent="0">
              <a:buNone/>
            </a:pPr>
            <a:r>
              <a:rPr lang="it-IT"/>
              <a:t>- peut être la forme verbale d’une proposition participiale :</a:t>
            </a:r>
          </a:p>
          <a:p>
            <a:pPr marL="1371600" lvl="3" indent="0">
              <a:buNone/>
            </a:pPr>
            <a:r>
              <a:rPr lang="it-IT"/>
              <a:t>Une fois les enfants </a:t>
            </a:r>
            <a:r>
              <a:rPr lang="it-IT">
                <a:solidFill>
                  <a:srgbClr val="FF0000"/>
                </a:solidFill>
              </a:rPr>
              <a:t>couchés</a:t>
            </a:r>
            <a:r>
              <a:rPr lang="it-IT"/>
              <a:t>, nous avons pu bavarder tranquillement.</a:t>
            </a:r>
          </a:p>
          <a:p>
            <a:pPr marL="1371600" lvl="3" indent="0">
              <a:buNone/>
            </a:pPr>
            <a:r>
              <a:rPr lang="it-IT"/>
              <a:t>Aussitôt </a:t>
            </a:r>
            <a:r>
              <a:rPr lang="it-IT">
                <a:solidFill>
                  <a:srgbClr val="FF0000"/>
                </a:solidFill>
              </a:rPr>
              <a:t>rentrée</a:t>
            </a:r>
            <a:r>
              <a:rPr lang="it-IT"/>
              <a:t>, mes amis m’ont appelée.</a:t>
            </a:r>
          </a:p>
          <a:p>
            <a:pPr marL="1371600" lvl="3" indent="0">
              <a:buNone/>
            </a:pPr>
            <a:r>
              <a:rPr lang="it-IT"/>
              <a:t>La nuit </a:t>
            </a:r>
            <a:r>
              <a:rPr lang="it-IT">
                <a:solidFill>
                  <a:srgbClr val="FF0000"/>
                </a:solidFill>
              </a:rPr>
              <a:t>venue</a:t>
            </a:r>
            <a:r>
              <a:rPr lang="it-IT"/>
              <a:t>, le village tombait dans un silence complet.</a:t>
            </a:r>
          </a:p>
          <a:p>
            <a:endParaRPr lang="it-IT"/>
          </a:p>
        </p:txBody>
      </p:sp>
      <p:sp>
        <p:nvSpPr>
          <p:cNvPr id="2" name="Segnaposto piè di pagina 1">
            <a:extLst>
              <a:ext uri="{FF2B5EF4-FFF2-40B4-BE49-F238E27FC236}">
                <a16:creationId xmlns:a16="http://schemas.microsoft.com/office/drawing/2014/main" id="{F1711DF7-3B8F-4B75-B9E1-37D3344D4CAF}"/>
              </a:ext>
            </a:extLst>
          </p:cNvPr>
          <p:cNvSpPr>
            <a:spLocks noGrp="1"/>
          </p:cNvSpPr>
          <p:nvPr>
            <p:ph type="ftr" sz="quarter" idx="11"/>
          </p:nvPr>
        </p:nvSpPr>
        <p:spPr/>
        <p:txBody>
          <a:bodyPr/>
          <a:lstStyle/>
          <a:p>
            <a:r>
              <a:rPr lang="it-IT"/>
              <a:t>Lingua magistrale per il Turismo a.a. 22-23 Secondo semestre</a:t>
            </a:r>
          </a:p>
        </p:txBody>
      </p:sp>
    </p:spTree>
    <p:extLst>
      <p:ext uri="{BB962C8B-B14F-4D97-AF65-F5344CB8AC3E}">
        <p14:creationId xmlns:p14="http://schemas.microsoft.com/office/powerpoint/2010/main" val="3971583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solidFill>
                  <a:srgbClr val="0070C0"/>
                </a:solidFill>
              </a:rPr>
              <a:t>Forme passée du participe</a:t>
            </a:r>
            <a:br>
              <a:rPr lang="it-IT"/>
            </a:br>
            <a:endParaRPr lang="it-IT"/>
          </a:p>
        </p:txBody>
      </p:sp>
      <p:sp>
        <p:nvSpPr>
          <p:cNvPr id="3" name="Segnaposto contenuto 2"/>
          <p:cNvSpPr>
            <a:spLocks noGrp="1"/>
          </p:cNvSpPr>
          <p:nvPr>
            <p:ph idx="1"/>
          </p:nvPr>
        </p:nvSpPr>
        <p:spPr/>
        <p:txBody>
          <a:bodyPr/>
          <a:lstStyle/>
          <a:p>
            <a:endParaRPr lang="it-IT"/>
          </a:p>
          <a:p>
            <a:pPr marL="0" indent="0">
              <a:buNone/>
            </a:pPr>
            <a:r>
              <a:rPr lang="it-IT"/>
              <a:t>La forme passée du participe se construit avec l’auxiliaire </a:t>
            </a:r>
            <a:r>
              <a:rPr lang="it-IT" i="1"/>
              <a:t>avoir</a:t>
            </a:r>
            <a:r>
              <a:rPr lang="it-IT"/>
              <a:t> ou </a:t>
            </a:r>
            <a:r>
              <a:rPr lang="it-IT" i="1"/>
              <a:t>être</a:t>
            </a:r>
            <a:r>
              <a:rPr lang="it-IT"/>
              <a:t> au participe présent suivi du participe passé</a:t>
            </a:r>
          </a:p>
          <a:p>
            <a:pPr lvl="1"/>
            <a:r>
              <a:rPr lang="it-IT"/>
              <a:t>Ayant su</a:t>
            </a:r>
          </a:p>
          <a:p>
            <a:pPr lvl="1"/>
            <a:r>
              <a:rPr lang="it-IT"/>
              <a:t>Étant sorti</a:t>
            </a:r>
          </a:p>
          <a:p>
            <a:pPr lvl="1"/>
            <a:r>
              <a:rPr lang="it-IT"/>
              <a:t>Ayant été vu (passif)</a:t>
            </a:r>
          </a:p>
          <a:p>
            <a:pPr lvl="1"/>
            <a:r>
              <a:rPr lang="it-IT"/>
              <a:t>S’étant réveillé (pronominal)</a:t>
            </a:r>
          </a:p>
        </p:txBody>
      </p:sp>
      <p:sp>
        <p:nvSpPr>
          <p:cNvPr id="4" name="Segnaposto piè di pagina 3">
            <a:extLst>
              <a:ext uri="{FF2B5EF4-FFF2-40B4-BE49-F238E27FC236}">
                <a16:creationId xmlns:a16="http://schemas.microsoft.com/office/drawing/2014/main" id="{59BB00CA-8518-4D25-B1F3-568662D32C8F}"/>
              </a:ext>
            </a:extLst>
          </p:cNvPr>
          <p:cNvSpPr>
            <a:spLocks noGrp="1"/>
          </p:cNvSpPr>
          <p:nvPr>
            <p:ph type="ftr" sz="quarter" idx="11"/>
          </p:nvPr>
        </p:nvSpPr>
        <p:spPr/>
        <p:txBody>
          <a:bodyPr/>
          <a:lstStyle/>
          <a:p>
            <a:r>
              <a:rPr lang="it-IT"/>
              <a:t>Lingua magistrale per il Turismo a.a. 22-23 Secondo semestre</a:t>
            </a:r>
          </a:p>
        </p:txBody>
      </p:sp>
    </p:spTree>
    <p:extLst>
      <p:ext uri="{BB962C8B-B14F-4D97-AF65-F5344CB8AC3E}">
        <p14:creationId xmlns:p14="http://schemas.microsoft.com/office/powerpoint/2010/main" val="13492068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a:solidFill>
                  <a:srgbClr val="0070C0"/>
                </a:solidFill>
              </a:rPr>
              <a:t>Accord du participe passé</a:t>
            </a:r>
          </a:p>
        </p:txBody>
      </p:sp>
      <p:sp>
        <p:nvSpPr>
          <p:cNvPr id="3" name="Segnaposto contenuto 2"/>
          <p:cNvSpPr>
            <a:spLocks noGrp="1"/>
          </p:cNvSpPr>
          <p:nvPr>
            <p:ph idx="1"/>
          </p:nvPr>
        </p:nvSpPr>
        <p:spPr/>
        <p:txBody>
          <a:bodyPr/>
          <a:lstStyle/>
          <a:p>
            <a:pPr marL="0" indent="0" algn="ctr">
              <a:buNone/>
            </a:pPr>
            <a:r>
              <a:rPr lang="it-IT" b="1"/>
              <a:t>Principales règles</a:t>
            </a:r>
          </a:p>
          <a:p>
            <a:endParaRPr lang="it-IT"/>
          </a:p>
          <a:p>
            <a:r>
              <a:rPr lang="it-IT"/>
              <a:t>Participe passé seul, s’accorde avec le nom ou le pronom auquel il se rapporte</a:t>
            </a:r>
          </a:p>
          <a:p>
            <a:r>
              <a:rPr lang="it-IT"/>
              <a:t>Participe passé avec </a:t>
            </a:r>
            <a:r>
              <a:rPr lang="it-IT" i="1"/>
              <a:t>être</a:t>
            </a:r>
            <a:r>
              <a:rPr lang="it-IT"/>
              <a:t>, s’accorde avec le sujet</a:t>
            </a:r>
          </a:p>
          <a:p>
            <a:r>
              <a:rPr lang="it-IT"/>
              <a:t>Participe passé avec </a:t>
            </a:r>
            <a:r>
              <a:rPr lang="it-IT" i="1"/>
              <a:t>avoir</a:t>
            </a:r>
          </a:p>
          <a:p>
            <a:pPr lvl="1"/>
            <a:r>
              <a:rPr lang="it-IT"/>
              <a:t>Ne s’accorde pas avec le sujet</a:t>
            </a:r>
          </a:p>
          <a:p>
            <a:pPr lvl="1"/>
            <a:r>
              <a:rPr lang="it-IT"/>
              <a:t>S’accorde avec le complément d’objet direct (nom ou pronom) s’il est placé avant le verbe</a:t>
            </a:r>
          </a:p>
        </p:txBody>
      </p:sp>
      <p:sp>
        <p:nvSpPr>
          <p:cNvPr id="4" name="Segnaposto piè di pagina 3">
            <a:extLst>
              <a:ext uri="{FF2B5EF4-FFF2-40B4-BE49-F238E27FC236}">
                <a16:creationId xmlns:a16="http://schemas.microsoft.com/office/drawing/2014/main" id="{71E520F3-20BB-408E-BEB2-9A9041816EF7}"/>
              </a:ext>
            </a:extLst>
          </p:cNvPr>
          <p:cNvSpPr>
            <a:spLocks noGrp="1"/>
          </p:cNvSpPr>
          <p:nvPr>
            <p:ph type="ftr" sz="quarter" idx="11"/>
          </p:nvPr>
        </p:nvSpPr>
        <p:spPr/>
        <p:txBody>
          <a:bodyPr/>
          <a:lstStyle/>
          <a:p>
            <a:r>
              <a:rPr lang="it-IT"/>
              <a:t>Lingua magistrale per il Turismo a.a. 22-23 Secondo semestre</a:t>
            </a:r>
          </a:p>
        </p:txBody>
      </p:sp>
    </p:spTree>
    <p:extLst>
      <p:ext uri="{BB962C8B-B14F-4D97-AF65-F5344CB8AC3E}">
        <p14:creationId xmlns:p14="http://schemas.microsoft.com/office/powerpoint/2010/main" val="1995135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DB9F01-1330-4FD6-9614-AAC5F9EA27EC}"/>
              </a:ext>
            </a:extLst>
          </p:cNvPr>
          <p:cNvSpPr>
            <a:spLocks noGrp="1"/>
          </p:cNvSpPr>
          <p:nvPr>
            <p:ph type="title"/>
          </p:nvPr>
        </p:nvSpPr>
        <p:spPr/>
        <p:txBody>
          <a:bodyPr/>
          <a:lstStyle/>
          <a:p>
            <a:r>
              <a:rPr lang="it-IT">
                <a:solidFill>
                  <a:srgbClr val="0070C0"/>
                </a:solidFill>
              </a:rPr>
              <a:t>Exercice</a:t>
            </a:r>
            <a:r>
              <a:rPr lang="it-IT"/>
              <a:t> </a:t>
            </a:r>
            <a:endParaRPr lang="fr-FR"/>
          </a:p>
        </p:txBody>
      </p:sp>
      <p:sp>
        <p:nvSpPr>
          <p:cNvPr id="3" name="Segnaposto contenuto 2">
            <a:extLst>
              <a:ext uri="{FF2B5EF4-FFF2-40B4-BE49-F238E27FC236}">
                <a16:creationId xmlns:a16="http://schemas.microsoft.com/office/drawing/2014/main" id="{A2F21D09-4C08-4B7B-AC1E-A20D90CF50E5}"/>
              </a:ext>
            </a:extLst>
          </p:cNvPr>
          <p:cNvSpPr>
            <a:spLocks noGrp="1"/>
          </p:cNvSpPr>
          <p:nvPr>
            <p:ph idx="1"/>
          </p:nvPr>
        </p:nvSpPr>
        <p:spPr/>
        <p:txBody>
          <a:bodyPr>
            <a:normAutofit fontScale="62500" lnSpcReduction="20000"/>
          </a:bodyPr>
          <a:lstStyle/>
          <a:p>
            <a:pPr marL="0" indent="0">
              <a:buNone/>
            </a:pPr>
            <a:r>
              <a:rPr lang="fr-FR" b="1"/>
              <a:t>Mettez au participe passé les verbes à l’infinitif entre parenthèses. Accordez si nécessaire.</a:t>
            </a:r>
          </a:p>
          <a:p>
            <a:pPr marL="0" indent="0">
              <a:lnSpc>
                <a:spcPct val="120000"/>
              </a:lnSpc>
              <a:buNone/>
            </a:pPr>
            <a:r>
              <a:rPr lang="fr-FR"/>
              <a:t>1. Les dernières crues de la Seine ont (laisser) ………………… des traces sur la pierre.</a:t>
            </a:r>
          </a:p>
          <a:p>
            <a:pPr marL="0" indent="0">
              <a:lnSpc>
                <a:spcPct val="120000"/>
              </a:lnSpc>
              <a:buNone/>
            </a:pPr>
            <a:r>
              <a:rPr lang="fr-FR"/>
              <a:t>Sous les ponts de Paris, on peut voir les traces (laisser) ……………… par les dernières crues de la Seine.</a:t>
            </a:r>
          </a:p>
          <a:p>
            <a:pPr marL="0" indent="0">
              <a:lnSpc>
                <a:spcPct val="120000"/>
              </a:lnSpc>
              <a:buNone/>
            </a:pPr>
            <a:r>
              <a:rPr lang="fr-FR"/>
              <a:t>Les traces que les dernières crues ont (laisser) …………… sont encore visibles.</a:t>
            </a:r>
          </a:p>
          <a:p>
            <a:pPr marL="0" indent="0">
              <a:lnSpc>
                <a:spcPct val="120000"/>
              </a:lnSpc>
              <a:buNone/>
            </a:pPr>
            <a:r>
              <a:rPr lang="fr-FR"/>
              <a:t>2. Le soir de la fête de la musique, nous avons (entendre) …………… la cinquième symphonie de Beethoven.</a:t>
            </a:r>
          </a:p>
          <a:p>
            <a:pPr marL="0" indent="0">
              <a:lnSpc>
                <a:spcPct val="120000"/>
              </a:lnSpc>
              <a:buNone/>
            </a:pPr>
            <a:r>
              <a:rPr lang="fr-FR"/>
              <a:t>Cette symphonie de Beethoven que nous avons (entendre) …………….. le soir de la fête de la musique était très bien interprétée par les musiciens. Nous les avons écouter) ……………… avec grand plaisir.</a:t>
            </a:r>
          </a:p>
          <a:p>
            <a:pPr marL="0" indent="0">
              <a:lnSpc>
                <a:spcPct val="120000"/>
              </a:lnSpc>
              <a:buNone/>
            </a:pPr>
            <a:r>
              <a:rPr lang="fr-FR"/>
              <a:t>3. Le 14 juillet, nous avons admiré le feu d'artifice (tirer) ……………..  du Champ de Mars. Lorsque les artificiers ont commencé à tirer les fusées, tout le monde a (lever) ……………. la tête.</a:t>
            </a:r>
          </a:p>
          <a:p>
            <a:pPr marL="0" indent="0">
              <a:lnSpc>
                <a:spcPct val="120000"/>
              </a:lnSpc>
              <a:buNone/>
            </a:pPr>
            <a:r>
              <a:rPr lang="fr-FR"/>
              <a:t>Pendant une demi-heure, les Parisiens, massés sur les ponts, sont tous restés la tête (lever) …………….. Les dernières fusées que les artificiers ont (tirer) ………….. étaient très belles.</a:t>
            </a:r>
          </a:p>
          <a:p>
            <a:pPr marL="0" indent="0">
              <a:lnSpc>
                <a:spcPct val="120000"/>
              </a:lnSpc>
              <a:buNone/>
            </a:pPr>
            <a:endParaRPr lang="fr-FR"/>
          </a:p>
          <a:p>
            <a:endParaRPr lang="fr-FR"/>
          </a:p>
        </p:txBody>
      </p:sp>
      <p:sp>
        <p:nvSpPr>
          <p:cNvPr id="11" name="Segnaposto piè di pagina 10">
            <a:extLst>
              <a:ext uri="{FF2B5EF4-FFF2-40B4-BE49-F238E27FC236}">
                <a16:creationId xmlns:a16="http://schemas.microsoft.com/office/drawing/2014/main" id="{7FC6B58B-853F-4974-B642-F7ADA957DD14}"/>
              </a:ext>
            </a:extLst>
          </p:cNvPr>
          <p:cNvSpPr>
            <a:spLocks noGrp="1"/>
          </p:cNvSpPr>
          <p:nvPr>
            <p:ph type="ftr" sz="quarter" idx="11"/>
          </p:nvPr>
        </p:nvSpPr>
        <p:spPr/>
        <p:txBody>
          <a:bodyPr/>
          <a:lstStyle/>
          <a:p>
            <a:r>
              <a:rPr lang="it-IT"/>
              <a:t>Lingua magistrale per il Turismo a.a. 22-23 Secondo semestre</a:t>
            </a:r>
          </a:p>
        </p:txBody>
      </p:sp>
      <p:sp>
        <p:nvSpPr>
          <p:cNvPr id="4" name="CasellaDiTesto 3">
            <a:extLst>
              <a:ext uri="{FF2B5EF4-FFF2-40B4-BE49-F238E27FC236}">
                <a16:creationId xmlns:a16="http://schemas.microsoft.com/office/drawing/2014/main" id="{BF1FD2A6-5848-48CB-A129-8C7D4CAB8840}"/>
              </a:ext>
            </a:extLst>
          </p:cNvPr>
          <p:cNvSpPr txBox="1"/>
          <p:nvPr/>
        </p:nvSpPr>
        <p:spPr>
          <a:xfrm>
            <a:off x="5388745" y="2121763"/>
            <a:ext cx="781235" cy="369332"/>
          </a:xfrm>
          <a:prstGeom prst="rect">
            <a:avLst/>
          </a:prstGeom>
          <a:noFill/>
        </p:spPr>
        <p:txBody>
          <a:bodyPr wrap="square" rtlCol="0">
            <a:spAutoFit/>
          </a:bodyPr>
          <a:lstStyle/>
          <a:p>
            <a:r>
              <a:rPr lang="fr-FR">
                <a:solidFill>
                  <a:srgbClr val="FF0000"/>
                </a:solidFill>
              </a:rPr>
              <a:t>laissé</a:t>
            </a:r>
          </a:p>
        </p:txBody>
      </p:sp>
      <p:sp>
        <p:nvSpPr>
          <p:cNvPr id="5" name="CasellaDiTesto 4">
            <a:extLst>
              <a:ext uri="{FF2B5EF4-FFF2-40B4-BE49-F238E27FC236}">
                <a16:creationId xmlns:a16="http://schemas.microsoft.com/office/drawing/2014/main" id="{2A94C2C3-F219-4F13-BF1D-49FEDC025BD4}"/>
              </a:ext>
            </a:extLst>
          </p:cNvPr>
          <p:cNvSpPr txBox="1"/>
          <p:nvPr/>
        </p:nvSpPr>
        <p:spPr>
          <a:xfrm>
            <a:off x="6059009" y="2522008"/>
            <a:ext cx="1482571" cy="369332"/>
          </a:xfrm>
          <a:prstGeom prst="rect">
            <a:avLst/>
          </a:prstGeom>
          <a:noFill/>
        </p:spPr>
        <p:txBody>
          <a:bodyPr wrap="square" rtlCol="0">
            <a:spAutoFit/>
          </a:bodyPr>
          <a:lstStyle/>
          <a:p>
            <a:r>
              <a:rPr lang="fr-FR">
                <a:solidFill>
                  <a:srgbClr val="FF0000"/>
                </a:solidFill>
              </a:rPr>
              <a:t>laissées</a:t>
            </a:r>
          </a:p>
        </p:txBody>
      </p:sp>
      <p:sp>
        <p:nvSpPr>
          <p:cNvPr id="6" name="CasellaDiTesto 5">
            <a:extLst>
              <a:ext uri="{FF2B5EF4-FFF2-40B4-BE49-F238E27FC236}">
                <a16:creationId xmlns:a16="http://schemas.microsoft.com/office/drawing/2014/main" id="{7D3B5128-6DE8-4985-B5A5-19FE266561C6}"/>
              </a:ext>
            </a:extLst>
          </p:cNvPr>
          <p:cNvSpPr txBox="1"/>
          <p:nvPr/>
        </p:nvSpPr>
        <p:spPr>
          <a:xfrm>
            <a:off x="5146090" y="2922253"/>
            <a:ext cx="949910" cy="369332"/>
          </a:xfrm>
          <a:prstGeom prst="rect">
            <a:avLst/>
          </a:prstGeom>
          <a:noFill/>
        </p:spPr>
        <p:txBody>
          <a:bodyPr wrap="square" rtlCol="0">
            <a:spAutoFit/>
          </a:bodyPr>
          <a:lstStyle/>
          <a:p>
            <a:r>
              <a:rPr lang="fr-FR">
                <a:solidFill>
                  <a:srgbClr val="FF0000"/>
                </a:solidFill>
              </a:rPr>
              <a:t>laissées</a:t>
            </a:r>
          </a:p>
        </p:txBody>
      </p:sp>
      <p:sp>
        <p:nvSpPr>
          <p:cNvPr id="7" name="CasellaDiTesto 6">
            <a:extLst>
              <a:ext uri="{FF2B5EF4-FFF2-40B4-BE49-F238E27FC236}">
                <a16:creationId xmlns:a16="http://schemas.microsoft.com/office/drawing/2014/main" id="{92FF0CF8-2351-4A62-BE44-448AF063127F}"/>
              </a:ext>
            </a:extLst>
          </p:cNvPr>
          <p:cNvSpPr txBox="1"/>
          <p:nvPr/>
        </p:nvSpPr>
        <p:spPr>
          <a:xfrm>
            <a:off x="6169980" y="3356337"/>
            <a:ext cx="1029810" cy="369332"/>
          </a:xfrm>
          <a:prstGeom prst="rect">
            <a:avLst/>
          </a:prstGeom>
          <a:noFill/>
        </p:spPr>
        <p:txBody>
          <a:bodyPr wrap="square" rtlCol="0">
            <a:spAutoFit/>
          </a:bodyPr>
          <a:lstStyle/>
          <a:p>
            <a:r>
              <a:rPr lang="fr-FR">
                <a:solidFill>
                  <a:srgbClr val="FF0000"/>
                </a:solidFill>
              </a:rPr>
              <a:t>entendu</a:t>
            </a:r>
          </a:p>
        </p:txBody>
      </p:sp>
      <p:sp>
        <p:nvSpPr>
          <p:cNvPr id="8" name="CasellaDiTesto 7">
            <a:extLst>
              <a:ext uri="{FF2B5EF4-FFF2-40B4-BE49-F238E27FC236}">
                <a16:creationId xmlns:a16="http://schemas.microsoft.com/office/drawing/2014/main" id="{FB8A7392-3DA5-406F-9485-4D4032CA8083}"/>
              </a:ext>
            </a:extLst>
          </p:cNvPr>
          <p:cNvSpPr txBox="1"/>
          <p:nvPr/>
        </p:nvSpPr>
        <p:spPr>
          <a:xfrm>
            <a:off x="6333107" y="3756582"/>
            <a:ext cx="1340528" cy="369332"/>
          </a:xfrm>
          <a:prstGeom prst="rect">
            <a:avLst/>
          </a:prstGeom>
          <a:noFill/>
        </p:spPr>
        <p:txBody>
          <a:bodyPr wrap="square" rtlCol="0">
            <a:spAutoFit/>
          </a:bodyPr>
          <a:lstStyle/>
          <a:p>
            <a:r>
              <a:rPr lang="fr-FR">
                <a:solidFill>
                  <a:srgbClr val="FF0000"/>
                </a:solidFill>
              </a:rPr>
              <a:t>entendue</a:t>
            </a:r>
          </a:p>
        </p:txBody>
      </p:sp>
      <p:sp>
        <p:nvSpPr>
          <p:cNvPr id="9" name="CasellaDiTesto 8">
            <a:extLst>
              <a:ext uri="{FF2B5EF4-FFF2-40B4-BE49-F238E27FC236}">
                <a16:creationId xmlns:a16="http://schemas.microsoft.com/office/drawing/2014/main" id="{8F8C145C-CD4A-4C08-BCC0-1BDD7A742F15}"/>
              </a:ext>
            </a:extLst>
          </p:cNvPr>
          <p:cNvSpPr txBox="1"/>
          <p:nvPr/>
        </p:nvSpPr>
        <p:spPr>
          <a:xfrm>
            <a:off x="6484027" y="4006000"/>
            <a:ext cx="1038687" cy="369332"/>
          </a:xfrm>
          <a:prstGeom prst="rect">
            <a:avLst/>
          </a:prstGeom>
          <a:noFill/>
        </p:spPr>
        <p:txBody>
          <a:bodyPr wrap="square" rtlCol="0">
            <a:spAutoFit/>
          </a:bodyPr>
          <a:lstStyle/>
          <a:p>
            <a:r>
              <a:rPr lang="fr-FR">
                <a:solidFill>
                  <a:srgbClr val="FF0000"/>
                </a:solidFill>
              </a:rPr>
              <a:t>écoutés</a:t>
            </a:r>
          </a:p>
        </p:txBody>
      </p:sp>
      <p:sp>
        <p:nvSpPr>
          <p:cNvPr id="10" name="CasellaDiTesto 9">
            <a:extLst>
              <a:ext uri="{FF2B5EF4-FFF2-40B4-BE49-F238E27FC236}">
                <a16:creationId xmlns:a16="http://schemas.microsoft.com/office/drawing/2014/main" id="{6E165FFF-C2CC-4392-AF5B-E39744B181C2}"/>
              </a:ext>
            </a:extLst>
          </p:cNvPr>
          <p:cNvSpPr txBox="1"/>
          <p:nvPr/>
        </p:nvSpPr>
        <p:spPr>
          <a:xfrm>
            <a:off x="6397102" y="4424756"/>
            <a:ext cx="749423" cy="369332"/>
          </a:xfrm>
          <a:prstGeom prst="rect">
            <a:avLst/>
          </a:prstGeom>
          <a:noFill/>
        </p:spPr>
        <p:txBody>
          <a:bodyPr wrap="square" rtlCol="0">
            <a:spAutoFit/>
          </a:bodyPr>
          <a:lstStyle/>
          <a:p>
            <a:r>
              <a:rPr lang="it-IT">
                <a:solidFill>
                  <a:srgbClr val="FF0000"/>
                </a:solidFill>
              </a:rPr>
              <a:t>tiré</a:t>
            </a:r>
            <a:endParaRPr lang="fr-FR">
              <a:solidFill>
                <a:srgbClr val="FF0000"/>
              </a:solidFill>
            </a:endParaRPr>
          </a:p>
        </p:txBody>
      </p:sp>
      <p:sp>
        <p:nvSpPr>
          <p:cNvPr id="13" name="CasellaDiTesto 12">
            <a:extLst>
              <a:ext uri="{FF2B5EF4-FFF2-40B4-BE49-F238E27FC236}">
                <a16:creationId xmlns:a16="http://schemas.microsoft.com/office/drawing/2014/main" id="{FCC141D3-5F34-4ABF-BBDB-0DF6EA86497B}"/>
              </a:ext>
            </a:extLst>
          </p:cNvPr>
          <p:cNvSpPr txBox="1"/>
          <p:nvPr/>
        </p:nvSpPr>
        <p:spPr>
          <a:xfrm>
            <a:off x="6397102" y="4697437"/>
            <a:ext cx="958789" cy="369332"/>
          </a:xfrm>
          <a:prstGeom prst="rect">
            <a:avLst/>
          </a:prstGeom>
          <a:noFill/>
        </p:spPr>
        <p:txBody>
          <a:bodyPr wrap="square" rtlCol="0">
            <a:spAutoFit/>
          </a:bodyPr>
          <a:lstStyle/>
          <a:p>
            <a:r>
              <a:rPr lang="fr-FR">
                <a:solidFill>
                  <a:srgbClr val="FF0000"/>
                </a:solidFill>
              </a:rPr>
              <a:t>levé</a:t>
            </a:r>
          </a:p>
        </p:txBody>
      </p:sp>
      <p:sp>
        <p:nvSpPr>
          <p:cNvPr id="14" name="CasellaDiTesto 13">
            <a:extLst>
              <a:ext uri="{FF2B5EF4-FFF2-40B4-BE49-F238E27FC236}">
                <a16:creationId xmlns:a16="http://schemas.microsoft.com/office/drawing/2014/main" id="{54EB1BE6-7012-4BCD-98B9-BD8656986CB3}"/>
              </a:ext>
            </a:extLst>
          </p:cNvPr>
          <p:cNvSpPr txBox="1"/>
          <p:nvPr/>
        </p:nvSpPr>
        <p:spPr>
          <a:xfrm>
            <a:off x="9499106" y="5066769"/>
            <a:ext cx="1145219" cy="369332"/>
          </a:xfrm>
          <a:prstGeom prst="rect">
            <a:avLst/>
          </a:prstGeom>
          <a:noFill/>
        </p:spPr>
        <p:txBody>
          <a:bodyPr wrap="square" rtlCol="0">
            <a:spAutoFit/>
          </a:bodyPr>
          <a:lstStyle/>
          <a:p>
            <a:r>
              <a:rPr lang="fr-FR">
                <a:solidFill>
                  <a:srgbClr val="FF0000"/>
                </a:solidFill>
              </a:rPr>
              <a:t>levée</a:t>
            </a:r>
          </a:p>
        </p:txBody>
      </p:sp>
      <p:sp>
        <p:nvSpPr>
          <p:cNvPr id="15" name="CasellaDiTesto 14">
            <a:extLst>
              <a:ext uri="{FF2B5EF4-FFF2-40B4-BE49-F238E27FC236}">
                <a16:creationId xmlns:a16="http://schemas.microsoft.com/office/drawing/2014/main" id="{C167010F-CA58-4BE8-9D9F-5BE83ABFB247}"/>
              </a:ext>
            </a:extLst>
          </p:cNvPr>
          <p:cNvSpPr txBox="1"/>
          <p:nvPr/>
        </p:nvSpPr>
        <p:spPr>
          <a:xfrm>
            <a:off x="5146090" y="5363766"/>
            <a:ext cx="1251751" cy="369332"/>
          </a:xfrm>
          <a:prstGeom prst="rect">
            <a:avLst/>
          </a:prstGeom>
          <a:noFill/>
        </p:spPr>
        <p:txBody>
          <a:bodyPr wrap="square" rtlCol="0">
            <a:spAutoFit/>
          </a:bodyPr>
          <a:lstStyle/>
          <a:p>
            <a:r>
              <a:rPr lang="fr-FR">
                <a:solidFill>
                  <a:srgbClr val="FF0000"/>
                </a:solidFill>
              </a:rPr>
              <a:t>tirées</a:t>
            </a:r>
          </a:p>
        </p:txBody>
      </p:sp>
    </p:spTree>
    <p:extLst>
      <p:ext uri="{BB962C8B-B14F-4D97-AF65-F5344CB8AC3E}">
        <p14:creationId xmlns:p14="http://schemas.microsoft.com/office/powerpoint/2010/main" val="22983392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a:extLst>
              <a:ext uri="{FF2B5EF4-FFF2-40B4-BE49-F238E27FC236}">
                <a16:creationId xmlns:a16="http://schemas.microsoft.com/office/drawing/2014/main" id="{8EA5FC27-2E8D-4FC3-A03F-D9FB49D92FEC}"/>
              </a:ext>
            </a:extLst>
          </p:cNvPr>
          <p:cNvPicPr>
            <a:picLocks noGrp="1" noChangeAspect="1"/>
          </p:cNvPicPr>
          <p:nvPr>
            <p:ph idx="1"/>
          </p:nvPr>
        </p:nvPicPr>
        <p:blipFill>
          <a:blip r:embed="rId2"/>
          <a:stretch>
            <a:fillRect/>
          </a:stretch>
        </p:blipFill>
        <p:spPr>
          <a:xfrm>
            <a:off x="1877536" y="2107405"/>
            <a:ext cx="2799244" cy="3971140"/>
          </a:xfrm>
        </p:spPr>
      </p:pic>
      <p:sp>
        <p:nvSpPr>
          <p:cNvPr id="2" name="Segnaposto piè di pagina 1">
            <a:extLst>
              <a:ext uri="{FF2B5EF4-FFF2-40B4-BE49-F238E27FC236}">
                <a16:creationId xmlns:a16="http://schemas.microsoft.com/office/drawing/2014/main" id="{13F5ED0B-5ED7-47DD-B4EA-C89C6373A6AC}"/>
              </a:ext>
            </a:extLst>
          </p:cNvPr>
          <p:cNvSpPr>
            <a:spLocks noGrp="1"/>
          </p:cNvSpPr>
          <p:nvPr>
            <p:ph type="ftr" sz="quarter" idx="11"/>
          </p:nvPr>
        </p:nvSpPr>
        <p:spPr/>
        <p:txBody>
          <a:bodyPr/>
          <a:lstStyle/>
          <a:p>
            <a:r>
              <a:rPr lang="it-IT"/>
              <a:t>Lingua magistrale per il Turismo a.a. 22-23 Secondo semestre</a:t>
            </a:r>
          </a:p>
        </p:txBody>
      </p:sp>
      <p:pic>
        <p:nvPicPr>
          <p:cNvPr id="7" name="Immagine 6">
            <a:extLst>
              <a:ext uri="{FF2B5EF4-FFF2-40B4-BE49-F238E27FC236}">
                <a16:creationId xmlns:a16="http://schemas.microsoft.com/office/drawing/2014/main" id="{0FDBD438-5D4A-4817-A445-F5C6866F6DDA}"/>
              </a:ext>
            </a:extLst>
          </p:cNvPr>
          <p:cNvPicPr>
            <a:picLocks noChangeAspect="1"/>
          </p:cNvPicPr>
          <p:nvPr/>
        </p:nvPicPr>
        <p:blipFill>
          <a:blip r:embed="rId3"/>
          <a:stretch>
            <a:fillRect/>
          </a:stretch>
        </p:blipFill>
        <p:spPr>
          <a:xfrm>
            <a:off x="4880055" y="2107405"/>
            <a:ext cx="2799244" cy="3934492"/>
          </a:xfrm>
          <a:prstGeom prst="rect">
            <a:avLst/>
          </a:prstGeom>
        </p:spPr>
      </p:pic>
      <p:pic>
        <p:nvPicPr>
          <p:cNvPr id="9" name="Immagine 8">
            <a:extLst>
              <a:ext uri="{FF2B5EF4-FFF2-40B4-BE49-F238E27FC236}">
                <a16:creationId xmlns:a16="http://schemas.microsoft.com/office/drawing/2014/main" id="{393263D2-5D5C-499A-AA16-6B65FBC986E1}"/>
              </a:ext>
            </a:extLst>
          </p:cNvPr>
          <p:cNvPicPr>
            <a:picLocks noChangeAspect="1"/>
          </p:cNvPicPr>
          <p:nvPr/>
        </p:nvPicPr>
        <p:blipFill>
          <a:blip r:embed="rId4"/>
          <a:stretch>
            <a:fillRect/>
          </a:stretch>
        </p:blipFill>
        <p:spPr>
          <a:xfrm>
            <a:off x="7853362" y="2293941"/>
            <a:ext cx="2917353" cy="3598069"/>
          </a:xfrm>
          <a:prstGeom prst="rect">
            <a:avLst/>
          </a:prstGeom>
        </p:spPr>
      </p:pic>
      <p:sp>
        <p:nvSpPr>
          <p:cNvPr id="10" name="CasellaDiTesto 9">
            <a:extLst>
              <a:ext uri="{FF2B5EF4-FFF2-40B4-BE49-F238E27FC236}">
                <a16:creationId xmlns:a16="http://schemas.microsoft.com/office/drawing/2014/main" id="{9C27B573-5A22-44C1-8309-F1716FD8449E}"/>
              </a:ext>
            </a:extLst>
          </p:cNvPr>
          <p:cNvSpPr txBox="1"/>
          <p:nvPr/>
        </p:nvSpPr>
        <p:spPr>
          <a:xfrm>
            <a:off x="1293340" y="400050"/>
            <a:ext cx="9972675" cy="1169551"/>
          </a:xfrm>
          <a:prstGeom prst="rect">
            <a:avLst/>
          </a:prstGeom>
          <a:noFill/>
        </p:spPr>
        <p:txBody>
          <a:bodyPr wrap="square" rtlCol="0">
            <a:spAutoFit/>
          </a:bodyPr>
          <a:lstStyle/>
          <a:p>
            <a:r>
              <a:rPr lang="it-IT" sz="1400">
                <a:latin typeface="Abadi" panose="020B0604020104020204" pitchFamily="34" charset="0"/>
              </a:rPr>
              <a:t>Denis Cosnard, «A Paris, la pollution a été déplacée plutôt que réduite», </a:t>
            </a:r>
            <a:r>
              <a:rPr lang="it-IT" sz="1400" i="1">
                <a:latin typeface="Abadi" panose="020B0604020104020204" pitchFamily="34" charset="0"/>
              </a:rPr>
              <a:t>Le Monde</a:t>
            </a:r>
            <a:r>
              <a:rPr lang="it-IT" sz="1400">
                <a:latin typeface="Abadi" panose="020B0604020104020204" pitchFamily="34" charset="0"/>
              </a:rPr>
              <a:t>, 21 mai 2021. Résultats de l’étude de l’Institut des Politiques Publiques, organisme de recherche indépendant créé par l’Ecole d’Economie de Paris.</a:t>
            </a:r>
          </a:p>
          <a:p>
            <a:endParaRPr lang="it-IT" sz="1400">
              <a:latin typeface="Abadi" panose="020B0604020104020204" pitchFamily="34" charset="0"/>
            </a:endParaRPr>
          </a:p>
          <a:p>
            <a:endParaRPr lang="it-IT" sz="1400">
              <a:latin typeface="Abadi" panose="020B0604020104020204" pitchFamily="34" charset="0"/>
            </a:endParaRPr>
          </a:p>
          <a:p>
            <a:pPr algn="ctr"/>
            <a:r>
              <a:rPr lang="it-IT" sz="1400" b="1">
                <a:latin typeface="Abadi" panose="020B0604020104020204" pitchFamily="34" charset="0"/>
              </a:rPr>
              <a:t>Exercice</a:t>
            </a:r>
            <a:r>
              <a:rPr lang="it-IT" sz="1400">
                <a:latin typeface="Abadi" panose="020B0604020104020204" pitchFamily="34" charset="0"/>
              </a:rPr>
              <a:t> : Repérez les participes présents et leur fonction dans la phrase.</a:t>
            </a:r>
            <a:endParaRPr lang="fr-FR" sz="1400">
              <a:latin typeface="Abadi" panose="020B0604020104020204" pitchFamily="34" charset="0"/>
            </a:endParaRPr>
          </a:p>
        </p:txBody>
      </p:sp>
      <p:cxnSp>
        <p:nvCxnSpPr>
          <p:cNvPr id="48" name="Connettore diritto 47">
            <a:extLst>
              <a:ext uri="{FF2B5EF4-FFF2-40B4-BE49-F238E27FC236}">
                <a16:creationId xmlns:a16="http://schemas.microsoft.com/office/drawing/2014/main" id="{0B4E6305-5DDA-4571-903F-EB40A98E6041}"/>
              </a:ext>
            </a:extLst>
          </p:cNvPr>
          <p:cNvCxnSpPr/>
          <p:nvPr/>
        </p:nvCxnSpPr>
        <p:spPr>
          <a:xfrm>
            <a:off x="2752078" y="2956264"/>
            <a:ext cx="452761" cy="0"/>
          </a:xfrm>
          <a:prstGeom prst="line">
            <a:avLst/>
          </a:prstGeom>
          <a:ln w="38100">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50" name="Connettore diritto 49">
            <a:extLst>
              <a:ext uri="{FF2B5EF4-FFF2-40B4-BE49-F238E27FC236}">
                <a16:creationId xmlns:a16="http://schemas.microsoft.com/office/drawing/2014/main" id="{5E0E3BD2-1569-4C90-95B5-FAA7257A87F7}"/>
              </a:ext>
            </a:extLst>
          </p:cNvPr>
          <p:cNvCxnSpPr/>
          <p:nvPr/>
        </p:nvCxnSpPr>
        <p:spPr>
          <a:xfrm>
            <a:off x="2574524" y="4270159"/>
            <a:ext cx="93215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Connettore diritto 51">
            <a:extLst>
              <a:ext uri="{FF2B5EF4-FFF2-40B4-BE49-F238E27FC236}">
                <a16:creationId xmlns:a16="http://schemas.microsoft.com/office/drawing/2014/main" id="{D929F844-20C5-48EA-8498-9B6EA2E044FB}"/>
              </a:ext>
            </a:extLst>
          </p:cNvPr>
          <p:cNvCxnSpPr>
            <a:cxnSpLocks/>
          </p:cNvCxnSpPr>
          <p:nvPr/>
        </p:nvCxnSpPr>
        <p:spPr>
          <a:xfrm>
            <a:off x="5060272" y="4112239"/>
            <a:ext cx="103572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6" name="Connettore diritto 55">
            <a:extLst>
              <a:ext uri="{FF2B5EF4-FFF2-40B4-BE49-F238E27FC236}">
                <a16:creationId xmlns:a16="http://schemas.microsoft.com/office/drawing/2014/main" id="{F0303C23-04B1-45AD-B10F-AD4A7C35C118}"/>
              </a:ext>
            </a:extLst>
          </p:cNvPr>
          <p:cNvCxnSpPr/>
          <p:nvPr/>
        </p:nvCxnSpPr>
        <p:spPr>
          <a:xfrm>
            <a:off x="7155402" y="5637320"/>
            <a:ext cx="35982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Connettore diritto 57">
            <a:extLst>
              <a:ext uri="{FF2B5EF4-FFF2-40B4-BE49-F238E27FC236}">
                <a16:creationId xmlns:a16="http://schemas.microsoft.com/office/drawing/2014/main" id="{E45259EC-545D-41F0-9CAF-0A7821A76C96}"/>
              </a:ext>
            </a:extLst>
          </p:cNvPr>
          <p:cNvCxnSpPr/>
          <p:nvPr/>
        </p:nvCxnSpPr>
        <p:spPr>
          <a:xfrm>
            <a:off x="4986587" y="5794355"/>
            <a:ext cx="702299"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Connettore diritto 59">
            <a:extLst>
              <a:ext uri="{FF2B5EF4-FFF2-40B4-BE49-F238E27FC236}">
                <a16:creationId xmlns:a16="http://schemas.microsoft.com/office/drawing/2014/main" id="{6E60562C-3E97-4AAB-B1A2-C662775ADB48}"/>
              </a:ext>
            </a:extLst>
          </p:cNvPr>
          <p:cNvCxnSpPr>
            <a:cxnSpLocks/>
          </p:cNvCxnSpPr>
          <p:nvPr/>
        </p:nvCxnSpPr>
        <p:spPr>
          <a:xfrm>
            <a:off x="8442664" y="4696287"/>
            <a:ext cx="71021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3" name="Connettore diritto 62">
            <a:extLst>
              <a:ext uri="{FF2B5EF4-FFF2-40B4-BE49-F238E27FC236}">
                <a16:creationId xmlns:a16="http://schemas.microsoft.com/office/drawing/2014/main" id="{051CF4DD-5866-40C7-B89A-A561EF2B5EB9}"/>
              </a:ext>
            </a:extLst>
          </p:cNvPr>
          <p:cNvCxnSpPr/>
          <p:nvPr/>
        </p:nvCxnSpPr>
        <p:spPr>
          <a:xfrm>
            <a:off x="9721049" y="5095783"/>
            <a:ext cx="88776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5661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8"/>
                                        </p:tgtEl>
                                        <p:attrNameLst>
                                          <p:attrName>style.visibility</p:attrName>
                                        </p:attrNameLst>
                                      </p:cBhvr>
                                      <p:to>
                                        <p:strVal val="visible"/>
                                      </p:to>
                                    </p:set>
                                    <p:anim calcmode="lin" valueType="num">
                                      <p:cBhvr additive="base">
                                        <p:cTn id="7" dur="500" fill="hold"/>
                                        <p:tgtEl>
                                          <p:spTgt spid="48"/>
                                        </p:tgtEl>
                                        <p:attrNameLst>
                                          <p:attrName>ppt_x</p:attrName>
                                        </p:attrNameLst>
                                      </p:cBhvr>
                                      <p:tavLst>
                                        <p:tav tm="0">
                                          <p:val>
                                            <p:strVal val="#ppt_x"/>
                                          </p:val>
                                        </p:tav>
                                        <p:tav tm="100000">
                                          <p:val>
                                            <p:strVal val="#ppt_x"/>
                                          </p:val>
                                        </p:tav>
                                      </p:tavLst>
                                    </p:anim>
                                    <p:anim calcmode="lin" valueType="num">
                                      <p:cBhvr additive="base">
                                        <p:cTn id="8"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0"/>
                                        </p:tgtEl>
                                        <p:attrNameLst>
                                          <p:attrName>style.visibility</p:attrName>
                                        </p:attrNameLst>
                                      </p:cBhvr>
                                      <p:to>
                                        <p:strVal val="visible"/>
                                      </p:to>
                                    </p:set>
                                    <p:anim calcmode="lin" valueType="num">
                                      <p:cBhvr additive="base">
                                        <p:cTn id="13" dur="500" fill="hold"/>
                                        <p:tgtEl>
                                          <p:spTgt spid="50"/>
                                        </p:tgtEl>
                                        <p:attrNameLst>
                                          <p:attrName>ppt_x</p:attrName>
                                        </p:attrNameLst>
                                      </p:cBhvr>
                                      <p:tavLst>
                                        <p:tav tm="0">
                                          <p:val>
                                            <p:strVal val="#ppt_x"/>
                                          </p:val>
                                        </p:tav>
                                        <p:tav tm="100000">
                                          <p:val>
                                            <p:strVal val="#ppt_x"/>
                                          </p:val>
                                        </p:tav>
                                      </p:tavLst>
                                    </p:anim>
                                    <p:anim calcmode="lin" valueType="num">
                                      <p:cBhvr additive="base">
                                        <p:cTn id="14"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additive="base">
                                        <p:cTn id="19" dur="500" fill="hold"/>
                                        <p:tgtEl>
                                          <p:spTgt spid="52"/>
                                        </p:tgtEl>
                                        <p:attrNameLst>
                                          <p:attrName>ppt_x</p:attrName>
                                        </p:attrNameLst>
                                      </p:cBhvr>
                                      <p:tavLst>
                                        <p:tav tm="0">
                                          <p:val>
                                            <p:strVal val="#ppt_x"/>
                                          </p:val>
                                        </p:tav>
                                        <p:tav tm="100000">
                                          <p:val>
                                            <p:strVal val="#ppt_x"/>
                                          </p:val>
                                        </p:tav>
                                      </p:tavLst>
                                    </p:anim>
                                    <p:anim calcmode="lin" valueType="num">
                                      <p:cBhvr additive="base">
                                        <p:cTn id="20"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6"/>
                                        </p:tgtEl>
                                        <p:attrNameLst>
                                          <p:attrName>style.visibility</p:attrName>
                                        </p:attrNameLst>
                                      </p:cBhvr>
                                      <p:to>
                                        <p:strVal val="visible"/>
                                      </p:to>
                                    </p:set>
                                    <p:anim calcmode="lin" valueType="num">
                                      <p:cBhvr additive="base">
                                        <p:cTn id="25" dur="500" fill="hold"/>
                                        <p:tgtEl>
                                          <p:spTgt spid="56"/>
                                        </p:tgtEl>
                                        <p:attrNameLst>
                                          <p:attrName>ppt_x</p:attrName>
                                        </p:attrNameLst>
                                      </p:cBhvr>
                                      <p:tavLst>
                                        <p:tav tm="0">
                                          <p:val>
                                            <p:strVal val="#ppt_x"/>
                                          </p:val>
                                        </p:tav>
                                        <p:tav tm="100000">
                                          <p:val>
                                            <p:strVal val="#ppt_x"/>
                                          </p:val>
                                        </p:tav>
                                      </p:tavLst>
                                    </p:anim>
                                    <p:anim calcmode="lin" valueType="num">
                                      <p:cBhvr additive="base">
                                        <p:cTn id="26"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8"/>
                                        </p:tgtEl>
                                        <p:attrNameLst>
                                          <p:attrName>style.visibility</p:attrName>
                                        </p:attrNameLst>
                                      </p:cBhvr>
                                      <p:to>
                                        <p:strVal val="visible"/>
                                      </p:to>
                                    </p:set>
                                    <p:anim calcmode="lin" valueType="num">
                                      <p:cBhvr additive="base">
                                        <p:cTn id="31" dur="500" fill="hold"/>
                                        <p:tgtEl>
                                          <p:spTgt spid="58"/>
                                        </p:tgtEl>
                                        <p:attrNameLst>
                                          <p:attrName>ppt_x</p:attrName>
                                        </p:attrNameLst>
                                      </p:cBhvr>
                                      <p:tavLst>
                                        <p:tav tm="0">
                                          <p:val>
                                            <p:strVal val="#ppt_x"/>
                                          </p:val>
                                        </p:tav>
                                        <p:tav tm="100000">
                                          <p:val>
                                            <p:strVal val="#ppt_x"/>
                                          </p:val>
                                        </p:tav>
                                      </p:tavLst>
                                    </p:anim>
                                    <p:anim calcmode="lin" valueType="num">
                                      <p:cBhvr additive="base">
                                        <p:cTn id="32" dur="500" fill="hold"/>
                                        <p:tgtEl>
                                          <p:spTgt spid="5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0"/>
                                        </p:tgtEl>
                                        <p:attrNameLst>
                                          <p:attrName>style.visibility</p:attrName>
                                        </p:attrNameLst>
                                      </p:cBhvr>
                                      <p:to>
                                        <p:strVal val="visible"/>
                                      </p:to>
                                    </p:set>
                                    <p:anim calcmode="lin" valueType="num">
                                      <p:cBhvr additive="base">
                                        <p:cTn id="37" dur="500" fill="hold"/>
                                        <p:tgtEl>
                                          <p:spTgt spid="60"/>
                                        </p:tgtEl>
                                        <p:attrNameLst>
                                          <p:attrName>ppt_x</p:attrName>
                                        </p:attrNameLst>
                                      </p:cBhvr>
                                      <p:tavLst>
                                        <p:tav tm="0">
                                          <p:val>
                                            <p:strVal val="#ppt_x"/>
                                          </p:val>
                                        </p:tav>
                                        <p:tav tm="100000">
                                          <p:val>
                                            <p:strVal val="#ppt_x"/>
                                          </p:val>
                                        </p:tav>
                                      </p:tavLst>
                                    </p:anim>
                                    <p:anim calcmode="lin" valueType="num">
                                      <p:cBhvr additive="base">
                                        <p:cTn id="38" dur="500" fill="hold"/>
                                        <p:tgtEl>
                                          <p:spTgt spid="6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3"/>
                                        </p:tgtEl>
                                        <p:attrNameLst>
                                          <p:attrName>style.visibility</p:attrName>
                                        </p:attrNameLst>
                                      </p:cBhvr>
                                      <p:to>
                                        <p:strVal val="visible"/>
                                      </p:to>
                                    </p:set>
                                    <p:anim calcmode="lin" valueType="num">
                                      <p:cBhvr additive="base">
                                        <p:cTn id="43" dur="500" fill="hold"/>
                                        <p:tgtEl>
                                          <p:spTgt spid="63"/>
                                        </p:tgtEl>
                                        <p:attrNameLst>
                                          <p:attrName>ppt_x</p:attrName>
                                        </p:attrNameLst>
                                      </p:cBhvr>
                                      <p:tavLst>
                                        <p:tav tm="0">
                                          <p:val>
                                            <p:strVal val="#ppt_x"/>
                                          </p:val>
                                        </p:tav>
                                        <p:tav tm="100000">
                                          <p:val>
                                            <p:strVal val="#ppt_x"/>
                                          </p:val>
                                        </p:tav>
                                      </p:tavLst>
                                    </p:anim>
                                    <p:anim calcmode="lin" valueType="num">
                                      <p:cBhvr additive="base">
                                        <p:cTn id="44"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1386865" y="818984"/>
            <a:ext cx="9328760" cy="3400592"/>
          </a:xfrm>
        </p:spPr>
        <p:txBody>
          <a:bodyPr>
            <a:normAutofit/>
          </a:bodyPr>
          <a:lstStyle/>
          <a:p>
            <a:r>
              <a:rPr lang="it-IT" sz="4800">
                <a:latin typeface="Arial" panose="020B0604020202020204" pitchFamily="34" charset="0"/>
                <a:cs typeface="Arial" panose="020B0604020202020204" pitchFamily="34" charset="0"/>
              </a:rPr>
              <a:t>Le participe</a:t>
            </a:r>
            <a:br>
              <a:rPr lang="it-IT" sz="4800"/>
            </a:br>
            <a:endParaRPr lang="it-IT" sz="4800"/>
          </a:p>
        </p:txBody>
      </p:sp>
      <p:sp>
        <p:nvSpPr>
          <p:cNvPr id="3" name="Segnaposto piè di pagina 2">
            <a:extLst>
              <a:ext uri="{FF2B5EF4-FFF2-40B4-BE49-F238E27FC236}">
                <a16:creationId xmlns:a16="http://schemas.microsoft.com/office/drawing/2014/main" id="{5F61FD11-601B-4472-B124-99D4B534E907}"/>
              </a:ext>
            </a:extLst>
          </p:cNvPr>
          <p:cNvSpPr>
            <a:spLocks noGrp="1"/>
          </p:cNvSpPr>
          <p:nvPr>
            <p:ph type="ftr" sz="quarter" idx="11"/>
          </p:nvPr>
        </p:nvSpPr>
        <p:spPr>
          <a:xfrm>
            <a:off x="4198398" y="6303084"/>
            <a:ext cx="4114800" cy="365125"/>
          </a:xfrm>
        </p:spPr>
        <p:txBody>
          <a:bodyPr/>
          <a:lstStyle/>
          <a:p>
            <a:r>
              <a:rPr lang="it-IT"/>
              <a:t>Lingua magistrale per il Turismo a.a. 22-23 Secondo semestre</a:t>
            </a:r>
          </a:p>
        </p:txBody>
      </p:sp>
      <p:pic>
        <p:nvPicPr>
          <p:cNvPr id="5" name="Immagine 4">
            <a:extLst>
              <a:ext uri="{FF2B5EF4-FFF2-40B4-BE49-F238E27FC236}">
                <a16:creationId xmlns:a16="http://schemas.microsoft.com/office/drawing/2014/main" id="{E2BA0632-1245-42BE-BB23-5AFD131868E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89702" y="766391"/>
            <a:ext cx="11612596" cy="5325218"/>
          </a:xfrm>
          <a:prstGeom prst="rect">
            <a:avLst/>
          </a:prstGeom>
        </p:spPr>
      </p:pic>
    </p:spTree>
    <p:extLst>
      <p:ext uri="{BB962C8B-B14F-4D97-AF65-F5344CB8AC3E}">
        <p14:creationId xmlns:p14="http://schemas.microsoft.com/office/powerpoint/2010/main" val="3955567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a:solidFill>
                  <a:srgbClr val="0070C0"/>
                </a:solidFill>
              </a:rPr>
              <a:t>Le participe présent</a:t>
            </a:r>
          </a:p>
        </p:txBody>
      </p:sp>
      <p:sp>
        <p:nvSpPr>
          <p:cNvPr id="3" name="Segnaposto contenuto 2"/>
          <p:cNvSpPr>
            <a:spLocks noGrp="1"/>
          </p:cNvSpPr>
          <p:nvPr>
            <p:ph idx="1"/>
          </p:nvPr>
        </p:nvSpPr>
        <p:spPr/>
        <p:txBody>
          <a:bodyPr/>
          <a:lstStyle/>
          <a:p>
            <a:pPr marL="0" indent="0" algn="ctr">
              <a:buNone/>
            </a:pPr>
            <a:r>
              <a:rPr lang="it-IT" b="1"/>
              <a:t>Formation</a:t>
            </a:r>
          </a:p>
          <a:p>
            <a:pPr marL="0" indent="0">
              <a:buNone/>
            </a:pPr>
            <a:r>
              <a:rPr lang="it-IT"/>
              <a:t>Radical 1° personne du pluriel de l’indicatif présent + ANT</a:t>
            </a:r>
          </a:p>
          <a:p>
            <a:pPr lvl="1"/>
            <a:r>
              <a:rPr lang="it-IT"/>
              <a:t>Exemples: chantant, finissant, courant, recevant, peignant etc.</a:t>
            </a:r>
          </a:p>
          <a:p>
            <a:endParaRPr lang="it-IT"/>
          </a:p>
          <a:p>
            <a:pPr marL="0" indent="0">
              <a:buNone/>
            </a:pPr>
            <a:r>
              <a:rPr lang="it-IT"/>
              <a:t>Trois participes présents irréguliers</a:t>
            </a:r>
          </a:p>
          <a:p>
            <a:pPr lvl="1"/>
            <a:r>
              <a:rPr lang="it-IT"/>
              <a:t>Être → étant</a:t>
            </a:r>
          </a:p>
          <a:p>
            <a:pPr lvl="1"/>
            <a:r>
              <a:rPr lang="it-IT"/>
              <a:t>Avoir </a:t>
            </a:r>
            <a:r>
              <a:rPr lang="it-IT" sz="2400"/>
              <a:t>→  a</a:t>
            </a:r>
            <a:r>
              <a:rPr lang="it-IT"/>
              <a:t>yant</a:t>
            </a:r>
          </a:p>
          <a:p>
            <a:pPr lvl="1"/>
            <a:r>
              <a:rPr lang="it-IT"/>
              <a:t>Savoir </a:t>
            </a:r>
            <a:r>
              <a:rPr lang="it-IT" sz="2400"/>
              <a:t>→  sa</a:t>
            </a:r>
            <a:r>
              <a:rPr lang="it-IT"/>
              <a:t>chant</a:t>
            </a:r>
          </a:p>
          <a:p>
            <a:pPr lvl="1"/>
            <a:endParaRPr lang="it-IT"/>
          </a:p>
        </p:txBody>
      </p:sp>
      <p:sp>
        <p:nvSpPr>
          <p:cNvPr id="4" name="Segnaposto piè di pagina 3">
            <a:extLst>
              <a:ext uri="{FF2B5EF4-FFF2-40B4-BE49-F238E27FC236}">
                <a16:creationId xmlns:a16="http://schemas.microsoft.com/office/drawing/2014/main" id="{14DDC373-8B0B-4F45-A1B5-21DA4572016A}"/>
              </a:ext>
            </a:extLst>
          </p:cNvPr>
          <p:cNvSpPr>
            <a:spLocks noGrp="1"/>
          </p:cNvSpPr>
          <p:nvPr>
            <p:ph type="ftr" sz="quarter" idx="11"/>
          </p:nvPr>
        </p:nvSpPr>
        <p:spPr/>
        <p:txBody>
          <a:bodyPr/>
          <a:lstStyle/>
          <a:p>
            <a:r>
              <a:rPr lang="it-IT"/>
              <a:t>Lingua magistrale per il Turismo a.a. 22-23 Secondo semestre</a:t>
            </a:r>
          </a:p>
        </p:txBody>
      </p:sp>
    </p:spTree>
    <p:extLst>
      <p:ext uri="{BB962C8B-B14F-4D97-AF65-F5344CB8AC3E}">
        <p14:creationId xmlns:p14="http://schemas.microsoft.com/office/powerpoint/2010/main" val="988146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a:t>Participe présent </a:t>
            </a:r>
            <a:r>
              <a:rPr lang="it-IT" sz="2400"/>
              <a:t>→</a:t>
            </a:r>
            <a:r>
              <a:rPr lang="it-IT"/>
              <a:t> invariable</a:t>
            </a:r>
          </a:p>
          <a:p>
            <a:r>
              <a:rPr lang="it-IT"/>
              <a:t>EN + participe présent </a:t>
            </a:r>
            <a:r>
              <a:rPr lang="it-IT" sz="2400"/>
              <a:t>→</a:t>
            </a:r>
            <a:r>
              <a:rPr lang="it-IT"/>
              <a:t> invariable</a:t>
            </a:r>
          </a:p>
          <a:p>
            <a:r>
              <a:rPr lang="it-IT"/>
              <a:t>Participe présent </a:t>
            </a:r>
            <a:r>
              <a:rPr lang="it-IT" sz="2400"/>
              <a:t>→</a:t>
            </a:r>
            <a:r>
              <a:rPr lang="it-IT"/>
              <a:t> adjectif verbal </a:t>
            </a:r>
            <a:r>
              <a:rPr lang="it-IT" sz="2400"/>
              <a:t>→</a:t>
            </a:r>
            <a:r>
              <a:rPr lang="it-IT"/>
              <a:t> s’accorde en genre et en nombre</a:t>
            </a:r>
          </a:p>
        </p:txBody>
      </p:sp>
      <p:sp>
        <p:nvSpPr>
          <p:cNvPr id="2" name="Segnaposto piè di pagina 1">
            <a:extLst>
              <a:ext uri="{FF2B5EF4-FFF2-40B4-BE49-F238E27FC236}">
                <a16:creationId xmlns:a16="http://schemas.microsoft.com/office/drawing/2014/main" id="{6658514C-592E-4772-B265-BA115A244937}"/>
              </a:ext>
            </a:extLst>
          </p:cNvPr>
          <p:cNvSpPr>
            <a:spLocks noGrp="1"/>
          </p:cNvSpPr>
          <p:nvPr>
            <p:ph type="ftr" sz="quarter" idx="11"/>
          </p:nvPr>
        </p:nvSpPr>
        <p:spPr/>
        <p:txBody>
          <a:bodyPr/>
          <a:lstStyle/>
          <a:p>
            <a:r>
              <a:rPr lang="it-IT"/>
              <a:t>Lingua magistrale per il Turismo a.a. 22-23 Secondo semestre</a:t>
            </a:r>
          </a:p>
        </p:txBody>
      </p:sp>
    </p:spTree>
    <p:extLst>
      <p:ext uri="{BB962C8B-B14F-4D97-AF65-F5344CB8AC3E}">
        <p14:creationId xmlns:p14="http://schemas.microsoft.com/office/powerpoint/2010/main" val="2887454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A8D8F25-E871-4273-873C-E5C9964AB2B3}"/>
              </a:ext>
            </a:extLst>
          </p:cNvPr>
          <p:cNvSpPr>
            <a:spLocks noGrp="1"/>
          </p:cNvSpPr>
          <p:nvPr>
            <p:ph type="title"/>
          </p:nvPr>
        </p:nvSpPr>
        <p:spPr/>
        <p:txBody>
          <a:bodyPr/>
          <a:lstStyle/>
          <a:p>
            <a:r>
              <a:rPr lang="it-IT">
                <a:solidFill>
                  <a:schemeClr val="accent5"/>
                </a:solidFill>
              </a:rPr>
              <a:t>Exercice</a:t>
            </a:r>
            <a:r>
              <a:rPr lang="it-IT"/>
              <a:t> </a:t>
            </a:r>
            <a:endParaRPr lang="fr-FR"/>
          </a:p>
        </p:txBody>
      </p:sp>
      <p:sp>
        <p:nvSpPr>
          <p:cNvPr id="3" name="Segnaposto contenuto 2">
            <a:extLst>
              <a:ext uri="{FF2B5EF4-FFF2-40B4-BE49-F238E27FC236}">
                <a16:creationId xmlns:a16="http://schemas.microsoft.com/office/drawing/2014/main" id="{30333834-B5EC-45A6-96A7-FC5C6DCACD4F}"/>
              </a:ext>
            </a:extLst>
          </p:cNvPr>
          <p:cNvSpPr>
            <a:spLocks noGrp="1"/>
          </p:cNvSpPr>
          <p:nvPr>
            <p:ph idx="1"/>
          </p:nvPr>
        </p:nvSpPr>
        <p:spPr>
          <a:xfrm>
            <a:off x="838199" y="1825625"/>
            <a:ext cx="10924713" cy="3962616"/>
          </a:xfrm>
        </p:spPr>
        <p:txBody>
          <a:bodyPr>
            <a:normAutofit fontScale="70000" lnSpcReduction="20000"/>
          </a:bodyPr>
          <a:lstStyle/>
          <a:p>
            <a:pPr marL="0" indent="0">
              <a:buNone/>
            </a:pPr>
            <a:r>
              <a:rPr lang="fr-FR" b="1"/>
              <a:t>Gérondif ou participe présent ? Complétez.</a:t>
            </a:r>
          </a:p>
          <a:p>
            <a:pPr marL="0" indent="0">
              <a:spcBef>
                <a:spcPts val="1800"/>
              </a:spcBef>
              <a:buNone/>
            </a:pPr>
            <a:r>
              <a:rPr lang="fr-FR" b="1"/>
              <a:t>Essayer</a:t>
            </a:r>
            <a:r>
              <a:rPr lang="fr-FR"/>
              <a:t> 1. Paul a abimé sa cravate …………………..  de la nettoyer lui-même.</a:t>
            </a:r>
          </a:p>
          <a:p>
            <a:pPr marL="0" indent="0">
              <a:buNone/>
            </a:pPr>
            <a:r>
              <a:rPr lang="fr-FR"/>
              <a:t>	    La police a découvert le voleur …………….. de pénétrer par effraction dans les bureaux.</a:t>
            </a:r>
          </a:p>
          <a:p>
            <a:pPr marL="0" indent="0">
              <a:spcBef>
                <a:spcPts val="1800"/>
              </a:spcBef>
              <a:buNone/>
            </a:pPr>
            <a:r>
              <a:rPr lang="fr-FR" b="1"/>
              <a:t>Boire</a:t>
            </a:r>
            <a:r>
              <a:rPr lang="fr-FR"/>
              <a:t> 2. Je me suis étranglé ……...........……. de travers et j'ai toussé pendant un bon moment.</a:t>
            </a:r>
          </a:p>
          <a:p>
            <a:pPr marL="0" indent="0">
              <a:buNone/>
            </a:pPr>
            <a:r>
              <a:rPr lang="fr-FR"/>
              <a:t>	J'ai surpris la femme de ménage ……………….. mon porto en cachette!</a:t>
            </a:r>
          </a:p>
          <a:p>
            <a:pPr marL="0" indent="0">
              <a:spcBef>
                <a:spcPts val="1800"/>
              </a:spcBef>
              <a:buNone/>
            </a:pPr>
            <a:r>
              <a:rPr lang="fr-FR" b="1"/>
              <a:t>Faire</a:t>
            </a:r>
            <a:r>
              <a:rPr lang="fr-FR"/>
              <a:t> 3. Pour le casting, on cherche des acteurs  ………………….. plus d'un mètre quatre-vingt-dix.</a:t>
            </a:r>
          </a:p>
          <a:p>
            <a:pPr marL="0" indent="0">
              <a:buNone/>
            </a:pPr>
            <a:r>
              <a:rPr lang="fr-FR"/>
              <a:t>              Un jeune homme a impressionné tout le monde ………………… un numéro d'acrobate formidable.</a:t>
            </a:r>
          </a:p>
          <a:p>
            <a:pPr marL="0" indent="0">
              <a:spcBef>
                <a:spcPts val="1800"/>
              </a:spcBef>
              <a:buNone/>
            </a:pPr>
            <a:r>
              <a:rPr lang="fr-FR" b="1"/>
              <a:t>Danser</a:t>
            </a:r>
            <a:r>
              <a:rPr lang="fr-FR"/>
              <a:t> 4. Danièle s'est foulé la cheville ………………………. le rock avec Bernard</a:t>
            </a:r>
          </a:p>
          <a:p>
            <a:pPr marL="0" indent="0">
              <a:buNone/>
            </a:pPr>
            <a:r>
              <a:rPr lang="fr-FR"/>
              <a:t>	  Je revois ma fille, toute petite, ………………. devant nous pour la fête de l'école.</a:t>
            </a:r>
          </a:p>
        </p:txBody>
      </p:sp>
      <p:sp>
        <p:nvSpPr>
          <p:cNvPr id="12" name="Segnaposto piè di pagina 11">
            <a:extLst>
              <a:ext uri="{FF2B5EF4-FFF2-40B4-BE49-F238E27FC236}">
                <a16:creationId xmlns:a16="http://schemas.microsoft.com/office/drawing/2014/main" id="{811E8011-3A0C-4556-9684-5376313BE0C1}"/>
              </a:ext>
            </a:extLst>
          </p:cNvPr>
          <p:cNvSpPr>
            <a:spLocks noGrp="1"/>
          </p:cNvSpPr>
          <p:nvPr>
            <p:ph type="ftr" sz="quarter" idx="11"/>
          </p:nvPr>
        </p:nvSpPr>
        <p:spPr/>
        <p:txBody>
          <a:bodyPr/>
          <a:lstStyle/>
          <a:p>
            <a:r>
              <a:rPr lang="it-IT"/>
              <a:t>Lingua magistrale per il Turismo a.a. 22-23 Secondo semestre</a:t>
            </a:r>
          </a:p>
        </p:txBody>
      </p:sp>
      <p:sp>
        <p:nvSpPr>
          <p:cNvPr id="4" name="CasellaDiTesto 3">
            <a:extLst>
              <a:ext uri="{FF2B5EF4-FFF2-40B4-BE49-F238E27FC236}">
                <a16:creationId xmlns:a16="http://schemas.microsoft.com/office/drawing/2014/main" id="{70ED74ED-BADB-4B79-A39B-E25B8E92612F}"/>
              </a:ext>
            </a:extLst>
          </p:cNvPr>
          <p:cNvSpPr txBox="1"/>
          <p:nvPr/>
        </p:nvSpPr>
        <p:spPr>
          <a:xfrm>
            <a:off x="4611949" y="2222723"/>
            <a:ext cx="1376040" cy="338554"/>
          </a:xfrm>
          <a:prstGeom prst="rect">
            <a:avLst/>
          </a:prstGeom>
          <a:noFill/>
        </p:spPr>
        <p:txBody>
          <a:bodyPr wrap="square" rtlCol="0">
            <a:spAutoFit/>
          </a:bodyPr>
          <a:lstStyle/>
          <a:p>
            <a:r>
              <a:rPr lang="it-IT" sz="1600">
                <a:solidFill>
                  <a:srgbClr val="FF0000"/>
                </a:solidFill>
              </a:rPr>
              <a:t>en essayant</a:t>
            </a:r>
            <a:endParaRPr lang="fr-FR" sz="1600">
              <a:solidFill>
                <a:srgbClr val="FF0000"/>
              </a:solidFill>
            </a:endParaRPr>
          </a:p>
        </p:txBody>
      </p:sp>
      <p:sp>
        <p:nvSpPr>
          <p:cNvPr id="5" name="CasellaDiTesto 4">
            <a:extLst>
              <a:ext uri="{FF2B5EF4-FFF2-40B4-BE49-F238E27FC236}">
                <a16:creationId xmlns:a16="http://schemas.microsoft.com/office/drawing/2014/main" id="{2DD7FA16-FC04-4E25-9162-B4990DF71CB1}"/>
              </a:ext>
            </a:extLst>
          </p:cNvPr>
          <p:cNvSpPr txBox="1"/>
          <p:nvPr/>
        </p:nvSpPr>
        <p:spPr>
          <a:xfrm>
            <a:off x="5375430" y="2553614"/>
            <a:ext cx="941033" cy="338554"/>
          </a:xfrm>
          <a:prstGeom prst="rect">
            <a:avLst/>
          </a:prstGeom>
          <a:noFill/>
        </p:spPr>
        <p:txBody>
          <a:bodyPr wrap="square" rtlCol="0">
            <a:spAutoFit/>
          </a:bodyPr>
          <a:lstStyle/>
          <a:p>
            <a:r>
              <a:rPr lang="fr-FR" sz="1600">
                <a:solidFill>
                  <a:srgbClr val="FF0000"/>
                </a:solidFill>
              </a:rPr>
              <a:t>essayant</a:t>
            </a:r>
          </a:p>
        </p:txBody>
      </p:sp>
      <p:sp>
        <p:nvSpPr>
          <p:cNvPr id="6" name="CasellaDiTesto 5">
            <a:extLst>
              <a:ext uri="{FF2B5EF4-FFF2-40B4-BE49-F238E27FC236}">
                <a16:creationId xmlns:a16="http://schemas.microsoft.com/office/drawing/2014/main" id="{900E6DEB-BD99-4831-A9FB-EE3AE1B56CAE}"/>
              </a:ext>
            </a:extLst>
          </p:cNvPr>
          <p:cNvSpPr txBox="1"/>
          <p:nvPr/>
        </p:nvSpPr>
        <p:spPr>
          <a:xfrm>
            <a:off x="3937247" y="3006115"/>
            <a:ext cx="1109709" cy="338554"/>
          </a:xfrm>
          <a:prstGeom prst="rect">
            <a:avLst/>
          </a:prstGeom>
          <a:noFill/>
        </p:spPr>
        <p:txBody>
          <a:bodyPr wrap="square" rtlCol="0">
            <a:spAutoFit/>
          </a:bodyPr>
          <a:lstStyle/>
          <a:p>
            <a:r>
              <a:rPr lang="it-IT" sz="1600">
                <a:solidFill>
                  <a:srgbClr val="FF0000"/>
                </a:solidFill>
              </a:rPr>
              <a:t>en buvant</a:t>
            </a:r>
            <a:endParaRPr lang="fr-FR" sz="1600">
              <a:solidFill>
                <a:srgbClr val="FF0000"/>
              </a:solidFill>
            </a:endParaRPr>
          </a:p>
        </p:txBody>
      </p:sp>
      <p:sp>
        <p:nvSpPr>
          <p:cNvPr id="7" name="CasellaDiTesto 6">
            <a:extLst>
              <a:ext uri="{FF2B5EF4-FFF2-40B4-BE49-F238E27FC236}">
                <a16:creationId xmlns:a16="http://schemas.microsoft.com/office/drawing/2014/main" id="{45795922-B76D-4D14-A119-A3E3B56B0011}"/>
              </a:ext>
            </a:extLst>
          </p:cNvPr>
          <p:cNvSpPr txBox="1"/>
          <p:nvPr/>
        </p:nvSpPr>
        <p:spPr>
          <a:xfrm>
            <a:off x="5486400" y="3328232"/>
            <a:ext cx="1180730" cy="338554"/>
          </a:xfrm>
          <a:prstGeom prst="rect">
            <a:avLst/>
          </a:prstGeom>
          <a:noFill/>
        </p:spPr>
        <p:txBody>
          <a:bodyPr wrap="square" rtlCol="0">
            <a:spAutoFit/>
          </a:bodyPr>
          <a:lstStyle/>
          <a:p>
            <a:r>
              <a:rPr lang="it-IT" sz="1600">
                <a:solidFill>
                  <a:srgbClr val="FF0000"/>
                </a:solidFill>
              </a:rPr>
              <a:t>buvant</a:t>
            </a:r>
            <a:endParaRPr lang="fr-FR" sz="1600">
              <a:solidFill>
                <a:srgbClr val="FF0000"/>
              </a:solidFill>
            </a:endParaRPr>
          </a:p>
        </p:txBody>
      </p:sp>
      <p:sp>
        <p:nvSpPr>
          <p:cNvPr id="8" name="CasellaDiTesto 7">
            <a:extLst>
              <a:ext uri="{FF2B5EF4-FFF2-40B4-BE49-F238E27FC236}">
                <a16:creationId xmlns:a16="http://schemas.microsoft.com/office/drawing/2014/main" id="{E08450A0-B200-4586-BDA8-642351AB9A5E}"/>
              </a:ext>
            </a:extLst>
          </p:cNvPr>
          <p:cNvSpPr txBox="1"/>
          <p:nvPr/>
        </p:nvSpPr>
        <p:spPr>
          <a:xfrm>
            <a:off x="6096000" y="3774003"/>
            <a:ext cx="1580226" cy="338554"/>
          </a:xfrm>
          <a:prstGeom prst="rect">
            <a:avLst/>
          </a:prstGeom>
          <a:noFill/>
        </p:spPr>
        <p:txBody>
          <a:bodyPr wrap="square" rtlCol="0">
            <a:spAutoFit/>
          </a:bodyPr>
          <a:lstStyle/>
          <a:p>
            <a:r>
              <a:rPr lang="it-IT" sz="1600">
                <a:solidFill>
                  <a:srgbClr val="FF0000"/>
                </a:solidFill>
              </a:rPr>
              <a:t>faisant</a:t>
            </a:r>
            <a:endParaRPr lang="fr-FR" sz="1600">
              <a:solidFill>
                <a:srgbClr val="FF0000"/>
              </a:solidFill>
            </a:endParaRPr>
          </a:p>
        </p:txBody>
      </p:sp>
      <p:sp>
        <p:nvSpPr>
          <p:cNvPr id="9" name="CasellaDiTesto 8">
            <a:extLst>
              <a:ext uri="{FF2B5EF4-FFF2-40B4-BE49-F238E27FC236}">
                <a16:creationId xmlns:a16="http://schemas.microsoft.com/office/drawing/2014/main" id="{FC1ACC4A-6487-482C-AAC3-1C2C953B27B5}"/>
              </a:ext>
            </a:extLst>
          </p:cNvPr>
          <p:cNvSpPr txBox="1"/>
          <p:nvPr/>
        </p:nvSpPr>
        <p:spPr>
          <a:xfrm>
            <a:off x="6946776" y="4131970"/>
            <a:ext cx="1074198" cy="338554"/>
          </a:xfrm>
          <a:prstGeom prst="rect">
            <a:avLst/>
          </a:prstGeom>
          <a:noFill/>
        </p:spPr>
        <p:txBody>
          <a:bodyPr wrap="square" rtlCol="0">
            <a:spAutoFit/>
          </a:bodyPr>
          <a:lstStyle/>
          <a:p>
            <a:r>
              <a:rPr lang="it-IT" sz="1600">
                <a:solidFill>
                  <a:srgbClr val="FF0000"/>
                </a:solidFill>
              </a:rPr>
              <a:t>en faisant</a:t>
            </a:r>
            <a:endParaRPr lang="fr-FR" sz="1600">
              <a:solidFill>
                <a:srgbClr val="FF0000"/>
              </a:solidFill>
            </a:endParaRPr>
          </a:p>
        </p:txBody>
      </p:sp>
      <p:sp>
        <p:nvSpPr>
          <p:cNvPr id="10" name="CasellaDiTesto 9">
            <a:extLst>
              <a:ext uri="{FF2B5EF4-FFF2-40B4-BE49-F238E27FC236}">
                <a16:creationId xmlns:a16="http://schemas.microsoft.com/office/drawing/2014/main" id="{8CE9429F-308B-46D0-88A2-8805B7F9F75C}"/>
              </a:ext>
            </a:extLst>
          </p:cNvPr>
          <p:cNvSpPr txBox="1"/>
          <p:nvPr/>
        </p:nvSpPr>
        <p:spPr>
          <a:xfrm>
            <a:off x="5299969" y="4558236"/>
            <a:ext cx="1305017" cy="338554"/>
          </a:xfrm>
          <a:prstGeom prst="rect">
            <a:avLst/>
          </a:prstGeom>
          <a:noFill/>
        </p:spPr>
        <p:txBody>
          <a:bodyPr wrap="square" rtlCol="0">
            <a:spAutoFit/>
          </a:bodyPr>
          <a:lstStyle/>
          <a:p>
            <a:r>
              <a:rPr lang="it-IT" sz="1600">
                <a:solidFill>
                  <a:srgbClr val="FF0000"/>
                </a:solidFill>
              </a:rPr>
              <a:t>en dansant</a:t>
            </a:r>
            <a:endParaRPr lang="fr-FR" sz="1600">
              <a:solidFill>
                <a:srgbClr val="FF0000"/>
              </a:solidFill>
            </a:endParaRPr>
          </a:p>
        </p:txBody>
      </p:sp>
      <p:sp>
        <p:nvSpPr>
          <p:cNvPr id="11" name="CasellaDiTesto 10">
            <a:extLst>
              <a:ext uri="{FF2B5EF4-FFF2-40B4-BE49-F238E27FC236}">
                <a16:creationId xmlns:a16="http://schemas.microsoft.com/office/drawing/2014/main" id="{BA2BE4B3-7A36-425A-8952-C43E02803F04}"/>
              </a:ext>
            </a:extLst>
          </p:cNvPr>
          <p:cNvSpPr txBox="1"/>
          <p:nvPr/>
        </p:nvSpPr>
        <p:spPr>
          <a:xfrm>
            <a:off x="5172722" y="4889127"/>
            <a:ext cx="958789" cy="338554"/>
          </a:xfrm>
          <a:prstGeom prst="rect">
            <a:avLst/>
          </a:prstGeom>
          <a:noFill/>
        </p:spPr>
        <p:txBody>
          <a:bodyPr wrap="square" rtlCol="0">
            <a:spAutoFit/>
          </a:bodyPr>
          <a:lstStyle/>
          <a:p>
            <a:r>
              <a:rPr lang="it-IT" sz="1600">
                <a:solidFill>
                  <a:srgbClr val="FF0000"/>
                </a:solidFill>
              </a:rPr>
              <a:t>dansant</a:t>
            </a:r>
            <a:endParaRPr lang="fr-FR" sz="1600">
              <a:solidFill>
                <a:srgbClr val="FF0000"/>
              </a:solidFill>
            </a:endParaRPr>
          </a:p>
        </p:txBody>
      </p:sp>
    </p:spTree>
    <p:extLst>
      <p:ext uri="{BB962C8B-B14F-4D97-AF65-F5344CB8AC3E}">
        <p14:creationId xmlns:p14="http://schemas.microsoft.com/office/powerpoint/2010/main" val="2682072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solidFill>
                  <a:schemeClr val="accent5"/>
                </a:solidFill>
              </a:rPr>
              <a:t>L’adjectif verbal</a:t>
            </a:r>
          </a:p>
        </p:txBody>
      </p:sp>
      <p:sp>
        <p:nvSpPr>
          <p:cNvPr id="3" name="Segnaposto contenuto 2"/>
          <p:cNvSpPr>
            <a:spLocks noGrp="1"/>
          </p:cNvSpPr>
          <p:nvPr>
            <p:ph idx="1"/>
          </p:nvPr>
        </p:nvSpPr>
        <p:spPr/>
        <p:txBody>
          <a:bodyPr/>
          <a:lstStyle/>
          <a:p>
            <a:pPr marL="0" indent="0">
              <a:buNone/>
            </a:pPr>
            <a:r>
              <a:rPr lang="it-IT"/>
              <a:t>Comparez</a:t>
            </a:r>
          </a:p>
          <a:p>
            <a:pPr marL="457200" lvl="1" indent="0">
              <a:buNone/>
            </a:pPr>
            <a:r>
              <a:rPr lang="it-IT"/>
              <a:t>Elle mène une vie </a:t>
            </a:r>
            <a:r>
              <a:rPr lang="it-IT" b="1"/>
              <a:t>fatigant</a:t>
            </a:r>
            <a:r>
              <a:rPr lang="it-IT" b="1">
                <a:solidFill>
                  <a:srgbClr val="FF0000"/>
                </a:solidFill>
              </a:rPr>
              <a:t>e </a:t>
            </a:r>
            <a:r>
              <a:rPr lang="it-IT"/>
              <a:t>(adjectif verbal)</a:t>
            </a:r>
          </a:p>
          <a:p>
            <a:pPr marL="457200" lvl="1" indent="0">
              <a:buNone/>
            </a:pPr>
            <a:r>
              <a:rPr lang="it-IT"/>
              <a:t>Ce traitement la </a:t>
            </a:r>
            <a:r>
              <a:rPr lang="it-IT" b="1"/>
              <a:t>fatiguant</a:t>
            </a:r>
            <a:r>
              <a:rPr lang="it-IT"/>
              <a:t>, elle a décidé de prendre un temps partiel (participe présent)</a:t>
            </a:r>
          </a:p>
          <a:p>
            <a:pPr marL="457200" lvl="1" indent="0">
              <a:buNone/>
            </a:pPr>
            <a:endParaRPr lang="it-IT"/>
          </a:p>
          <a:p>
            <a:pPr marL="457200" lvl="1" indent="0">
              <a:buNone/>
            </a:pPr>
            <a:r>
              <a:rPr lang="it-IT"/>
              <a:t>Ce sont des vases </a:t>
            </a:r>
            <a:r>
              <a:rPr lang="it-IT" b="1"/>
              <a:t>communicant</a:t>
            </a:r>
            <a:r>
              <a:rPr lang="it-IT" b="1">
                <a:solidFill>
                  <a:srgbClr val="FF0000"/>
                </a:solidFill>
              </a:rPr>
              <a:t>s </a:t>
            </a:r>
            <a:r>
              <a:rPr lang="it-IT"/>
              <a:t>(adjectif verbal)</a:t>
            </a:r>
            <a:endParaRPr lang="it-IT" b="1"/>
          </a:p>
          <a:p>
            <a:pPr marL="457200" lvl="1" indent="0">
              <a:buNone/>
            </a:pPr>
            <a:r>
              <a:rPr lang="it-IT"/>
              <a:t>En nous </a:t>
            </a:r>
            <a:r>
              <a:rPr lang="it-IT" b="1"/>
              <a:t>communiquant</a:t>
            </a:r>
            <a:r>
              <a:rPr lang="it-IT"/>
              <a:t> son arrivée, il s’est trompé d’heure (participe présent)</a:t>
            </a:r>
          </a:p>
          <a:p>
            <a:pPr lvl="1"/>
            <a:endParaRPr lang="it-IT"/>
          </a:p>
        </p:txBody>
      </p:sp>
      <p:sp>
        <p:nvSpPr>
          <p:cNvPr id="4" name="Segnaposto piè di pagina 3">
            <a:extLst>
              <a:ext uri="{FF2B5EF4-FFF2-40B4-BE49-F238E27FC236}">
                <a16:creationId xmlns:a16="http://schemas.microsoft.com/office/drawing/2014/main" id="{F147BD36-D06D-40D5-BE13-1A15F6A10040}"/>
              </a:ext>
            </a:extLst>
          </p:cNvPr>
          <p:cNvSpPr>
            <a:spLocks noGrp="1"/>
          </p:cNvSpPr>
          <p:nvPr>
            <p:ph type="ftr" sz="quarter" idx="11"/>
          </p:nvPr>
        </p:nvSpPr>
        <p:spPr/>
        <p:txBody>
          <a:bodyPr/>
          <a:lstStyle/>
          <a:p>
            <a:r>
              <a:rPr lang="it-IT"/>
              <a:t>Lingua magistrale per il Turismo a.a. 22-23 Secondo semestre</a:t>
            </a:r>
          </a:p>
        </p:txBody>
      </p:sp>
    </p:spTree>
    <p:extLst>
      <p:ext uri="{BB962C8B-B14F-4D97-AF65-F5344CB8AC3E}">
        <p14:creationId xmlns:p14="http://schemas.microsoft.com/office/powerpoint/2010/main" val="1966527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67751" y="629728"/>
            <a:ext cx="10586049" cy="5547235"/>
          </a:xfrm>
        </p:spPr>
        <p:txBody>
          <a:bodyPr/>
          <a:lstStyle/>
          <a:p>
            <a:pPr marL="0" indent="0">
              <a:buNone/>
            </a:pPr>
            <a:r>
              <a:rPr lang="it-IT"/>
              <a:t>Le participe présent se rapportant à un nom ou un pronom a alors valeur de :</a:t>
            </a:r>
          </a:p>
          <a:p>
            <a:pPr marL="0" indent="0">
              <a:buNone/>
            </a:pPr>
            <a:r>
              <a:rPr lang="it-IT"/>
              <a:t>= subordonnée relative</a:t>
            </a:r>
          </a:p>
          <a:p>
            <a:pPr lvl="2"/>
            <a:r>
              <a:rPr lang="it-IT"/>
              <a:t>Une circulaire </a:t>
            </a:r>
            <a:r>
              <a:rPr lang="it-IT" b="1">
                <a:solidFill>
                  <a:srgbClr val="FF0000"/>
                </a:solidFill>
              </a:rPr>
              <a:t>informant</a:t>
            </a:r>
            <a:r>
              <a:rPr lang="it-IT"/>
              <a:t> les usagers du nouvel horaire = une circulaire </a:t>
            </a:r>
            <a:r>
              <a:rPr lang="it-IT" b="1"/>
              <a:t>qui informe </a:t>
            </a:r>
            <a:r>
              <a:rPr lang="it-IT"/>
              <a:t>les usagers</a:t>
            </a:r>
          </a:p>
          <a:p>
            <a:pPr marL="0" indent="0">
              <a:buNone/>
            </a:pPr>
            <a:r>
              <a:rPr lang="it-IT"/>
              <a:t>= subordonnée circonstancielle</a:t>
            </a:r>
          </a:p>
          <a:p>
            <a:pPr marL="457200" lvl="1" indent="0">
              <a:buNone/>
            </a:pPr>
            <a:r>
              <a:rPr lang="it-IT" u="sng"/>
              <a:t>Cause</a:t>
            </a:r>
          </a:p>
          <a:p>
            <a:pPr lvl="2"/>
            <a:r>
              <a:rPr lang="it-IT" b="1">
                <a:solidFill>
                  <a:srgbClr val="FF0000"/>
                </a:solidFill>
              </a:rPr>
              <a:t>Ne sachant pas </a:t>
            </a:r>
            <a:r>
              <a:rPr lang="it-IT"/>
              <a:t>comment vous joindre, nous n’avons pas pu vous prévenir = </a:t>
            </a:r>
            <a:r>
              <a:rPr lang="it-IT" b="1"/>
              <a:t>puisque nous ne savions pas </a:t>
            </a:r>
            <a:r>
              <a:rPr lang="it-IT"/>
              <a:t>comment vous joindre, nous n’avons pas pu vous prévenir.</a:t>
            </a:r>
          </a:p>
          <a:p>
            <a:pPr lvl="2"/>
            <a:endParaRPr lang="it-IT"/>
          </a:p>
          <a:p>
            <a:pPr marL="457200" lvl="1" indent="0">
              <a:buNone/>
            </a:pPr>
            <a:r>
              <a:rPr lang="it-IT" u="sng"/>
              <a:t>Temps</a:t>
            </a:r>
          </a:p>
          <a:p>
            <a:pPr lvl="2"/>
            <a:r>
              <a:rPr lang="it-IT" b="1">
                <a:solidFill>
                  <a:srgbClr val="FF0000"/>
                </a:solidFill>
              </a:rPr>
              <a:t>Répondant</a:t>
            </a:r>
            <a:r>
              <a:rPr lang="it-IT"/>
              <a:t> aux questions des journalistes, l’acteur a révélé le titre de son prochain film = </a:t>
            </a:r>
            <a:r>
              <a:rPr lang="it-IT" b="1"/>
              <a:t>alors qu’il répondait </a:t>
            </a:r>
            <a:r>
              <a:rPr lang="it-IT"/>
              <a:t>aux questions des journalistes</a:t>
            </a:r>
          </a:p>
          <a:p>
            <a:pPr lvl="2"/>
            <a:endParaRPr lang="it-IT"/>
          </a:p>
          <a:p>
            <a:endParaRPr lang="it-IT"/>
          </a:p>
        </p:txBody>
      </p:sp>
      <p:sp>
        <p:nvSpPr>
          <p:cNvPr id="2" name="Segnaposto piè di pagina 1">
            <a:extLst>
              <a:ext uri="{FF2B5EF4-FFF2-40B4-BE49-F238E27FC236}">
                <a16:creationId xmlns:a16="http://schemas.microsoft.com/office/drawing/2014/main" id="{F48855BC-8B34-45CE-80FB-6AB6D937ECB1}"/>
              </a:ext>
            </a:extLst>
          </p:cNvPr>
          <p:cNvSpPr>
            <a:spLocks noGrp="1"/>
          </p:cNvSpPr>
          <p:nvPr>
            <p:ph type="ftr" sz="quarter" idx="11"/>
          </p:nvPr>
        </p:nvSpPr>
        <p:spPr/>
        <p:txBody>
          <a:bodyPr/>
          <a:lstStyle/>
          <a:p>
            <a:r>
              <a:rPr lang="it-IT"/>
              <a:t>Lingua magistrale per il Turismo a.a. 22-23 Secondo semestre</a:t>
            </a:r>
          </a:p>
        </p:txBody>
      </p:sp>
    </p:spTree>
    <p:extLst>
      <p:ext uri="{BB962C8B-B14F-4D97-AF65-F5344CB8AC3E}">
        <p14:creationId xmlns:p14="http://schemas.microsoft.com/office/powerpoint/2010/main" val="3296867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solidFill>
                  <a:schemeClr val="accent5"/>
                </a:solidFill>
              </a:rPr>
              <a:t>Subordonnée participiale</a:t>
            </a:r>
          </a:p>
        </p:txBody>
      </p:sp>
      <p:sp>
        <p:nvSpPr>
          <p:cNvPr id="3" name="Segnaposto contenuto 2"/>
          <p:cNvSpPr>
            <a:spLocks noGrp="1"/>
          </p:cNvSpPr>
          <p:nvPr>
            <p:ph idx="1"/>
          </p:nvPr>
        </p:nvSpPr>
        <p:spPr/>
        <p:txBody>
          <a:bodyPr/>
          <a:lstStyle/>
          <a:p>
            <a:pPr marL="0" indent="0">
              <a:buNone/>
            </a:pPr>
            <a:r>
              <a:rPr lang="it-IT"/>
              <a:t>Le participe présent a un sujet exprimé qui est différent de celui de la principale</a:t>
            </a:r>
          </a:p>
          <a:p>
            <a:pPr lvl="2"/>
            <a:endParaRPr lang="it-IT"/>
          </a:p>
          <a:p>
            <a:pPr lvl="2"/>
            <a:r>
              <a:rPr lang="it-IT"/>
              <a:t>Le </a:t>
            </a:r>
            <a:r>
              <a:rPr lang="it-IT">
                <a:solidFill>
                  <a:schemeClr val="accent5"/>
                </a:solidFill>
              </a:rPr>
              <a:t>magasin</a:t>
            </a:r>
            <a:r>
              <a:rPr lang="it-IT"/>
              <a:t> </a:t>
            </a:r>
            <a:r>
              <a:rPr lang="it-IT">
                <a:solidFill>
                  <a:srgbClr val="FF0000"/>
                </a:solidFill>
              </a:rPr>
              <a:t>n’étant</a:t>
            </a:r>
            <a:r>
              <a:rPr lang="it-IT"/>
              <a:t> pas encore fermé, </a:t>
            </a:r>
            <a:r>
              <a:rPr lang="it-IT">
                <a:solidFill>
                  <a:schemeClr val="accent5"/>
                </a:solidFill>
              </a:rPr>
              <a:t>je</a:t>
            </a:r>
            <a:r>
              <a:rPr lang="it-IT"/>
              <a:t> suis entré acheter de quoi dîner.</a:t>
            </a:r>
          </a:p>
        </p:txBody>
      </p:sp>
      <p:sp>
        <p:nvSpPr>
          <p:cNvPr id="4" name="Segnaposto piè di pagina 3">
            <a:extLst>
              <a:ext uri="{FF2B5EF4-FFF2-40B4-BE49-F238E27FC236}">
                <a16:creationId xmlns:a16="http://schemas.microsoft.com/office/drawing/2014/main" id="{4E8B1315-17C1-44DF-80DA-B9BE8F5B73F3}"/>
              </a:ext>
            </a:extLst>
          </p:cNvPr>
          <p:cNvSpPr>
            <a:spLocks noGrp="1"/>
          </p:cNvSpPr>
          <p:nvPr>
            <p:ph type="ftr" sz="quarter" idx="11"/>
          </p:nvPr>
        </p:nvSpPr>
        <p:spPr/>
        <p:txBody>
          <a:bodyPr/>
          <a:lstStyle/>
          <a:p>
            <a:r>
              <a:rPr lang="it-IT"/>
              <a:t>Lingua magistrale per il Turismo a.a. 22-23 Secondo semestre</a:t>
            </a:r>
          </a:p>
        </p:txBody>
      </p:sp>
    </p:spTree>
    <p:extLst>
      <p:ext uri="{BB962C8B-B14F-4D97-AF65-F5344CB8AC3E}">
        <p14:creationId xmlns:p14="http://schemas.microsoft.com/office/powerpoint/2010/main" val="2475617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solidFill>
                  <a:srgbClr val="0070C0"/>
                </a:solidFill>
              </a:rPr>
              <a:t>EN + participe présent</a:t>
            </a:r>
          </a:p>
        </p:txBody>
      </p:sp>
      <p:sp>
        <p:nvSpPr>
          <p:cNvPr id="3" name="Segnaposto contenuto 2"/>
          <p:cNvSpPr>
            <a:spLocks noGrp="1"/>
          </p:cNvSpPr>
          <p:nvPr>
            <p:ph idx="1"/>
          </p:nvPr>
        </p:nvSpPr>
        <p:spPr/>
        <p:txBody>
          <a:bodyPr>
            <a:normAutofit fontScale="85000" lnSpcReduction="20000"/>
          </a:bodyPr>
          <a:lstStyle/>
          <a:p>
            <a:pPr marL="0" indent="0">
              <a:buNone/>
            </a:pPr>
            <a:r>
              <a:rPr lang="it-IT"/>
              <a:t>Temps</a:t>
            </a:r>
          </a:p>
          <a:p>
            <a:pPr marL="914400" lvl="2" indent="0">
              <a:buNone/>
            </a:pPr>
            <a:r>
              <a:rPr lang="it-IT"/>
              <a:t>Simultanéité: je l’ai rencontré </a:t>
            </a:r>
            <a:r>
              <a:rPr lang="it-IT">
                <a:solidFill>
                  <a:srgbClr val="0070C0"/>
                </a:solidFill>
              </a:rPr>
              <a:t>en sortant </a:t>
            </a:r>
            <a:r>
              <a:rPr lang="it-IT"/>
              <a:t>de chez moi.</a:t>
            </a:r>
          </a:p>
          <a:p>
            <a:pPr marL="0" indent="0">
              <a:buNone/>
            </a:pPr>
            <a:r>
              <a:rPr lang="it-IT"/>
              <a:t>Cause</a:t>
            </a:r>
          </a:p>
          <a:p>
            <a:pPr marL="914400" lvl="2" indent="0">
              <a:buNone/>
            </a:pPr>
            <a:r>
              <a:rPr lang="it-IT"/>
              <a:t>J’ai démoli mon téléphone </a:t>
            </a:r>
            <a:r>
              <a:rPr lang="it-IT">
                <a:solidFill>
                  <a:srgbClr val="0070C0"/>
                </a:solidFill>
              </a:rPr>
              <a:t>en le faisant tomber </a:t>
            </a:r>
            <a:r>
              <a:rPr lang="it-IT"/>
              <a:t>dans la baignoire</a:t>
            </a:r>
          </a:p>
          <a:p>
            <a:pPr marL="0" indent="0">
              <a:buNone/>
            </a:pPr>
            <a:r>
              <a:rPr lang="it-IT"/>
              <a:t>Manière</a:t>
            </a:r>
          </a:p>
          <a:p>
            <a:pPr marL="914400" lvl="2" indent="0">
              <a:buNone/>
            </a:pPr>
            <a:r>
              <a:rPr lang="it-IT"/>
              <a:t>Vous faites vos achats </a:t>
            </a:r>
            <a:r>
              <a:rPr lang="it-IT">
                <a:solidFill>
                  <a:srgbClr val="0070C0"/>
                </a:solidFill>
              </a:rPr>
              <a:t>en comparant </a:t>
            </a:r>
            <a:r>
              <a:rPr lang="it-IT"/>
              <a:t>les prix.</a:t>
            </a:r>
          </a:p>
          <a:p>
            <a:pPr marL="0" indent="0">
              <a:buNone/>
            </a:pPr>
            <a:r>
              <a:rPr lang="it-IT"/>
              <a:t>Condition</a:t>
            </a:r>
          </a:p>
          <a:p>
            <a:pPr marL="914400" lvl="2" indent="0">
              <a:buNone/>
            </a:pPr>
            <a:r>
              <a:rPr lang="it-IT">
                <a:solidFill>
                  <a:srgbClr val="0070C0"/>
                </a:solidFill>
              </a:rPr>
              <a:t>En téléphonant </a:t>
            </a:r>
            <a:r>
              <a:rPr lang="it-IT"/>
              <a:t>à l’avance, vous trouverez des places.</a:t>
            </a:r>
          </a:p>
          <a:p>
            <a:pPr marL="0" indent="0">
              <a:buNone/>
            </a:pPr>
            <a:r>
              <a:rPr lang="it-IT"/>
              <a:t>Opposition</a:t>
            </a:r>
          </a:p>
          <a:p>
            <a:pPr marL="914400" lvl="2" indent="0">
              <a:buNone/>
            </a:pPr>
            <a:r>
              <a:rPr lang="it-IT"/>
              <a:t>Précédé de </a:t>
            </a:r>
            <a:r>
              <a:rPr lang="it-IT" i="1"/>
              <a:t>tout</a:t>
            </a:r>
            <a:r>
              <a:rPr lang="it-IT"/>
              <a:t> : </a:t>
            </a:r>
            <a:r>
              <a:rPr lang="it-IT">
                <a:solidFill>
                  <a:srgbClr val="0070C0"/>
                </a:solidFill>
              </a:rPr>
              <a:t>Tout en l’approuvant </a:t>
            </a:r>
            <a:r>
              <a:rPr lang="it-IT"/>
              <a:t>en public, il n’arrête pas de le critiquer en privé.</a:t>
            </a:r>
          </a:p>
          <a:p>
            <a:pPr marL="914400" lvl="2" indent="0">
              <a:buNone/>
            </a:pPr>
            <a:endParaRPr lang="it-IT"/>
          </a:p>
          <a:p>
            <a:pPr marL="0" indent="0">
              <a:buNone/>
            </a:pPr>
            <a:r>
              <a:rPr lang="it-IT"/>
              <a:t>Différences d’emploi entre le participe présent et le gérondif</a:t>
            </a:r>
          </a:p>
          <a:p>
            <a:pPr marL="0" indent="0">
              <a:buNone/>
            </a:pPr>
            <a:r>
              <a:rPr lang="it-IT" sz="2000"/>
              <a:t>Le gérondif a </a:t>
            </a:r>
            <a:r>
              <a:rPr lang="it-IT" sz="2000" b="1"/>
              <a:t>le même sujet </a:t>
            </a:r>
            <a:r>
              <a:rPr lang="it-IT" sz="2000"/>
              <a:t>que la principale</a:t>
            </a:r>
          </a:p>
          <a:p>
            <a:pPr marL="0" indent="0">
              <a:buNone/>
            </a:pPr>
            <a:r>
              <a:rPr lang="it-IT" sz="2000"/>
              <a:t>Le participe présent peut être remplacé par une </a:t>
            </a:r>
            <a:r>
              <a:rPr lang="it-IT" sz="2000" b="1"/>
              <a:t>relative</a:t>
            </a:r>
          </a:p>
          <a:p>
            <a:endParaRPr lang="it-IT"/>
          </a:p>
        </p:txBody>
      </p:sp>
      <p:sp>
        <p:nvSpPr>
          <p:cNvPr id="4" name="Segnaposto piè di pagina 3">
            <a:extLst>
              <a:ext uri="{FF2B5EF4-FFF2-40B4-BE49-F238E27FC236}">
                <a16:creationId xmlns:a16="http://schemas.microsoft.com/office/drawing/2014/main" id="{A11BAE67-8938-4080-A5E5-0C17B88D7706}"/>
              </a:ext>
            </a:extLst>
          </p:cNvPr>
          <p:cNvSpPr>
            <a:spLocks noGrp="1"/>
          </p:cNvSpPr>
          <p:nvPr>
            <p:ph type="ftr" sz="quarter" idx="11"/>
          </p:nvPr>
        </p:nvSpPr>
        <p:spPr/>
        <p:txBody>
          <a:bodyPr/>
          <a:lstStyle/>
          <a:p>
            <a:r>
              <a:rPr lang="it-IT"/>
              <a:t>Lingua magistrale per il Turismo a.a. 22-23 Secondo semestre</a:t>
            </a:r>
          </a:p>
        </p:txBody>
      </p:sp>
    </p:spTree>
    <p:extLst>
      <p:ext uri="{BB962C8B-B14F-4D97-AF65-F5344CB8AC3E}">
        <p14:creationId xmlns:p14="http://schemas.microsoft.com/office/powerpoint/2010/main" val="1986973939"/>
      </p:ext>
    </p:extLst>
  </p:cSld>
  <p:clrMapOvr>
    <a:masterClrMapping/>
  </p:clrMapOvr>
</p:sld>
</file>

<file path=ppt/theme/theme1.xml><?xml version="1.0" encoding="utf-8"?>
<a:theme xmlns:a="http://schemas.openxmlformats.org/drawingml/2006/main" name="Office Them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Sezione</Template>
  <TotalTime>8985</TotalTime>
  <Words>1700</Words>
  <Application>Microsoft Office PowerPoint</Application>
  <PresentationFormat>Widescreen</PresentationFormat>
  <Paragraphs>171</Paragraphs>
  <Slides>18</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18</vt:i4>
      </vt:variant>
    </vt:vector>
  </HeadingPairs>
  <TitlesOfParts>
    <vt:vector size="23" baseType="lpstr">
      <vt:lpstr>Abadi</vt:lpstr>
      <vt:lpstr>Arial</vt:lpstr>
      <vt:lpstr>Calibri</vt:lpstr>
      <vt:lpstr>Calibri Light</vt:lpstr>
      <vt:lpstr>Office Theme</vt:lpstr>
      <vt:lpstr>Le participe</vt:lpstr>
      <vt:lpstr>Le participe </vt:lpstr>
      <vt:lpstr>Le participe présent</vt:lpstr>
      <vt:lpstr>Presentazione standard di PowerPoint</vt:lpstr>
      <vt:lpstr>Exercice </vt:lpstr>
      <vt:lpstr>L’adjectif verbal</vt:lpstr>
      <vt:lpstr>Presentazione standard di PowerPoint</vt:lpstr>
      <vt:lpstr>Subordonnée participiale</vt:lpstr>
      <vt:lpstr>EN + participe présent</vt:lpstr>
      <vt:lpstr>Exercices </vt:lpstr>
      <vt:lpstr>Presentazione standard di PowerPoint</vt:lpstr>
      <vt:lpstr>Presentazione standard di PowerPoint</vt:lpstr>
      <vt:lpstr>Le participe passé</vt:lpstr>
      <vt:lpstr>Presentazione standard di PowerPoint</vt:lpstr>
      <vt:lpstr>Forme passée du participe </vt:lpstr>
      <vt:lpstr>Accord du participe passé</vt:lpstr>
      <vt:lpstr>Exercice </vt:lpstr>
      <vt:lpstr>Presentazione standard di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PARTICIPE</dc:title>
  <dc:creator>laura.kreyder</dc:creator>
  <cp:lastModifiedBy>laura.kreyder@unimib.it</cp:lastModifiedBy>
  <cp:revision>52</cp:revision>
  <cp:lastPrinted>2020-05-05T21:58:36Z</cp:lastPrinted>
  <dcterms:created xsi:type="dcterms:W3CDTF">2020-05-02T17:29:58Z</dcterms:created>
  <dcterms:modified xsi:type="dcterms:W3CDTF">2023-05-30T08:05:43Z</dcterms:modified>
</cp:coreProperties>
</file>