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4" r:id="rId2"/>
    <p:sldId id="267" r:id="rId3"/>
    <p:sldId id="270" r:id="rId4"/>
    <p:sldId id="263" r:id="rId5"/>
    <p:sldId id="261" r:id="rId6"/>
    <p:sldId id="262" r:id="rId7"/>
    <p:sldId id="266" r:id="rId8"/>
    <p:sldId id="257" r:id="rId9"/>
    <p:sldId id="268" r:id="rId10"/>
    <p:sldId id="273" r:id="rId11"/>
    <p:sldId id="275" r:id="rId12"/>
    <p:sldId id="274" r:id="rId13"/>
    <p:sldId id="256" r:id="rId14"/>
    <p:sldId id="276" r:id="rId15"/>
    <p:sldId id="277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/>
    <p:restoredTop sz="92802"/>
  </p:normalViewPr>
  <p:slideViewPr>
    <p:cSldViewPr snapToGrid="0" snapToObjects="1">
      <p:cViewPr varScale="1">
        <p:scale>
          <a:sx n="59" d="100"/>
          <a:sy n="59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9654C4-3F39-FD45-8432-70B7FA16AD61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E174647F-15C9-0E46-A5FF-7ECD058BBA51}">
      <dgm:prSet phldrT="[Testo]"/>
      <dgm:spPr/>
      <dgm:t>
        <a:bodyPr/>
        <a:lstStyle/>
        <a:p>
          <a:r>
            <a:rPr lang="it-IT" dirty="0" err="1">
              <a:latin typeface="Georgia" panose="02040502050405020303" pitchFamily="18" charset="0"/>
            </a:rPr>
            <a:t>Biological</a:t>
          </a:r>
          <a:r>
            <a:rPr lang="it-IT" dirty="0">
              <a:latin typeface="Georgia" panose="02040502050405020303" pitchFamily="18" charset="0"/>
            </a:rPr>
            <a:t> </a:t>
          </a:r>
          <a:r>
            <a:rPr lang="it-IT" dirty="0" err="1">
              <a:latin typeface="Georgia" panose="02040502050405020303" pitchFamily="18" charset="0"/>
            </a:rPr>
            <a:t>complexity</a:t>
          </a:r>
          <a:endParaRPr lang="it-IT" dirty="0">
            <a:latin typeface="Georgia" panose="02040502050405020303" pitchFamily="18" charset="0"/>
          </a:endParaRPr>
        </a:p>
      </dgm:t>
    </dgm:pt>
    <dgm:pt modelId="{1126EF8E-C82A-D14E-AAE1-2F5F78A4C35A}" type="parTrans" cxnId="{E360FD73-690D-FA4F-884A-AC745ADF3CF1}">
      <dgm:prSet/>
      <dgm:spPr/>
      <dgm:t>
        <a:bodyPr/>
        <a:lstStyle/>
        <a:p>
          <a:endParaRPr lang="it-IT"/>
        </a:p>
      </dgm:t>
    </dgm:pt>
    <dgm:pt modelId="{2B8BA867-D05B-C744-86D5-07CFDF914A36}" type="sibTrans" cxnId="{E360FD73-690D-FA4F-884A-AC745ADF3CF1}">
      <dgm:prSet/>
      <dgm:spPr/>
      <dgm:t>
        <a:bodyPr/>
        <a:lstStyle/>
        <a:p>
          <a:endParaRPr lang="it-IT"/>
        </a:p>
      </dgm:t>
    </dgm:pt>
    <dgm:pt modelId="{8ECBC4C4-4B69-8B40-AE21-1D29B4B6FC53}">
      <dgm:prSet phldrT="[Testo]"/>
      <dgm:spPr/>
      <dgm:t>
        <a:bodyPr/>
        <a:lstStyle/>
        <a:p>
          <a:r>
            <a:rPr lang="it-IT" dirty="0">
              <a:latin typeface="Georgia" panose="02040502050405020303" pitchFamily="18" charset="0"/>
            </a:rPr>
            <a:t>Natural </a:t>
          </a:r>
          <a:r>
            <a:rPr lang="it-IT" dirty="0" err="1">
              <a:latin typeface="Georgia" panose="02040502050405020303" pitchFamily="18" charset="0"/>
            </a:rPr>
            <a:t>Bioactive</a:t>
          </a:r>
          <a:r>
            <a:rPr lang="it-IT" dirty="0">
              <a:latin typeface="Georgia" panose="02040502050405020303" pitchFamily="18" charset="0"/>
            </a:rPr>
            <a:t> </a:t>
          </a:r>
          <a:r>
            <a:rPr lang="it-IT" dirty="0" err="1">
              <a:latin typeface="Georgia" panose="02040502050405020303" pitchFamily="18" charset="0"/>
            </a:rPr>
            <a:t>compounds</a:t>
          </a:r>
          <a:endParaRPr lang="it-IT" dirty="0">
            <a:latin typeface="Georgia" panose="02040502050405020303" pitchFamily="18" charset="0"/>
          </a:endParaRPr>
        </a:p>
      </dgm:t>
    </dgm:pt>
    <dgm:pt modelId="{1A8FE22B-47D6-EF47-8840-87AA4FD0B6EE}" type="parTrans" cxnId="{FC2C214C-566F-7C44-A28E-827A4F895AA5}">
      <dgm:prSet/>
      <dgm:spPr/>
      <dgm:t>
        <a:bodyPr/>
        <a:lstStyle/>
        <a:p>
          <a:endParaRPr lang="it-IT"/>
        </a:p>
      </dgm:t>
    </dgm:pt>
    <dgm:pt modelId="{B941101D-2E54-3348-947C-6C4D5DE78588}" type="sibTrans" cxnId="{FC2C214C-566F-7C44-A28E-827A4F895AA5}">
      <dgm:prSet/>
      <dgm:spPr/>
      <dgm:t>
        <a:bodyPr/>
        <a:lstStyle/>
        <a:p>
          <a:endParaRPr lang="it-IT"/>
        </a:p>
      </dgm:t>
    </dgm:pt>
    <dgm:pt modelId="{B210F6DD-B510-5443-82F7-0EAA4C080C4C}">
      <dgm:prSet phldrT="[Testo]"/>
      <dgm:spPr/>
      <dgm:t>
        <a:bodyPr/>
        <a:lstStyle/>
        <a:p>
          <a:r>
            <a:rPr lang="it-IT" dirty="0" err="1">
              <a:latin typeface="Georgia" panose="02040502050405020303" pitchFamily="18" charset="0"/>
            </a:rPr>
            <a:t>Bioactivity</a:t>
          </a:r>
          <a:r>
            <a:rPr lang="it-IT" dirty="0">
              <a:latin typeface="Georgia" panose="02040502050405020303" pitchFamily="18" charset="0"/>
            </a:rPr>
            <a:t> in </a:t>
          </a:r>
          <a:r>
            <a:rPr lang="it-IT" dirty="0" err="1">
              <a:latin typeface="Georgia" panose="02040502050405020303" pitchFamily="18" charset="0"/>
            </a:rPr>
            <a:t>biological</a:t>
          </a:r>
          <a:r>
            <a:rPr lang="it-IT" dirty="0">
              <a:latin typeface="Georgia" panose="02040502050405020303" pitchFamily="18" charset="0"/>
            </a:rPr>
            <a:t> </a:t>
          </a:r>
          <a:r>
            <a:rPr lang="it-IT" dirty="0" err="1">
              <a:latin typeface="Georgia" panose="02040502050405020303" pitchFamily="18" charset="0"/>
            </a:rPr>
            <a:t>models</a:t>
          </a:r>
          <a:endParaRPr lang="it-IT" dirty="0">
            <a:latin typeface="Georgia" panose="02040502050405020303" pitchFamily="18" charset="0"/>
          </a:endParaRPr>
        </a:p>
      </dgm:t>
    </dgm:pt>
    <dgm:pt modelId="{557274AA-E3A2-474D-9813-DC3AF7A592DA}" type="parTrans" cxnId="{A7AD7A0D-8CB5-DA46-9553-03076C83366E}">
      <dgm:prSet/>
      <dgm:spPr/>
      <dgm:t>
        <a:bodyPr/>
        <a:lstStyle/>
        <a:p>
          <a:endParaRPr lang="it-IT"/>
        </a:p>
      </dgm:t>
    </dgm:pt>
    <dgm:pt modelId="{64560052-47F3-FF48-912F-F77E9F40C569}" type="sibTrans" cxnId="{A7AD7A0D-8CB5-DA46-9553-03076C83366E}">
      <dgm:prSet/>
      <dgm:spPr/>
      <dgm:t>
        <a:bodyPr/>
        <a:lstStyle/>
        <a:p>
          <a:endParaRPr lang="it-IT"/>
        </a:p>
      </dgm:t>
    </dgm:pt>
    <dgm:pt modelId="{55603055-D385-A648-89EC-92055F662169}" type="pres">
      <dgm:prSet presAssocID="{139654C4-3F39-FD45-8432-70B7FA16AD61}" presName="linearFlow" presStyleCnt="0">
        <dgm:presLayoutVars>
          <dgm:dir/>
          <dgm:resizeHandles val="exact"/>
        </dgm:presLayoutVars>
      </dgm:prSet>
      <dgm:spPr/>
    </dgm:pt>
    <dgm:pt modelId="{20C8577D-1BC2-DF4B-8073-E3A70ED8EAC8}" type="pres">
      <dgm:prSet presAssocID="{E174647F-15C9-0E46-A5FF-7ECD058BBA51}" presName="composite" presStyleCnt="0"/>
      <dgm:spPr/>
    </dgm:pt>
    <dgm:pt modelId="{0CC06738-A506-EB46-9216-AE9F1DC9B4FD}" type="pres">
      <dgm:prSet presAssocID="{E174647F-15C9-0E46-A5FF-7ECD058BBA51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3363366E-3A79-B74B-936E-903E6E74875D}" type="pres">
      <dgm:prSet presAssocID="{E174647F-15C9-0E46-A5FF-7ECD058BBA51}" presName="txShp" presStyleLbl="node1" presStyleIdx="0" presStyleCnt="3">
        <dgm:presLayoutVars>
          <dgm:bulletEnabled val="1"/>
        </dgm:presLayoutVars>
      </dgm:prSet>
      <dgm:spPr/>
    </dgm:pt>
    <dgm:pt modelId="{3C47CEDD-8173-7248-8EF9-44106CC1EA07}" type="pres">
      <dgm:prSet presAssocID="{2B8BA867-D05B-C744-86D5-07CFDF914A36}" presName="spacing" presStyleCnt="0"/>
      <dgm:spPr/>
    </dgm:pt>
    <dgm:pt modelId="{4119E89B-FB6D-B449-B39B-615D0FF7C19A}" type="pres">
      <dgm:prSet presAssocID="{8ECBC4C4-4B69-8B40-AE21-1D29B4B6FC53}" presName="composite" presStyleCnt="0"/>
      <dgm:spPr/>
    </dgm:pt>
    <dgm:pt modelId="{0012186A-FB75-5344-A587-55AF7DF82AC1}" type="pres">
      <dgm:prSet presAssocID="{8ECBC4C4-4B69-8B40-AE21-1D29B4B6FC53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9DCBC4F-4646-8C46-AEEA-02C4F3E83210}" type="pres">
      <dgm:prSet presAssocID="{8ECBC4C4-4B69-8B40-AE21-1D29B4B6FC53}" presName="txShp" presStyleLbl="node1" presStyleIdx="1" presStyleCnt="3">
        <dgm:presLayoutVars>
          <dgm:bulletEnabled val="1"/>
        </dgm:presLayoutVars>
      </dgm:prSet>
      <dgm:spPr/>
    </dgm:pt>
    <dgm:pt modelId="{AB133C6E-9534-C345-A8AB-1ADC57639C18}" type="pres">
      <dgm:prSet presAssocID="{B941101D-2E54-3348-947C-6C4D5DE78588}" presName="spacing" presStyleCnt="0"/>
      <dgm:spPr/>
    </dgm:pt>
    <dgm:pt modelId="{5C3CBE84-5326-0D47-A497-2BCAED0F10F3}" type="pres">
      <dgm:prSet presAssocID="{B210F6DD-B510-5443-82F7-0EAA4C080C4C}" presName="composite" presStyleCnt="0"/>
      <dgm:spPr/>
    </dgm:pt>
    <dgm:pt modelId="{C603EE2E-5BCF-FF44-97AD-A8AA398A415D}" type="pres">
      <dgm:prSet presAssocID="{B210F6DD-B510-5443-82F7-0EAA4C080C4C}" presName="imgShp" presStyleLbl="fgImgPlace1" presStyleIdx="2" presStyleCnt="3" custScaleX="90012" custScaleY="7089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0FCB0F47-EE17-E748-A4C3-4FE2424D5727}" type="pres">
      <dgm:prSet presAssocID="{B210F6DD-B510-5443-82F7-0EAA4C080C4C}" presName="txShp" presStyleLbl="node1" presStyleIdx="2" presStyleCnt="3">
        <dgm:presLayoutVars>
          <dgm:bulletEnabled val="1"/>
        </dgm:presLayoutVars>
      </dgm:prSet>
      <dgm:spPr/>
    </dgm:pt>
  </dgm:ptLst>
  <dgm:cxnLst>
    <dgm:cxn modelId="{C87DC901-C6E6-4344-ACCE-1E2F6463D6D9}" type="presOf" srcId="{E174647F-15C9-0E46-A5FF-7ECD058BBA51}" destId="{3363366E-3A79-B74B-936E-903E6E74875D}" srcOrd="0" destOrd="0" presId="urn:microsoft.com/office/officeart/2005/8/layout/vList3"/>
    <dgm:cxn modelId="{A7AD7A0D-8CB5-DA46-9553-03076C83366E}" srcId="{139654C4-3F39-FD45-8432-70B7FA16AD61}" destId="{B210F6DD-B510-5443-82F7-0EAA4C080C4C}" srcOrd="2" destOrd="0" parTransId="{557274AA-E3A2-474D-9813-DC3AF7A592DA}" sibTransId="{64560052-47F3-FF48-912F-F77E9F40C569}"/>
    <dgm:cxn modelId="{DC2F411F-EAD9-324C-B1AE-8BEC7F9F123F}" type="presOf" srcId="{8ECBC4C4-4B69-8B40-AE21-1D29B4B6FC53}" destId="{F9DCBC4F-4646-8C46-AEEA-02C4F3E83210}" srcOrd="0" destOrd="0" presId="urn:microsoft.com/office/officeart/2005/8/layout/vList3"/>
    <dgm:cxn modelId="{FC2C214C-566F-7C44-A28E-827A4F895AA5}" srcId="{139654C4-3F39-FD45-8432-70B7FA16AD61}" destId="{8ECBC4C4-4B69-8B40-AE21-1D29B4B6FC53}" srcOrd="1" destOrd="0" parTransId="{1A8FE22B-47D6-EF47-8840-87AA4FD0B6EE}" sibTransId="{B941101D-2E54-3348-947C-6C4D5DE78588}"/>
    <dgm:cxn modelId="{E360FD73-690D-FA4F-884A-AC745ADF3CF1}" srcId="{139654C4-3F39-FD45-8432-70B7FA16AD61}" destId="{E174647F-15C9-0E46-A5FF-7ECD058BBA51}" srcOrd="0" destOrd="0" parTransId="{1126EF8E-C82A-D14E-AAE1-2F5F78A4C35A}" sibTransId="{2B8BA867-D05B-C744-86D5-07CFDF914A36}"/>
    <dgm:cxn modelId="{D7DDD1D0-7DB9-B945-84C6-D8A3D4CE9E4A}" type="presOf" srcId="{B210F6DD-B510-5443-82F7-0EAA4C080C4C}" destId="{0FCB0F47-EE17-E748-A4C3-4FE2424D5727}" srcOrd="0" destOrd="0" presId="urn:microsoft.com/office/officeart/2005/8/layout/vList3"/>
    <dgm:cxn modelId="{BC84BEDC-E622-7440-AE00-665DAF2BD64D}" type="presOf" srcId="{139654C4-3F39-FD45-8432-70B7FA16AD61}" destId="{55603055-D385-A648-89EC-92055F662169}" srcOrd="0" destOrd="0" presId="urn:microsoft.com/office/officeart/2005/8/layout/vList3"/>
    <dgm:cxn modelId="{D2C417B5-6BEA-8941-8229-E6037031FFFB}" type="presParOf" srcId="{55603055-D385-A648-89EC-92055F662169}" destId="{20C8577D-1BC2-DF4B-8073-E3A70ED8EAC8}" srcOrd="0" destOrd="0" presId="urn:microsoft.com/office/officeart/2005/8/layout/vList3"/>
    <dgm:cxn modelId="{F503AF26-BFF6-3C48-95B8-098E3563000C}" type="presParOf" srcId="{20C8577D-1BC2-DF4B-8073-E3A70ED8EAC8}" destId="{0CC06738-A506-EB46-9216-AE9F1DC9B4FD}" srcOrd="0" destOrd="0" presId="urn:microsoft.com/office/officeart/2005/8/layout/vList3"/>
    <dgm:cxn modelId="{253163BB-EFA3-A14C-ABDF-F74C428010D8}" type="presParOf" srcId="{20C8577D-1BC2-DF4B-8073-E3A70ED8EAC8}" destId="{3363366E-3A79-B74B-936E-903E6E74875D}" srcOrd="1" destOrd="0" presId="urn:microsoft.com/office/officeart/2005/8/layout/vList3"/>
    <dgm:cxn modelId="{4EC23247-4001-664E-BF74-CF51805C3322}" type="presParOf" srcId="{55603055-D385-A648-89EC-92055F662169}" destId="{3C47CEDD-8173-7248-8EF9-44106CC1EA07}" srcOrd="1" destOrd="0" presId="urn:microsoft.com/office/officeart/2005/8/layout/vList3"/>
    <dgm:cxn modelId="{2CC04606-08D2-C947-9388-1EEDB2232F3F}" type="presParOf" srcId="{55603055-D385-A648-89EC-92055F662169}" destId="{4119E89B-FB6D-B449-B39B-615D0FF7C19A}" srcOrd="2" destOrd="0" presId="urn:microsoft.com/office/officeart/2005/8/layout/vList3"/>
    <dgm:cxn modelId="{47B93DC0-EDFA-C248-8702-27BA6869E944}" type="presParOf" srcId="{4119E89B-FB6D-B449-B39B-615D0FF7C19A}" destId="{0012186A-FB75-5344-A587-55AF7DF82AC1}" srcOrd="0" destOrd="0" presId="urn:microsoft.com/office/officeart/2005/8/layout/vList3"/>
    <dgm:cxn modelId="{D36F6B81-9813-8E4A-8993-5308404E0CCF}" type="presParOf" srcId="{4119E89B-FB6D-B449-B39B-615D0FF7C19A}" destId="{F9DCBC4F-4646-8C46-AEEA-02C4F3E83210}" srcOrd="1" destOrd="0" presId="urn:microsoft.com/office/officeart/2005/8/layout/vList3"/>
    <dgm:cxn modelId="{C114720E-708A-8A4B-9F70-00DBA82A5630}" type="presParOf" srcId="{55603055-D385-A648-89EC-92055F662169}" destId="{AB133C6E-9534-C345-A8AB-1ADC57639C18}" srcOrd="3" destOrd="0" presId="urn:microsoft.com/office/officeart/2005/8/layout/vList3"/>
    <dgm:cxn modelId="{D7694FC3-0A93-E540-9B27-C0A6326042BA}" type="presParOf" srcId="{55603055-D385-A648-89EC-92055F662169}" destId="{5C3CBE84-5326-0D47-A497-2BCAED0F10F3}" srcOrd="4" destOrd="0" presId="urn:microsoft.com/office/officeart/2005/8/layout/vList3"/>
    <dgm:cxn modelId="{551CC468-DB3F-164E-AD7F-DCAF432C8E8B}" type="presParOf" srcId="{5C3CBE84-5326-0D47-A497-2BCAED0F10F3}" destId="{C603EE2E-5BCF-FF44-97AD-A8AA398A415D}" srcOrd="0" destOrd="0" presId="urn:microsoft.com/office/officeart/2005/8/layout/vList3"/>
    <dgm:cxn modelId="{97C3780A-CFA6-3D4D-84F1-1A56A37C903D}" type="presParOf" srcId="{5C3CBE84-5326-0D47-A497-2BCAED0F10F3}" destId="{0FCB0F47-EE17-E748-A4C3-4FE2424D572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63366E-3A79-B74B-936E-903E6E74875D}">
      <dsp:nvSpPr>
        <dsp:cNvPr id="0" name=""/>
        <dsp:cNvSpPr/>
      </dsp:nvSpPr>
      <dsp:spPr>
        <a:xfrm rot="10800000">
          <a:off x="1737697" y="2526"/>
          <a:ext cx="5405120" cy="15050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100" kern="1200" dirty="0" err="1">
              <a:latin typeface="Georgia" panose="02040502050405020303" pitchFamily="18" charset="0"/>
            </a:rPr>
            <a:t>Biological</a:t>
          </a:r>
          <a:r>
            <a:rPr lang="it-IT" sz="4100" kern="1200" dirty="0">
              <a:latin typeface="Georgia" panose="02040502050405020303" pitchFamily="18" charset="0"/>
            </a:rPr>
            <a:t> </a:t>
          </a:r>
          <a:r>
            <a:rPr lang="it-IT" sz="4100" kern="1200" dirty="0" err="1">
              <a:latin typeface="Georgia" panose="02040502050405020303" pitchFamily="18" charset="0"/>
            </a:rPr>
            <a:t>complexity</a:t>
          </a:r>
          <a:endParaRPr lang="it-IT" sz="4100" kern="1200" dirty="0">
            <a:latin typeface="Georgia" panose="02040502050405020303" pitchFamily="18" charset="0"/>
          </a:endParaRPr>
        </a:p>
      </dsp:txBody>
      <dsp:txXfrm rot="10800000">
        <a:off x="2113954" y="2526"/>
        <a:ext cx="5028863" cy="1505029"/>
      </dsp:txXfrm>
    </dsp:sp>
    <dsp:sp modelId="{0CC06738-A506-EB46-9216-AE9F1DC9B4FD}">
      <dsp:nvSpPr>
        <dsp:cNvPr id="0" name=""/>
        <dsp:cNvSpPr/>
      </dsp:nvSpPr>
      <dsp:spPr>
        <a:xfrm>
          <a:off x="985182" y="2526"/>
          <a:ext cx="1505029" cy="150502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DCBC4F-4646-8C46-AEEA-02C4F3E83210}">
      <dsp:nvSpPr>
        <dsp:cNvPr id="0" name=""/>
        <dsp:cNvSpPr/>
      </dsp:nvSpPr>
      <dsp:spPr>
        <a:xfrm rot="10800000">
          <a:off x="1737697" y="1956818"/>
          <a:ext cx="5405120" cy="15050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100" kern="1200" dirty="0">
              <a:latin typeface="Georgia" panose="02040502050405020303" pitchFamily="18" charset="0"/>
            </a:rPr>
            <a:t>Natural </a:t>
          </a:r>
          <a:r>
            <a:rPr lang="it-IT" sz="4100" kern="1200" dirty="0" err="1">
              <a:latin typeface="Georgia" panose="02040502050405020303" pitchFamily="18" charset="0"/>
            </a:rPr>
            <a:t>Bioactive</a:t>
          </a:r>
          <a:r>
            <a:rPr lang="it-IT" sz="4100" kern="1200" dirty="0">
              <a:latin typeface="Georgia" panose="02040502050405020303" pitchFamily="18" charset="0"/>
            </a:rPr>
            <a:t> </a:t>
          </a:r>
          <a:r>
            <a:rPr lang="it-IT" sz="4100" kern="1200" dirty="0" err="1">
              <a:latin typeface="Georgia" panose="02040502050405020303" pitchFamily="18" charset="0"/>
            </a:rPr>
            <a:t>compounds</a:t>
          </a:r>
          <a:endParaRPr lang="it-IT" sz="4100" kern="1200" dirty="0">
            <a:latin typeface="Georgia" panose="02040502050405020303" pitchFamily="18" charset="0"/>
          </a:endParaRPr>
        </a:p>
      </dsp:txBody>
      <dsp:txXfrm rot="10800000">
        <a:off x="2113954" y="1956818"/>
        <a:ext cx="5028863" cy="1505029"/>
      </dsp:txXfrm>
    </dsp:sp>
    <dsp:sp modelId="{0012186A-FB75-5344-A587-55AF7DF82AC1}">
      <dsp:nvSpPr>
        <dsp:cNvPr id="0" name=""/>
        <dsp:cNvSpPr/>
      </dsp:nvSpPr>
      <dsp:spPr>
        <a:xfrm>
          <a:off x="985182" y="1956818"/>
          <a:ext cx="1505029" cy="150502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CB0F47-EE17-E748-A4C3-4FE2424D5727}">
      <dsp:nvSpPr>
        <dsp:cNvPr id="0" name=""/>
        <dsp:cNvSpPr/>
      </dsp:nvSpPr>
      <dsp:spPr>
        <a:xfrm rot="10800000">
          <a:off x="1700116" y="3911110"/>
          <a:ext cx="5405120" cy="15050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100" kern="1200" dirty="0" err="1">
              <a:latin typeface="Georgia" panose="02040502050405020303" pitchFamily="18" charset="0"/>
            </a:rPr>
            <a:t>Bioactivity</a:t>
          </a:r>
          <a:r>
            <a:rPr lang="it-IT" sz="4100" kern="1200" dirty="0">
              <a:latin typeface="Georgia" panose="02040502050405020303" pitchFamily="18" charset="0"/>
            </a:rPr>
            <a:t> in </a:t>
          </a:r>
          <a:r>
            <a:rPr lang="it-IT" sz="4100" kern="1200" dirty="0" err="1">
              <a:latin typeface="Georgia" panose="02040502050405020303" pitchFamily="18" charset="0"/>
            </a:rPr>
            <a:t>biological</a:t>
          </a:r>
          <a:r>
            <a:rPr lang="it-IT" sz="4100" kern="1200" dirty="0">
              <a:latin typeface="Georgia" panose="02040502050405020303" pitchFamily="18" charset="0"/>
            </a:rPr>
            <a:t> </a:t>
          </a:r>
          <a:r>
            <a:rPr lang="it-IT" sz="4100" kern="1200" dirty="0" err="1">
              <a:latin typeface="Georgia" panose="02040502050405020303" pitchFamily="18" charset="0"/>
            </a:rPr>
            <a:t>models</a:t>
          </a:r>
          <a:endParaRPr lang="it-IT" sz="4100" kern="1200" dirty="0">
            <a:latin typeface="Georgia" panose="02040502050405020303" pitchFamily="18" charset="0"/>
          </a:endParaRPr>
        </a:p>
      </dsp:txBody>
      <dsp:txXfrm rot="10800000">
        <a:off x="2076373" y="3911110"/>
        <a:ext cx="5028863" cy="1505029"/>
      </dsp:txXfrm>
    </dsp:sp>
    <dsp:sp modelId="{C603EE2E-5BCF-FF44-97AD-A8AA398A415D}">
      <dsp:nvSpPr>
        <dsp:cNvPr id="0" name=""/>
        <dsp:cNvSpPr/>
      </dsp:nvSpPr>
      <dsp:spPr>
        <a:xfrm>
          <a:off x="1022763" y="4130130"/>
          <a:ext cx="1354707" cy="106699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23545-3FD3-0149-99EC-19119BA637D6}" type="datetimeFigureOut">
              <a:rPr lang="it-IT" smtClean="0"/>
              <a:t>09/06/23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D94E4-3CEA-1F49-BA1E-E4899BCAAA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41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006475"/>
            <a:ext cx="6124575" cy="3446463"/>
          </a:xfrm>
          <a:prstGeom prst="rect">
            <a:avLst/>
          </a:prstGeom>
        </p:spPr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185120" y="4787640"/>
            <a:ext cx="5407560" cy="8783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1885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2A30EC-3A1B-5440-A76D-601513884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79F2728-40A8-EA44-8365-4076D26B8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A940D4-9936-5948-9570-71A945FAB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665D-CBAB-1744-AA4E-CE7A8629628F}" type="datetimeFigureOut">
              <a:rPr lang="it-IT" smtClean="0"/>
              <a:t>09/06/23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D59A84-21FC-3540-95E6-AC988CCB4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8B4449-A056-0C45-898B-61CBC0239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32A9-AA3D-2F4D-8E95-A0A866717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941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5A501E-1F00-1545-9901-4168CD5E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9297F64-590D-BB48-816C-32933DF8B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26ED29-14BD-FF42-945E-17142827E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665D-CBAB-1744-AA4E-CE7A8629628F}" type="datetimeFigureOut">
              <a:rPr lang="it-IT" smtClean="0"/>
              <a:t>09/06/23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4F4DD3-96EC-814E-B96C-DF895D3F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D5B955-C064-FA45-BB11-81C034E1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32A9-AA3D-2F4D-8E95-A0A866717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7200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E30AEA1-ED47-9D4B-87A9-F342A6FFEE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8B86C27-7CFA-314E-8A9E-AC7121648A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11A4F6-C257-A349-8CFD-9FFD778DF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665D-CBAB-1744-AA4E-CE7A8629628F}" type="datetimeFigureOut">
              <a:rPr lang="it-IT" smtClean="0"/>
              <a:t>09/06/23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0F14A5-3959-124B-B407-E9BD24FDC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89E0E1-C180-0F48-A63F-EC1F58527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32A9-AA3D-2F4D-8E95-A0A866717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8135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780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F8B0AC-D7EA-E948-97C3-77BDBAD5E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7C560C-2B8E-6D44-A0B8-040838E1F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CAFEF7-50DF-BE4F-AEC6-8A8F70724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665D-CBAB-1744-AA4E-CE7A8629628F}" type="datetimeFigureOut">
              <a:rPr lang="it-IT" smtClean="0"/>
              <a:t>09/06/23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236C52-658F-DB49-97EB-AF0BB9877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BD7E53-C6CE-AC4F-AA1D-E1DC6B34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32A9-AA3D-2F4D-8E95-A0A866717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548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6E01E8-9D29-B34D-AADE-6C66E5D29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6CFB304-83C1-3643-B651-11A1CC677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4D8F48-6521-894D-BFF3-B54D39568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665D-CBAB-1744-AA4E-CE7A8629628F}" type="datetimeFigureOut">
              <a:rPr lang="it-IT" smtClean="0"/>
              <a:t>09/06/23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D785DB-CE59-9E4F-8649-F0BA6153F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14365C-6E28-B542-A0A8-46FF6BD52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32A9-AA3D-2F4D-8E95-A0A866717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26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F56BB3-968B-3846-9A99-767A28098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2ED29F-047E-DD4D-A588-C03F31CFC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AFA8E9-AFC6-A642-8AC3-2EA1040C0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CCEF44-67E4-1A47-9E85-54BD90E60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665D-CBAB-1744-AA4E-CE7A8629628F}" type="datetimeFigureOut">
              <a:rPr lang="it-IT" smtClean="0"/>
              <a:t>09/06/23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3C62DD-5EFC-064B-9FCA-BE8CCDDA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3DFD613-06DA-114C-B588-CB1860021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32A9-AA3D-2F4D-8E95-A0A866717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254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1A493E-F785-9443-8A23-6BE5AEAFF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70F120A-4FA7-3645-B5AB-B6A329798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D95422F-4334-4F4E-B9E9-19B069506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3F612F7-0EE8-1D4B-90EC-27A93A661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89EE8DA-3B86-8A45-A9AB-23D68320B9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77C208A-C1A8-104E-A6E4-2BE0C0A47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665D-CBAB-1744-AA4E-CE7A8629628F}" type="datetimeFigureOut">
              <a:rPr lang="it-IT" smtClean="0"/>
              <a:t>09/06/23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813F14A-4F93-294E-9D1D-0CA8FF5BE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D6C4BCC-9F64-C74F-9FD3-AD75B5806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32A9-AA3D-2F4D-8E95-A0A866717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411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F8AF5F-F112-8646-A4D9-96EAC66A7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A6BB83E-58FF-A748-A6E3-D6561705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665D-CBAB-1744-AA4E-CE7A8629628F}" type="datetimeFigureOut">
              <a:rPr lang="it-IT" smtClean="0"/>
              <a:t>09/06/23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8872D59-2585-E44D-8628-E527F3280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2CE8B59-E382-D84A-9458-1D384BC94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32A9-AA3D-2F4D-8E95-A0A866717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8166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542AD1F-DA4A-F64F-A355-1BE2E7171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665D-CBAB-1744-AA4E-CE7A8629628F}" type="datetimeFigureOut">
              <a:rPr lang="it-IT" smtClean="0"/>
              <a:t>09/06/23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06315A5-1FD0-9544-9522-31C676E43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273D42-E849-B943-80A9-5FF374AA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32A9-AA3D-2F4D-8E95-A0A866717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977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890508-0757-C148-A609-DA4097A8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C5E107-6DB9-6B49-A22D-5F2A799FD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03BE6FC-2A31-2A4B-A701-0F7A3556E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083221B-5ECC-C746-A316-71FCBD822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665D-CBAB-1744-AA4E-CE7A8629628F}" type="datetimeFigureOut">
              <a:rPr lang="it-IT" smtClean="0"/>
              <a:t>09/06/23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2E6C95B-C1C6-6C47-994E-6C67511E3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C0DE399-0B23-B745-BD51-0B2BB3B18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32A9-AA3D-2F4D-8E95-A0A866717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9825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C504B4-89FA-424D-9CB3-08026AD91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219C7AE-82D7-1F4A-BD85-0BAC3F249F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74B22B0-84C6-5D4E-93EE-419E27323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F1FD4F-F38A-564E-A5E6-2AFE89EB3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665D-CBAB-1744-AA4E-CE7A8629628F}" type="datetimeFigureOut">
              <a:rPr lang="it-IT" smtClean="0"/>
              <a:t>09/06/23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5A428AD-F13F-784D-83C5-9D42BB8A6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95DB16D-7B1D-1844-859A-CFEEB5485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32A9-AA3D-2F4D-8E95-A0A866717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894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B2603A5-336A-2341-A1A5-12916DD56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AFAFAEC-15DA-724C-B601-B8ED5C1E3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07CD1E-D7F7-E046-ACEC-B911AEE53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4665D-CBAB-1744-AA4E-CE7A8629628F}" type="datetimeFigureOut">
              <a:rPr lang="it-IT" smtClean="0"/>
              <a:t>09/06/23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8A53A8-2719-0E4B-AC05-D896E4FEAC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D46F46-97E1-514B-B250-61B9F59C9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932A9-AA3D-2F4D-8E95-A0A866717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212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8177FB11-53D2-7C4A-8ED3-D94F2433B2DF}"/>
              </a:ext>
            </a:extLst>
          </p:cNvPr>
          <p:cNvSpPr/>
          <p:nvPr/>
        </p:nvSpPr>
        <p:spPr>
          <a:xfrm>
            <a:off x="2391132" y="5843508"/>
            <a:ext cx="775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>
                <a:latin typeface="Georgia" panose="02040502050405020303" pitchFamily="18" charset="0"/>
              </a:rPr>
              <a:t>https</a:t>
            </a:r>
            <a:r>
              <a:rPr lang="it-IT" sz="2400" dirty="0">
                <a:latin typeface="Georgia" panose="02040502050405020303" pitchFamily="18" charset="0"/>
              </a:rPr>
              <a:t>://</a:t>
            </a:r>
            <a:r>
              <a:rPr lang="it-IT" sz="2400" dirty="0" err="1">
                <a:latin typeface="Georgia" panose="02040502050405020303" pitchFamily="18" charset="0"/>
              </a:rPr>
              <a:t>elearning.unimib.it</a:t>
            </a:r>
            <a:r>
              <a:rPr lang="it-IT" sz="2400" dirty="0">
                <a:latin typeface="Georgia" panose="02040502050405020303" pitchFamily="18" charset="0"/>
              </a:rPr>
              <a:t>/</a:t>
            </a:r>
            <a:r>
              <a:rPr lang="it-IT" sz="2400" dirty="0" err="1">
                <a:latin typeface="Georgia" panose="02040502050405020303" pitchFamily="18" charset="0"/>
              </a:rPr>
              <a:t>course</a:t>
            </a:r>
            <a:r>
              <a:rPr lang="it-IT" sz="2400" dirty="0">
                <a:latin typeface="Georgia" panose="02040502050405020303" pitchFamily="18" charset="0"/>
              </a:rPr>
              <a:t>/</a:t>
            </a:r>
            <a:r>
              <a:rPr lang="it-IT" sz="2400" dirty="0" err="1">
                <a:latin typeface="Georgia" panose="02040502050405020303" pitchFamily="18" charset="0"/>
              </a:rPr>
              <a:t>view.php?id</a:t>
            </a:r>
            <a:r>
              <a:rPr lang="it-IT" sz="2400" dirty="0">
                <a:latin typeface="Georgia" panose="02040502050405020303" pitchFamily="18" charset="0"/>
              </a:rPr>
              <a:t>=45967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F71437C-3F51-D14E-AD8C-B07B052D174E}"/>
              </a:ext>
            </a:extLst>
          </p:cNvPr>
          <p:cNvSpPr txBox="1"/>
          <p:nvPr/>
        </p:nvSpPr>
        <p:spPr>
          <a:xfrm>
            <a:off x="4070891" y="3033591"/>
            <a:ext cx="34243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latin typeface="Georgia" panose="02040502050405020303" pitchFamily="18" charset="0"/>
              </a:rPr>
              <a:t>Prof.ssa Paola Coccetti</a:t>
            </a:r>
          </a:p>
          <a:p>
            <a:pPr algn="ctr"/>
            <a:r>
              <a:rPr lang="it-IT" sz="2400" dirty="0">
                <a:latin typeface="Georgia" panose="02040502050405020303" pitchFamily="18" charset="0"/>
              </a:rPr>
              <a:t>Dott.ssa </a:t>
            </a:r>
            <a:r>
              <a:rPr lang="it-IT" sz="2400" dirty="0" err="1">
                <a:latin typeface="Georgia" panose="02040502050405020303" pitchFamily="18" charset="0"/>
              </a:rPr>
              <a:t>Farida</a:t>
            </a:r>
            <a:r>
              <a:rPr lang="it-IT" sz="2400" dirty="0">
                <a:latin typeface="Georgia" panose="02040502050405020303" pitchFamily="18" charset="0"/>
              </a:rPr>
              <a:t> Tripodi </a:t>
            </a:r>
          </a:p>
          <a:p>
            <a:pPr algn="ctr"/>
            <a:r>
              <a:rPr lang="it-IT" sz="2400" dirty="0">
                <a:latin typeface="Georgia" panose="02040502050405020303" pitchFamily="18" charset="0"/>
              </a:rPr>
              <a:t>Lab 1027-1026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C63A088-68BF-8149-A50C-D62E9A43A8E0}"/>
              </a:ext>
            </a:extLst>
          </p:cNvPr>
          <p:cNvSpPr/>
          <p:nvPr/>
        </p:nvSpPr>
        <p:spPr>
          <a:xfrm>
            <a:off x="355594" y="334284"/>
            <a:ext cx="115948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One</a:t>
            </a:r>
            <a:r>
              <a:rPr lang="it-IT" sz="32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Health</a:t>
            </a:r>
            <a:r>
              <a:rPr lang="it-IT" sz="32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Laboratory</a:t>
            </a:r>
            <a:r>
              <a:rPr lang="it-IT" sz="3200" b="1" dirty="0">
                <a:solidFill>
                  <a:srgbClr val="FF0000"/>
                </a:solidFill>
                <a:latin typeface="Georgia" panose="02040502050405020303" pitchFamily="18" charset="0"/>
              </a:rPr>
              <a:t>: From Environment To </a:t>
            </a:r>
            <a:r>
              <a:rPr lang="it-IT" sz="32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Health</a:t>
            </a:r>
            <a:endParaRPr lang="it-IT" sz="32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22E8493-4ACA-7540-8F55-C401B3062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" t="17123"/>
          <a:stretch/>
        </p:blipFill>
        <p:spPr>
          <a:xfrm>
            <a:off x="2228192" y="1402760"/>
            <a:ext cx="7630549" cy="103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20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BDA49281-D906-3B48-AA77-03C37DF3E6F1}"/>
              </a:ext>
            </a:extLst>
          </p:cNvPr>
          <p:cNvGrpSpPr/>
          <p:nvPr/>
        </p:nvGrpSpPr>
        <p:grpSpPr>
          <a:xfrm>
            <a:off x="7903778" y="372877"/>
            <a:ext cx="3826405" cy="5974987"/>
            <a:chOff x="7619245" y="614614"/>
            <a:chExt cx="3826405" cy="5974987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8EC8CF1C-7AFD-B244-831F-6A830F66F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1" t="2759" r="9148" b="11571"/>
            <a:stretch/>
          </p:blipFill>
          <p:spPr>
            <a:xfrm>
              <a:off x="7619245" y="614614"/>
              <a:ext cx="3826405" cy="5428833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24AAEEE6-A763-E548-875E-8E4CB2C39625}"/>
                </a:ext>
              </a:extLst>
            </p:cNvPr>
            <p:cNvSpPr/>
            <p:nvPr/>
          </p:nvSpPr>
          <p:spPr>
            <a:xfrm>
              <a:off x="8435031" y="6281824"/>
              <a:ext cx="21948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400" dirty="0" err="1"/>
                <a:t>doi</a:t>
              </a:r>
              <a:r>
                <a:rPr lang="it-IT" sz="1400" dirty="0"/>
                <a:t>: 10.3390/ijms18010120</a:t>
              </a:r>
            </a:p>
          </p:txBody>
        </p:sp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2C711206-FA2F-A74A-B1C9-F40F204D0058}"/>
              </a:ext>
            </a:extLst>
          </p:cNvPr>
          <p:cNvSpPr/>
          <p:nvPr/>
        </p:nvSpPr>
        <p:spPr>
          <a:xfrm>
            <a:off x="325820" y="176939"/>
            <a:ext cx="75779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Wingdings" pitchFamily="2" charset="2"/>
              <a:buChar char="v"/>
            </a:pPr>
            <a:r>
              <a:rPr lang="en-US" sz="2400" dirty="0">
                <a:solidFill>
                  <a:srgbClr val="21212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Exposure to hydrogen peroxide (H</a:t>
            </a:r>
            <a:r>
              <a:rPr lang="en-US" sz="2400" baseline="-25000" dirty="0">
                <a:solidFill>
                  <a:srgbClr val="21212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21212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21212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21212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is a widely used procedure to cause oxidative damage/stress in cellular models. </a:t>
            </a:r>
          </a:p>
          <a:p>
            <a:pPr>
              <a:spcAft>
                <a:spcPts val="0"/>
              </a:spcAft>
            </a:pPr>
            <a:endParaRPr lang="en-US" sz="2400" dirty="0">
              <a:solidFill>
                <a:srgbClr val="212121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itchFamily="2" charset="2"/>
              <a:buChar char="v"/>
            </a:pPr>
            <a:r>
              <a:rPr lang="en-US" sz="2400" dirty="0">
                <a:solidFill>
                  <a:srgbClr val="21212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Fenton’s reaction between H</a:t>
            </a:r>
            <a:r>
              <a:rPr lang="en-US" sz="2400" baseline="-25000" dirty="0">
                <a:solidFill>
                  <a:srgbClr val="21212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21212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21212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21212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and Fe</a:t>
            </a:r>
            <a:r>
              <a:rPr lang="en-US" sz="2400" baseline="30000" dirty="0">
                <a:solidFill>
                  <a:srgbClr val="21212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sz="2400" dirty="0">
                <a:solidFill>
                  <a:srgbClr val="21212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ions generates the highly reactive OH radical and is thought to be the main mechanism for oxidative damage. </a:t>
            </a:r>
            <a:endParaRPr lang="it-IT" sz="24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E5D1652-B0D5-2749-A6A6-40ED49465D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6" t="7662" r="7814" b="4215"/>
          <a:stretch/>
        </p:blipFill>
        <p:spPr>
          <a:xfrm>
            <a:off x="3114383" y="3223927"/>
            <a:ext cx="3307438" cy="338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22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59AA0C0-0935-6E4E-A734-CDD6F220C83D}"/>
              </a:ext>
            </a:extLst>
          </p:cNvPr>
          <p:cNvSpPr/>
          <p:nvPr/>
        </p:nvSpPr>
        <p:spPr>
          <a:xfrm>
            <a:off x="483476" y="1594849"/>
            <a:ext cx="65794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Glutathione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S-transferases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(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GSTs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) are a family of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Phase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II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detoxification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enzymes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that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function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to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protect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cellular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macromolecules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from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attack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by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reactive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electrophiles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v"/>
            </a:pPr>
            <a:endParaRPr lang="it-IT" dirty="0">
              <a:solidFill>
                <a:srgbClr val="21212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Specifically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,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GSTs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catalyse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the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conjugation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of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glutathione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(GSH) to a wide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variety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of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endogenous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and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exogenous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electrophilic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compounds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. </a:t>
            </a:r>
          </a:p>
          <a:p>
            <a:pPr marL="285750" indent="-285750">
              <a:buFont typeface="Wingdings" pitchFamily="2" charset="2"/>
              <a:buChar char="v"/>
            </a:pPr>
            <a:endParaRPr lang="it-IT" dirty="0">
              <a:solidFill>
                <a:srgbClr val="21212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Glutathione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conjugation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is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the first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step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in the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pathways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that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lead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to the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elimination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of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toxic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compounds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. </a:t>
            </a:r>
          </a:p>
          <a:p>
            <a:pPr marL="285750" indent="-285750">
              <a:buFont typeface="Wingdings" pitchFamily="2" charset="2"/>
              <a:buChar char="v"/>
            </a:pPr>
            <a:endParaRPr lang="it-IT" dirty="0">
              <a:solidFill>
                <a:srgbClr val="21212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GSTs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have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evolved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with GSH, and are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abundant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throughout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most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 life </a:t>
            </a:r>
            <a:r>
              <a:rPr lang="it-IT" dirty="0" err="1">
                <a:solidFill>
                  <a:srgbClr val="212121"/>
                </a:solidFill>
                <a:latin typeface="Cambria" panose="02040503050406030204" pitchFamily="18" charset="0"/>
              </a:rPr>
              <a:t>forms</a:t>
            </a:r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. </a:t>
            </a:r>
          </a:p>
          <a:p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B097684-439C-ED4A-BAAC-70BDCDC125C0}"/>
              </a:ext>
            </a:extLst>
          </p:cNvPr>
          <p:cNvSpPr/>
          <p:nvPr/>
        </p:nvSpPr>
        <p:spPr>
          <a:xfrm>
            <a:off x="3429945" y="469603"/>
            <a:ext cx="5684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212121"/>
                </a:solidFill>
                <a:latin typeface="Georgia" panose="02040502050405020303" pitchFamily="18" charset="0"/>
              </a:rPr>
              <a:t>Glutathione</a:t>
            </a:r>
            <a:r>
              <a:rPr lang="it-IT" sz="2400" b="1" dirty="0">
                <a:solidFill>
                  <a:srgbClr val="212121"/>
                </a:solidFill>
                <a:latin typeface="Georgia" panose="02040502050405020303" pitchFamily="18" charset="0"/>
              </a:rPr>
              <a:t> </a:t>
            </a:r>
            <a:r>
              <a:rPr lang="it-IT" sz="2400" b="1" dirty="0" err="1">
                <a:solidFill>
                  <a:srgbClr val="212121"/>
                </a:solidFill>
                <a:latin typeface="Georgia" panose="02040502050405020303" pitchFamily="18" charset="0"/>
              </a:rPr>
              <a:t>S-transferases</a:t>
            </a:r>
            <a:r>
              <a:rPr lang="it-IT" sz="2400" b="1" dirty="0">
                <a:solidFill>
                  <a:srgbClr val="212121"/>
                </a:solidFill>
                <a:latin typeface="Georgia" panose="02040502050405020303" pitchFamily="18" charset="0"/>
              </a:rPr>
              <a:t> (</a:t>
            </a:r>
            <a:r>
              <a:rPr lang="it-IT" sz="2400" b="1" dirty="0" err="1">
                <a:solidFill>
                  <a:srgbClr val="212121"/>
                </a:solidFill>
                <a:latin typeface="Georgia" panose="02040502050405020303" pitchFamily="18" charset="0"/>
              </a:rPr>
              <a:t>GSTs</a:t>
            </a:r>
            <a:r>
              <a:rPr lang="it-IT" sz="2400" b="1" dirty="0">
                <a:solidFill>
                  <a:srgbClr val="212121"/>
                </a:solidFill>
                <a:latin typeface="Georgia" panose="02040502050405020303" pitchFamily="18" charset="0"/>
              </a:rPr>
              <a:t>) </a:t>
            </a:r>
            <a:endParaRPr lang="it-IT" sz="2400" b="1" dirty="0">
              <a:latin typeface="Georgia" panose="02040502050405020303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2170FBC-68CC-FB4B-9257-2B8C9A5C4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9" t="2912" r="21175" b="5134"/>
          <a:stretch/>
        </p:blipFill>
        <p:spPr>
          <a:xfrm>
            <a:off x="7402174" y="1584662"/>
            <a:ext cx="4369413" cy="362606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E40C5210-6E82-AC47-8C3D-19CC3A20D659}"/>
              </a:ext>
            </a:extLst>
          </p:cNvPr>
          <p:cNvSpPr/>
          <p:nvPr/>
        </p:nvSpPr>
        <p:spPr>
          <a:xfrm>
            <a:off x="8360408" y="5525571"/>
            <a:ext cx="27943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>
                <a:latin typeface="Georgia" panose="02040502050405020303" pitchFamily="18" charset="0"/>
              </a:rPr>
              <a:t>doi</a:t>
            </a:r>
            <a:r>
              <a:rPr lang="it-IT" sz="1600" dirty="0">
                <a:latin typeface="Georgia" panose="02040502050405020303" pitchFamily="18" charset="0"/>
              </a:rPr>
              <a:t>: 10.1038/sj.onc.1206940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451123E-3C57-0548-8969-9D65B45A2B88}"/>
              </a:ext>
            </a:extLst>
          </p:cNvPr>
          <p:cNvSpPr/>
          <p:nvPr/>
        </p:nvSpPr>
        <p:spPr>
          <a:xfrm>
            <a:off x="7399283" y="1594849"/>
            <a:ext cx="4372304" cy="376542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042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35BBC15C-C9CF-4141-9603-2FEE6EA7CDCA}"/>
              </a:ext>
            </a:extLst>
          </p:cNvPr>
          <p:cNvGrpSpPr/>
          <p:nvPr/>
        </p:nvGrpSpPr>
        <p:grpSpPr>
          <a:xfrm>
            <a:off x="6287297" y="2163648"/>
            <a:ext cx="4095680" cy="2669505"/>
            <a:chOff x="1977273" y="1233053"/>
            <a:chExt cx="5933672" cy="3726873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4A558A9-A8D5-4F4B-8759-22FDDF50E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216" t="6666" r="4468"/>
            <a:stretch/>
          </p:blipFill>
          <p:spPr>
            <a:xfrm>
              <a:off x="3030516" y="1233053"/>
              <a:ext cx="4880429" cy="3726873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48CDA86B-C401-EF4A-AF91-14F7787D7D75}"/>
                </a:ext>
              </a:extLst>
            </p:cNvPr>
            <p:cNvSpPr txBox="1"/>
            <p:nvPr/>
          </p:nvSpPr>
          <p:spPr>
            <a:xfrm>
              <a:off x="1977273" y="2524944"/>
              <a:ext cx="1053242" cy="816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Stress </a:t>
              </a:r>
            </a:p>
            <a:p>
              <a:r>
                <a:rPr lang="it-IT" sz="1600" dirty="0" err="1"/>
                <a:t>signal</a:t>
              </a:r>
              <a:endParaRPr lang="it-IT" sz="1600" dirty="0"/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DED995B2-E015-E540-9BDE-3B8B91E270A4}"/>
              </a:ext>
            </a:extLst>
          </p:cNvPr>
          <p:cNvGrpSpPr/>
          <p:nvPr/>
        </p:nvGrpSpPr>
        <p:grpSpPr>
          <a:xfrm>
            <a:off x="1355835" y="672662"/>
            <a:ext cx="3609552" cy="5300667"/>
            <a:chOff x="8202592" y="2008915"/>
            <a:chExt cx="2890326" cy="4784471"/>
          </a:xfrm>
        </p:grpSpPr>
        <p:pic>
          <p:nvPicPr>
            <p:cNvPr id="6" name="Google Shape;198;p15">
              <a:extLst>
                <a:ext uri="{FF2B5EF4-FFF2-40B4-BE49-F238E27FC236}">
                  <a16:creationId xmlns:a16="http://schemas.microsoft.com/office/drawing/2014/main" id="{5103A425-3032-E540-A86A-482F552FE740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>
              <a:alphaModFix/>
            </a:blip>
            <a:srcRect l="1872" r="748" b="2338"/>
            <a:stretch/>
          </p:blipFill>
          <p:spPr>
            <a:xfrm>
              <a:off x="8202592" y="2008915"/>
              <a:ext cx="2890326" cy="44428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201;p15">
              <a:extLst>
                <a:ext uri="{FF2B5EF4-FFF2-40B4-BE49-F238E27FC236}">
                  <a16:creationId xmlns:a16="http://schemas.microsoft.com/office/drawing/2014/main" id="{A0C69900-6EA5-9D41-93ED-EE6CB068688C}"/>
                </a:ext>
              </a:extLst>
            </p:cNvPr>
            <p:cNvSpPr txBox="1"/>
            <p:nvPr/>
          </p:nvSpPr>
          <p:spPr>
            <a:xfrm>
              <a:off x="8759788" y="6516427"/>
              <a:ext cx="2333130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it-IT" sz="1200" dirty="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DOI: 10.18632/aging.100934.</a:t>
              </a:r>
              <a:endParaRPr dirty="0"/>
            </a:p>
          </p:txBody>
        </p:sp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A08B337D-1E21-3745-B5DF-49CB47184603}"/>
              </a:ext>
            </a:extLst>
          </p:cNvPr>
          <p:cNvSpPr/>
          <p:nvPr/>
        </p:nvSpPr>
        <p:spPr>
          <a:xfrm>
            <a:off x="7819226" y="123585"/>
            <a:ext cx="1758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212121"/>
                </a:solidFill>
                <a:latin typeface="Georgia" panose="02040502050405020303" pitchFamily="18" charset="0"/>
              </a:rPr>
              <a:t>Apoptosis</a:t>
            </a:r>
            <a:endParaRPr lang="it-IT" sz="2400" b="1" dirty="0">
              <a:latin typeface="Georgia" panose="02040502050405020303" pitchFamily="18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307E2C9-D760-8D4E-8C3E-581BD789A823}"/>
              </a:ext>
            </a:extLst>
          </p:cNvPr>
          <p:cNvSpPr/>
          <p:nvPr/>
        </p:nvSpPr>
        <p:spPr>
          <a:xfrm>
            <a:off x="1127011" y="354418"/>
            <a:ext cx="3983420" cy="605395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5E5F136-FACC-2740-BDD3-AB13D5B4F5E7}"/>
              </a:ext>
            </a:extLst>
          </p:cNvPr>
          <p:cNvSpPr/>
          <p:nvPr/>
        </p:nvSpPr>
        <p:spPr>
          <a:xfrm>
            <a:off x="6287297" y="2020702"/>
            <a:ext cx="4790606" cy="438767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71991DD-F4AE-A54D-8FE1-730DB6993027}"/>
              </a:ext>
            </a:extLst>
          </p:cNvPr>
          <p:cNvSpPr txBox="1"/>
          <p:nvPr/>
        </p:nvSpPr>
        <p:spPr>
          <a:xfrm>
            <a:off x="6857517" y="5049999"/>
            <a:ext cx="3650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Cleavage</a:t>
            </a:r>
            <a:r>
              <a:rPr lang="it-IT" dirty="0"/>
              <a:t> of PARP-1 by </a:t>
            </a:r>
            <a:r>
              <a:rPr lang="it-IT" dirty="0" err="1"/>
              <a:t>caspases</a:t>
            </a:r>
            <a:r>
              <a:rPr lang="it-IT" dirty="0"/>
              <a:t> </a:t>
            </a:r>
          </a:p>
          <a:p>
            <a:pPr algn="ctr"/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considered</a:t>
            </a:r>
            <a:r>
              <a:rPr lang="it-IT" dirty="0"/>
              <a:t> a </a:t>
            </a:r>
            <a:r>
              <a:rPr lang="it-IT" dirty="0" err="1"/>
              <a:t>hallmark</a:t>
            </a:r>
            <a:r>
              <a:rPr lang="it-IT" dirty="0"/>
              <a:t> of </a:t>
            </a:r>
            <a:r>
              <a:rPr lang="it-IT" dirty="0" err="1"/>
              <a:t>apoptosis</a:t>
            </a:r>
            <a:endParaRPr lang="it-IT" dirty="0"/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626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2"/>
          <p:cNvSpPr txBox="1"/>
          <p:nvPr/>
        </p:nvSpPr>
        <p:spPr>
          <a:xfrm>
            <a:off x="3008607" y="6406200"/>
            <a:ext cx="8640000" cy="451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800" b="1" spc="-1">
                <a:solidFill>
                  <a:srgbClr val="0054A6"/>
                </a:solidFill>
                <a:latin typeface="Arial"/>
              </a:rPr>
              <a:t>The FEBS Journal, Volume: 289, Issue: 8, Pages: 2013-2024, First published: 18 January 2021, DOI: (10.1111/febs.15716) </a:t>
            </a:r>
            <a:endParaRPr lang="en-US" sz="8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" name="Main graphic"/>
          <p:cNvPicPr/>
          <p:nvPr/>
        </p:nvPicPr>
        <p:blipFill>
          <a:blip r:embed="rId3"/>
          <a:stretch/>
        </p:blipFill>
        <p:spPr>
          <a:xfrm>
            <a:off x="2051518" y="398953"/>
            <a:ext cx="7817696" cy="3923710"/>
          </a:xfrm>
          <a:prstGeom prst="rect">
            <a:avLst/>
          </a:prstGeom>
          <a:ln>
            <a:noFill/>
          </a:ln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BB34298-EE79-DB49-BCBA-C1BF39FE27BD}"/>
              </a:ext>
            </a:extLst>
          </p:cNvPr>
          <p:cNvSpPr/>
          <p:nvPr/>
        </p:nvSpPr>
        <p:spPr>
          <a:xfrm>
            <a:off x="1378856" y="4485385"/>
            <a:ext cx="95909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PARP1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responds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to and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is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critically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involved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in DNA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damage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repair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. </a:t>
            </a:r>
          </a:p>
          <a:p>
            <a:pPr marL="285750" indent="-285750">
              <a:buFont typeface="Wingdings" pitchFamily="2" charset="2"/>
              <a:buChar char="v"/>
            </a:pPr>
            <a:endParaRPr lang="it-IT" sz="1400" dirty="0">
              <a:solidFill>
                <a:srgbClr val="1C1D1E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PARP1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catalyzes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the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covalent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attachment of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poly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(ADP-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ribose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) (PAR) on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itself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as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well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as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its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substrates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in an NAD</a:t>
            </a:r>
            <a:r>
              <a:rPr lang="it-IT" sz="1400" baseline="30000" dirty="0">
                <a:solidFill>
                  <a:srgbClr val="1C1D1E"/>
                </a:solidFill>
                <a:latin typeface="Georgia" panose="02040502050405020303" pitchFamily="18" charset="0"/>
              </a:rPr>
              <a:t>+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-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dependent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manner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v"/>
            </a:pPr>
            <a:endParaRPr lang="it-IT" sz="1400" dirty="0">
              <a:solidFill>
                <a:srgbClr val="1C1D1E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Phosphorylation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of PARP1 shows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increased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activity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after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DNA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damage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in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regulating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cellular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signaling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pathways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. </a:t>
            </a:r>
          </a:p>
          <a:p>
            <a:pPr marL="285750" indent="-285750">
              <a:buFont typeface="Wingdings" pitchFamily="2" charset="2"/>
              <a:buChar char="v"/>
            </a:pPr>
            <a:endParaRPr lang="it-IT" sz="1400" dirty="0">
              <a:solidFill>
                <a:srgbClr val="1C1D1E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PARylation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of PARP1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is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crucial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in DNA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damage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 </a:t>
            </a:r>
            <a:r>
              <a:rPr lang="it-IT" sz="1400" dirty="0" err="1">
                <a:solidFill>
                  <a:srgbClr val="1C1D1E"/>
                </a:solidFill>
                <a:latin typeface="Georgia" panose="02040502050405020303" pitchFamily="18" charset="0"/>
              </a:rPr>
              <a:t>repair</a:t>
            </a:r>
            <a:r>
              <a:rPr lang="it-IT" sz="1400" dirty="0">
                <a:solidFill>
                  <a:srgbClr val="1C1D1E"/>
                </a:solidFill>
                <a:latin typeface="Georgia" panose="02040502050405020303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9195536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B6082EE-98D8-5748-BE67-18296AA78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23" r="2494" b="6666"/>
          <a:stretch/>
        </p:blipFill>
        <p:spPr>
          <a:xfrm>
            <a:off x="3108036" y="1378226"/>
            <a:ext cx="5515787" cy="4971042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EE6F6B14-A204-2B42-9152-E00265117521}"/>
              </a:ext>
            </a:extLst>
          </p:cNvPr>
          <p:cNvSpPr/>
          <p:nvPr/>
        </p:nvSpPr>
        <p:spPr>
          <a:xfrm>
            <a:off x="4194562" y="916561"/>
            <a:ext cx="388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EtOH</a:t>
            </a:r>
            <a:r>
              <a:rPr lang="it-IT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/H</a:t>
            </a:r>
            <a:r>
              <a:rPr lang="it-IT" sz="2400" b="1" baseline="-25000" dirty="0">
                <a:solidFill>
                  <a:srgbClr val="FF0000"/>
                </a:solidFill>
                <a:latin typeface="Georgia" panose="02040502050405020303" pitchFamily="18" charset="0"/>
              </a:rPr>
              <a:t>2</a:t>
            </a:r>
            <a:r>
              <a:rPr lang="it-IT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O (50:50, v/v) </a:t>
            </a:r>
            <a:endParaRPr lang="it-IT" sz="2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2EA4F5C-F97E-1C48-BE6F-A83655D78A36}"/>
              </a:ext>
            </a:extLst>
          </p:cNvPr>
          <p:cNvSpPr txBox="1"/>
          <p:nvPr/>
        </p:nvSpPr>
        <p:spPr>
          <a:xfrm>
            <a:off x="4342017" y="237315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>
                <a:latin typeface="Georgia" panose="02040502050405020303" pitchFamily="18" charset="0"/>
              </a:rPr>
              <a:t>Myrtus</a:t>
            </a:r>
            <a:r>
              <a:rPr lang="it-IT" sz="2400" b="1" i="1" dirty="0">
                <a:latin typeface="Georgia" panose="02040502050405020303" pitchFamily="18" charset="0"/>
              </a:rPr>
              <a:t> </a:t>
            </a:r>
            <a:r>
              <a:rPr lang="it-IT" sz="2400" b="1" i="1" dirty="0" err="1">
                <a:latin typeface="Georgia" panose="02040502050405020303" pitchFamily="18" charset="0"/>
              </a:rPr>
              <a:t>communis</a:t>
            </a:r>
            <a:endParaRPr lang="it-IT" sz="24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134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D6C5D6AD-75B2-C940-BADE-A8B455435EE6}"/>
              </a:ext>
            </a:extLst>
          </p:cNvPr>
          <p:cNvSpPr/>
          <p:nvPr/>
        </p:nvSpPr>
        <p:spPr>
          <a:xfrm>
            <a:off x="5552800" y="142700"/>
            <a:ext cx="388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EtOH</a:t>
            </a:r>
            <a:r>
              <a:rPr lang="it-IT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/H</a:t>
            </a:r>
            <a:r>
              <a:rPr lang="it-IT" sz="2400" b="1" baseline="-25000" dirty="0">
                <a:solidFill>
                  <a:srgbClr val="FF0000"/>
                </a:solidFill>
                <a:latin typeface="Georgia" panose="02040502050405020303" pitchFamily="18" charset="0"/>
              </a:rPr>
              <a:t>2</a:t>
            </a:r>
            <a:r>
              <a:rPr lang="it-IT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O (50:50, v/v) </a:t>
            </a:r>
            <a:endParaRPr lang="it-IT" sz="2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AC73CCA-7660-024A-BB74-A1FFB9E2F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61"/>
          <a:stretch/>
        </p:blipFill>
        <p:spPr>
          <a:xfrm>
            <a:off x="5517749" y="722241"/>
            <a:ext cx="3661148" cy="581107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C943227-BC77-2F42-80E5-DC2BF17CD297}"/>
              </a:ext>
            </a:extLst>
          </p:cNvPr>
          <p:cNvSpPr txBox="1"/>
          <p:nvPr/>
        </p:nvSpPr>
        <p:spPr>
          <a:xfrm>
            <a:off x="302499" y="244250"/>
            <a:ext cx="3486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>
                <a:latin typeface="Georgia" panose="02040502050405020303" pitchFamily="18" charset="0"/>
              </a:rPr>
              <a:t>Cynara</a:t>
            </a:r>
            <a:r>
              <a:rPr lang="it-IT" sz="2400" b="1" i="1" dirty="0">
                <a:latin typeface="Georgia" panose="02040502050405020303" pitchFamily="18" charset="0"/>
              </a:rPr>
              <a:t> </a:t>
            </a:r>
            <a:r>
              <a:rPr lang="it-IT" sz="2400" b="1" i="1" dirty="0" err="1">
                <a:latin typeface="Georgia" panose="02040502050405020303" pitchFamily="18" charset="0"/>
              </a:rPr>
              <a:t>cardunculus</a:t>
            </a:r>
            <a:endParaRPr lang="it-IT" sz="24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253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AB7C5D4F-AD79-4B43-87EB-5882898D5E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988098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0033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0D67B32-6263-C545-BF4B-F71C6AAB7C9D}"/>
              </a:ext>
            </a:extLst>
          </p:cNvPr>
          <p:cNvSpPr/>
          <p:nvPr/>
        </p:nvSpPr>
        <p:spPr>
          <a:xfrm>
            <a:off x="2640677" y="404153"/>
            <a:ext cx="64139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4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Biological</a:t>
            </a:r>
            <a:r>
              <a:rPr lang="it-IT" sz="44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it-IT" sz="4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complexity</a:t>
            </a:r>
            <a:endParaRPr lang="it-IT" sz="44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B793686-D700-9C45-BFAD-8952F58A5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85" y="1581789"/>
            <a:ext cx="5346700" cy="4559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38243BD-40C4-CB42-87E1-95D332D22FC2}"/>
              </a:ext>
            </a:extLst>
          </p:cNvPr>
          <p:cNvSpPr/>
          <p:nvPr/>
        </p:nvSpPr>
        <p:spPr>
          <a:xfrm>
            <a:off x="6041030" y="1734189"/>
            <a:ext cx="50876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it-IT" sz="2400" dirty="0">
                <a:latin typeface="Georgia" panose="02040502050405020303" pitchFamily="18" charset="0"/>
              </a:rPr>
              <a:t>Parco Naturale Regionale </a:t>
            </a:r>
            <a:r>
              <a:rPr lang="it-IT" sz="2400" dirty="0" err="1">
                <a:latin typeface="Georgia" panose="02040502050405020303" pitchFamily="18" charset="0"/>
              </a:rPr>
              <a:t>Molentargius</a:t>
            </a:r>
            <a:r>
              <a:rPr lang="it-IT" sz="2400" dirty="0">
                <a:latin typeface="Georgia" panose="02040502050405020303" pitchFamily="18" charset="0"/>
              </a:rPr>
              <a:t>-Saline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it-IT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Foresta Demaniale di </a:t>
            </a:r>
            <a:r>
              <a:rPr lang="it-IT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Marganai</a:t>
            </a:r>
            <a:endParaRPr lang="it-IT" sz="24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it-IT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Riserva Monte </a:t>
            </a:r>
            <a:r>
              <a:rPr lang="it-IT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Arcosu</a:t>
            </a:r>
            <a:r>
              <a:rPr lang="it-IT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it-IT" sz="2400" dirty="0">
                <a:latin typeface="Georgia" panose="02040502050405020303" pitchFamily="18" charset="0"/>
              </a:rPr>
              <a:t>Dune di Chia</a:t>
            </a:r>
          </a:p>
          <a:p>
            <a:pPr marL="342900" indent="-342900">
              <a:buFont typeface="Wingdings" pitchFamily="2" charset="2"/>
              <a:buChar char="v"/>
            </a:pPr>
            <a:endParaRPr lang="it-IT" sz="2400" dirty="0">
              <a:effectLst/>
              <a:latin typeface="Georgia" panose="02040502050405020303" pitchFamily="18" charset="0"/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808BC733-A3B4-2B46-A2C5-44E6E764441B}"/>
              </a:ext>
            </a:extLst>
          </p:cNvPr>
          <p:cNvSpPr/>
          <p:nvPr/>
        </p:nvSpPr>
        <p:spPr>
          <a:xfrm>
            <a:off x="2979753" y="4779818"/>
            <a:ext cx="608574" cy="70658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9DB5430F-CC91-214F-B644-E29EC1982348}"/>
              </a:ext>
            </a:extLst>
          </p:cNvPr>
          <p:cNvGrpSpPr/>
          <p:nvPr/>
        </p:nvGrpSpPr>
        <p:grpSpPr>
          <a:xfrm>
            <a:off x="6234542" y="4508830"/>
            <a:ext cx="4797141" cy="1552204"/>
            <a:chOff x="6331527" y="4411845"/>
            <a:chExt cx="4797141" cy="1552204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449CEFA2-80BE-EF49-A15F-71654FF8E98C}"/>
                </a:ext>
              </a:extLst>
            </p:cNvPr>
            <p:cNvSpPr/>
            <p:nvPr/>
          </p:nvSpPr>
          <p:spPr>
            <a:xfrm>
              <a:off x="6331527" y="4411845"/>
              <a:ext cx="4797141" cy="1531755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/>
                <a:t>Onop</a:t>
              </a:r>
              <a:endParaRPr lang="it-IT" dirty="0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F835117B-3D46-E94D-ABA4-0198B7BC49F2}"/>
                </a:ext>
              </a:extLst>
            </p:cNvPr>
            <p:cNvSpPr txBox="1"/>
            <p:nvPr/>
          </p:nvSpPr>
          <p:spPr>
            <a:xfrm>
              <a:off x="7316088" y="4486721"/>
              <a:ext cx="2828018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i="1" dirty="0" err="1">
                  <a:latin typeface="Georgia" panose="02040502050405020303" pitchFamily="18" charset="0"/>
                </a:rPr>
                <a:t>Onopordum</a:t>
              </a:r>
              <a:r>
                <a:rPr lang="it-IT" b="1" i="1" dirty="0">
                  <a:latin typeface="Georgia" panose="02040502050405020303" pitchFamily="18" charset="0"/>
                </a:rPr>
                <a:t> </a:t>
              </a:r>
              <a:r>
                <a:rPr lang="it-IT" b="1" i="1" dirty="0" err="1">
                  <a:latin typeface="Georgia" panose="02040502050405020303" pitchFamily="18" charset="0"/>
                </a:rPr>
                <a:t>illyricum</a:t>
              </a:r>
              <a:endParaRPr lang="it-IT" b="1" i="1" dirty="0">
                <a:latin typeface="Georgia" panose="02040502050405020303" pitchFamily="18" charset="0"/>
              </a:endParaRPr>
            </a:p>
            <a:p>
              <a:pPr algn="ctr"/>
              <a:endParaRPr lang="it-IT" b="1" i="1" dirty="0">
                <a:latin typeface="Georgia" panose="02040502050405020303" pitchFamily="18" charset="0"/>
              </a:endParaRPr>
            </a:p>
            <a:p>
              <a:pPr algn="ctr"/>
              <a:r>
                <a:rPr lang="it-IT" b="1" i="1" u="sng" dirty="0" err="1">
                  <a:latin typeface="Georgia" panose="02040502050405020303" pitchFamily="18" charset="0"/>
                </a:rPr>
                <a:t>Cynara</a:t>
              </a:r>
              <a:r>
                <a:rPr lang="it-IT" b="1" i="1" u="sng" dirty="0">
                  <a:latin typeface="Georgia" panose="02040502050405020303" pitchFamily="18" charset="0"/>
                </a:rPr>
                <a:t> </a:t>
              </a:r>
              <a:r>
                <a:rPr lang="it-IT" b="1" i="1" u="sng" dirty="0" err="1">
                  <a:latin typeface="Georgia" panose="02040502050405020303" pitchFamily="18" charset="0"/>
                </a:rPr>
                <a:t>cardunculus</a:t>
              </a:r>
              <a:endParaRPr lang="it-IT" b="1" i="1" u="sng" dirty="0">
                <a:latin typeface="Georgia" panose="02040502050405020303" pitchFamily="18" charset="0"/>
              </a:endParaRPr>
            </a:p>
            <a:p>
              <a:pPr algn="ctr"/>
              <a:endParaRPr lang="it-IT" b="1" i="1" u="sng" dirty="0">
                <a:latin typeface="Georgia" panose="02040502050405020303" pitchFamily="18" charset="0"/>
              </a:endParaRPr>
            </a:p>
            <a:p>
              <a:pPr algn="ctr"/>
              <a:r>
                <a:rPr lang="it-IT" b="1" i="1" u="sng" dirty="0" err="1">
                  <a:latin typeface="Georgia" panose="02040502050405020303" pitchFamily="18" charset="0"/>
                </a:rPr>
                <a:t>Myrtus</a:t>
              </a:r>
              <a:r>
                <a:rPr lang="it-IT" b="1" i="1" u="sng" dirty="0">
                  <a:latin typeface="Georgia" panose="02040502050405020303" pitchFamily="18" charset="0"/>
                </a:rPr>
                <a:t> </a:t>
              </a:r>
              <a:r>
                <a:rPr lang="it-IT" b="1" i="1" u="sng" dirty="0" err="1">
                  <a:latin typeface="Georgia" panose="02040502050405020303" pitchFamily="18" charset="0"/>
                </a:rPr>
                <a:t>communis</a:t>
              </a:r>
              <a:endParaRPr lang="it-IT" b="1" i="1" u="sng" dirty="0"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0721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6FF2786F-6536-F943-8547-1CD24572CD3B}"/>
              </a:ext>
            </a:extLst>
          </p:cNvPr>
          <p:cNvGrpSpPr/>
          <p:nvPr/>
        </p:nvGrpSpPr>
        <p:grpSpPr>
          <a:xfrm>
            <a:off x="773883" y="335661"/>
            <a:ext cx="10904022" cy="3313883"/>
            <a:chOff x="450743" y="462986"/>
            <a:chExt cx="10904022" cy="3313883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E6B393D1-1B86-D54A-A6AE-182B45442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83" t="19712" r="5399"/>
            <a:stretch/>
          </p:blipFill>
          <p:spPr>
            <a:xfrm>
              <a:off x="450743" y="462986"/>
              <a:ext cx="10904022" cy="3313883"/>
            </a:xfrm>
            <a:prstGeom prst="rect">
              <a:avLst/>
            </a:prstGeom>
          </p:spPr>
        </p:pic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F661D7B4-CBF4-9147-95C0-46C1F1362749}"/>
                </a:ext>
              </a:extLst>
            </p:cNvPr>
            <p:cNvSpPr/>
            <p:nvPr/>
          </p:nvSpPr>
          <p:spPr>
            <a:xfrm>
              <a:off x="9168994" y="2770542"/>
              <a:ext cx="1855305" cy="543340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B43E9C3B-DD67-E24E-B842-A62BF8D1B74E}"/>
              </a:ext>
            </a:extLst>
          </p:cNvPr>
          <p:cNvSpPr/>
          <p:nvPr/>
        </p:nvSpPr>
        <p:spPr>
          <a:xfrm>
            <a:off x="4032803" y="674855"/>
            <a:ext cx="4106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/>
              <a:t>https</a:t>
            </a:r>
            <a:r>
              <a:rPr lang="it-IT" b="1" dirty="0"/>
              <a:t>://</a:t>
            </a:r>
            <a:r>
              <a:rPr lang="it-IT" b="1" dirty="0" err="1"/>
              <a:t>doi.org</a:t>
            </a:r>
            <a:r>
              <a:rPr lang="it-IT" b="1" dirty="0"/>
              <a:t>/10.3390/plants12071453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7F6D8FE-5076-7A45-94CA-24D0B28E2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29" y="3649544"/>
            <a:ext cx="3636516" cy="275169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1ABAC03-5DDA-6E46-A0CF-2F4DF311C1B4}"/>
              </a:ext>
            </a:extLst>
          </p:cNvPr>
          <p:cNvSpPr/>
          <p:nvPr/>
        </p:nvSpPr>
        <p:spPr>
          <a:xfrm>
            <a:off x="5091184" y="3748118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3200" dirty="0" err="1">
                <a:latin typeface="Georgia" panose="02040502050405020303" pitchFamily="18" charset="0"/>
              </a:rPr>
              <a:t>It</a:t>
            </a:r>
            <a:r>
              <a:rPr lang="it-IT" sz="3200" dirty="0">
                <a:latin typeface="Georgia" panose="02040502050405020303" pitchFamily="18" charset="0"/>
              </a:rPr>
              <a:t> </a:t>
            </a:r>
            <a:r>
              <a:rPr lang="it-IT" sz="3200" dirty="0" err="1">
                <a:latin typeface="Georgia" panose="02040502050405020303" pitchFamily="18" charset="0"/>
              </a:rPr>
              <a:t>is</a:t>
            </a:r>
            <a:r>
              <a:rPr lang="it-IT" sz="3200" dirty="0">
                <a:latin typeface="Georgia" panose="02040502050405020303" pitchFamily="18" charset="0"/>
              </a:rPr>
              <a:t> </a:t>
            </a:r>
            <a:r>
              <a:rPr lang="it-IT" sz="3200" dirty="0" err="1">
                <a:latin typeface="Georgia" panose="02040502050405020303" pitchFamily="18" charset="0"/>
              </a:rPr>
              <a:t>traditionally</a:t>
            </a:r>
            <a:r>
              <a:rPr lang="it-IT" sz="3200" dirty="0">
                <a:latin typeface="Georgia" panose="02040502050405020303" pitchFamily="18" charset="0"/>
              </a:rPr>
              <a:t> </a:t>
            </a:r>
            <a:r>
              <a:rPr lang="it-IT" sz="3200" dirty="0" err="1">
                <a:latin typeface="Georgia" panose="02040502050405020303" pitchFamily="18" charset="0"/>
              </a:rPr>
              <a:t>used</a:t>
            </a:r>
            <a:r>
              <a:rPr lang="it-IT" sz="3200" dirty="0">
                <a:latin typeface="Georgia" panose="02040502050405020303" pitchFamily="18" charset="0"/>
              </a:rPr>
              <a:t> for </a:t>
            </a:r>
            <a:r>
              <a:rPr lang="it-IT" sz="3200" dirty="0" err="1">
                <a:latin typeface="Georgia" panose="02040502050405020303" pitchFamily="18" charset="0"/>
              </a:rPr>
              <a:t>food</a:t>
            </a:r>
            <a:r>
              <a:rPr lang="it-IT" sz="3200" dirty="0">
                <a:latin typeface="Georgia" panose="02040502050405020303" pitchFamily="18" charset="0"/>
              </a:rPr>
              <a:t> and </a:t>
            </a:r>
            <a:r>
              <a:rPr lang="it-IT" sz="3200" dirty="0" err="1">
                <a:latin typeface="Georgia" panose="02040502050405020303" pitchFamily="18" charset="0"/>
              </a:rPr>
              <a:t>therapeutic</a:t>
            </a:r>
            <a:r>
              <a:rPr lang="it-IT" sz="3200" dirty="0">
                <a:latin typeface="Georgia" panose="02040502050405020303" pitchFamily="18" charset="0"/>
              </a:rPr>
              <a:t> </a:t>
            </a:r>
            <a:r>
              <a:rPr lang="it-IT" sz="3200" dirty="0" err="1">
                <a:latin typeface="Georgia" panose="02040502050405020303" pitchFamily="18" charset="0"/>
              </a:rPr>
              <a:t>purposes</a:t>
            </a:r>
            <a:r>
              <a:rPr lang="it-IT" sz="3200" dirty="0">
                <a:latin typeface="Georgia" panose="02040502050405020303" pitchFamily="18" charset="0"/>
              </a:rPr>
              <a:t>. </a:t>
            </a:r>
          </a:p>
          <a:p>
            <a:endParaRPr lang="it-IT" sz="3200" dirty="0">
              <a:latin typeface="Georgia" panose="02040502050405020303" pitchFamily="18" charset="0"/>
            </a:endParaRPr>
          </a:p>
          <a:p>
            <a:r>
              <a:rPr lang="it-IT" sz="3200" dirty="0">
                <a:latin typeface="Georgia" panose="02040502050405020303" pitchFamily="18" charset="0"/>
              </a:rPr>
              <a:t>In </a:t>
            </a:r>
            <a:r>
              <a:rPr lang="it-IT" sz="3200" dirty="0" err="1">
                <a:latin typeface="Georgia" panose="02040502050405020303" pitchFamily="18" charset="0"/>
              </a:rPr>
              <a:t>Sardinia</a:t>
            </a:r>
            <a:r>
              <a:rPr lang="it-IT" sz="3200" dirty="0">
                <a:latin typeface="Georgia" panose="02040502050405020303" pitchFamily="18" charset="0"/>
              </a:rPr>
              <a:t>, </a:t>
            </a:r>
            <a:r>
              <a:rPr lang="it-IT" sz="3200" dirty="0" err="1">
                <a:latin typeface="Georgia" panose="02040502050405020303" pitchFamily="18" charset="0"/>
              </a:rPr>
              <a:t>its</a:t>
            </a:r>
            <a:r>
              <a:rPr lang="it-IT" sz="3200" dirty="0">
                <a:latin typeface="Georgia" panose="02040502050405020303" pitchFamily="18" charset="0"/>
              </a:rPr>
              <a:t> </a:t>
            </a:r>
            <a:r>
              <a:rPr lang="it-IT" sz="3200" dirty="0" err="1">
                <a:latin typeface="Georgia" panose="02040502050405020303" pitchFamily="18" charset="0"/>
              </a:rPr>
              <a:t>young</a:t>
            </a:r>
            <a:r>
              <a:rPr lang="it-IT" sz="3200" dirty="0">
                <a:latin typeface="Georgia" panose="02040502050405020303" pitchFamily="18" charset="0"/>
              </a:rPr>
              <a:t> </a:t>
            </a:r>
            <a:r>
              <a:rPr lang="it-IT" sz="3200" dirty="0" err="1">
                <a:latin typeface="Georgia" panose="02040502050405020303" pitchFamily="18" charset="0"/>
              </a:rPr>
              <a:t>scapes</a:t>
            </a:r>
            <a:r>
              <a:rPr lang="it-IT" sz="3200" dirty="0">
                <a:latin typeface="Georgia" panose="02040502050405020303" pitchFamily="18" charset="0"/>
              </a:rPr>
              <a:t> and </a:t>
            </a:r>
            <a:r>
              <a:rPr lang="it-IT" sz="3200" dirty="0" err="1">
                <a:latin typeface="Georgia" panose="02040502050405020303" pitchFamily="18" charset="0"/>
              </a:rPr>
              <a:t>capitula</a:t>
            </a:r>
            <a:r>
              <a:rPr lang="it-IT" sz="3200" dirty="0">
                <a:latin typeface="Georgia" panose="02040502050405020303" pitchFamily="18" charset="0"/>
              </a:rPr>
              <a:t> are </a:t>
            </a:r>
            <a:r>
              <a:rPr lang="it-IT" sz="3200" dirty="0" err="1">
                <a:latin typeface="Georgia" panose="02040502050405020303" pitchFamily="18" charset="0"/>
              </a:rPr>
              <a:t>eaten</a:t>
            </a:r>
            <a:r>
              <a:rPr lang="it-IT" sz="3200" dirty="0">
                <a:latin typeface="Georgia" panose="02040502050405020303" pitchFamily="18" charset="0"/>
              </a:rPr>
              <a:t> </a:t>
            </a:r>
            <a:r>
              <a:rPr lang="it-IT" sz="3200" dirty="0" err="1">
                <a:latin typeface="Georgia" panose="02040502050405020303" pitchFamily="18" charset="0"/>
              </a:rPr>
              <a:t>raw</a:t>
            </a:r>
            <a:r>
              <a:rPr lang="it-IT" sz="3200" dirty="0">
                <a:latin typeface="Georgia" panose="02040502050405020303" pitchFamily="18" charset="0"/>
              </a:rPr>
              <a:t> in </a:t>
            </a:r>
            <a:r>
              <a:rPr lang="it-IT" sz="3200" dirty="0" err="1">
                <a:latin typeface="Georgia" panose="02040502050405020303" pitchFamily="18" charset="0"/>
              </a:rPr>
              <a:t>salad</a:t>
            </a:r>
            <a:r>
              <a:rPr lang="it-IT" sz="3200" dirty="0"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3389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AF7C811-FB30-C14B-9CF2-45D3091220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26" t="12648" r="6008" b="2923"/>
          <a:stretch/>
        </p:blipFill>
        <p:spPr>
          <a:xfrm>
            <a:off x="424069" y="82612"/>
            <a:ext cx="5253441" cy="6775388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9D607E0-6865-8D44-81F1-B5FC434D05C1}"/>
              </a:ext>
            </a:extLst>
          </p:cNvPr>
          <p:cNvSpPr/>
          <p:nvPr/>
        </p:nvSpPr>
        <p:spPr>
          <a:xfrm>
            <a:off x="6423853" y="399283"/>
            <a:ext cx="5406885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it-IT" sz="2200" dirty="0">
                <a:latin typeface="Georgia" panose="02040502050405020303" pitchFamily="18" charset="0"/>
              </a:rPr>
              <a:t>An </a:t>
            </a:r>
            <a:r>
              <a:rPr lang="it-IT" sz="2200" dirty="0" err="1">
                <a:latin typeface="Georgia" panose="02040502050405020303" pitchFamily="18" charset="0"/>
              </a:rPr>
              <a:t>extract</a:t>
            </a:r>
            <a:r>
              <a:rPr lang="it-IT" sz="2200" dirty="0">
                <a:latin typeface="Georgia" panose="02040502050405020303" pitchFamily="18" charset="0"/>
              </a:rPr>
              <a:t> from </a:t>
            </a:r>
            <a:r>
              <a:rPr lang="it-IT" sz="2200" i="1" dirty="0" err="1">
                <a:latin typeface="Georgia" panose="02040502050405020303" pitchFamily="18" charset="0"/>
              </a:rPr>
              <a:t>Onopordum</a:t>
            </a:r>
            <a:r>
              <a:rPr lang="it-IT" sz="2200" i="1" dirty="0">
                <a:latin typeface="Georgia" panose="02040502050405020303" pitchFamily="18" charset="0"/>
              </a:rPr>
              <a:t> </a:t>
            </a:r>
            <a:r>
              <a:rPr lang="it-IT" sz="2200" i="1" dirty="0" err="1">
                <a:latin typeface="Georgia" panose="02040502050405020303" pitchFamily="18" charset="0"/>
              </a:rPr>
              <a:t>illyricum</a:t>
            </a:r>
            <a:r>
              <a:rPr lang="it-IT" sz="2200" dirty="0">
                <a:latin typeface="Georgia" panose="02040502050405020303" pitchFamily="18" charset="0"/>
              </a:rPr>
              <a:t> </a:t>
            </a:r>
            <a:r>
              <a:rPr lang="it-IT" sz="2200" dirty="0" err="1">
                <a:latin typeface="Georgia" panose="02040502050405020303" pitchFamily="18" charset="0"/>
              </a:rPr>
              <a:t>leaves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was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produced</a:t>
            </a:r>
            <a:r>
              <a:rPr lang="it-IT" sz="2200" dirty="0">
                <a:latin typeface="Georgia" panose="02040502050405020303" pitchFamily="18" charset="0"/>
              </a:rPr>
              <a:t> by </a:t>
            </a:r>
            <a:r>
              <a:rPr lang="it-IT" sz="2200" dirty="0" err="1">
                <a:latin typeface="Georgia" panose="02040502050405020303" pitchFamily="18" charset="0"/>
              </a:rPr>
              <a:t>maceration</a:t>
            </a:r>
            <a:r>
              <a:rPr lang="it-IT" sz="2200" dirty="0">
                <a:latin typeface="Georgia" panose="02040502050405020303" pitchFamily="18" charset="0"/>
              </a:rPr>
              <a:t> in 80% </a:t>
            </a:r>
            <a:r>
              <a:rPr lang="it-IT" sz="2200" dirty="0" err="1">
                <a:latin typeface="Georgia" panose="02040502050405020303" pitchFamily="18" charset="0"/>
              </a:rPr>
              <a:t>ethanol</a:t>
            </a:r>
            <a:r>
              <a:rPr lang="it-IT" sz="2200" dirty="0">
                <a:latin typeface="Georgia" panose="02040502050405020303" pitchFamily="18" charset="0"/>
              </a:rPr>
              <a:t>, </a:t>
            </a:r>
            <a:r>
              <a:rPr lang="it-IT" sz="2200" dirty="0" err="1">
                <a:latin typeface="Georgia" panose="02040502050405020303" pitchFamily="18" charset="0"/>
              </a:rPr>
              <a:t>characterized</a:t>
            </a:r>
            <a:r>
              <a:rPr lang="it-IT" sz="2200" dirty="0">
                <a:latin typeface="Georgia" panose="02040502050405020303" pitchFamily="18" charset="0"/>
              </a:rPr>
              <a:t> by </a:t>
            </a:r>
            <a:r>
              <a:rPr lang="it-IT" sz="2200" dirty="0" err="1">
                <a:latin typeface="Georgia" panose="02040502050405020303" pitchFamily="18" charset="0"/>
              </a:rPr>
              <a:t>liquid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chromatography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coupled</a:t>
            </a:r>
            <a:r>
              <a:rPr lang="it-IT" sz="2200" dirty="0">
                <a:latin typeface="Georgia" panose="02040502050405020303" pitchFamily="18" charset="0"/>
              </a:rPr>
              <a:t> to mass </a:t>
            </a:r>
            <a:r>
              <a:rPr lang="it-IT" sz="2200" dirty="0" err="1">
                <a:latin typeface="Georgia" panose="02040502050405020303" pitchFamily="18" charset="0"/>
              </a:rPr>
              <a:t>spectrometry</a:t>
            </a:r>
            <a:r>
              <a:rPr lang="it-IT" sz="2200" dirty="0">
                <a:latin typeface="Georgia" panose="02040502050405020303" pitchFamily="18" charset="0"/>
              </a:rPr>
              <a:t>.</a:t>
            </a:r>
          </a:p>
          <a:p>
            <a:endParaRPr lang="it-IT" sz="2200" dirty="0">
              <a:latin typeface="Georgia" panose="02040502050405020303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it-IT" sz="2200" dirty="0" err="1">
                <a:latin typeface="Georgia" panose="02040502050405020303" pitchFamily="18" charset="0"/>
              </a:rPr>
              <a:t>Phenolic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compounds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were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abundantly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present</a:t>
            </a:r>
            <a:r>
              <a:rPr lang="it-IT" sz="2200" dirty="0">
                <a:latin typeface="Georgia" panose="02040502050405020303" pitchFamily="18" charset="0"/>
              </a:rPr>
              <a:t> in the </a:t>
            </a:r>
            <a:r>
              <a:rPr lang="it-IT" sz="2200" dirty="0" err="1">
                <a:latin typeface="Georgia" panose="02040502050405020303" pitchFamily="18" charset="0"/>
              </a:rPr>
              <a:t>extract</a:t>
            </a:r>
            <a:r>
              <a:rPr lang="it-IT" sz="2200" dirty="0">
                <a:latin typeface="Georgia" panose="02040502050405020303" pitchFamily="18" charset="0"/>
              </a:rPr>
              <a:t>, </a:t>
            </a:r>
            <a:r>
              <a:rPr lang="it-IT" sz="2200" dirty="0" err="1">
                <a:latin typeface="Georgia" panose="02040502050405020303" pitchFamily="18" charset="0"/>
              </a:rPr>
              <a:t>especially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hydroxycinnamic</a:t>
            </a:r>
            <a:r>
              <a:rPr lang="it-IT" sz="2200" dirty="0">
                <a:latin typeface="Georgia" panose="02040502050405020303" pitchFamily="18" charset="0"/>
              </a:rPr>
              <a:t> acid and </a:t>
            </a:r>
            <a:r>
              <a:rPr lang="it-IT" sz="2200" dirty="0" err="1">
                <a:latin typeface="Georgia" panose="02040502050405020303" pitchFamily="18" charset="0"/>
              </a:rPr>
              <a:t>flavonol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derivatives</a:t>
            </a:r>
            <a:r>
              <a:rPr lang="it-IT" sz="2200" dirty="0">
                <a:latin typeface="Georgia" panose="02040502050405020303" pitchFamily="18" charset="0"/>
              </a:rPr>
              <a:t>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200" dirty="0">
              <a:latin typeface="Georgia" panose="02040502050405020303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it-IT" sz="2200" dirty="0" err="1">
                <a:latin typeface="Georgia" panose="02040502050405020303" pitchFamily="18" charset="0"/>
              </a:rPr>
              <a:t>Cultured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skin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cells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treated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exposed</a:t>
            </a:r>
            <a:r>
              <a:rPr lang="it-IT" sz="2200" dirty="0">
                <a:latin typeface="Georgia" panose="02040502050405020303" pitchFamily="18" charset="0"/>
              </a:rPr>
              <a:t> to </a:t>
            </a:r>
            <a:r>
              <a:rPr lang="it-IT" sz="2200" dirty="0" err="1">
                <a:latin typeface="Georgia" panose="02040502050405020303" pitchFamily="18" charset="0"/>
              </a:rPr>
              <a:t>oxidative</a:t>
            </a:r>
            <a:r>
              <a:rPr lang="it-IT" sz="2200" dirty="0">
                <a:latin typeface="Georgia" panose="02040502050405020303" pitchFamily="18" charset="0"/>
              </a:rPr>
              <a:t> stress show </a:t>
            </a:r>
            <a:r>
              <a:rPr lang="it-IT" sz="2200" dirty="0" err="1">
                <a:latin typeface="Georgia" panose="02040502050405020303" pitchFamily="18" charset="0"/>
              </a:rPr>
              <a:t>enhanced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reduction</a:t>
            </a:r>
            <a:r>
              <a:rPr lang="it-IT" sz="2200" dirty="0">
                <a:latin typeface="Georgia" panose="02040502050405020303" pitchFamily="18" charset="0"/>
              </a:rPr>
              <a:t> of </a:t>
            </a:r>
            <a:r>
              <a:rPr lang="it-IT" sz="2200" dirty="0" err="1">
                <a:latin typeface="Georgia" panose="02040502050405020303" pitchFamily="18" charset="0"/>
              </a:rPr>
              <a:t>intracellular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reactive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oxygen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species</a:t>
            </a:r>
            <a:r>
              <a:rPr lang="it-IT" sz="2200" dirty="0">
                <a:latin typeface="Georgia" panose="02040502050405020303" pitchFamily="18" charset="0"/>
              </a:rPr>
              <a:t> (ROS) </a:t>
            </a:r>
            <a:r>
              <a:rPr lang="it-IT" sz="2200" dirty="0" err="1">
                <a:latin typeface="Georgia" panose="02040502050405020303" pitchFamily="18" charset="0"/>
              </a:rPr>
              <a:t>levels</a:t>
            </a:r>
            <a:r>
              <a:rPr lang="it-IT" sz="2200" dirty="0">
                <a:latin typeface="Georgia" panose="02040502050405020303" pitchFamily="18" charset="0"/>
              </a:rPr>
              <a:t> in the </a:t>
            </a:r>
            <a:r>
              <a:rPr lang="it-IT" sz="2200" dirty="0" err="1">
                <a:latin typeface="Georgia" panose="02040502050405020303" pitchFamily="18" charset="0"/>
              </a:rPr>
              <a:t>presence</a:t>
            </a:r>
            <a:r>
              <a:rPr lang="it-IT" sz="2200" dirty="0">
                <a:latin typeface="Georgia" panose="02040502050405020303" pitchFamily="18" charset="0"/>
              </a:rPr>
              <a:t> of </a:t>
            </a:r>
            <a:r>
              <a:rPr lang="it-IT" sz="2200" i="1" dirty="0">
                <a:latin typeface="Georgia" panose="02040502050405020303" pitchFamily="18" charset="0"/>
              </a:rPr>
              <a:t>O. </a:t>
            </a:r>
            <a:r>
              <a:rPr lang="it-IT" sz="2200" i="1" dirty="0" err="1">
                <a:latin typeface="Georgia" panose="02040502050405020303" pitchFamily="18" charset="0"/>
              </a:rPr>
              <a:t>illyricum</a:t>
            </a:r>
            <a:r>
              <a:rPr lang="it-IT" sz="2200" i="1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extract</a:t>
            </a:r>
            <a:r>
              <a:rPr lang="it-IT" sz="2200" dirty="0"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3349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2BB724D-1027-724B-A232-797A6E1C0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25" r="15202" b="11246"/>
          <a:stretch/>
        </p:blipFill>
        <p:spPr>
          <a:xfrm>
            <a:off x="165926" y="1976136"/>
            <a:ext cx="5148196" cy="34848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B54AABF-9262-D749-8224-3F52051CDFCB}"/>
              </a:ext>
            </a:extLst>
          </p:cNvPr>
          <p:cNvSpPr txBox="1"/>
          <p:nvPr/>
        </p:nvSpPr>
        <p:spPr>
          <a:xfrm>
            <a:off x="4004390" y="496733"/>
            <a:ext cx="4586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err="1">
                <a:latin typeface="Georgia" panose="02040502050405020303" pitchFamily="18" charset="0"/>
              </a:rPr>
              <a:t>Cynara</a:t>
            </a:r>
            <a:r>
              <a:rPr lang="it-IT" sz="3200" b="1" i="1" dirty="0">
                <a:latin typeface="Georgia" panose="02040502050405020303" pitchFamily="18" charset="0"/>
              </a:rPr>
              <a:t> </a:t>
            </a:r>
            <a:r>
              <a:rPr lang="it-IT" sz="3200" b="1" i="1" dirty="0" err="1">
                <a:latin typeface="Georgia" panose="02040502050405020303" pitchFamily="18" charset="0"/>
              </a:rPr>
              <a:t>cardunculus</a:t>
            </a:r>
            <a:endParaRPr lang="it-IT" sz="3200" b="1" i="1" dirty="0">
              <a:latin typeface="Georgia" panose="02040502050405020303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750CC1E-1473-FF44-841C-2672CB761D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34" b="4412"/>
          <a:stretch/>
        </p:blipFill>
        <p:spPr>
          <a:xfrm>
            <a:off x="5314122" y="1775790"/>
            <a:ext cx="6571709" cy="3885568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64B91BF6-F419-FB43-AA95-664E90E2416A}"/>
              </a:ext>
            </a:extLst>
          </p:cNvPr>
          <p:cNvSpPr/>
          <p:nvPr/>
        </p:nvSpPr>
        <p:spPr>
          <a:xfrm>
            <a:off x="1459828" y="5861704"/>
            <a:ext cx="952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latin typeface="Georgia" panose="02040502050405020303" pitchFamily="18" charset="0"/>
              </a:rPr>
              <a:t>Twelve</a:t>
            </a:r>
            <a:r>
              <a:rPr lang="it-IT" dirty="0">
                <a:latin typeface="Georgia" panose="02040502050405020303" pitchFamily="18" charset="0"/>
              </a:rPr>
              <a:t> </a:t>
            </a:r>
            <a:r>
              <a:rPr lang="it-IT" dirty="0" err="1">
                <a:latin typeface="Georgia" panose="02040502050405020303" pitchFamily="18" charset="0"/>
              </a:rPr>
              <a:t>phenolic</a:t>
            </a:r>
            <a:r>
              <a:rPr lang="it-IT" dirty="0">
                <a:latin typeface="Georgia" panose="02040502050405020303" pitchFamily="18" charset="0"/>
              </a:rPr>
              <a:t> </a:t>
            </a:r>
            <a:r>
              <a:rPr lang="it-IT" dirty="0" err="1">
                <a:latin typeface="Georgia" panose="02040502050405020303" pitchFamily="18" charset="0"/>
              </a:rPr>
              <a:t>compounds</a:t>
            </a:r>
            <a:r>
              <a:rPr lang="it-IT" dirty="0">
                <a:latin typeface="Georgia" panose="02040502050405020303" pitchFamily="18" charset="0"/>
              </a:rPr>
              <a:t>, </a:t>
            </a:r>
            <a:r>
              <a:rPr lang="it-IT" dirty="0" err="1">
                <a:latin typeface="Georgia" panose="02040502050405020303" pitchFamily="18" charset="0"/>
              </a:rPr>
              <a:t>belonging</a:t>
            </a:r>
            <a:r>
              <a:rPr lang="it-IT" dirty="0">
                <a:latin typeface="Georgia" panose="02040502050405020303" pitchFamily="18" charset="0"/>
              </a:rPr>
              <a:t> to the </a:t>
            </a:r>
            <a:r>
              <a:rPr lang="it-IT" dirty="0" err="1">
                <a:latin typeface="Georgia" panose="02040502050405020303" pitchFamily="18" charset="0"/>
              </a:rPr>
              <a:t>chemical</a:t>
            </a:r>
            <a:r>
              <a:rPr lang="it-IT" dirty="0">
                <a:latin typeface="Georgia" panose="02040502050405020303" pitchFamily="18" charset="0"/>
              </a:rPr>
              <a:t> </a:t>
            </a:r>
            <a:r>
              <a:rPr lang="it-IT" dirty="0" err="1">
                <a:latin typeface="Georgia" panose="02040502050405020303" pitchFamily="18" charset="0"/>
              </a:rPr>
              <a:t>class</a:t>
            </a:r>
            <a:r>
              <a:rPr lang="it-IT" dirty="0">
                <a:latin typeface="Georgia" panose="02040502050405020303" pitchFamily="18" charset="0"/>
              </a:rPr>
              <a:t> of </a:t>
            </a:r>
            <a:r>
              <a:rPr lang="it-IT" dirty="0" err="1">
                <a:latin typeface="Georgia" panose="02040502050405020303" pitchFamily="18" charset="0"/>
              </a:rPr>
              <a:t>hydroxycinnamic</a:t>
            </a:r>
            <a:r>
              <a:rPr lang="it-IT" dirty="0">
                <a:latin typeface="Georgia" panose="02040502050405020303" pitchFamily="18" charset="0"/>
              </a:rPr>
              <a:t> </a:t>
            </a:r>
            <a:r>
              <a:rPr lang="it-IT" dirty="0" err="1">
                <a:latin typeface="Georgia" panose="02040502050405020303" pitchFamily="18" charset="0"/>
              </a:rPr>
              <a:t>acids</a:t>
            </a:r>
            <a:endParaRPr lang="it-IT" dirty="0">
              <a:latin typeface="Georgia" panose="02040502050405020303" pitchFamily="18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D5E0242-E1F7-3D46-82D0-4E77BDE6BE22}"/>
              </a:ext>
            </a:extLst>
          </p:cNvPr>
          <p:cNvSpPr/>
          <p:nvPr/>
        </p:nvSpPr>
        <p:spPr>
          <a:xfrm>
            <a:off x="3953615" y="6355639"/>
            <a:ext cx="4241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doi.org</a:t>
            </a:r>
            <a:r>
              <a:rPr lang="it-IT" dirty="0"/>
              <a:t>/10.1016/j.jfca.2021.104342</a:t>
            </a:r>
          </a:p>
        </p:txBody>
      </p:sp>
    </p:spTree>
    <p:extLst>
      <p:ext uri="{BB962C8B-B14F-4D97-AF65-F5344CB8AC3E}">
        <p14:creationId xmlns:p14="http://schemas.microsoft.com/office/powerpoint/2010/main" val="1655267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B035131-8D50-4D48-98E3-FD28ED04A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78" t="660" r="23113" b="-660"/>
          <a:stretch/>
        </p:blipFill>
        <p:spPr>
          <a:xfrm>
            <a:off x="128167" y="2007920"/>
            <a:ext cx="3423416" cy="364102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74D9F7-517D-8944-81FD-CB8C06AEBE5F}"/>
              </a:ext>
            </a:extLst>
          </p:cNvPr>
          <p:cNvSpPr txBox="1"/>
          <p:nvPr/>
        </p:nvSpPr>
        <p:spPr>
          <a:xfrm>
            <a:off x="4004390" y="496733"/>
            <a:ext cx="4102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err="1">
                <a:latin typeface="Georgia" panose="02040502050405020303" pitchFamily="18" charset="0"/>
              </a:rPr>
              <a:t>Myrtus</a:t>
            </a:r>
            <a:r>
              <a:rPr lang="it-IT" sz="3200" b="1" i="1" dirty="0">
                <a:latin typeface="Georgia" panose="02040502050405020303" pitchFamily="18" charset="0"/>
              </a:rPr>
              <a:t> </a:t>
            </a:r>
            <a:r>
              <a:rPr lang="it-IT" sz="3200" b="1" i="1" dirty="0" err="1">
                <a:latin typeface="Georgia" panose="02040502050405020303" pitchFamily="18" charset="0"/>
              </a:rPr>
              <a:t>communis</a:t>
            </a:r>
            <a:endParaRPr lang="it-IT" sz="3200" b="1" i="1" dirty="0">
              <a:latin typeface="Georgia" panose="02040502050405020303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EA31850-D3BB-604A-AF97-0DC42DD06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2" t="3097" r="6654"/>
          <a:stretch/>
        </p:blipFill>
        <p:spPr>
          <a:xfrm>
            <a:off x="3432313" y="1696279"/>
            <a:ext cx="8759687" cy="455585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5E977C58-92A2-2A4D-9D51-B7508A5EBE1D}"/>
              </a:ext>
            </a:extLst>
          </p:cNvPr>
          <p:cNvSpPr/>
          <p:nvPr/>
        </p:nvSpPr>
        <p:spPr>
          <a:xfrm>
            <a:off x="4115004" y="6252134"/>
            <a:ext cx="4171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Georgia" panose="02040502050405020303" pitchFamily="18" charset="0"/>
              </a:rPr>
              <a:t>DOI: 10.1080/10715760310001625609</a:t>
            </a:r>
          </a:p>
        </p:txBody>
      </p:sp>
    </p:spTree>
    <p:extLst>
      <p:ext uri="{BB962C8B-B14F-4D97-AF65-F5344CB8AC3E}">
        <p14:creationId xmlns:p14="http://schemas.microsoft.com/office/powerpoint/2010/main" val="3164333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4D10189-1F4A-124C-A1A5-6FBBF3672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5" t="6080" r="2766" b="6293"/>
          <a:stretch/>
        </p:blipFill>
        <p:spPr>
          <a:xfrm>
            <a:off x="593889" y="968022"/>
            <a:ext cx="4015818" cy="264244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2B754EB-803B-024E-82FB-FF13BB78E8A1}"/>
              </a:ext>
            </a:extLst>
          </p:cNvPr>
          <p:cNvSpPr/>
          <p:nvPr/>
        </p:nvSpPr>
        <p:spPr>
          <a:xfrm>
            <a:off x="5511538" y="2040805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>
                <a:solidFill>
                  <a:srgbClr val="333333"/>
                </a:solidFill>
                <a:latin typeface="Georgia" panose="02040502050405020303" pitchFamily="18" charset="0"/>
              </a:rPr>
              <a:t>α-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Synuclein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is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a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neuron-specific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protein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that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contributes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to the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pathology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of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Parkinson’s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disease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 </a:t>
            </a:r>
            <a:r>
              <a:rPr lang="it-IT" i="1" dirty="0">
                <a:solidFill>
                  <a:srgbClr val="333333"/>
                </a:solidFill>
                <a:latin typeface="Georgia" panose="02040502050405020303" pitchFamily="18" charset="0"/>
              </a:rPr>
              <a:t>via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 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mitochondria-related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mechanisms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. </a:t>
            </a:r>
          </a:p>
          <a:p>
            <a:endParaRPr lang="it-IT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Interaction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of </a:t>
            </a:r>
            <a:r>
              <a:rPr lang="el-GR" dirty="0">
                <a:solidFill>
                  <a:srgbClr val="333333"/>
                </a:solidFill>
                <a:latin typeface="Georgia" panose="02040502050405020303" pitchFamily="18" charset="0"/>
              </a:rPr>
              <a:t>α-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synuclein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with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mitochondria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causes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release of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cytochrome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 </a:t>
            </a:r>
            <a:r>
              <a:rPr lang="it-IT" i="1" dirty="0">
                <a:solidFill>
                  <a:srgbClr val="333333"/>
                </a:solidFill>
                <a:latin typeface="Georgia" panose="02040502050405020303" pitchFamily="18" charset="0"/>
              </a:rPr>
              <a:t>c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,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increase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of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mitochondrial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calcium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and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nitric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oxide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, and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oxidative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modification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of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mitochondrial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components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.</a:t>
            </a:r>
          </a:p>
          <a:p>
            <a:endParaRPr lang="it-IT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These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findings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suggest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a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pivotal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role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for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mitochondria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in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oxidative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stress and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apoptosis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induced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by </a:t>
            </a:r>
            <a:r>
              <a:rPr lang="el-GR" dirty="0">
                <a:solidFill>
                  <a:srgbClr val="333333"/>
                </a:solidFill>
                <a:latin typeface="Georgia" panose="02040502050405020303" pitchFamily="18" charset="0"/>
              </a:rPr>
              <a:t>α-</a:t>
            </a:r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synuclein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.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023CE4C-683E-5A4B-B436-6A54C7F15078}"/>
              </a:ext>
            </a:extLst>
          </p:cNvPr>
          <p:cNvSpPr txBox="1"/>
          <p:nvPr/>
        </p:nvSpPr>
        <p:spPr>
          <a:xfrm>
            <a:off x="1206805" y="137025"/>
            <a:ext cx="9898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latin typeface="Georgia" panose="02040502050405020303" pitchFamily="18" charset="0"/>
              </a:rPr>
              <a:t>The model: </a:t>
            </a:r>
          </a:p>
          <a:p>
            <a:r>
              <a:rPr lang="it-IT" sz="2400" dirty="0" err="1">
                <a:latin typeface="Georgia" panose="02040502050405020303" pitchFamily="18" charset="0"/>
              </a:rPr>
              <a:t>cell</a:t>
            </a:r>
            <a:r>
              <a:rPr lang="it-IT" sz="2400" dirty="0">
                <a:latin typeface="Georgia" panose="02040502050405020303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</a:rPr>
              <a:t>cultures</a:t>
            </a:r>
            <a:r>
              <a:rPr lang="it-IT" sz="2400" dirty="0">
                <a:latin typeface="Georgia" panose="02040502050405020303" pitchFamily="18" charset="0"/>
              </a:rPr>
              <a:t> of neuroblastoma </a:t>
            </a:r>
            <a:r>
              <a:rPr lang="it-IT" sz="2400" dirty="0" err="1">
                <a:latin typeface="Georgia" panose="02040502050405020303" pitchFamily="18" charset="0"/>
              </a:rPr>
              <a:t>cells</a:t>
            </a:r>
            <a:r>
              <a:rPr lang="it-IT" sz="2400" dirty="0">
                <a:latin typeface="Georgia" panose="02040502050405020303" pitchFamily="18" charset="0"/>
              </a:rPr>
              <a:t> </a:t>
            </a:r>
            <a:r>
              <a:rPr lang="it-IT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overexpressing</a:t>
            </a:r>
            <a:r>
              <a:rPr lang="it-IT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l-GR" sz="2400" dirty="0">
                <a:solidFill>
                  <a:srgbClr val="333333"/>
                </a:solidFill>
                <a:latin typeface="Georgia" panose="02040502050405020303" pitchFamily="18" charset="0"/>
              </a:rPr>
              <a:t>α-</a:t>
            </a:r>
            <a:r>
              <a:rPr lang="it-IT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synuclein</a:t>
            </a:r>
            <a:r>
              <a:rPr lang="it-IT" sz="2400" dirty="0">
                <a:solidFill>
                  <a:srgbClr val="333333"/>
                </a:solidFill>
                <a:latin typeface="Georgia" panose="02040502050405020303" pitchFamily="18" charset="0"/>
              </a:rPr>
              <a:t> (SHSY) </a:t>
            </a:r>
            <a:endParaRPr lang="it-IT" sz="2400" dirty="0">
              <a:latin typeface="Georgia" panose="02040502050405020303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29B088A-C9AA-234A-B083-B30AB0EBB3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2" r="2535"/>
          <a:stretch/>
        </p:blipFill>
        <p:spPr>
          <a:xfrm>
            <a:off x="726205" y="3839014"/>
            <a:ext cx="3751185" cy="2734138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EB0DCC5-9DB5-9E4B-9D19-2EE5C4F875DA}"/>
              </a:ext>
            </a:extLst>
          </p:cNvPr>
          <p:cNvSpPr/>
          <p:nvPr/>
        </p:nvSpPr>
        <p:spPr>
          <a:xfrm>
            <a:off x="6934985" y="5330561"/>
            <a:ext cx="3302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latin typeface="Georgia" panose="02040502050405020303" pitchFamily="18" charset="0"/>
              </a:rPr>
              <a:t>DOI 10.1007/s00018-008-7589-1</a:t>
            </a:r>
            <a:br>
              <a:rPr lang="it-IT" sz="1600" dirty="0">
                <a:latin typeface="Georgia" panose="02040502050405020303" pitchFamily="18" charset="0"/>
              </a:rPr>
            </a:br>
            <a:endParaRPr lang="it-IT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527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942BC41-3C7A-FB45-9DD5-ECF95ED6AB03}"/>
              </a:ext>
            </a:extLst>
          </p:cNvPr>
          <p:cNvSpPr/>
          <p:nvPr/>
        </p:nvSpPr>
        <p:spPr>
          <a:xfrm>
            <a:off x="1102606" y="449996"/>
            <a:ext cx="1032163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latin typeface="Georgia" panose="02040502050405020303" pitchFamily="18" charset="0"/>
              </a:rPr>
              <a:t>Evaluation of the </a:t>
            </a:r>
            <a:r>
              <a:rPr lang="it-IT" sz="2400" dirty="0" err="1">
                <a:latin typeface="Georgia" panose="02040502050405020303" pitchFamily="18" charset="0"/>
              </a:rPr>
              <a:t>effects</a:t>
            </a:r>
            <a:r>
              <a:rPr lang="it-IT" sz="2400" dirty="0">
                <a:latin typeface="Georgia" panose="02040502050405020303" pitchFamily="18" charset="0"/>
              </a:rPr>
              <a:t> of the </a:t>
            </a:r>
            <a:r>
              <a:rPr lang="it-IT" sz="2400" dirty="0" err="1">
                <a:latin typeface="Georgia" panose="02040502050405020303" pitchFamily="18" charset="0"/>
              </a:rPr>
              <a:t>extracts</a:t>
            </a:r>
            <a:r>
              <a:rPr lang="it-IT" sz="2400" dirty="0">
                <a:latin typeface="Georgia" panose="02040502050405020303" pitchFamily="18" charset="0"/>
              </a:rPr>
              <a:t> on:</a:t>
            </a:r>
          </a:p>
          <a:p>
            <a:pPr algn="ctr"/>
            <a:endParaRPr lang="it-IT" sz="2400" dirty="0">
              <a:latin typeface="Georgia" panose="02040502050405020303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it-IT" sz="2200" dirty="0" err="1">
                <a:latin typeface="Georgia" panose="02040502050405020303" pitchFamily="18" charset="0"/>
              </a:rPr>
              <a:t>oxidative</a:t>
            </a:r>
            <a:r>
              <a:rPr lang="it-IT" sz="2200" dirty="0">
                <a:latin typeface="Georgia" panose="02040502050405020303" pitchFamily="18" charset="0"/>
              </a:rPr>
              <a:t> stress </a:t>
            </a:r>
            <a:r>
              <a:rPr lang="it-IT" sz="2200" dirty="0" err="1">
                <a:latin typeface="Georgia" panose="02040502050405020303" pitchFamily="18" charset="0"/>
              </a:rPr>
              <a:t>induced</a:t>
            </a:r>
            <a:r>
              <a:rPr lang="it-IT" sz="2200" dirty="0">
                <a:latin typeface="Georgia" panose="02040502050405020303" pitchFamily="18" charset="0"/>
              </a:rPr>
              <a:t> by H2O2 (</a:t>
            </a:r>
            <a:r>
              <a:rPr lang="it-IT" sz="2200" dirty="0" err="1">
                <a:latin typeface="Georgia" panose="02040502050405020303" pitchFamily="18" charset="0"/>
              </a:rPr>
              <a:t>cell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viability</a:t>
            </a:r>
            <a:r>
              <a:rPr lang="it-IT" sz="2200" dirty="0">
                <a:latin typeface="Georgia" panose="02040502050405020303" pitchFamily="18" charset="0"/>
              </a:rPr>
              <a:t> and </a:t>
            </a:r>
            <a:r>
              <a:rPr lang="it-IT" sz="2200" dirty="0" err="1">
                <a:latin typeface="Georgia" panose="02040502050405020303" pitchFamily="18" charset="0"/>
              </a:rPr>
              <a:t>enzymatic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assays</a:t>
            </a:r>
            <a:r>
              <a:rPr lang="it-IT" sz="2200" dirty="0">
                <a:latin typeface="Georgia" panose="02040502050405020303" pitchFamily="18" charset="0"/>
              </a:rPr>
              <a:t>)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it-IT" sz="2200" dirty="0" err="1">
                <a:latin typeface="Georgia" panose="02040502050405020303" pitchFamily="18" charset="0"/>
              </a:rPr>
              <a:t>activation</a:t>
            </a:r>
            <a:r>
              <a:rPr lang="it-IT" sz="2200" dirty="0">
                <a:latin typeface="Georgia" panose="02040502050405020303" pitchFamily="18" charset="0"/>
              </a:rPr>
              <a:t> of </a:t>
            </a:r>
            <a:r>
              <a:rPr lang="it-IT" sz="2200" dirty="0" err="1">
                <a:latin typeface="Georgia" panose="02040502050405020303" pitchFamily="18" charset="0"/>
              </a:rPr>
              <a:t>apoptosis</a:t>
            </a:r>
            <a:r>
              <a:rPr lang="it-IT" sz="2200" dirty="0">
                <a:latin typeface="Georgia" panose="02040502050405020303" pitchFamily="18" charset="0"/>
              </a:rPr>
              <a:t> (</a:t>
            </a:r>
            <a:r>
              <a:rPr lang="it-IT" sz="2200" dirty="0" err="1">
                <a:latin typeface="Georgia" panose="02040502050405020303" pitchFamily="18" charset="0"/>
              </a:rPr>
              <a:t>cleaveage</a:t>
            </a:r>
            <a:r>
              <a:rPr lang="it-IT" sz="2200" dirty="0">
                <a:latin typeface="Georgia" panose="02040502050405020303" pitchFamily="18" charset="0"/>
              </a:rPr>
              <a:t> of PARP)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it-IT" sz="2200" dirty="0" err="1">
                <a:latin typeface="Georgia" panose="02040502050405020303" pitchFamily="18" charset="0"/>
              </a:rPr>
              <a:t>intracellular</a:t>
            </a:r>
            <a:r>
              <a:rPr lang="it-IT" sz="2200" dirty="0">
                <a:latin typeface="Symbol" pitchFamily="2" charset="2"/>
              </a:rPr>
              <a:t> a</a:t>
            </a:r>
            <a:r>
              <a:rPr lang="it-IT" sz="2200" dirty="0">
                <a:latin typeface="Georgia" panose="02040502050405020303" pitchFamily="18" charset="0"/>
              </a:rPr>
              <a:t>-</a:t>
            </a:r>
            <a:r>
              <a:rPr lang="it-IT" sz="2200" dirty="0" err="1">
                <a:latin typeface="Georgia" panose="02040502050405020303" pitchFamily="18" charset="0"/>
              </a:rPr>
              <a:t>synuclein</a:t>
            </a:r>
            <a:r>
              <a:rPr lang="it-IT" sz="2200" dirty="0">
                <a:latin typeface="Georgia" panose="02040502050405020303" pitchFamily="18" charset="0"/>
              </a:rPr>
              <a:t> </a:t>
            </a:r>
            <a:r>
              <a:rPr lang="it-IT" sz="2200" dirty="0" err="1">
                <a:latin typeface="Georgia" panose="02040502050405020303" pitchFamily="18" charset="0"/>
              </a:rPr>
              <a:t>level</a:t>
            </a:r>
            <a:endParaRPr lang="it-IT" sz="2200" dirty="0">
              <a:latin typeface="Georgia" panose="02040502050405020303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it-IT" sz="2400" dirty="0">
              <a:latin typeface="Georgia" panose="02040502050405020303" pitchFamily="18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F0823F9-2EDB-A841-8EFC-64DE854398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25" r="15202" b="11246"/>
          <a:stretch/>
        </p:blipFill>
        <p:spPr>
          <a:xfrm>
            <a:off x="2280745" y="2947503"/>
            <a:ext cx="3022867" cy="204621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4DC0B08-9AFF-774A-BDEF-20C71B92F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78" t="660" r="30064" b="43141"/>
          <a:stretch/>
        </p:blipFill>
        <p:spPr>
          <a:xfrm>
            <a:off x="5863710" y="2947503"/>
            <a:ext cx="3022867" cy="204621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47520A2-2F17-D44A-A9B1-1C3952C69CDD}"/>
              </a:ext>
            </a:extLst>
          </p:cNvPr>
          <p:cNvSpPr txBox="1"/>
          <p:nvPr/>
        </p:nvSpPr>
        <p:spPr>
          <a:xfrm>
            <a:off x="1465711" y="5538782"/>
            <a:ext cx="87959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2 </a:t>
            </a:r>
            <a:r>
              <a:rPr lang="it-IT" sz="22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extraction</a:t>
            </a:r>
            <a:r>
              <a:rPr lang="it-IT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it-IT" sz="22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procedures</a:t>
            </a:r>
            <a:r>
              <a:rPr lang="it-IT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 : H</a:t>
            </a:r>
            <a:r>
              <a:rPr lang="it-IT" sz="2200" b="1" baseline="-25000" dirty="0">
                <a:solidFill>
                  <a:srgbClr val="FF0000"/>
                </a:solidFill>
                <a:latin typeface="Georgia" panose="02040502050405020303" pitchFamily="18" charset="0"/>
              </a:rPr>
              <a:t>2</a:t>
            </a:r>
            <a:r>
              <a:rPr lang="it-IT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O and </a:t>
            </a:r>
            <a:r>
              <a:rPr lang="it-IT" sz="22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EtOH</a:t>
            </a:r>
            <a:r>
              <a:rPr lang="it-IT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/H</a:t>
            </a:r>
            <a:r>
              <a:rPr lang="it-IT" sz="2200" b="1" baseline="-25000" dirty="0">
                <a:solidFill>
                  <a:srgbClr val="FF0000"/>
                </a:solidFill>
                <a:latin typeface="Georgia" panose="02040502050405020303" pitchFamily="18" charset="0"/>
              </a:rPr>
              <a:t>2</a:t>
            </a:r>
            <a:r>
              <a:rPr lang="it-IT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O (50:50, v/v) </a:t>
            </a:r>
          </a:p>
        </p:txBody>
      </p:sp>
    </p:spTree>
    <p:extLst>
      <p:ext uri="{BB962C8B-B14F-4D97-AF65-F5344CB8AC3E}">
        <p14:creationId xmlns:p14="http://schemas.microsoft.com/office/powerpoint/2010/main" val="34353882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</TotalTime>
  <Words>631</Words>
  <Application>Microsoft Macintosh PowerPoint</Application>
  <PresentationFormat>Widescreen</PresentationFormat>
  <Paragraphs>78</Paragraphs>
  <Slides>15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Georgia</vt:lpstr>
      <vt:lpstr>Symbol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paola.coccetti@unimib.it</dc:creator>
  <cp:lastModifiedBy>paola.coccetti@unimib.it</cp:lastModifiedBy>
  <cp:revision>38</cp:revision>
  <dcterms:created xsi:type="dcterms:W3CDTF">2023-05-30T07:19:06Z</dcterms:created>
  <dcterms:modified xsi:type="dcterms:W3CDTF">2023-06-09T12:01:54Z</dcterms:modified>
</cp:coreProperties>
</file>