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7" r:id="rId12"/>
    <p:sldId id="280" r:id="rId13"/>
    <p:sldId id="282"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Lst>
  <p:sldSz cx="12192000" cy="6858000"/>
  <p:notesSz cx="6858000" cy="9144000"/>
  <p:embeddedFontLst>
    <p:embeddedFont>
      <p:font typeface="EB Garamond" pitchFamily="2" charset="0"/>
      <p:regular r:id="rId44"/>
      <p:bold r:id="rId45"/>
      <p:italic r:id="rId46"/>
      <p:boldItalic r:id="rId47"/>
    </p:embeddedFont>
    <p:embeddedFont>
      <p:font typeface="Helvetica Neue" panose="02000503000000020004" pitchFamily="2" charset="0"/>
      <p:regular r:id="rId48"/>
      <p:bold r:id="rId49"/>
      <p:italic r:id="rId50"/>
      <p:boldItalic r:id="rId51"/>
    </p:embeddedFont>
    <p:embeddedFont>
      <p:font typeface="Noto Sans Symbols" pitchFamily="2" charset="0"/>
      <p:regular r:id="rId52"/>
      <p:bold r:id="rId53"/>
    </p:embeddedFont>
    <p:embeddedFont>
      <p:font typeface="Roboto" panose="02000000000000000000" pitchFamily="2"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8" roundtripDataSignature="AMtx7miAK4rpoOjjnVpWYoLmdX4ldLI6i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04D952-BD94-4E41-B1CA-09DA89964A65}">
  <a:tblStyle styleId="{AD04D952-BD94-4E41-B1CA-09DA89964A6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p:restoredTop sz="93059"/>
  </p:normalViewPr>
  <p:slideViewPr>
    <p:cSldViewPr snapToGrid="0" snapToObjects="1">
      <p:cViewPr varScale="1">
        <p:scale>
          <a:sx n="59" d="100"/>
          <a:sy n="59" d="100"/>
        </p:scale>
        <p:origin x="4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10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11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110"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108"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2" name="Google Shape;64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1" name="Google Shape;69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8" name="Google Shape;69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0" name="Google Shape;720;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7" name="Google Shape;737;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5" name="Google Shape;74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2" name="Google Shape;76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7" name="Google Shape;77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0" name="Google Shape;80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9" name="Google Shape;80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9" name="Google Shape;819;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0" name="Google Shape;84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15"/>
        <p:cNvGrpSpPr/>
        <p:nvPr/>
      </p:nvGrpSpPr>
      <p:grpSpPr>
        <a:xfrm>
          <a:off x="0" y="0"/>
          <a:ext cx="0" cy="0"/>
          <a:chOff x="0" y="0"/>
          <a:chExt cx="0" cy="0"/>
        </a:xfrm>
      </p:grpSpPr>
      <p:sp>
        <p:nvSpPr>
          <p:cNvPr id="16" name="Google Shape;16;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72"/>
        <p:cNvGrpSpPr/>
        <p:nvPr/>
      </p:nvGrpSpPr>
      <p:grpSpPr>
        <a:xfrm>
          <a:off x="0" y="0"/>
          <a:ext cx="0" cy="0"/>
          <a:chOff x="0" y="0"/>
          <a:chExt cx="0" cy="0"/>
        </a:xfrm>
      </p:grpSpPr>
      <p:sp>
        <p:nvSpPr>
          <p:cNvPr id="73" name="Google Shape;73;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8"/>
        <p:cNvGrpSpPr/>
        <p:nvPr/>
      </p:nvGrpSpPr>
      <p:grpSpPr>
        <a:xfrm>
          <a:off x="0" y="0"/>
          <a:ext cx="0" cy="0"/>
          <a:chOff x="0" y="0"/>
          <a:chExt cx="0" cy="0"/>
        </a:xfrm>
      </p:grpSpPr>
      <p:sp>
        <p:nvSpPr>
          <p:cNvPr id="79" name="Google Shape;79;p10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9"/>
        <p:cNvGrpSpPr/>
        <p:nvPr/>
      </p:nvGrpSpPr>
      <p:grpSpPr>
        <a:xfrm>
          <a:off x="0" y="0"/>
          <a:ext cx="0" cy="0"/>
          <a:chOff x="0" y="0"/>
          <a:chExt cx="0" cy="0"/>
        </a:xfrm>
      </p:grpSpPr>
      <p:sp>
        <p:nvSpPr>
          <p:cNvPr id="20" name="Google Shape;20;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9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25"/>
        <p:cNvGrpSpPr/>
        <p:nvPr/>
      </p:nvGrpSpPr>
      <p:grpSpPr>
        <a:xfrm>
          <a:off x="0" y="0"/>
          <a:ext cx="0" cy="0"/>
          <a:chOff x="0" y="0"/>
          <a:chExt cx="0" cy="0"/>
        </a:xfrm>
      </p:grpSpPr>
      <p:sp>
        <p:nvSpPr>
          <p:cNvPr id="26" name="Google Shape;26;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9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32"/>
        <p:cNvGrpSpPr/>
        <p:nvPr/>
      </p:nvGrpSpPr>
      <p:grpSpPr>
        <a:xfrm>
          <a:off x="0" y="0"/>
          <a:ext cx="0" cy="0"/>
          <a:chOff x="0" y="0"/>
          <a:chExt cx="0" cy="0"/>
        </a:xfrm>
      </p:grpSpPr>
      <p:sp>
        <p:nvSpPr>
          <p:cNvPr id="33" name="Google Shape;33;p9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9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 name="Google Shape;35;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38"/>
        <p:cNvGrpSpPr/>
        <p:nvPr/>
      </p:nvGrpSpPr>
      <p:grpSpPr>
        <a:xfrm>
          <a:off x="0" y="0"/>
          <a:ext cx="0" cy="0"/>
          <a:chOff x="0" y="0"/>
          <a:chExt cx="0" cy="0"/>
        </a:xfrm>
      </p:grpSpPr>
      <p:sp>
        <p:nvSpPr>
          <p:cNvPr id="39" name="Google Shape;39;p9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9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4"/>
        <p:cNvGrpSpPr/>
        <p:nvPr/>
      </p:nvGrpSpPr>
      <p:grpSpPr>
        <a:xfrm>
          <a:off x="0" y="0"/>
          <a:ext cx="0" cy="0"/>
          <a:chOff x="0" y="0"/>
          <a:chExt cx="0" cy="0"/>
        </a:xfrm>
      </p:grpSpPr>
      <p:sp>
        <p:nvSpPr>
          <p:cNvPr id="45" name="Google Shape;45;p9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9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9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9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9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53"/>
        <p:cNvGrpSpPr/>
        <p:nvPr/>
      </p:nvGrpSpPr>
      <p:grpSpPr>
        <a:xfrm>
          <a:off x="0" y="0"/>
          <a:ext cx="0" cy="0"/>
          <a:chOff x="0" y="0"/>
          <a:chExt cx="0" cy="0"/>
        </a:xfrm>
      </p:grpSpPr>
      <p:sp>
        <p:nvSpPr>
          <p:cNvPr id="54" name="Google Shape;54;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8"/>
        <p:cNvGrpSpPr/>
        <p:nvPr/>
      </p:nvGrpSpPr>
      <p:grpSpPr>
        <a:xfrm>
          <a:off x="0" y="0"/>
          <a:ext cx="0" cy="0"/>
          <a:chOff x="0" y="0"/>
          <a:chExt cx="0" cy="0"/>
        </a:xfrm>
      </p:grpSpPr>
      <p:sp>
        <p:nvSpPr>
          <p:cNvPr id="59" name="Google Shape;59;p9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5"/>
        <p:cNvGrpSpPr/>
        <p:nvPr/>
      </p:nvGrpSpPr>
      <p:grpSpPr>
        <a:xfrm>
          <a:off x="0" y="0"/>
          <a:ext cx="0" cy="0"/>
          <a:chOff x="0" y="0"/>
          <a:chExt cx="0" cy="0"/>
        </a:xfrm>
      </p:grpSpPr>
      <p:sp>
        <p:nvSpPr>
          <p:cNvPr id="66" name="Google Shape;66;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98"/>
          <p:cNvSpPr>
            <a:spLocks noGrp="1"/>
          </p:cNvSpPr>
          <p:nvPr>
            <p:ph type="pic" idx="2"/>
          </p:nvPr>
        </p:nvSpPr>
        <p:spPr>
          <a:xfrm>
            <a:off x="5183188" y="987425"/>
            <a:ext cx="6172200" cy="4873625"/>
          </a:xfrm>
          <a:prstGeom prst="rect">
            <a:avLst/>
          </a:prstGeom>
          <a:noFill/>
          <a:ln>
            <a:noFill/>
          </a:ln>
        </p:spPr>
      </p:sp>
      <p:sp>
        <p:nvSpPr>
          <p:cNvPr id="68" name="Google Shape;68;p9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p:nvPr/>
        </p:nvSpPr>
        <p:spPr>
          <a:xfrm>
            <a:off x="3503712" y="2132856"/>
            <a:ext cx="4968552" cy="2232248"/>
          </a:xfrm>
          <a:prstGeom prst="roundRect">
            <a:avLst>
              <a:gd name="adj" fmla="val 16667"/>
            </a:avLst>
          </a:prstGeom>
          <a:gradFill>
            <a:gsLst>
              <a:gs pos="0">
                <a:srgbClr val="7FB75F"/>
              </a:gs>
              <a:gs pos="50000">
                <a:srgbClr val="6EB141"/>
              </a:gs>
              <a:gs pos="100000">
                <a:srgbClr val="5FA134"/>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9" name="Google Shape;89;p1"/>
          <p:cNvSpPr txBox="1"/>
          <p:nvPr/>
        </p:nvSpPr>
        <p:spPr>
          <a:xfrm>
            <a:off x="3745756" y="2556482"/>
            <a:ext cx="4484464"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b="1" i="0" u="none" strike="noStrike" cap="none">
                <a:solidFill>
                  <a:schemeClr val="lt1"/>
                </a:solidFill>
                <a:latin typeface="Arial"/>
                <a:ea typeface="Arial"/>
                <a:cs typeface="Arial"/>
                <a:sym typeface="Arial"/>
              </a:rPr>
              <a:t>Shikimic acid : Aromatic AA and Phenylpropanoids</a:t>
            </a:r>
            <a:endParaRPr sz="2800" b="1" i="0" u="none" strike="noStrike" cap="none">
              <a:solidFill>
                <a:schemeClr val="lt1"/>
              </a:solidFill>
              <a:latin typeface="Arial"/>
              <a:ea typeface="Arial"/>
              <a:cs typeface="Arial"/>
              <a:sym typeface="Arial"/>
            </a:endParaRPr>
          </a:p>
        </p:txBody>
      </p:sp>
      <p:sp>
        <p:nvSpPr>
          <p:cNvPr id="90" name="Google Shape;9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10</a:t>
            </a:fld>
            <a:endParaRPr/>
          </a:p>
        </p:txBody>
      </p:sp>
      <p:pic>
        <p:nvPicPr>
          <p:cNvPr id="378" name="Google Shape;378;p10"/>
          <p:cNvPicPr preferRelativeResize="0"/>
          <p:nvPr/>
        </p:nvPicPr>
        <p:blipFill rotWithShape="1">
          <a:blip r:embed="rId3">
            <a:alphaModFix/>
          </a:blip>
          <a:srcRect/>
          <a:stretch/>
        </p:blipFill>
        <p:spPr>
          <a:xfrm>
            <a:off x="4318000" y="677837"/>
            <a:ext cx="6886309" cy="5861075"/>
          </a:xfrm>
          <a:prstGeom prst="rect">
            <a:avLst/>
          </a:prstGeom>
          <a:noFill/>
          <a:ln>
            <a:noFill/>
          </a:ln>
        </p:spPr>
      </p:pic>
      <p:sp>
        <p:nvSpPr>
          <p:cNvPr id="379" name="Google Shape;379;p10"/>
          <p:cNvSpPr txBox="1"/>
          <p:nvPr/>
        </p:nvSpPr>
        <p:spPr>
          <a:xfrm>
            <a:off x="429346" y="495274"/>
            <a:ext cx="399340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Synthesis of 4-Cumaric acid</a:t>
            </a:r>
            <a:endParaRPr/>
          </a:p>
          <a:p>
            <a:pPr marL="0" marR="0" lvl="0" indent="0" algn="l" rtl="0">
              <a:spcBef>
                <a:spcPts val="0"/>
              </a:spcBef>
              <a:spcAft>
                <a:spcPts val="0"/>
              </a:spcAft>
              <a:buNone/>
            </a:pPr>
            <a:r>
              <a:rPr lang="it-IT" sz="1800" b="1">
                <a:solidFill>
                  <a:schemeClr val="dk1"/>
                </a:solidFill>
                <a:latin typeface="Arial"/>
                <a:ea typeface="Arial"/>
                <a:cs typeface="Arial"/>
                <a:sym typeface="Arial"/>
              </a:rPr>
              <a:t>and derivatives from prefenic acid </a:t>
            </a:r>
            <a:endParaRPr/>
          </a:p>
        </p:txBody>
      </p:sp>
      <p:sp>
        <p:nvSpPr>
          <p:cNvPr id="380" name="Google Shape;380;p10"/>
          <p:cNvSpPr txBox="1"/>
          <p:nvPr/>
        </p:nvSpPr>
        <p:spPr>
          <a:xfrm>
            <a:off x="584200" y="1947432"/>
            <a:ext cx="3022600" cy="37856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Calibri"/>
                <a:ea typeface="Calibri"/>
                <a:cs typeface="Calibri"/>
                <a:sym typeface="Calibri"/>
              </a:rPr>
              <a:t>4-coumaric acid (4-Hydroxy-cinnamic acid) (and derivatives among which ferulic acid and caffeic acid) is esterified with CoA and is  the starter unit  in the synthesis of polychetides. </a:t>
            </a:r>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it-IT" sz="2000">
                <a:solidFill>
                  <a:schemeClr val="dk1"/>
                </a:solidFill>
                <a:latin typeface="Calibri"/>
                <a:ea typeface="Calibri"/>
                <a:cs typeface="Calibri"/>
                <a:sym typeface="Calibri"/>
              </a:rPr>
              <a:t>PAL: phenylalanine/tyrosine ammonia lyases (PAL, TAL)</a:t>
            </a:r>
            <a:endParaRPr sz="20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12"/>
          <p:cNvPicPr preferRelativeResize="0">
            <a:picLocks noGrp="1"/>
          </p:cNvPicPr>
          <p:nvPr>
            <p:ph type="body" idx="1"/>
          </p:nvPr>
        </p:nvPicPr>
        <p:blipFill rotWithShape="1">
          <a:blip r:embed="rId3">
            <a:alphaModFix/>
          </a:blip>
          <a:srcRect l="39219" r="7978"/>
          <a:stretch/>
        </p:blipFill>
        <p:spPr>
          <a:xfrm>
            <a:off x="1054100" y="723900"/>
            <a:ext cx="5092700" cy="5478463"/>
          </a:xfrm>
          <a:prstGeom prst="rect">
            <a:avLst/>
          </a:prstGeom>
          <a:noFill/>
          <a:ln>
            <a:noFill/>
          </a:ln>
        </p:spPr>
      </p:pic>
      <p:sp>
        <p:nvSpPr>
          <p:cNvPr id="396" name="Google Shape;39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11</a:t>
            </a:fld>
            <a:endParaRPr/>
          </a:p>
        </p:txBody>
      </p:sp>
      <p:sp>
        <p:nvSpPr>
          <p:cNvPr id="397" name="Google Shape;397;p12"/>
          <p:cNvSpPr/>
          <p:nvPr/>
        </p:nvSpPr>
        <p:spPr>
          <a:xfrm>
            <a:off x="1193800" y="5664200"/>
            <a:ext cx="990600" cy="266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12"/>
          <p:cNvSpPr/>
          <p:nvPr/>
        </p:nvSpPr>
        <p:spPr>
          <a:xfrm>
            <a:off x="5219700" y="1714500"/>
            <a:ext cx="927100" cy="457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9" name="Google Shape;399;p12"/>
          <p:cNvPicPr preferRelativeResize="0"/>
          <p:nvPr/>
        </p:nvPicPr>
        <p:blipFill rotWithShape="1">
          <a:blip r:embed="rId4">
            <a:alphaModFix/>
          </a:blip>
          <a:srcRect l="10754" t="1783" r="12775" b="4097"/>
          <a:stretch/>
        </p:blipFill>
        <p:spPr>
          <a:xfrm>
            <a:off x="6286500" y="723900"/>
            <a:ext cx="5651500" cy="5359400"/>
          </a:xfrm>
          <a:prstGeom prst="rect">
            <a:avLst/>
          </a:prstGeom>
          <a:noFill/>
          <a:ln>
            <a:noFill/>
          </a:ln>
        </p:spPr>
      </p:pic>
      <p:sp>
        <p:nvSpPr>
          <p:cNvPr id="400" name="Google Shape;400;p12"/>
          <p:cNvSpPr txBox="1"/>
          <p:nvPr/>
        </p:nvSpPr>
        <p:spPr>
          <a:xfrm>
            <a:off x="2184400" y="262235"/>
            <a:ext cx="68424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rgbClr val="C00000"/>
                </a:solidFill>
                <a:latin typeface="Calibri"/>
                <a:ea typeface="Calibri"/>
                <a:cs typeface="Calibri"/>
                <a:sym typeface="Calibri"/>
              </a:rPr>
              <a:t>1</a:t>
            </a:r>
            <a:endParaRPr/>
          </a:p>
        </p:txBody>
      </p:sp>
      <p:sp>
        <p:nvSpPr>
          <p:cNvPr id="401" name="Google Shape;401;p12"/>
          <p:cNvSpPr txBox="1"/>
          <p:nvPr/>
        </p:nvSpPr>
        <p:spPr>
          <a:xfrm>
            <a:off x="6515100" y="274935"/>
            <a:ext cx="68424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rgbClr val="C00000"/>
                </a:solidFill>
                <a:latin typeface="Calibri"/>
                <a:ea typeface="Calibri"/>
                <a:cs typeface="Calibri"/>
                <a:sym typeface="Calibri"/>
              </a:rPr>
              <a:t>2</a:t>
            </a:r>
            <a:endParaRPr/>
          </a:p>
        </p:txBody>
      </p:sp>
      <p:sp>
        <p:nvSpPr>
          <p:cNvPr id="402" name="Google Shape;402;p12"/>
          <p:cNvSpPr/>
          <p:nvPr/>
        </p:nvSpPr>
        <p:spPr>
          <a:xfrm>
            <a:off x="2526521" y="1841500"/>
            <a:ext cx="2337579" cy="228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12"/>
          <p:cNvSpPr txBox="1"/>
          <p:nvPr/>
        </p:nvSpPr>
        <p:spPr>
          <a:xfrm>
            <a:off x="2259821" y="1803400"/>
            <a:ext cx="48182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rgbClr val="C00000"/>
                </a:solidFill>
                <a:latin typeface="Calibri"/>
                <a:ea typeface="Calibri"/>
                <a:cs typeface="Calibri"/>
                <a:sym typeface="Calibri"/>
              </a:rPr>
              <a:t>PAL</a:t>
            </a:r>
            <a:endParaRPr/>
          </a:p>
        </p:txBody>
      </p:sp>
      <p:sp>
        <p:nvSpPr>
          <p:cNvPr id="404" name="Google Shape;404;p12"/>
          <p:cNvSpPr/>
          <p:nvPr/>
        </p:nvSpPr>
        <p:spPr>
          <a:xfrm>
            <a:off x="1993900" y="262235"/>
            <a:ext cx="747743" cy="461665"/>
          </a:xfrm>
          <a:prstGeom prst="rect">
            <a:avLst/>
          </a:prstGeom>
          <a:noFill/>
          <a:ln w="1905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12"/>
          <p:cNvSpPr/>
          <p:nvPr/>
        </p:nvSpPr>
        <p:spPr>
          <a:xfrm>
            <a:off x="6286500" y="249535"/>
            <a:ext cx="747743" cy="461665"/>
          </a:xfrm>
          <a:prstGeom prst="rect">
            <a:avLst/>
          </a:prstGeom>
          <a:noFill/>
          <a:ln w="1905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12</a:t>
            </a:fld>
            <a:endParaRPr/>
          </a:p>
        </p:txBody>
      </p:sp>
      <p:pic>
        <p:nvPicPr>
          <p:cNvPr id="541" name="Google Shape;541;p25"/>
          <p:cNvPicPr preferRelativeResize="0"/>
          <p:nvPr/>
        </p:nvPicPr>
        <p:blipFill rotWithShape="1">
          <a:blip r:embed="rId3">
            <a:alphaModFix/>
          </a:blip>
          <a:srcRect b="29442"/>
          <a:stretch/>
        </p:blipFill>
        <p:spPr>
          <a:xfrm>
            <a:off x="4549432" y="1016001"/>
            <a:ext cx="7454978" cy="4476968"/>
          </a:xfrm>
          <a:prstGeom prst="rect">
            <a:avLst/>
          </a:prstGeom>
          <a:noFill/>
          <a:ln>
            <a:noFill/>
          </a:ln>
        </p:spPr>
      </p:pic>
      <p:sp>
        <p:nvSpPr>
          <p:cNvPr id="542" name="Google Shape;542;p25"/>
          <p:cNvSpPr txBox="1"/>
          <p:nvPr/>
        </p:nvSpPr>
        <p:spPr>
          <a:xfrm>
            <a:off x="429346" y="495274"/>
            <a:ext cx="327525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Synthesis of 4-Cumaric acid</a:t>
            </a:r>
            <a:endParaRPr/>
          </a:p>
          <a:p>
            <a:pPr marL="0" marR="0" lvl="0" indent="0" algn="ctr" rtl="0">
              <a:spcBef>
                <a:spcPts val="0"/>
              </a:spcBef>
              <a:spcAft>
                <a:spcPts val="0"/>
              </a:spcAft>
              <a:buNone/>
            </a:pPr>
            <a:r>
              <a:rPr lang="it-IT" sz="1800" b="1">
                <a:solidFill>
                  <a:schemeClr val="dk1"/>
                </a:solidFill>
                <a:latin typeface="Arial"/>
                <a:ea typeface="Arial"/>
                <a:cs typeface="Arial"/>
                <a:sym typeface="Arial"/>
              </a:rPr>
              <a:t>from prefenic acid </a:t>
            </a:r>
            <a:endParaRPr/>
          </a:p>
        </p:txBody>
      </p:sp>
      <p:sp>
        <p:nvSpPr>
          <p:cNvPr id="543" name="Google Shape;543;p25"/>
          <p:cNvSpPr txBox="1"/>
          <p:nvPr/>
        </p:nvSpPr>
        <p:spPr>
          <a:xfrm>
            <a:off x="647700" y="2066469"/>
            <a:ext cx="3520809" cy="31700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Calibri"/>
                <a:ea typeface="Calibri"/>
                <a:cs typeface="Calibri"/>
                <a:sym typeface="Calibri"/>
              </a:rPr>
              <a:t>4-coumaric acid (4-Hydroxy-cinnamic acid) is esterified with CoA and is  the starter unit  in the synthesis of aromatic polyketides. </a:t>
            </a:r>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endParaRPr sz="2000">
              <a:solidFill>
                <a:schemeClr val="dk1"/>
              </a:solidFill>
              <a:latin typeface="Calibri"/>
              <a:ea typeface="Calibri"/>
              <a:cs typeface="Calibri"/>
              <a:sym typeface="Calibri"/>
            </a:endParaRPr>
          </a:p>
          <a:p>
            <a:pPr marL="0" marR="0" lvl="0" indent="0" algn="ctr" rtl="0">
              <a:spcBef>
                <a:spcPts val="0"/>
              </a:spcBef>
              <a:spcAft>
                <a:spcPts val="0"/>
              </a:spcAft>
              <a:buNone/>
            </a:pPr>
            <a:r>
              <a:rPr lang="it-IT" sz="2000">
                <a:solidFill>
                  <a:schemeClr val="dk1"/>
                </a:solidFill>
                <a:latin typeface="Calibri"/>
                <a:ea typeface="Calibri"/>
                <a:cs typeface="Calibri"/>
                <a:sym typeface="Calibri"/>
              </a:rPr>
              <a:t>PAL: phenylalanine/tyrosine ammonia lyases (PAL, TAL)</a:t>
            </a:r>
            <a:endParaRPr sz="20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27"/>
          <p:cNvSpPr txBox="1"/>
          <p:nvPr/>
        </p:nvSpPr>
        <p:spPr>
          <a:xfrm>
            <a:off x="4286553" y="262884"/>
            <a:ext cx="337124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chemeClr val="dk1"/>
                </a:solidFill>
                <a:latin typeface="Arial"/>
                <a:ea typeface="Arial"/>
                <a:cs typeface="Arial"/>
                <a:sym typeface="Arial"/>
              </a:rPr>
              <a:t> Aromatic polyketides</a:t>
            </a:r>
            <a:endParaRPr sz="2400">
              <a:solidFill>
                <a:schemeClr val="dk1"/>
              </a:solidFill>
              <a:latin typeface="Calibri"/>
              <a:ea typeface="Calibri"/>
              <a:cs typeface="Calibri"/>
              <a:sym typeface="Calibri"/>
            </a:endParaRPr>
          </a:p>
        </p:txBody>
      </p:sp>
      <p:sp>
        <p:nvSpPr>
          <p:cNvPr id="596" name="Google Shape;596;p27"/>
          <p:cNvSpPr txBox="1"/>
          <p:nvPr/>
        </p:nvSpPr>
        <p:spPr>
          <a:xfrm>
            <a:off x="1504950" y="1003299"/>
            <a:ext cx="939165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600" b="1">
                <a:solidFill>
                  <a:schemeClr val="dk1"/>
                </a:solidFill>
                <a:latin typeface="Arial"/>
                <a:ea typeface="Arial"/>
                <a:cs typeface="Arial"/>
                <a:sym typeface="Arial"/>
              </a:rPr>
              <a:t>In the synthesis of aromatic polyketides, both shikimic acid and acetate pathways are involved</a:t>
            </a:r>
            <a:endParaRPr sz="1600" b="1">
              <a:solidFill>
                <a:schemeClr val="dk1"/>
              </a:solidFill>
              <a:latin typeface="Arial"/>
              <a:ea typeface="Arial"/>
              <a:cs typeface="Arial"/>
              <a:sym typeface="Arial"/>
            </a:endParaRPr>
          </a:p>
        </p:txBody>
      </p:sp>
      <p:pic>
        <p:nvPicPr>
          <p:cNvPr id="597" name="Google Shape;597;p27"/>
          <p:cNvPicPr preferRelativeResize="0"/>
          <p:nvPr/>
        </p:nvPicPr>
        <p:blipFill rotWithShape="1">
          <a:blip r:embed="rId3">
            <a:alphaModFix/>
          </a:blip>
          <a:srcRect/>
          <a:stretch/>
        </p:blipFill>
        <p:spPr>
          <a:xfrm>
            <a:off x="1843087" y="1880392"/>
            <a:ext cx="8224838" cy="3363913"/>
          </a:xfrm>
          <a:prstGeom prst="rect">
            <a:avLst/>
          </a:prstGeom>
          <a:noFill/>
          <a:ln>
            <a:noFill/>
          </a:ln>
        </p:spPr>
      </p:pic>
      <p:sp>
        <p:nvSpPr>
          <p:cNvPr id="598" name="Google Shape;59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13</a:t>
            </a:fld>
            <a:endParaRPr/>
          </a:p>
        </p:txBody>
      </p:sp>
      <p:sp>
        <p:nvSpPr>
          <p:cNvPr id="599" name="Google Shape;599;p27"/>
          <p:cNvSpPr txBox="1"/>
          <p:nvPr/>
        </p:nvSpPr>
        <p:spPr>
          <a:xfrm>
            <a:off x="243482" y="2171700"/>
            <a:ext cx="15996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Coumaroil-CoA</a:t>
            </a:r>
            <a:endParaRPr sz="1800">
              <a:solidFill>
                <a:schemeClr val="dk1"/>
              </a:solidFill>
              <a:latin typeface="Calibri"/>
              <a:ea typeface="Calibri"/>
              <a:cs typeface="Calibri"/>
              <a:sym typeface="Calibri"/>
            </a:endParaRPr>
          </a:p>
        </p:txBody>
      </p:sp>
      <p:sp>
        <p:nvSpPr>
          <p:cNvPr id="600" name="Google Shape;600;p27"/>
          <p:cNvSpPr txBox="1"/>
          <p:nvPr/>
        </p:nvSpPr>
        <p:spPr>
          <a:xfrm>
            <a:off x="256182" y="4025900"/>
            <a:ext cx="159960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Coumaroil-CoA</a:t>
            </a:r>
            <a:endParaRPr sz="1800">
              <a:solidFill>
                <a:schemeClr val="dk1"/>
              </a:solidFill>
              <a:latin typeface="Calibri"/>
              <a:ea typeface="Calibri"/>
              <a:cs typeface="Calibri"/>
              <a:sym typeface="Calibri"/>
            </a:endParaRPr>
          </a:p>
        </p:txBody>
      </p:sp>
      <p:sp>
        <p:nvSpPr>
          <p:cNvPr id="601" name="Google Shape;601;p27"/>
          <p:cNvSpPr txBox="1"/>
          <p:nvPr/>
        </p:nvSpPr>
        <p:spPr>
          <a:xfrm>
            <a:off x="9743082" y="4686300"/>
            <a:ext cx="205521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dk1"/>
                </a:solidFill>
                <a:latin typeface="Calibri"/>
                <a:ea typeface="Calibri"/>
                <a:cs typeface="Calibri"/>
                <a:sym typeface="Calibri"/>
              </a:rPr>
              <a:t>Flvavouring of raspberry</a:t>
            </a:r>
            <a:endParaRPr sz="1400" b="1">
              <a:solidFill>
                <a:schemeClr val="dk1"/>
              </a:solidFill>
              <a:latin typeface="Calibri"/>
              <a:ea typeface="Calibri"/>
              <a:cs typeface="Calibri"/>
              <a:sym typeface="Calibri"/>
            </a:endParaRPr>
          </a:p>
        </p:txBody>
      </p:sp>
      <p:sp>
        <p:nvSpPr>
          <p:cNvPr id="602" name="Google Shape;602;p27"/>
          <p:cNvSpPr txBox="1"/>
          <p:nvPr/>
        </p:nvSpPr>
        <p:spPr>
          <a:xfrm>
            <a:off x="9982200" y="2319120"/>
            <a:ext cx="161180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b="1">
                <a:solidFill>
                  <a:schemeClr val="dk1"/>
                </a:solidFill>
                <a:latin typeface="Calibri"/>
                <a:ea typeface="Calibri"/>
                <a:cs typeface="Calibri"/>
                <a:sym typeface="Calibri"/>
              </a:rPr>
              <a:t>Piperonyl is involved in the biosynthesis of alkaloid piperine.</a:t>
            </a:r>
            <a:endParaRPr/>
          </a:p>
        </p:txBody>
      </p:sp>
      <p:sp>
        <p:nvSpPr>
          <p:cNvPr id="603" name="Google Shape;603;p27"/>
          <p:cNvSpPr/>
          <p:nvPr/>
        </p:nvSpPr>
        <p:spPr>
          <a:xfrm>
            <a:off x="8340726" y="2980120"/>
            <a:ext cx="1260474" cy="282645"/>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27"/>
          <p:cNvSpPr txBox="1"/>
          <p:nvPr/>
        </p:nvSpPr>
        <p:spPr>
          <a:xfrm>
            <a:off x="8251826" y="2954695"/>
            <a:ext cx="151515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Piperonyl-CoA</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29"/>
          <p:cNvSpPr/>
          <p:nvPr/>
        </p:nvSpPr>
        <p:spPr>
          <a:xfrm>
            <a:off x="1631504" y="369332"/>
            <a:ext cx="91440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chemeClr val="dk1"/>
                </a:solidFill>
                <a:latin typeface="Arial"/>
                <a:ea typeface="Arial"/>
                <a:cs typeface="Arial"/>
                <a:sym typeface="Arial"/>
              </a:rPr>
              <a:t>Coumarins are lactone (cyclic ester) derivatives of cinnamic acid. For coumarins, unlike most of the hydroxylations that occur in position 4 with respect to the side chain of cinnamic acids, it occurs in position 2 (ortho). Cinnamic acids then undergo trans / cis isomerization of the double bond</a:t>
            </a:r>
            <a:endParaRPr sz="1400">
              <a:solidFill>
                <a:schemeClr val="dk1"/>
              </a:solidFill>
              <a:latin typeface="Arial"/>
              <a:ea typeface="Arial"/>
              <a:cs typeface="Arial"/>
              <a:sym typeface="Arial"/>
            </a:endParaRPr>
          </a:p>
        </p:txBody>
      </p:sp>
      <p:sp>
        <p:nvSpPr>
          <p:cNvPr id="620" name="Google Shape;620;p29"/>
          <p:cNvSpPr txBox="1"/>
          <p:nvPr/>
        </p:nvSpPr>
        <p:spPr>
          <a:xfrm>
            <a:off x="5087888" y="0"/>
            <a:ext cx="139012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Coumarins</a:t>
            </a:r>
            <a:endParaRPr sz="1800" b="1">
              <a:solidFill>
                <a:schemeClr val="dk1"/>
              </a:solidFill>
              <a:latin typeface="Arial"/>
              <a:ea typeface="Arial"/>
              <a:cs typeface="Arial"/>
              <a:sym typeface="Arial"/>
            </a:endParaRPr>
          </a:p>
        </p:txBody>
      </p:sp>
      <p:pic>
        <p:nvPicPr>
          <p:cNvPr id="621" name="Google Shape;621;p29"/>
          <p:cNvPicPr preferRelativeResize="0"/>
          <p:nvPr/>
        </p:nvPicPr>
        <p:blipFill rotWithShape="1">
          <a:blip r:embed="rId3">
            <a:alphaModFix/>
          </a:blip>
          <a:srcRect/>
          <a:stretch/>
        </p:blipFill>
        <p:spPr>
          <a:xfrm>
            <a:off x="1882484" y="1107996"/>
            <a:ext cx="8480425" cy="3998912"/>
          </a:xfrm>
          <a:prstGeom prst="rect">
            <a:avLst/>
          </a:prstGeom>
          <a:noFill/>
          <a:ln>
            <a:noFill/>
          </a:ln>
        </p:spPr>
      </p:pic>
      <p:sp>
        <p:nvSpPr>
          <p:cNvPr id="622" name="Google Shape;622;p29"/>
          <p:cNvSpPr/>
          <p:nvPr/>
        </p:nvSpPr>
        <p:spPr>
          <a:xfrm>
            <a:off x="1524000" y="5688449"/>
            <a:ext cx="914400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chemeClr val="dk1"/>
                </a:solidFill>
                <a:latin typeface="Arial"/>
                <a:ea typeface="Arial"/>
                <a:cs typeface="Arial"/>
                <a:sym typeface="Arial"/>
              </a:rPr>
              <a:t>Cinnamic acid and 4-Coumaric acid give rise to coumarins Coumarin and Umbelliferone, respectively. From this derive Esculetina and Scopoletina. Coumarins are usually found in Umbelliferae and Rutaceae both in free form and as glycosides. </a:t>
            </a:r>
            <a:endParaRPr/>
          </a:p>
        </p:txBody>
      </p:sp>
      <p:sp>
        <p:nvSpPr>
          <p:cNvPr id="623" name="Google Shape;62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30"/>
          <p:cNvSpPr/>
          <p:nvPr/>
        </p:nvSpPr>
        <p:spPr>
          <a:xfrm>
            <a:off x="1819561" y="393700"/>
            <a:ext cx="91440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Coumarin is found in Meliloto (Leguminosae / Fabaceae) which, if fermented, in the presence of formaldehyde, derived from bacterial fermentation, produces </a:t>
            </a:r>
            <a:r>
              <a:rPr lang="it-IT" sz="1800" b="1">
                <a:solidFill>
                  <a:schemeClr val="dk1"/>
                </a:solidFill>
                <a:latin typeface="Arial"/>
                <a:ea typeface="Arial"/>
                <a:cs typeface="Arial"/>
                <a:sym typeface="Arial"/>
              </a:rPr>
              <a:t>Dicumarol</a:t>
            </a:r>
            <a:r>
              <a:rPr lang="it-IT" sz="1800">
                <a:solidFill>
                  <a:schemeClr val="dk1"/>
                </a:solidFill>
                <a:latin typeface="Arial"/>
                <a:ea typeface="Arial"/>
                <a:cs typeface="Arial"/>
                <a:sym typeface="Arial"/>
              </a:rPr>
              <a:t> which has anticoagulant properties and is a rodenticide</a:t>
            </a:r>
            <a:endParaRPr/>
          </a:p>
        </p:txBody>
      </p:sp>
      <p:pic>
        <p:nvPicPr>
          <p:cNvPr id="629" name="Google Shape;629;p30"/>
          <p:cNvPicPr preferRelativeResize="0"/>
          <p:nvPr/>
        </p:nvPicPr>
        <p:blipFill rotWithShape="1">
          <a:blip r:embed="rId3">
            <a:alphaModFix/>
          </a:blip>
          <a:srcRect/>
          <a:stretch/>
        </p:blipFill>
        <p:spPr>
          <a:xfrm>
            <a:off x="488730" y="1416050"/>
            <a:ext cx="11214540" cy="4857750"/>
          </a:xfrm>
          <a:prstGeom prst="rect">
            <a:avLst/>
          </a:prstGeom>
          <a:noFill/>
          <a:ln>
            <a:noFill/>
          </a:ln>
        </p:spPr>
      </p:pic>
      <p:sp>
        <p:nvSpPr>
          <p:cNvPr id="630" name="Google Shape;630;p30"/>
          <p:cNvSpPr txBox="1"/>
          <p:nvPr/>
        </p:nvSpPr>
        <p:spPr>
          <a:xfrm>
            <a:off x="488730" y="3475593"/>
            <a:ext cx="29410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2-hydroxy-cinnamic acid-CoA</a:t>
            </a:r>
            <a:endParaRPr sz="1800">
              <a:solidFill>
                <a:schemeClr val="dk1"/>
              </a:solidFill>
              <a:latin typeface="Calibri"/>
              <a:ea typeface="Calibri"/>
              <a:cs typeface="Calibri"/>
              <a:sym typeface="Calibri"/>
            </a:endParaRPr>
          </a:p>
        </p:txBody>
      </p:sp>
      <p:sp>
        <p:nvSpPr>
          <p:cNvPr id="631" name="Google Shape;63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31"/>
          <p:cNvSpPr/>
          <p:nvPr/>
        </p:nvSpPr>
        <p:spPr>
          <a:xfrm>
            <a:off x="5232400" y="1490315"/>
            <a:ext cx="6096000" cy="2862322"/>
          </a:xfrm>
          <a:prstGeom prst="rect">
            <a:avLst/>
          </a:prstGeom>
          <a:noFill/>
          <a:ln>
            <a:noFill/>
          </a:ln>
        </p:spPr>
        <p:txBody>
          <a:bodyPr spcFirstLastPara="1" wrap="square" lIns="91425" tIns="45700" rIns="91425" bIns="45700" anchor="t" anchorCtr="0">
            <a:spAutoFit/>
          </a:bodyPr>
          <a:lstStyle/>
          <a:p>
            <a:pPr marL="342900" marR="0" lvl="0" indent="-342900" algn="ctr" rtl="0">
              <a:spcBef>
                <a:spcPts val="0"/>
              </a:spcBef>
              <a:spcAft>
                <a:spcPts val="0"/>
              </a:spcAft>
              <a:buClr>
                <a:schemeClr val="dk1"/>
              </a:buClr>
              <a:buSzPts val="2000"/>
              <a:buFont typeface="Noto Sans Symbols"/>
              <a:buChar char="⮚"/>
            </a:pPr>
            <a:r>
              <a:rPr lang="it-IT" sz="2000">
                <a:solidFill>
                  <a:schemeClr val="dk1"/>
                </a:solidFill>
                <a:latin typeface="Calibri"/>
                <a:ea typeface="Calibri"/>
                <a:cs typeface="Calibri"/>
                <a:sym typeface="Calibri"/>
              </a:rPr>
              <a:t>Turmeric, also known as Indian saffron, is a perennial herb. It belongs to the Zingiberaceae family</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342900" marR="0" lvl="0" indent="-342900" algn="ctr" rtl="0">
              <a:spcBef>
                <a:spcPts val="0"/>
              </a:spcBef>
              <a:spcAft>
                <a:spcPts val="0"/>
              </a:spcAft>
              <a:buClr>
                <a:schemeClr val="dk1"/>
              </a:buClr>
              <a:buSzPts val="2000"/>
              <a:buFont typeface="Noto Sans Symbols"/>
              <a:buChar char="⮚"/>
            </a:pPr>
            <a:r>
              <a:rPr lang="it-IT" sz="2000">
                <a:solidFill>
                  <a:schemeClr val="dk1"/>
                </a:solidFill>
                <a:latin typeface="Calibri"/>
                <a:ea typeface="Calibri"/>
                <a:cs typeface="Calibri"/>
                <a:sym typeface="Calibri"/>
              </a:rPr>
              <a:t>The most widespread turmeric is curcuma longa.</a:t>
            </a:r>
            <a:endParaRPr/>
          </a:p>
          <a:p>
            <a:pPr marL="342900" marR="0" lvl="0" indent="-215900" algn="ctr" rtl="0">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a:p>
            <a:pPr marL="342900" marR="0" lvl="0" indent="-342900" algn="ctr" rtl="0">
              <a:spcBef>
                <a:spcPts val="0"/>
              </a:spcBef>
              <a:spcAft>
                <a:spcPts val="0"/>
              </a:spcAft>
              <a:buClr>
                <a:schemeClr val="dk1"/>
              </a:buClr>
              <a:buSzPts val="2000"/>
              <a:buFont typeface="Noto Sans Symbols"/>
              <a:buChar char="⮚"/>
            </a:pPr>
            <a:r>
              <a:rPr lang="it-IT" sz="2000">
                <a:solidFill>
                  <a:schemeClr val="dk1"/>
                </a:solidFill>
                <a:latin typeface="Calibri"/>
                <a:ea typeface="Calibri"/>
                <a:cs typeface="Calibri"/>
                <a:sym typeface="Calibri"/>
              </a:rPr>
              <a:t>The main component of turmeric is </a:t>
            </a:r>
            <a:r>
              <a:rPr lang="it-IT" sz="2000" b="1">
                <a:solidFill>
                  <a:schemeClr val="dk1"/>
                </a:solidFill>
                <a:latin typeface="Arial"/>
                <a:ea typeface="Arial"/>
                <a:cs typeface="Arial"/>
                <a:sym typeface="Arial"/>
              </a:rPr>
              <a:t>Curcumin</a:t>
            </a:r>
            <a:r>
              <a:rPr lang="it-IT" sz="2000">
                <a:solidFill>
                  <a:schemeClr val="dk1"/>
                </a:solidFill>
                <a:latin typeface="Calibri"/>
                <a:ea typeface="Calibri"/>
                <a:cs typeface="Calibri"/>
                <a:sym typeface="Calibri"/>
              </a:rPr>
              <a:t> (anti-inflammatory, anti-oxidant, anti-ulcer and anti-tumor properties).</a:t>
            </a:r>
            <a:endParaRPr sz="2000">
              <a:solidFill>
                <a:schemeClr val="dk1"/>
              </a:solidFill>
              <a:latin typeface="Calibri"/>
              <a:ea typeface="Calibri"/>
              <a:cs typeface="Calibri"/>
              <a:sym typeface="Calibri"/>
            </a:endParaRPr>
          </a:p>
          <a:p>
            <a:pPr marL="342900" marR="0" lvl="0" indent="-215900" algn="ctr" rtl="0">
              <a:spcBef>
                <a:spcPts val="0"/>
              </a:spcBef>
              <a:spcAft>
                <a:spcPts val="0"/>
              </a:spcAft>
              <a:buClr>
                <a:schemeClr val="dk1"/>
              </a:buClr>
              <a:buSzPts val="2000"/>
              <a:buFont typeface="Noto Sans Symbols"/>
              <a:buNone/>
            </a:pPr>
            <a:endParaRPr sz="2000">
              <a:solidFill>
                <a:schemeClr val="dk1"/>
              </a:solidFill>
              <a:latin typeface="Calibri"/>
              <a:ea typeface="Calibri"/>
              <a:cs typeface="Calibri"/>
              <a:sym typeface="Calibri"/>
            </a:endParaRPr>
          </a:p>
        </p:txBody>
      </p:sp>
      <p:sp>
        <p:nvSpPr>
          <p:cNvPr id="637" name="Google Shape;637;p31"/>
          <p:cNvSpPr/>
          <p:nvPr/>
        </p:nvSpPr>
        <p:spPr>
          <a:xfrm>
            <a:off x="5499100" y="493355"/>
            <a:ext cx="131343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chemeClr val="dk1"/>
                </a:solidFill>
                <a:latin typeface="Calibri"/>
                <a:ea typeface="Calibri"/>
                <a:cs typeface="Calibri"/>
                <a:sym typeface="Calibri"/>
              </a:rPr>
              <a:t>Turmeric</a:t>
            </a:r>
            <a:endParaRPr sz="2400" b="1">
              <a:solidFill>
                <a:schemeClr val="dk1"/>
              </a:solidFill>
              <a:latin typeface="Calibri"/>
              <a:ea typeface="Calibri"/>
              <a:cs typeface="Calibri"/>
              <a:sym typeface="Calibri"/>
            </a:endParaRPr>
          </a:p>
        </p:txBody>
      </p:sp>
      <p:pic>
        <p:nvPicPr>
          <p:cNvPr id="638" name="Google Shape;638;p31"/>
          <p:cNvPicPr preferRelativeResize="0"/>
          <p:nvPr/>
        </p:nvPicPr>
        <p:blipFill rotWithShape="1">
          <a:blip r:embed="rId3">
            <a:alphaModFix/>
          </a:blip>
          <a:srcRect/>
          <a:stretch/>
        </p:blipFill>
        <p:spPr>
          <a:xfrm>
            <a:off x="1092200" y="1593850"/>
            <a:ext cx="3492500" cy="2674812"/>
          </a:xfrm>
          <a:prstGeom prst="rect">
            <a:avLst/>
          </a:prstGeom>
          <a:noFill/>
          <a:ln>
            <a:noFill/>
          </a:ln>
        </p:spPr>
      </p:pic>
      <p:sp>
        <p:nvSpPr>
          <p:cNvPr id="639" name="Google Shape;63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32"/>
          <p:cNvPicPr preferRelativeResize="0"/>
          <p:nvPr/>
        </p:nvPicPr>
        <p:blipFill rotWithShape="1">
          <a:blip r:embed="rId3">
            <a:alphaModFix/>
          </a:blip>
          <a:srcRect/>
          <a:stretch/>
        </p:blipFill>
        <p:spPr>
          <a:xfrm>
            <a:off x="1877367" y="343492"/>
            <a:ext cx="8770597" cy="6133508"/>
          </a:xfrm>
          <a:prstGeom prst="rect">
            <a:avLst/>
          </a:prstGeom>
          <a:noFill/>
          <a:ln>
            <a:noFill/>
          </a:ln>
        </p:spPr>
      </p:pic>
      <p:sp>
        <p:nvSpPr>
          <p:cNvPr id="645" name="Google Shape;645;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3"/>
          <p:cNvSpPr/>
          <p:nvPr/>
        </p:nvSpPr>
        <p:spPr>
          <a:xfrm>
            <a:off x="4943873" y="40060"/>
            <a:ext cx="29674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Flavonoids and Stilbenes</a:t>
            </a:r>
            <a:endParaRPr sz="1800" b="1">
              <a:solidFill>
                <a:schemeClr val="dk1"/>
              </a:solidFill>
              <a:latin typeface="Arial"/>
              <a:ea typeface="Arial"/>
              <a:cs typeface="Arial"/>
              <a:sym typeface="Arial"/>
            </a:endParaRPr>
          </a:p>
        </p:txBody>
      </p:sp>
      <p:sp>
        <p:nvSpPr>
          <p:cNvPr id="651" name="Google Shape;651;p33"/>
          <p:cNvSpPr/>
          <p:nvPr/>
        </p:nvSpPr>
        <p:spPr>
          <a:xfrm>
            <a:off x="1612962" y="409392"/>
            <a:ext cx="89644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Flavonoids and Stilbenes are produced by a Coumaroil-CoA starter unit elongated with three chains of Malonil-CoA</a:t>
            </a:r>
            <a:endParaRPr sz="1800" b="1">
              <a:solidFill>
                <a:schemeClr val="dk1"/>
              </a:solidFill>
              <a:latin typeface="Arial"/>
              <a:ea typeface="Arial"/>
              <a:cs typeface="Arial"/>
              <a:sym typeface="Arial"/>
            </a:endParaRPr>
          </a:p>
        </p:txBody>
      </p:sp>
      <p:pic>
        <p:nvPicPr>
          <p:cNvPr id="652" name="Google Shape;652;p33"/>
          <p:cNvPicPr preferRelativeResize="0"/>
          <p:nvPr/>
        </p:nvPicPr>
        <p:blipFill rotWithShape="1">
          <a:blip r:embed="rId3">
            <a:alphaModFix/>
          </a:blip>
          <a:srcRect/>
          <a:stretch/>
        </p:blipFill>
        <p:spPr>
          <a:xfrm>
            <a:off x="2882900" y="1340768"/>
            <a:ext cx="6424613" cy="4808538"/>
          </a:xfrm>
          <a:prstGeom prst="rect">
            <a:avLst/>
          </a:prstGeom>
          <a:noFill/>
          <a:ln>
            <a:noFill/>
          </a:ln>
        </p:spPr>
      </p:pic>
      <p:sp>
        <p:nvSpPr>
          <p:cNvPr id="653" name="Google Shape;6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58" name="Google Shape;658;p34"/>
          <p:cNvPicPr preferRelativeResize="0"/>
          <p:nvPr/>
        </p:nvPicPr>
        <p:blipFill rotWithShape="1">
          <a:blip r:embed="rId3">
            <a:alphaModFix/>
          </a:blip>
          <a:srcRect/>
          <a:stretch/>
        </p:blipFill>
        <p:spPr>
          <a:xfrm>
            <a:off x="1525069" y="404732"/>
            <a:ext cx="5727192" cy="6179820"/>
          </a:xfrm>
          <a:prstGeom prst="rect">
            <a:avLst/>
          </a:prstGeom>
          <a:noFill/>
          <a:ln>
            <a:noFill/>
          </a:ln>
        </p:spPr>
      </p:pic>
      <p:sp>
        <p:nvSpPr>
          <p:cNvPr id="659" name="Google Shape;659;p34"/>
          <p:cNvSpPr txBox="1"/>
          <p:nvPr/>
        </p:nvSpPr>
        <p:spPr>
          <a:xfrm>
            <a:off x="4727849" y="79778"/>
            <a:ext cx="29674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Flavonoids and Stilbenes</a:t>
            </a:r>
            <a:endParaRPr sz="1800" b="1">
              <a:solidFill>
                <a:schemeClr val="dk1"/>
              </a:solidFill>
              <a:latin typeface="Arial"/>
              <a:ea typeface="Arial"/>
              <a:cs typeface="Arial"/>
              <a:sym typeface="Arial"/>
            </a:endParaRPr>
          </a:p>
        </p:txBody>
      </p:sp>
      <p:sp>
        <p:nvSpPr>
          <p:cNvPr id="660" name="Google Shape;660;p34"/>
          <p:cNvSpPr txBox="1"/>
          <p:nvPr/>
        </p:nvSpPr>
        <p:spPr>
          <a:xfrm>
            <a:off x="7613918" y="2916666"/>
            <a:ext cx="3511282"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Flavonoids and Stilbenes are produced by a 4-hydroxy-Cinnamoyl-CoA starter unit with three chain extensions of Malonyl-CoA</a:t>
            </a:r>
            <a:endParaRPr sz="1800">
              <a:solidFill>
                <a:schemeClr val="dk1"/>
              </a:solidFill>
              <a:latin typeface="Calibri"/>
              <a:ea typeface="Calibri"/>
              <a:cs typeface="Calibri"/>
              <a:sym typeface="Calibri"/>
            </a:endParaRPr>
          </a:p>
        </p:txBody>
      </p:sp>
      <p:sp>
        <p:nvSpPr>
          <p:cNvPr id="661" name="Google Shape;661;p34"/>
          <p:cNvSpPr/>
          <p:nvPr/>
        </p:nvSpPr>
        <p:spPr>
          <a:xfrm>
            <a:off x="1525069" y="3848429"/>
            <a:ext cx="1822430" cy="1537941"/>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2" name="Google Shape;662;p34"/>
          <p:cNvSpPr/>
          <p:nvPr/>
        </p:nvSpPr>
        <p:spPr>
          <a:xfrm>
            <a:off x="3569680" y="5419047"/>
            <a:ext cx="1637969" cy="1198182"/>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3" name="Google Shape;66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pSp>
        <p:nvGrpSpPr>
          <p:cNvPr id="95" name="Google Shape;95;p2"/>
          <p:cNvGrpSpPr/>
          <p:nvPr/>
        </p:nvGrpSpPr>
        <p:grpSpPr>
          <a:xfrm>
            <a:off x="677681" y="281781"/>
            <a:ext cx="9233171" cy="5079475"/>
            <a:chOff x="659858" y="155938"/>
            <a:chExt cx="9700099" cy="6386303"/>
          </a:xfrm>
        </p:grpSpPr>
        <p:grpSp>
          <p:nvGrpSpPr>
            <p:cNvPr id="96" name="Google Shape;96;p2"/>
            <p:cNvGrpSpPr/>
            <p:nvPr/>
          </p:nvGrpSpPr>
          <p:grpSpPr>
            <a:xfrm>
              <a:off x="659858" y="155938"/>
              <a:ext cx="9700099" cy="4645665"/>
              <a:chOff x="659858" y="87330"/>
              <a:chExt cx="10097045" cy="5817178"/>
            </a:xfrm>
          </p:grpSpPr>
          <p:grpSp>
            <p:nvGrpSpPr>
              <p:cNvPr id="97" name="Google Shape;97;p2"/>
              <p:cNvGrpSpPr/>
              <p:nvPr/>
            </p:nvGrpSpPr>
            <p:grpSpPr>
              <a:xfrm>
                <a:off x="894944" y="1443375"/>
                <a:ext cx="1833663" cy="648070"/>
                <a:chOff x="768485" y="651751"/>
                <a:chExt cx="1748528" cy="864003"/>
              </a:xfrm>
            </p:grpSpPr>
            <p:sp>
              <p:nvSpPr>
                <p:cNvPr id="98" name="Google Shape;98;p2"/>
                <p:cNvSpPr/>
                <p:nvPr/>
              </p:nvSpPr>
              <p:spPr>
                <a:xfrm>
                  <a:off x="768485" y="651751"/>
                  <a:ext cx="1748528" cy="864003"/>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2"/>
                <p:cNvSpPr txBox="1"/>
                <p:nvPr/>
              </p:nvSpPr>
              <p:spPr>
                <a:xfrm>
                  <a:off x="880353" y="730689"/>
                  <a:ext cx="1507786" cy="6302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100" b="1" i="0" u="none" strike="noStrike" cap="none">
                      <a:solidFill>
                        <a:schemeClr val="dk1"/>
                      </a:solidFill>
                      <a:latin typeface="Calibri"/>
                      <a:ea typeface="Calibri"/>
                      <a:cs typeface="Calibri"/>
                      <a:sym typeface="Calibri"/>
                    </a:rPr>
                    <a:t>C3-C4 photosynthesis with Calvin Cycle</a:t>
                  </a:r>
                  <a:endParaRPr sz="1100" b="1">
                    <a:solidFill>
                      <a:schemeClr val="dk1"/>
                    </a:solidFill>
                    <a:latin typeface="Calibri"/>
                    <a:ea typeface="Calibri"/>
                    <a:cs typeface="Calibri"/>
                    <a:sym typeface="Calibri"/>
                  </a:endParaRPr>
                </a:p>
              </p:txBody>
            </p:sp>
          </p:grpSp>
          <p:grpSp>
            <p:nvGrpSpPr>
              <p:cNvPr id="100" name="Google Shape;100;p2"/>
              <p:cNvGrpSpPr/>
              <p:nvPr/>
            </p:nvGrpSpPr>
            <p:grpSpPr>
              <a:xfrm>
                <a:off x="1010236" y="87330"/>
                <a:ext cx="1652832" cy="852155"/>
                <a:chOff x="1010236" y="87330"/>
                <a:chExt cx="1652832" cy="852155"/>
              </a:xfrm>
            </p:grpSpPr>
            <p:sp>
              <p:nvSpPr>
                <p:cNvPr id="101" name="Google Shape;101;p2"/>
                <p:cNvSpPr/>
                <p:nvPr/>
              </p:nvSpPr>
              <p:spPr>
                <a:xfrm>
                  <a:off x="1010236" y="87330"/>
                  <a:ext cx="1275257" cy="852155"/>
                </a:xfrm>
                <a:prstGeom prst="ellipse">
                  <a:avLst/>
                </a:prstGeom>
                <a:solidFill>
                  <a:srgbClr val="FFC000"/>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2"/>
                <p:cNvSpPr txBox="1"/>
                <p:nvPr/>
              </p:nvSpPr>
              <p:spPr>
                <a:xfrm>
                  <a:off x="1139823" y="273376"/>
                  <a:ext cx="1523245" cy="4360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b="1">
                      <a:solidFill>
                        <a:schemeClr val="dk1"/>
                      </a:solidFill>
                      <a:latin typeface="Calibri"/>
                      <a:ea typeface="Calibri"/>
                      <a:cs typeface="Calibri"/>
                      <a:sym typeface="Calibri"/>
                    </a:rPr>
                    <a:t>Solar energy</a:t>
                  </a:r>
                  <a:endParaRPr sz="1200" b="1">
                    <a:solidFill>
                      <a:schemeClr val="dk1"/>
                    </a:solidFill>
                    <a:latin typeface="Calibri"/>
                    <a:ea typeface="Calibri"/>
                    <a:cs typeface="Calibri"/>
                    <a:sym typeface="Calibri"/>
                  </a:endParaRPr>
                </a:p>
              </p:txBody>
            </p:sp>
          </p:grpSp>
          <p:cxnSp>
            <p:nvCxnSpPr>
              <p:cNvPr id="103" name="Google Shape;103;p2"/>
              <p:cNvCxnSpPr/>
              <p:nvPr/>
            </p:nvCxnSpPr>
            <p:spPr>
              <a:xfrm>
                <a:off x="1634247" y="1072584"/>
                <a:ext cx="0" cy="295509"/>
              </a:xfrm>
              <a:prstGeom prst="straightConnector1">
                <a:avLst/>
              </a:prstGeom>
              <a:noFill/>
              <a:ln w="28575" cap="flat" cmpd="sng">
                <a:solidFill>
                  <a:schemeClr val="accent1"/>
                </a:solidFill>
                <a:prstDash val="solid"/>
                <a:miter lim="800000"/>
                <a:headEnd type="none" w="sm" len="sm"/>
                <a:tailEnd type="triangle" w="med" len="med"/>
              </a:ln>
            </p:spPr>
          </p:cxnSp>
          <p:cxnSp>
            <p:nvCxnSpPr>
              <p:cNvPr id="104" name="Google Shape;104;p2"/>
              <p:cNvCxnSpPr/>
              <p:nvPr/>
            </p:nvCxnSpPr>
            <p:spPr>
              <a:xfrm flipH="1">
                <a:off x="2386351" y="1075344"/>
                <a:ext cx="486382" cy="295509"/>
              </a:xfrm>
              <a:prstGeom prst="straightConnector1">
                <a:avLst/>
              </a:prstGeom>
              <a:noFill/>
              <a:ln w="28575" cap="flat" cmpd="sng">
                <a:solidFill>
                  <a:schemeClr val="accent1"/>
                </a:solidFill>
                <a:prstDash val="solid"/>
                <a:miter lim="800000"/>
                <a:headEnd type="none" w="sm" len="sm"/>
                <a:tailEnd type="triangle" w="med" len="med"/>
              </a:ln>
            </p:spPr>
          </p:cxnSp>
          <p:grpSp>
            <p:nvGrpSpPr>
              <p:cNvPr id="105" name="Google Shape;105;p2"/>
              <p:cNvGrpSpPr/>
              <p:nvPr/>
            </p:nvGrpSpPr>
            <p:grpSpPr>
              <a:xfrm>
                <a:off x="2735096" y="539920"/>
                <a:ext cx="914867" cy="500665"/>
                <a:chOff x="913809" y="305597"/>
                <a:chExt cx="1405763" cy="741551"/>
              </a:xfrm>
            </p:grpSpPr>
            <p:sp>
              <p:nvSpPr>
                <p:cNvPr id="106" name="Google Shape;106;p2"/>
                <p:cNvSpPr/>
                <p:nvPr/>
              </p:nvSpPr>
              <p:spPr>
                <a:xfrm>
                  <a:off x="913809" y="305597"/>
                  <a:ext cx="1405763" cy="741551"/>
                </a:xfrm>
                <a:prstGeom prst="ellipse">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2"/>
                <p:cNvSpPr txBox="1"/>
                <p:nvPr/>
              </p:nvSpPr>
              <p:spPr>
                <a:xfrm>
                  <a:off x="1299219" y="342026"/>
                  <a:ext cx="943148" cy="6100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100" b="1">
                      <a:solidFill>
                        <a:schemeClr val="dk1"/>
                      </a:solidFill>
                      <a:latin typeface="Calibri"/>
                      <a:ea typeface="Calibri"/>
                      <a:cs typeface="Calibri"/>
                      <a:sym typeface="Calibri"/>
                    </a:rPr>
                    <a:t>CO</a:t>
                  </a:r>
                  <a:r>
                    <a:rPr lang="it-IT" sz="1100" b="1" baseline="-25000">
                      <a:solidFill>
                        <a:schemeClr val="dk1"/>
                      </a:solidFill>
                      <a:latin typeface="Calibri"/>
                      <a:ea typeface="Calibri"/>
                      <a:cs typeface="Calibri"/>
                      <a:sym typeface="Calibri"/>
                    </a:rPr>
                    <a:t>2</a:t>
                  </a:r>
                  <a:endParaRPr/>
                </a:p>
              </p:txBody>
            </p:sp>
          </p:grpSp>
          <p:grpSp>
            <p:nvGrpSpPr>
              <p:cNvPr id="108" name="Google Shape;108;p2"/>
              <p:cNvGrpSpPr/>
              <p:nvPr/>
            </p:nvGrpSpPr>
            <p:grpSpPr>
              <a:xfrm>
                <a:off x="3444524" y="1443376"/>
                <a:ext cx="1821390" cy="573176"/>
                <a:chOff x="768485" y="651753"/>
                <a:chExt cx="1731524" cy="768485"/>
              </a:xfrm>
            </p:grpSpPr>
            <p:sp>
              <p:nvSpPr>
                <p:cNvPr id="109" name="Google Shape;109;p2"/>
                <p:cNvSpPr/>
                <p:nvPr/>
              </p:nvSpPr>
              <p:spPr>
                <a:xfrm>
                  <a:off x="768485" y="651753"/>
                  <a:ext cx="1731524" cy="768485"/>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2"/>
                <p:cNvSpPr txBox="1"/>
                <p:nvPr/>
              </p:nvSpPr>
              <p:spPr>
                <a:xfrm>
                  <a:off x="880353" y="730690"/>
                  <a:ext cx="1507786" cy="369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SUGARS</a:t>
                  </a:r>
                  <a:endParaRPr/>
                </a:p>
              </p:txBody>
            </p:sp>
          </p:grpSp>
          <p:cxnSp>
            <p:nvCxnSpPr>
              <p:cNvPr id="111" name="Google Shape;111;p2"/>
              <p:cNvCxnSpPr/>
              <p:nvPr/>
            </p:nvCxnSpPr>
            <p:spPr>
              <a:xfrm>
                <a:off x="2817779" y="1777690"/>
                <a:ext cx="538264" cy="0"/>
              </a:xfrm>
              <a:prstGeom prst="straightConnector1">
                <a:avLst/>
              </a:prstGeom>
              <a:noFill/>
              <a:ln w="28575" cap="flat" cmpd="sng">
                <a:solidFill>
                  <a:schemeClr val="accent1"/>
                </a:solidFill>
                <a:prstDash val="solid"/>
                <a:miter lim="800000"/>
                <a:headEnd type="none" w="sm" len="sm"/>
                <a:tailEnd type="triangle" w="med" len="med"/>
              </a:ln>
            </p:spPr>
          </p:cxnSp>
          <p:grpSp>
            <p:nvGrpSpPr>
              <p:cNvPr id="112" name="Google Shape;112;p2"/>
              <p:cNvGrpSpPr/>
              <p:nvPr/>
            </p:nvGrpSpPr>
            <p:grpSpPr>
              <a:xfrm>
                <a:off x="998705" y="2440687"/>
                <a:ext cx="1569401" cy="636505"/>
                <a:chOff x="768485" y="651753"/>
                <a:chExt cx="1731524" cy="768485"/>
              </a:xfrm>
            </p:grpSpPr>
            <p:sp>
              <p:nvSpPr>
                <p:cNvPr id="113" name="Google Shape;113;p2"/>
                <p:cNvSpPr/>
                <p:nvPr/>
              </p:nvSpPr>
              <p:spPr>
                <a:xfrm>
                  <a:off x="768485" y="651753"/>
                  <a:ext cx="1731524" cy="768485"/>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2"/>
                <p:cNvSpPr txBox="1"/>
                <p:nvPr/>
              </p:nvSpPr>
              <p:spPr>
                <a:xfrm>
                  <a:off x="880353" y="730689"/>
                  <a:ext cx="1507787" cy="492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b="1">
                      <a:solidFill>
                        <a:schemeClr val="dk1"/>
                      </a:solidFill>
                      <a:latin typeface="Calibri"/>
                      <a:ea typeface="Calibri"/>
                      <a:cs typeface="Calibri"/>
                      <a:sym typeface="Calibri"/>
                    </a:rPr>
                    <a:t>Carbohydrates</a:t>
                  </a:r>
                  <a:endParaRPr sz="1200" b="1">
                    <a:solidFill>
                      <a:schemeClr val="dk1"/>
                    </a:solidFill>
                    <a:latin typeface="Calibri"/>
                    <a:ea typeface="Calibri"/>
                    <a:cs typeface="Calibri"/>
                    <a:sym typeface="Calibri"/>
                  </a:endParaRPr>
                </a:p>
              </p:txBody>
            </p:sp>
          </p:grpSp>
          <p:cxnSp>
            <p:nvCxnSpPr>
              <p:cNvPr id="115" name="Google Shape;115;p2"/>
              <p:cNvCxnSpPr/>
              <p:nvPr/>
            </p:nvCxnSpPr>
            <p:spPr>
              <a:xfrm>
                <a:off x="1694233" y="2091447"/>
                <a:ext cx="0" cy="295509"/>
              </a:xfrm>
              <a:prstGeom prst="straightConnector1">
                <a:avLst/>
              </a:prstGeom>
              <a:noFill/>
              <a:ln w="28575" cap="flat" cmpd="sng">
                <a:solidFill>
                  <a:schemeClr val="accent1"/>
                </a:solidFill>
                <a:prstDash val="solid"/>
                <a:miter lim="800000"/>
                <a:headEnd type="none" w="sm" len="sm"/>
                <a:tailEnd type="triangle" w="med" len="med"/>
              </a:ln>
            </p:spPr>
          </p:cxnSp>
          <p:cxnSp>
            <p:nvCxnSpPr>
              <p:cNvPr id="116" name="Google Shape;116;p2"/>
              <p:cNvCxnSpPr/>
              <p:nvPr/>
            </p:nvCxnSpPr>
            <p:spPr>
              <a:xfrm>
                <a:off x="1707201" y="3163659"/>
                <a:ext cx="0" cy="295509"/>
              </a:xfrm>
              <a:prstGeom prst="straightConnector1">
                <a:avLst/>
              </a:prstGeom>
              <a:noFill/>
              <a:ln w="28575" cap="flat" cmpd="sng">
                <a:solidFill>
                  <a:schemeClr val="accent1"/>
                </a:solidFill>
                <a:prstDash val="solid"/>
                <a:miter lim="800000"/>
                <a:headEnd type="none" w="sm" len="sm"/>
                <a:tailEnd type="triangle" w="med" len="med"/>
              </a:ln>
            </p:spPr>
          </p:cxnSp>
          <p:grpSp>
            <p:nvGrpSpPr>
              <p:cNvPr id="117" name="Google Shape;117;p2"/>
              <p:cNvGrpSpPr/>
              <p:nvPr/>
            </p:nvGrpSpPr>
            <p:grpSpPr>
              <a:xfrm>
                <a:off x="659858" y="3491934"/>
                <a:ext cx="2068749" cy="756377"/>
                <a:chOff x="768485" y="651753"/>
                <a:chExt cx="1731524" cy="768485"/>
              </a:xfrm>
            </p:grpSpPr>
            <p:sp>
              <p:nvSpPr>
                <p:cNvPr id="118" name="Google Shape;118;p2"/>
                <p:cNvSpPr/>
                <p:nvPr/>
              </p:nvSpPr>
              <p:spPr>
                <a:xfrm>
                  <a:off x="768485" y="651753"/>
                  <a:ext cx="1731524" cy="768485"/>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2"/>
                <p:cNvSpPr txBox="1"/>
                <p:nvPr/>
              </p:nvSpPr>
              <p:spPr>
                <a:xfrm>
                  <a:off x="880353" y="730687"/>
                  <a:ext cx="1507787" cy="5481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100" b="1">
                      <a:solidFill>
                        <a:schemeClr val="dk1"/>
                      </a:solidFill>
                      <a:latin typeface="Calibri"/>
                      <a:ea typeface="Calibri"/>
                      <a:cs typeface="Calibri"/>
                      <a:sym typeface="Calibri"/>
                    </a:rPr>
                    <a:t>PENTOSE PHOSPHATE P.</a:t>
                  </a:r>
                  <a:endParaRPr/>
                </a:p>
                <a:p>
                  <a:pPr marL="0" marR="0" lvl="0" indent="0" algn="ctr" rtl="0">
                    <a:spcBef>
                      <a:spcPts val="0"/>
                    </a:spcBef>
                    <a:spcAft>
                      <a:spcPts val="0"/>
                    </a:spcAft>
                    <a:buNone/>
                  </a:pPr>
                  <a:r>
                    <a:rPr lang="it-IT" sz="1100" b="1" u="sng">
                      <a:solidFill>
                        <a:schemeClr val="dk1"/>
                      </a:solidFill>
                      <a:latin typeface="Calibri"/>
                      <a:ea typeface="Calibri"/>
                      <a:cs typeface="Calibri"/>
                      <a:sym typeface="Calibri"/>
                    </a:rPr>
                    <a:t>ERYTROSE 4-PHOSPHATE</a:t>
                  </a:r>
                  <a:endParaRPr/>
                </a:p>
              </p:txBody>
            </p:sp>
          </p:grpSp>
          <p:cxnSp>
            <p:nvCxnSpPr>
              <p:cNvPr id="120" name="Google Shape;120;p2"/>
              <p:cNvCxnSpPr/>
              <p:nvPr/>
            </p:nvCxnSpPr>
            <p:spPr>
              <a:xfrm>
                <a:off x="2814535" y="2786124"/>
                <a:ext cx="538264" cy="0"/>
              </a:xfrm>
              <a:prstGeom prst="straightConnector1">
                <a:avLst/>
              </a:prstGeom>
              <a:noFill/>
              <a:ln w="28575" cap="flat" cmpd="sng">
                <a:solidFill>
                  <a:schemeClr val="accent1"/>
                </a:solidFill>
                <a:prstDash val="solid"/>
                <a:miter lim="800000"/>
                <a:headEnd type="none" w="sm" len="sm"/>
                <a:tailEnd type="triangle" w="med" len="med"/>
              </a:ln>
            </p:spPr>
          </p:cxnSp>
          <p:grpSp>
            <p:nvGrpSpPr>
              <p:cNvPr id="121" name="Google Shape;121;p2"/>
              <p:cNvGrpSpPr/>
              <p:nvPr/>
            </p:nvGrpSpPr>
            <p:grpSpPr>
              <a:xfrm>
                <a:off x="3503830" y="2506506"/>
                <a:ext cx="1821390" cy="573176"/>
                <a:chOff x="768485" y="651753"/>
                <a:chExt cx="1731524" cy="768485"/>
              </a:xfrm>
            </p:grpSpPr>
            <p:sp>
              <p:nvSpPr>
                <p:cNvPr id="122" name="Google Shape;122;p2"/>
                <p:cNvSpPr/>
                <p:nvPr/>
              </p:nvSpPr>
              <p:spPr>
                <a:xfrm>
                  <a:off x="768485" y="651753"/>
                  <a:ext cx="1731524" cy="768485"/>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2"/>
                <p:cNvSpPr txBox="1"/>
                <p:nvPr/>
              </p:nvSpPr>
              <p:spPr>
                <a:xfrm>
                  <a:off x="880353" y="730690"/>
                  <a:ext cx="1507786" cy="369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GLYCOLYSIS</a:t>
                  </a:r>
                  <a:endParaRPr/>
                </a:p>
              </p:txBody>
            </p:sp>
          </p:grpSp>
          <p:grpSp>
            <p:nvGrpSpPr>
              <p:cNvPr id="124" name="Google Shape;124;p2"/>
              <p:cNvGrpSpPr/>
              <p:nvPr/>
            </p:nvGrpSpPr>
            <p:grpSpPr>
              <a:xfrm>
                <a:off x="3352800" y="3478526"/>
                <a:ext cx="1949723" cy="619317"/>
                <a:chOff x="646485" y="589888"/>
                <a:chExt cx="1853525" cy="830350"/>
              </a:xfrm>
            </p:grpSpPr>
            <p:sp>
              <p:nvSpPr>
                <p:cNvPr id="125" name="Google Shape;125;p2"/>
                <p:cNvSpPr/>
                <p:nvPr/>
              </p:nvSpPr>
              <p:spPr>
                <a:xfrm>
                  <a:off x="646485" y="589888"/>
                  <a:ext cx="1853525" cy="830350"/>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6" name="Google Shape;126;p2"/>
                <p:cNvSpPr txBox="1"/>
                <p:nvPr/>
              </p:nvSpPr>
              <p:spPr>
                <a:xfrm>
                  <a:off x="733683" y="730690"/>
                  <a:ext cx="1701352" cy="519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000" b="1">
                      <a:solidFill>
                        <a:schemeClr val="dk1"/>
                      </a:solidFill>
                      <a:latin typeface="Calibri"/>
                      <a:ea typeface="Calibri"/>
                      <a:cs typeface="Calibri"/>
                      <a:sym typeface="Calibri"/>
                    </a:rPr>
                    <a:t>PHOSPHOENOLPYRUVATE</a:t>
                  </a:r>
                  <a:endParaRPr/>
                </a:p>
              </p:txBody>
            </p:sp>
          </p:grpSp>
          <p:grpSp>
            <p:nvGrpSpPr>
              <p:cNvPr id="127" name="Google Shape;127;p2"/>
              <p:cNvGrpSpPr/>
              <p:nvPr/>
            </p:nvGrpSpPr>
            <p:grpSpPr>
              <a:xfrm>
                <a:off x="5744441" y="3511698"/>
                <a:ext cx="1821390" cy="573176"/>
                <a:chOff x="768485" y="651753"/>
                <a:chExt cx="1731524" cy="768485"/>
              </a:xfrm>
            </p:grpSpPr>
            <p:sp>
              <p:nvSpPr>
                <p:cNvPr id="128" name="Google Shape;128;p2"/>
                <p:cNvSpPr/>
                <p:nvPr/>
              </p:nvSpPr>
              <p:spPr>
                <a:xfrm>
                  <a:off x="768485" y="651753"/>
                  <a:ext cx="1731524" cy="768485"/>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9" name="Google Shape;129;p2"/>
                <p:cNvSpPr txBox="1"/>
                <p:nvPr/>
              </p:nvSpPr>
              <p:spPr>
                <a:xfrm>
                  <a:off x="880353" y="730690"/>
                  <a:ext cx="1507786" cy="369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ACETYL-CoA</a:t>
                  </a:r>
                  <a:endParaRPr sz="1200" b="1">
                    <a:solidFill>
                      <a:schemeClr val="dk1"/>
                    </a:solidFill>
                    <a:latin typeface="Calibri"/>
                    <a:ea typeface="Calibri"/>
                    <a:cs typeface="Calibri"/>
                    <a:sym typeface="Calibri"/>
                  </a:endParaRPr>
                </a:p>
              </p:txBody>
            </p:sp>
          </p:grpSp>
          <p:cxnSp>
            <p:nvCxnSpPr>
              <p:cNvPr id="130" name="Google Shape;130;p2"/>
              <p:cNvCxnSpPr/>
              <p:nvPr/>
            </p:nvCxnSpPr>
            <p:spPr>
              <a:xfrm>
                <a:off x="5351851" y="3798286"/>
                <a:ext cx="358291" cy="0"/>
              </a:xfrm>
              <a:prstGeom prst="straightConnector1">
                <a:avLst/>
              </a:prstGeom>
              <a:noFill/>
              <a:ln w="28575" cap="flat" cmpd="sng">
                <a:solidFill>
                  <a:schemeClr val="accent1"/>
                </a:solidFill>
                <a:prstDash val="solid"/>
                <a:miter lim="800000"/>
                <a:headEnd type="none" w="sm" len="sm"/>
                <a:tailEnd type="triangle" w="med" len="med"/>
              </a:ln>
            </p:spPr>
          </p:cxnSp>
          <p:grpSp>
            <p:nvGrpSpPr>
              <p:cNvPr id="131" name="Google Shape;131;p2"/>
              <p:cNvGrpSpPr/>
              <p:nvPr/>
            </p:nvGrpSpPr>
            <p:grpSpPr>
              <a:xfrm>
                <a:off x="8550613" y="2412498"/>
                <a:ext cx="2206289" cy="961740"/>
                <a:chOff x="768485" y="651753"/>
                <a:chExt cx="1731523" cy="805428"/>
              </a:xfrm>
            </p:grpSpPr>
            <p:sp>
              <p:nvSpPr>
                <p:cNvPr id="132" name="Google Shape;132;p2"/>
                <p:cNvSpPr/>
                <p:nvPr/>
              </p:nvSpPr>
              <p:spPr>
                <a:xfrm>
                  <a:off x="768485" y="651753"/>
                  <a:ext cx="1731523" cy="805428"/>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2"/>
                <p:cNvSpPr txBox="1"/>
                <p:nvPr/>
              </p:nvSpPr>
              <p:spPr>
                <a:xfrm>
                  <a:off x="880353" y="730690"/>
                  <a:ext cx="1554238" cy="60868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LIPIDS, PHOSPHOLIPIDS, FATS, WAXES</a:t>
                  </a:r>
                  <a:endParaRPr/>
                </a:p>
              </p:txBody>
            </p:sp>
          </p:grpSp>
          <p:grpSp>
            <p:nvGrpSpPr>
              <p:cNvPr id="134" name="Google Shape;134;p2"/>
              <p:cNvGrpSpPr/>
              <p:nvPr/>
            </p:nvGrpSpPr>
            <p:grpSpPr>
              <a:xfrm>
                <a:off x="5744441" y="2506506"/>
                <a:ext cx="1821390" cy="573176"/>
                <a:chOff x="768485" y="651753"/>
                <a:chExt cx="1731524" cy="768485"/>
              </a:xfrm>
            </p:grpSpPr>
            <p:sp>
              <p:nvSpPr>
                <p:cNvPr id="135" name="Google Shape;135;p2"/>
                <p:cNvSpPr/>
                <p:nvPr/>
              </p:nvSpPr>
              <p:spPr>
                <a:xfrm>
                  <a:off x="768485" y="651753"/>
                  <a:ext cx="1731524" cy="768485"/>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2"/>
                <p:cNvSpPr txBox="1"/>
                <p:nvPr/>
              </p:nvSpPr>
              <p:spPr>
                <a:xfrm>
                  <a:off x="880353" y="730690"/>
                  <a:ext cx="1507786" cy="369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MALONYL-CoA</a:t>
                  </a:r>
                  <a:endParaRPr sz="1200" b="1">
                    <a:solidFill>
                      <a:schemeClr val="dk1"/>
                    </a:solidFill>
                    <a:latin typeface="Calibri"/>
                    <a:ea typeface="Calibri"/>
                    <a:cs typeface="Calibri"/>
                    <a:sym typeface="Calibri"/>
                  </a:endParaRPr>
                </a:p>
              </p:txBody>
            </p:sp>
          </p:grpSp>
          <p:cxnSp>
            <p:nvCxnSpPr>
              <p:cNvPr id="137" name="Google Shape;137;p2"/>
              <p:cNvCxnSpPr/>
              <p:nvPr/>
            </p:nvCxnSpPr>
            <p:spPr>
              <a:xfrm rot="10800000">
                <a:off x="6642180" y="3138557"/>
                <a:ext cx="0" cy="315200"/>
              </a:xfrm>
              <a:prstGeom prst="straightConnector1">
                <a:avLst/>
              </a:prstGeom>
              <a:noFill/>
              <a:ln w="28575" cap="flat" cmpd="sng">
                <a:solidFill>
                  <a:schemeClr val="accent1"/>
                </a:solidFill>
                <a:prstDash val="solid"/>
                <a:miter lim="800000"/>
                <a:headEnd type="none" w="sm" len="sm"/>
                <a:tailEnd type="triangle" w="med" len="med"/>
              </a:ln>
            </p:spPr>
          </p:cxnSp>
          <p:cxnSp>
            <p:nvCxnSpPr>
              <p:cNvPr id="138" name="Google Shape;138;p2"/>
              <p:cNvCxnSpPr/>
              <p:nvPr/>
            </p:nvCxnSpPr>
            <p:spPr>
              <a:xfrm>
                <a:off x="7723761" y="2822623"/>
                <a:ext cx="719848" cy="0"/>
              </a:xfrm>
              <a:prstGeom prst="straightConnector1">
                <a:avLst/>
              </a:prstGeom>
              <a:noFill/>
              <a:ln w="28575" cap="flat" cmpd="sng">
                <a:solidFill>
                  <a:schemeClr val="accent1"/>
                </a:solidFill>
                <a:prstDash val="solid"/>
                <a:miter lim="800000"/>
                <a:headEnd type="none" w="sm" len="sm"/>
                <a:tailEnd type="triangle" w="med" len="med"/>
              </a:ln>
            </p:spPr>
          </p:cxnSp>
          <p:grpSp>
            <p:nvGrpSpPr>
              <p:cNvPr id="139" name="Google Shape;139;p2"/>
              <p:cNvGrpSpPr/>
              <p:nvPr/>
            </p:nvGrpSpPr>
            <p:grpSpPr>
              <a:xfrm>
                <a:off x="4536371" y="503032"/>
                <a:ext cx="1689331" cy="554233"/>
                <a:chOff x="768485" y="651753"/>
                <a:chExt cx="1731524" cy="768485"/>
              </a:xfrm>
            </p:grpSpPr>
            <p:sp>
              <p:nvSpPr>
                <p:cNvPr id="140" name="Google Shape;140;p2"/>
                <p:cNvSpPr/>
                <p:nvPr/>
              </p:nvSpPr>
              <p:spPr>
                <a:xfrm>
                  <a:off x="768485" y="651753"/>
                  <a:ext cx="1731524" cy="768485"/>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1" name="Google Shape;141;p2"/>
                <p:cNvSpPr txBox="1"/>
                <p:nvPr/>
              </p:nvSpPr>
              <p:spPr>
                <a:xfrm>
                  <a:off x="880353" y="730691"/>
                  <a:ext cx="1507786" cy="3840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CELLULOSE</a:t>
                  </a:r>
                  <a:endParaRPr/>
                </a:p>
              </p:txBody>
            </p:sp>
          </p:grpSp>
          <p:cxnSp>
            <p:nvCxnSpPr>
              <p:cNvPr id="142" name="Google Shape;142;p2"/>
              <p:cNvCxnSpPr/>
              <p:nvPr/>
            </p:nvCxnSpPr>
            <p:spPr>
              <a:xfrm rot="10800000" flipH="1">
                <a:off x="4834647" y="1138136"/>
                <a:ext cx="243191" cy="188779"/>
              </a:xfrm>
              <a:prstGeom prst="straightConnector1">
                <a:avLst/>
              </a:prstGeom>
              <a:noFill/>
              <a:ln w="28575" cap="flat" cmpd="sng">
                <a:solidFill>
                  <a:schemeClr val="accent1"/>
                </a:solidFill>
                <a:prstDash val="solid"/>
                <a:miter lim="800000"/>
                <a:headEnd type="none" w="sm" len="sm"/>
                <a:tailEnd type="triangle" w="med" len="med"/>
              </a:ln>
            </p:spPr>
          </p:cxnSp>
          <p:grpSp>
            <p:nvGrpSpPr>
              <p:cNvPr id="143" name="Google Shape;143;p2"/>
              <p:cNvGrpSpPr/>
              <p:nvPr/>
            </p:nvGrpSpPr>
            <p:grpSpPr>
              <a:xfrm>
                <a:off x="6184488" y="1440133"/>
                <a:ext cx="1821390" cy="573176"/>
                <a:chOff x="768485" y="651753"/>
                <a:chExt cx="1731524" cy="768485"/>
              </a:xfrm>
            </p:grpSpPr>
            <p:sp>
              <p:nvSpPr>
                <p:cNvPr id="144" name="Google Shape;144;p2"/>
                <p:cNvSpPr/>
                <p:nvPr/>
              </p:nvSpPr>
              <p:spPr>
                <a:xfrm>
                  <a:off x="768485" y="651753"/>
                  <a:ext cx="1731524" cy="768485"/>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2"/>
                <p:cNvSpPr txBox="1"/>
                <p:nvPr/>
              </p:nvSpPr>
              <p:spPr>
                <a:xfrm>
                  <a:off x="880353" y="730690"/>
                  <a:ext cx="1507786" cy="369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GLUCOSINOLATES</a:t>
                  </a:r>
                  <a:endParaRPr/>
                </a:p>
              </p:txBody>
            </p:sp>
          </p:grpSp>
          <p:cxnSp>
            <p:nvCxnSpPr>
              <p:cNvPr id="146" name="Google Shape;146;p2"/>
              <p:cNvCxnSpPr/>
              <p:nvPr/>
            </p:nvCxnSpPr>
            <p:spPr>
              <a:xfrm>
                <a:off x="4424472" y="3158248"/>
                <a:ext cx="0" cy="295509"/>
              </a:xfrm>
              <a:prstGeom prst="straightConnector1">
                <a:avLst/>
              </a:prstGeom>
              <a:noFill/>
              <a:ln w="28575" cap="flat" cmpd="sng">
                <a:solidFill>
                  <a:schemeClr val="accent1"/>
                </a:solidFill>
                <a:prstDash val="solid"/>
                <a:miter lim="800000"/>
                <a:headEnd type="none" w="sm" len="sm"/>
                <a:tailEnd type="triangle" w="med" len="med"/>
              </a:ln>
            </p:spPr>
          </p:cxnSp>
          <p:cxnSp>
            <p:nvCxnSpPr>
              <p:cNvPr id="147" name="Google Shape;147;p2"/>
              <p:cNvCxnSpPr/>
              <p:nvPr/>
            </p:nvCxnSpPr>
            <p:spPr>
              <a:xfrm>
                <a:off x="5470194" y="1764718"/>
                <a:ext cx="538264" cy="0"/>
              </a:xfrm>
              <a:prstGeom prst="straightConnector1">
                <a:avLst/>
              </a:prstGeom>
              <a:noFill/>
              <a:ln w="28575" cap="flat" cmpd="sng">
                <a:solidFill>
                  <a:schemeClr val="accent1"/>
                </a:solidFill>
                <a:prstDash val="solid"/>
                <a:miter lim="800000"/>
                <a:headEnd type="none" w="sm" len="sm"/>
                <a:tailEnd type="triangle" w="med" len="med"/>
              </a:ln>
            </p:spPr>
          </p:cxnSp>
          <p:grpSp>
            <p:nvGrpSpPr>
              <p:cNvPr id="148" name="Google Shape;148;p2"/>
              <p:cNvGrpSpPr/>
              <p:nvPr/>
            </p:nvGrpSpPr>
            <p:grpSpPr>
              <a:xfrm>
                <a:off x="2335584" y="4780516"/>
                <a:ext cx="2499060" cy="481423"/>
                <a:chOff x="768484" y="651753"/>
                <a:chExt cx="1763876" cy="1019994"/>
              </a:xfrm>
            </p:grpSpPr>
            <p:sp>
              <p:nvSpPr>
                <p:cNvPr id="149" name="Google Shape;149;p2"/>
                <p:cNvSpPr/>
                <p:nvPr/>
              </p:nvSpPr>
              <p:spPr>
                <a:xfrm>
                  <a:off x="768484" y="651753"/>
                  <a:ext cx="1763876" cy="1019994"/>
                </a:xfrm>
                <a:prstGeom prst="rect">
                  <a:avLst/>
                </a:prstGeom>
                <a:solidFill>
                  <a:srgbClr val="00B0F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0" name="Google Shape;150;p2"/>
                <p:cNvSpPr txBox="1"/>
                <p:nvPr/>
              </p:nvSpPr>
              <p:spPr>
                <a:xfrm>
                  <a:off x="880353" y="730688"/>
                  <a:ext cx="1507787" cy="5868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SHIKIMIC ACID P.</a:t>
                  </a:r>
                  <a:endParaRPr/>
                </a:p>
              </p:txBody>
            </p:sp>
          </p:grpSp>
          <p:cxnSp>
            <p:nvCxnSpPr>
              <p:cNvPr id="151" name="Google Shape;151;p2"/>
              <p:cNvCxnSpPr/>
              <p:nvPr/>
            </p:nvCxnSpPr>
            <p:spPr>
              <a:xfrm>
                <a:off x="2494081" y="4382646"/>
                <a:ext cx="444292" cy="252828"/>
              </a:xfrm>
              <a:prstGeom prst="straightConnector1">
                <a:avLst/>
              </a:prstGeom>
              <a:noFill/>
              <a:ln w="28575" cap="flat" cmpd="sng">
                <a:solidFill>
                  <a:schemeClr val="accent1"/>
                </a:solidFill>
                <a:prstDash val="solid"/>
                <a:miter lim="800000"/>
                <a:headEnd type="none" w="sm" len="sm"/>
                <a:tailEnd type="triangle" w="med" len="med"/>
              </a:ln>
            </p:spPr>
          </p:cxnSp>
          <p:cxnSp>
            <p:nvCxnSpPr>
              <p:cNvPr id="152" name="Google Shape;152;p2"/>
              <p:cNvCxnSpPr/>
              <p:nvPr/>
            </p:nvCxnSpPr>
            <p:spPr>
              <a:xfrm flipH="1">
                <a:off x="3978392" y="4276779"/>
                <a:ext cx="436132" cy="343276"/>
              </a:xfrm>
              <a:prstGeom prst="straightConnector1">
                <a:avLst/>
              </a:prstGeom>
              <a:noFill/>
              <a:ln w="28575" cap="flat" cmpd="sng">
                <a:solidFill>
                  <a:schemeClr val="accent1"/>
                </a:solidFill>
                <a:prstDash val="solid"/>
                <a:miter lim="800000"/>
                <a:headEnd type="none" w="sm" len="sm"/>
                <a:tailEnd type="triangle" w="med" len="med"/>
              </a:ln>
            </p:spPr>
          </p:cxnSp>
          <p:grpSp>
            <p:nvGrpSpPr>
              <p:cNvPr id="153" name="Google Shape;153;p2"/>
              <p:cNvGrpSpPr/>
              <p:nvPr/>
            </p:nvGrpSpPr>
            <p:grpSpPr>
              <a:xfrm>
                <a:off x="6544718" y="4667195"/>
                <a:ext cx="1404768" cy="636470"/>
                <a:chOff x="880353" y="730690"/>
                <a:chExt cx="1619656" cy="689548"/>
              </a:xfrm>
            </p:grpSpPr>
            <p:sp>
              <p:nvSpPr>
                <p:cNvPr id="154" name="Google Shape;154;p2"/>
                <p:cNvSpPr/>
                <p:nvPr/>
              </p:nvSpPr>
              <p:spPr>
                <a:xfrm>
                  <a:off x="1083465" y="751597"/>
                  <a:ext cx="1416544" cy="668641"/>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5" name="Google Shape;155;p2"/>
                <p:cNvSpPr txBox="1"/>
                <p:nvPr/>
              </p:nvSpPr>
              <p:spPr>
                <a:xfrm>
                  <a:off x="880353" y="730690"/>
                  <a:ext cx="1507785" cy="5001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DOXP/MEP </a:t>
                  </a:r>
                  <a:endParaRPr/>
                </a:p>
                <a:p>
                  <a:pPr marL="0" marR="0" lvl="0" indent="0" algn="ctr" rtl="0">
                    <a:spcBef>
                      <a:spcPts val="0"/>
                    </a:spcBef>
                    <a:spcAft>
                      <a:spcPts val="0"/>
                    </a:spcAft>
                    <a:buNone/>
                  </a:pPr>
                  <a:r>
                    <a:rPr lang="it-IT" sz="1200" b="1">
                      <a:solidFill>
                        <a:schemeClr val="dk1"/>
                      </a:solidFill>
                      <a:latin typeface="Calibri"/>
                      <a:ea typeface="Calibri"/>
                      <a:cs typeface="Calibri"/>
                      <a:sym typeface="Calibri"/>
                    </a:rPr>
                    <a:t>PATHWAY</a:t>
                  </a:r>
                  <a:endParaRPr/>
                </a:p>
              </p:txBody>
            </p:sp>
          </p:grpSp>
          <p:grpSp>
            <p:nvGrpSpPr>
              <p:cNvPr id="156" name="Google Shape;156;p2"/>
              <p:cNvGrpSpPr/>
              <p:nvPr/>
            </p:nvGrpSpPr>
            <p:grpSpPr>
              <a:xfrm>
                <a:off x="8693154" y="3860585"/>
                <a:ext cx="1821390" cy="573176"/>
                <a:chOff x="768485" y="651753"/>
                <a:chExt cx="1731524" cy="768485"/>
              </a:xfrm>
            </p:grpSpPr>
            <p:sp>
              <p:nvSpPr>
                <p:cNvPr id="157" name="Google Shape;157;p2"/>
                <p:cNvSpPr/>
                <p:nvPr/>
              </p:nvSpPr>
              <p:spPr>
                <a:xfrm>
                  <a:off x="768485" y="651753"/>
                  <a:ext cx="1731524" cy="768485"/>
                </a:xfrm>
                <a:prstGeom prst="rect">
                  <a:avLst/>
                </a:prstGeom>
                <a:solidFill>
                  <a:srgbClr val="FFFF00"/>
                </a:solid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8" name="Google Shape;158;p2"/>
                <p:cNvSpPr txBox="1"/>
                <p:nvPr/>
              </p:nvSpPr>
              <p:spPr>
                <a:xfrm>
                  <a:off x="880353" y="730690"/>
                  <a:ext cx="1507786" cy="369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MEVALONIC ACID P.</a:t>
                  </a:r>
                  <a:endParaRPr/>
                </a:p>
              </p:txBody>
            </p:sp>
          </p:grpSp>
          <p:cxnSp>
            <p:nvCxnSpPr>
              <p:cNvPr id="159" name="Google Shape;159;p2"/>
              <p:cNvCxnSpPr/>
              <p:nvPr/>
            </p:nvCxnSpPr>
            <p:spPr>
              <a:xfrm>
                <a:off x="7699104" y="3858982"/>
                <a:ext cx="840939" cy="299558"/>
              </a:xfrm>
              <a:prstGeom prst="straightConnector1">
                <a:avLst/>
              </a:prstGeom>
              <a:noFill/>
              <a:ln w="28575" cap="flat" cmpd="sng">
                <a:solidFill>
                  <a:schemeClr val="accent1"/>
                </a:solidFill>
                <a:prstDash val="solid"/>
                <a:miter lim="800000"/>
                <a:headEnd type="none" w="sm" len="sm"/>
                <a:tailEnd type="triangle" w="med" len="med"/>
              </a:ln>
            </p:spPr>
          </p:cxnSp>
          <p:cxnSp>
            <p:nvCxnSpPr>
              <p:cNvPr id="160" name="Google Shape;160;p2"/>
              <p:cNvCxnSpPr/>
              <p:nvPr/>
            </p:nvCxnSpPr>
            <p:spPr>
              <a:xfrm>
                <a:off x="8139633" y="5090858"/>
                <a:ext cx="437903" cy="212807"/>
              </a:xfrm>
              <a:prstGeom prst="straightConnector1">
                <a:avLst/>
              </a:prstGeom>
              <a:noFill/>
              <a:ln w="28575" cap="flat" cmpd="sng">
                <a:solidFill>
                  <a:schemeClr val="accent1"/>
                </a:solidFill>
                <a:prstDash val="solid"/>
                <a:miter lim="800000"/>
                <a:headEnd type="none" w="sm" len="sm"/>
                <a:tailEnd type="triangle" w="med" len="med"/>
              </a:ln>
            </p:spPr>
          </p:cxnSp>
          <p:cxnSp>
            <p:nvCxnSpPr>
              <p:cNvPr id="161" name="Google Shape;161;p2"/>
              <p:cNvCxnSpPr/>
              <p:nvPr/>
            </p:nvCxnSpPr>
            <p:spPr>
              <a:xfrm>
                <a:off x="9604371" y="4515653"/>
                <a:ext cx="0" cy="357674"/>
              </a:xfrm>
              <a:prstGeom prst="straightConnector1">
                <a:avLst/>
              </a:prstGeom>
              <a:noFill/>
              <a:ln w="28575" cap="flat" cmpd="sng">
                <a:solidFill>
                  <a:schemeClr val="accent1"/>
                </a:solidFill>
                <a:prstDash val="solid"/>
                <a:miter lim="800000"/>
                <a:headEnd type="none" w="sm" len="sm"/>
                <a:tailEnd type="triangle" w="med" len="med"/>
              </a:ln>
            </p:spPr>
          </p:cxnSp>
          <p:cxnSp>
            <p:nvCxnSpPr>
              <p:cNvPr id="162" name="Google Shape;162;p2"/>
              <p:cNvCxnSpPr/>
              <p:nvPr/>
            </p:nvCxnSpPr>
            <p:spPr>
              <a:xfrm>
                <a:off x="6935821" y="4276779"/>
                <a:ext cx="311734" cy="171638"/>
              </a:xfrm>
              <a:prstGeom prst="straightConnector1">
                <a:avLst/>
              </a:prstGeom>
              <a:noFill/>
              <a:ln w="28575" cap="flat" cmpd="sng">
                <a:solidFill>
                  <a:schemeClr val="accent1"/>
                </a:solidFill>
                <a:prstDash val="solid"/>
                <a:miter lim="800000"/>
                <a:headEnd type="none" w="sm" len="sm"/>
                <a:tailEnd type="triangle" w="med" len="med"/>
              </a:ln>
            </p:spPr>
          </p:cxnSp>
          <p:grpSp>
            <p:nvGrpSpPr>
              <p:cNvPr id="163" name="Google Shape;163;p2"/>
              <p:cNvGrpSpPr/>
              <p:nvPr/>
            </p:nvGrpSpPr>
            <p:grpSpPr>
              <a:xfrm>
                <a:off x="8689911" y="4964218"/>
                <a:ext cx="2066992" cy="940290"/>
                <a:chOff x="768485" y="613980"/>
                <a:chExt cx="1731524" cy="866566"/>
              </a:xfrm>
            </p:grpSpPr>
            <p:sp>
              <p:nvSpPr>
                <p:cNvPr id="164" name="Google Shape;164;p2"/>
                <p:cNvSpPr/>
                <p:nvPr/>
              </p:nvSpPr>
              <p:spPr>
                <a:xfrm>
                  <a:off x="768485" y="651753"/>
                  <a:ext cx="1731524" cy="768485"/>
                </a:xfrm>
                <a:prstGeom prst="rect">
                  <a:avLst/>
                </a:prstGeom>
                <a:solidFill>
                  <a:srgbClr val="FF0000"/>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5" name="Google Shape;165;p2"/>
                <p:cNvSpPr txBox="1"/>
                <p:nvPr/>
              </p:nvSpPr>
              <p:spPr>
                <a:xfrm>
                  <a:off x="880354" y="613980"/>
                  <a:ext cx="1507786" cy="8665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TERPENOID</a:t>
                  </a:r>
                  <a:endParaRPr/>
                </a:p>
                <a:p>
                  <a:pPr marL="0" marR="0" lvl="0" indent="0" algn="ctr" rtl="0">
                    <a:spcBef>
                      <a:spcPts val="0"/>
                    </a:spcBef>
                    <a:spcAft>
                      <a:spcPts val="0"/>
                    </a:spcAft>
                    <a:buNone/>
                  </a:pPr>
                  <a:r>
                    <a:rPr lang="it-IT" sz="1200" b="1">
                      <a:solidFill>
                        <a:schemeClr val="dk1"/>
                      </a:solidFill>
                      <a:latin typeface="Calibri"/>
                      <a:ea typeface="Calibri"/>
                      <a:cs typeface="Calibri"/>
                      <a:sym typeface="Calibri"/>
                    </a:rPr>
                    <a:t>PATHWAY </a:t>
                  </a:r>
                  <a:endParaRPr/>
                </a:p>
                <a:p>
                  <a:pPr marL="0" marR="0" lvl="0" indent="0" algn="ctr" rtl="0">
                    <a:spcBef>
                      <a:spcPts val="0"/>
                    </a:spcBef>
                    <a:spcAft>
                      <a:spcPts val="0"/>
                    </a:spcAft>
                    <a:buNone/>
                  </a:pPr>
                  <a:r>
                    <a:rPr lang="it-IT" sz="1200" b="1">
                      <a:solidFill>
                        <a:schemeClr val="dk1"/>
                      </a:solidFill>
                      <a:latin typeface="Calibri"/>
                      <a:ea typeface="Calibri"/>
                      <a:cs typeface="Calibri"/>
                      <a:sym typeface="Calibri"/>
                    </a:rPr>
                    <a:t>IPP</a:t>
                  </a:r>
                  <a:endParaRPr/>
                </a:p>
              </p:txBody>
            </p:sp>
          </p:grpSp>
        </p:grpSp>
        <p:sp>
          <p:nvSpPr>
            <p:cNvPr id="166" name="Google Shape;166;p2"/>
            <p:cNvSpPr/>
            <p:nvPr/>
          </p:nvSpPr>
          <p:spPr>
            <a:xfrm>
              <a:off x="8374224" y="5302981"/>
              <a:ext cx="1985732" cy="748867"/>
            </a:xfrm>
            <a:prstGeom prst="rect">
              <a:avLst/>
            </a:prstGeom>
            <a:solidFill>
              <a:srgbClr val="FF0000"/>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7" name="Google Shape;167;p2"/>
            <p:cNvSpPr txBox="1"/>
            <p:nvPr/>
          </p:nvSpPr>
          <p:spPr>
            <a:xfrm>
              <a:off x="8502517" y="5318643"/>
              <a:ext cx="172914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MO-SESQUI-DI-TRI-TETRA-POLY</a:t>
              </a:r>
              <a:endParaRPr/>
            </a:p>
            <a:p>
              <a:pPr marL="0" marR="0" lvl="0" indent="0" algn="ctr" rtl="0">
                <a:spcBef>
                  <a:spcPts val="0"/>
                </a:spcBef>
                <a:spcAft>
                  <a:spcPts val="0"/>
                </a:spcAft>
                <a:buNone/>
              </a:pPr>
              <a:r>
                <a:rPr lang="it-IT" sz="1200" b="1">
                  <a:solidFill>
                    <a:schemeClr val="dk1"/>
                  </a:solidFill>
                  <a:latin typeface="Calibri"/>
                  <a:ea typeface="Calibri"/>
                  <a:cs typeface="Calibri"/>
                  <a:sym typeface="Calibri"/>
                </a:rPr>
                <a:t>TERPENES</a:t>
              </a:r>
              <a:endParaRPr/>
            </a:p>
          </p:txBody>
        </p:sp>
        <p:cxnSp>
          <p:nvCxnSpPr>
            <p:cNvPr id="168" name="Google Shape;168;p2"/>
            <p:cNvCxnSpPr/>
            <p:nvPr/>
          </p:nvCxnSpPr>
          <p:spPr>
            <a:xfrm>
              <a:off x="9300178" y="4797984"/>
              <a:ext cx="0" cy="439038"/>
            </a:xfrm>
            <a:prstGeom prst="straightConnector1">
              <a:avLst/>
            </a:prstGeom>
            <a:noFill/>
            <a:ln w="28575" cap="flat" cmpd="sng">
              <a:solidFill>
                <a:schemeClr val="accent1"/>
              </a:solidFill>
              <a:prstDash val="solid"/>
              <a:miter lim="800000"/>
              <a:headEnd type="none" w="sm" len="sm"/>
              <a:tailEnd type="triangle" w="med" len="med"/>
            </a:ln>
          </p:spPr>
        </p:cxnSp>
        <p:sp>
          <p:nvSpPr>
            <p:cNvPr id="169" name="Google Shape;169;p2"/>
            <p:cNvSpPr/>
            <p:nvPr/>
          </p:nvSpPr>
          <p:spPr>
            <a:xfrm>
              <a:off x="2859818" y="4700960"/>
              <a:ext cx="1312920" cy="330240"/>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0" name="Google Shape;170;p2"/>
            <p:cNvSpPr/>
            <p:nvPr/>
          </p:nvSpPr>
          <p:spPr>
            <a:xfrm>
              <a:off x="4855139" y="4665214"/>
              <a:ext cx="1521668" cy="420060"/>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2"/>
            <p:cNvSpPr/>
            <p:nvPr/>
          </p:nvSpPr>
          <p:spPr>
            <a:xfrm>
              <a:off x="4904152" y="3875655"/>
              <a:ext cx="1253111" cy="560686"/>
            </a:xfrm>
            <a:prstGeom prst="rect">
              <a:avLst/>
            </a:prstGeom>
            <a:no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2"/>
            <p:cNvSpPr/>
            <p:nvPr/>
          </p:nvSpPr>
          <p:spPr>
            <a:xfrm>
              <a:off x="5145938" y="4029494"/>
              <a:ext cx="787397" cy="3482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dirty="0">
                  <a:solidFill>
                    <a:schemeClr val="dk1"/>
                  </a:solidFill>
                  <a:latin typeface="Calibri"/>
                  <a:ea typeface="Calibri"/>
                  <a:cs typeface="Calibri"/>
                  <a:sym typeface="Calibri"/>
                </a:rPr>
                <a:t>TCA</a:t>
              </a:r>
              <a:endParaRPr dirty="0"/>
            </a:p>
          </p:txBody>
        </p:sp>
        <p:cxnSp>
          <p:nvCxnSpPr>
            <p:cNvPr id="173" name="Google Shape;173;p2"/>
            <p:cNvCxnSpPr/>
            <p:nvPr/>
          </p:nvCxnSpPr>
          <p:spPr>
            <a:xfrm flipH="1">
              <a:off x="5522880" y="3443407"/>
              <a:ext cx="134718" cy="311877"/>
            </a:xfrm>
            <a:prstGeom prst="straightConnector1">
              <a:avLst/>
            </a:prstGeom>
            <a:noFill/>
            <a:ln w="28575" cap="flat" cmpd="sng">
              <a:solidFill>
                <a:schemeClr val="accent1"/>
              </a:solidFill>
              <a:prstDash val="solid"/>
              <a:miter lim="800000"/>
              <a:headEnd type="none" w="sm" len="sm"/>
              <a:tailEnd type="triangle" w="med" len="med"/>
            </a:ln>
          </p:spPr>
        </p:cxnSp>
        <p:cxnSp>
          <p:nvCxnSpPr>
            <p:cNvPr id="174" name="Google Shape;174;p2"/>
            <p:cNvCxnSpPr/>
            <p:nvPr/>
          </p:nvCxnSpPr>
          <p:spPr>
            <a:xfrm>
              <a:off x="5492248" y="4318038"/>
              <a:ext cx="0" cy="285642"/>
            </a:xfrm>
            <a:prstGeom prst="straightConnector1">
              <a:avLst/>
            </a:prstGeom>
            <a:noFill/>
            <a:ln w="28575" cap="flat" cmpd="sng">
              <a:solidFill>
                <a:schemeClr val="accent1"/>
              </a:solidFill>
              <a:prstDash val="solid"/>
              <a:miter lim="800000"/>
              <a:headEnd type="none" w="sm" len="sm"/>
              <a:tailEnd type="triangle" w="med" len="med"/>
            </a:ln>
          </p:spPr>
        </p:cxnSp>
        <p:cxnSp>
          <p:nvCxnSpPr>
            <p:cNvPr id="175" name="Google Shape;175;p2"/>
            <p:cNvCxnSpPr/>
            <p:nvPr/>
          </p:nvCxnSpPr>
          <p:spPr>
            <a:xfrm>
              <a:off x="3480863" y="4330932"/>
              <a:ext cx="0" cy="285642"/>
            </a:xfrm>
            <a:prstGeom prst="straightConnector1">
              <a:avLst/>
            </a:prstGeom>
            <a:noFill/>
            <a:ln w="28575" cap="flat" cmpd="sng">
              <a:solidFill>
                <a:schemeClr val="accent1"/>
              </a:solidFill>
              <a:prstDash val="solid"/>
              <a:miter lim="800000"/>
              <a:headEnd type="none" w="sm" len="sm"/>
              <a:tailEnd type="triangle" w="med" len="med"/>
            </a:ln>
          </p:spPr>
        </p:cxnSp>
        <p:sp>
          <p:nvSpPr>
            <p:cNvPr id="176" name="Google Shape;176;p2"/>
            <p:cNvSpPr txBox="1"/>
            <p:nvPr/>
          </p:nvSpPr>
          <p:spPr>
            <a:xfrm>
              <a:off x="4970400" y="4700961"/>
              <a:ext cx="1342966" cy="3482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b="1">
                  <a:solidFill>
                    <a:schemeClr val="dk1"/>
                  </a:solidFill>
                  <a:latin typeface="Calibri"/>
                  <a:ea typeface="Calibri"/>
                  <a:cs typeface="Calibri"/>
                  <a:sym typeface="Calibri"/>
                </a:rPr>
                <a:t>ALIPHATIC AA </a:t>
              </a:r>
              <a:endParaRPr/>
            </a:p>
          </p:txBody>
        </p:sp>
        <p:sp>
          <p:nvSpPr>
            <p:cNvPr id="177" name="Google Shape;177;p2"/>
            <p:cNvSpPr txBox="1"/>
            <p:nvPr/>
          </p:nvSpPr>
          <p:spPr>
            <a:xfrm>
              <a:off x="2972981" y="4707448"/>
              <a:ext cx="1109946" cy="2865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b="1">
                  <a:solidFill>
                    <a:schemeClr val="dk1"/>
                  </a:solidFill>
                  <a:latin typeface="Calibri"/>
                  <a:ea typeface="Calibri"/>
                  <a:cs typeface="Calibri"/>
                  <a:sym typeface="Calibri"/>
                </a:rPr>
                <a:t>AROMTIC AA</a:t>
              </a:r>
              <a:endParaRPr/>
            </a:p>
          </p:txBody>
        </p:sp>
        <p:cxnSp>
          <p:nvCxnSpPr>
            <p:cNvPr id="178" name="Google Shape;178;p2"/>
            <p:cNvCxnSpPr/>
            <p:nvPr/>
          </p:nvCxnSpPr>
          <p:spPr>
            <a:xfrm>
              <a:off x="3656101" y="5173445"/>
              <a:ext cx="426826" cy="201911"/>
            </a:xfrm>
            <a:prstGeom prst="straightConnector1">
              <a:avLst/>
            </a:prstGeom>
            <a:noFill/>
            <a:ln w="28575" cap="flat" cmpd="sng">
              <a:solidFill>
                <a:schemeClr val="accent1"/>
              </a:solidFill>
              <a:prstDash val="solid"/>
              <a:miter lim="800000"/>
              <a:headEnd type="none" w="sm" len="sm"/>
              <a:tailEnd type="triangle" w="med" len="med"/>
            </a:ln>
          </p:spPr>
        </p:cxnSp>
        <p:cxnSp>
          <p:nvCxnSpPr>
            <p:cNvPr id="179" name="Google Shape;179;p2"/>
            <p:cNvCxnSpPr/>
            <p:nvPr/>
          </p:nvCxnSpPr>
          <p:spPr>
            <a:xfrm flipH="1">
              <a:off x="4760907" y="5132577"/>
              <a:ext cx="418986" cy="274144"/>
            </a:xfrm>
            <a:prstGeom prst="straightConnector1">
              <a:avLst/>
            </a:prstGeom>
            <a:noFill/>
            <a:ln w="28575" cap="flat" cmpd="sng">
              <a:solidFill>
                <a:schemeClr val="accent1"/>
              </a:solidFill>
              <a:prstDash val="solid"/>
              <a:miter lim="800000"/>
              <a:headEnd type="none" w="sm" len="sm"/>
              <a:tailEnd type="triangle" w="med" len="med"/>
            </a:ln>
          </p:spPr>
        </p:cxnSp>
        <p:sp>
          <p:nvSpPr>
            <p:cNvPr id="180" name="Google Shape;180;p2"/>
            <p:cNvSpPr txBox="1"/>
            <p:nvPr/>
          </p:nvSpPr>
          <p:spPr>
            <a:xfrm>
              <a:off x="2988380" y="5512861"/>
              <a:ext cx="2901925" cy="1029380"/>
            </a:xfrm>
            <a:prstGeom prst="rect">
              <a:avLst/>
            </a:prstGeom>
            <a:solidFill>
              <a:srgbClr val="00B0F0"/>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it-IT" sz="1200" b="1">
                  <a:solidFill>
                    <a:schemeClr val="dk1"/>
                  </a:solidFill>
                  <a:latin typeface="Calibri"/>
                  <a:ea typeface="Calibri"/>
                  <a:cs typeface="Calibri"/>
                  <a:sym typeface="Calibri"/>
                </a:rPr>
                <a:t>NITROGEN-CONTAINING SECONDARY PRODUCTS (e.g. ALKALOIDS)</a:t>
              </a:r>
              <a:endParaRPr/>
            </a:p>
            <a:p>
              <a:pPr marL="0" marR="0" lvl="0" indent="0" algn="ctr" rtl="0">
                <a:lnSpc>
                  <a:spcPct val="150000"/>
                </a:lnSpc>
                <a:spcBef>
                  <a:spcPts val="0"/>
                </a:spcBef>
                <a:spcAft>
                  <a:spcPts val="0"/>
                </a:spcAft>
                <a:buNone/>
              </a:pPr>
              <a:endParaRPr sz="1200" b="1">
                <a:solidFill>
                  <a:schemeClr val="dk1"/>
                </a:solidFill>
                <a:latin typeface="Calibri"/>
                <a:ea typeface="Calibri"/>
                <a:cs typeface="Calibri"/>
                <a:sym typeface="Calibri"/>
              </a:endParaRPr>
            </a:p>
          </p:txBody>
        </p:sp>
      </p:grpSp>
      <p:cxnSp>
        <p:nvCxnSpPr>
          <p:cNvPr id="181" name="Google Shape;181;p2"/>
          <p:cNvCxnSpPr/>
          <p:nvPr/>
        </p:nvCxnSpPr>
        <p:spPr>
          <a:xfrm rot="10800000">
            <a:off x="2321850" y="3948193"/>
            <a:ext cx="379379" cy="0"/>
          </a:xfrm>
          <a:prstGeom prst="straightConnector1">
            <a:avLst/>
          </a:prstGeom>
          <a:noFill/>
          <a:ln w="28575" cap="flat" cmpd="sng">
            <a:solidFill>
              <a:schemeClr val="accent1"/>
            </a:solidFill>
            <a:prstDash val="solid"/>
            <a:miter lim="800000"/>
            <a:headEnd type="none" w="sm" len="sm"/>
            <a:tailEnd type="none" w="sm" len="sm"/>
          </a:ln>
        </p:spPr>
      </p:cxnSp>
      <p:cxnSp>
        <p:nvCxnSpPr>
          <p:cNvPr id="182" name="Google Shape;182;p2"/>
          <p:cNvCxnSpPr/>
          <p:nvPr/>
        </p:nvCxnSpPr>
        <p:spPr>
          <a:xfrm>
            <a:off x="2336275" y="3944428"/>
            <a:ext cx="9223" cy="2047022"/>
          </a:xfrm>
          <a:prstGeom prst="straightConnector1">
            <a:avLst/>
          </a:prstGeom>
          <a:noFill/>
          <a:ln w="28575" cap="flat" cmpd="sng">
            <a:solidFill>
              <a:schemeClr val="accent1"/>
            </a:solidFill>
            <a:prstDash val="solid"/>
            <a:miter lim="800000"/>
            <a:headEnd type="none" w="sm" len="sm"/>
            <a:tailEnd type="none" w="sm" len="sm"/>
          </a:ln>
        </p:spPr>
      </p:cxnSp>
      <p:cxnSp>
        <p:nvCxnSpPr>
          <p:cNvPr id="183" name="Google Shape;183;p2"/>
          <p:cNvCxnSpPr/>
          <p:nvPr/>
        </p:nvCxnSpPr>
        <p:spPr>
          <a:xfrm>
            <a:off x="2345498" y="5991450"/>
            <a:ext cx="577889" cy="0"/>
          </a:xfrm>
          <a:prstGeom prst="straightConnector1">
            <a:avLst/>
          </a:prstGeom>
          <a:noFill/>
          <a:ln w="28575" cap="flat" cmpd="sng">
            <a:solidFill>
              <a:schemeClr val="accent1"/>
            </a:solidFill>
            <a:prstDash val="solid"/>
            <a:miter lim="800000"/>
            <a:headEnd type="none" w="sm" len="sm"/>
            <a:tailEnd type="triangle" w="med" len="med"/>
          </a:ln>
        </p:spPr>
      </p:cxnSp>
      <p:sp>
        <p:nvSpPr>
          <p:cNvPr id="184" name="Google Shape;184;p2"/>
          <p:cNvSpPr/>
          <p:nvPr/>
        </p:nvSpPr>
        <p:spPr>
          <a:xfrm>
            <a:off x="2977639" y="5704179"/>
            <a:ext cx="1850546" cy="492341"/>
          </a:xfrm>
          <a:prstGeom prst="rect">
            <a:avLst/>
          </a:prstGeom>
          <a:solidFill>
            <a:srgbClr val="A8D08C"/>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5" name="Google Shape;185;p2"/>
          <p:cNvSpPr txBox="1"/>
          <p:nvPr/>
        </p:nvSpPr>
        <p:spPr>
          <a:xfrm>
            <a:off x="3132127" y="5816881"/>
            <a:ext cx="1645912" cy="276999"/>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PHENYLPROPANOID P.</a:t>
            </a:r>
            <a:endParaRPr/>
          </a:p>
        </p:txBody>
      </p:sp>
      <p:sp>
        <p:nvSpPr>
          <p:cNvPr id="186" name="Google Shape;186;p2"/>
          <p:cNvSpPr/>
          <p:nvPr/>
        </p:nvSpPr>
        <p:spPr>
          <a:xfrm>
            <a:off x="5410180" y="5704179"/>
            <a:ext cx="1948768" cy="502402"/>
          </a:xfrm>
          <a:prstGeom prst="rect">
            <a:avLst/>
          </a:prstGeom>
          <a:solidFill>
            <a:srgbClr val="A8D08C"/>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2"/>
          <p:cNvSpPr txBox="1"/>
          <p:nvPr/>
        </p:nvSpPr>
        <p:spPr>
          <a:xfrm>
            <a:off x="5539135" y="5724547"/>
            <a:ext cx="1654610" cy="461665"/>
          </a:xfrm>
          <a:prstGeom prst="rect">
            <a:avLst/>
          </a:prstGeom>
          <a:solidFill>
            <a:srgbClr val="A8D08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PHENOLIC COMPOUNDS</a:t>
            </a:r>
            <a:endParaRPr/>
          </a:p>
        </p:txBody>
      </p:sp>
      <p:cxnSp>
        <p:nvCxnSpPr>
          <p:cNvPr id="188" name="Google Shape;188;p2"/>
          <p:cNvCxnSpPr/>
          <p:nvPr/>
        </p:nvCxnSpPr>
        <p:spPr>
          <a:xfrm>
            <a:off x="4966630" y="5950775"/>
            <a:ext cx="327637" cy="0"/>
          </a:xfrm>
          <a:prstGeom prst="straightConnector1">
            <a:avLst/>
          </a:prstGeom>
          <a:noFill/>
          <a:ln w="28575" cap="flat" cmpd="sng">
            <a:solidFill>
              <a:schemeClr val="accent1"/>
            </a:solidFill>
            <a:prstDash val="solid"/>
            <a:miter lim="800000"/>
            <a:headEnd type="none" w="sm" len="sm"/>
            <a:tailEnd type="triangle" w="med" len="med"/>
          </a:ln>
        </p:spPr>
      </p:cxnSp>
      <p:cxnSp>
        <p:nvCxnSpPr>
          <p:cNvPr id="189" name="Google Shape;189;p2"/>
          <p:cNvCxnSpPr/>
          <p:nvPr/>
        </p:nvCxnSpPr>
        <p:spPr>
          <a:xfrm>
            <a:off x="7531494" y="5966987"/>
            <a:ext cx="327637" cy="0"/>
          </a:xfrm>
          <a:prstGeom prst="straightConnector1">
            <a:avLst/>
          </a:prstGeom>
          <a:noFill/>
          <a:ln w="28575" cap="flat" cmpd="sng">
            <a:solidFill>
              <a:schemeClr val="accent1"/>
            </a:solidFill>
            <a:prstDash val="solid"/>
            <a:miter lim="800000"/>
            <a:headEnd type="none" w="sm" len="sm"/>
            <a:tailEnd type="triangle" w="med" len="med"/>
          </a:ln>
        </p:spPr>
      </p:cxnSp>
      <p:sp>
        <p:nvSpPr>
          <p:cNvPr id="190" name="Google Shape;190;p2"/>
          <p:cNvSpPr/>
          <p:nvPr/>
        </p:nvSpPr>
        <p:spPr>
          <a:xfrm>
            <a:off x="8037451" y="5445100"/>
            <a:ext cx="1890147" cy="1091094"/>
          </a:xfrm>
          <a:prstGeom prst="rect">
            <a:avLst/>
          </a:prstGeom>
          <a:solidFill>
            <a:srgbClr val="548135"/>
          </a:solidFill>
          <a:ln w="28575"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1" name="Google Shape;191;p2"/>
          <p:cNvSpPr txBox="1"/>
          <p:nvPr/>
        </p:nvSpPr>
        <p:spPr>
          <a:xfrm>
            <a:off x="8159567" y="5474282"/>
            <a:ext cx="1645912"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200" b="1">
                <a:solidFill>
                  <a:schemeClr val="dk1"/>
                </a:solidFill>
                <a:latin typeface="Calibri"/>
                <a:ea typeface="Calibri"/>
                <a:cs typeface="Calibri"/>
                <a:sym typeface="Calibri"/>
              </a:rPr>
              <a:t>ANTHOCYANINS</a:t>
            </a:r>
            <a:endParaRPr/>
          </a:p>
          <a:p>
            <a:pPr marL="0" marR="0" lvl="0" indent="0" algn="ctr" rtl="0">
              <a:spcBef>
                <a:spcPts val="0"/>
              </a:spcBef>
              <a:spcAft>
                <a:spcPts val="0"/>
              </a:spcAft>
              <a:buNone/>
            </a:pPr>
            <a:r>
              <a:rPr lang="it-IT" sz="1200" b="1">
                <a:solidFill>
                  <a:schemeClr val="dk1"/>
                </a:solidFill>
                <a:latin typeface="Calibri"/>
                <a:ea typeface="Calibri"/>
                <a:cs typeface="Calibri"/>
                <a:sym typeface="Calibri"/>
              </a:rPr>
              <a:t>FLAVONOIDS</a:t>
            </a:r>
            <a:endParaRPr/>
          </a:p>
          <a:p>
            <a:pPr marL="0" marR="0" lvl="0" indent="0" algn="ctr" rtl="0">
              <a:spcBef>
                <a:spcPts val="0"/>
              </a:spcBef>
              <a:spcAft>
                <a:spcPts val="0"/>
              </a:spcAft>
              <a:buNone/>
            </a:pPr>
            <a:r>
              <a:rPr lang="it-IT" sz="1200" b="1">
                <a:solidFill>
                  <a:schemeClr val="dk1"/>
                </a:solidFill>
                <a:latin typeface="Calibri"/>
                <a:ea typeface="Calibri"/>
                <a:cs typeface="Calibri"/>
                <a:sym typeface="Calibri"/>
              </a:rPr>
              <a:t>LIGNIN</a:t>
            </a:r>
            <a:endParaRPr/>
          </a:p>
          <a:p>
            <a:pPr marL="0" marR="0" lvl="0" indent="0" algn="ctr" rtl="0">
              <a:spcBef>
                <a:spcPts val="0"/>
              </a:spcBef>
              <a:spcAft>
                <a:spcPts val="0"/>
              </a:spcAft>
              <a:buNone/>
            </a:pPr>
            <a:r>
              <a:rPr lang="it-IT" sz="1200" b="1">
                <a:solidFill>
                  <a:schemeClr val="dk1"/>
                </a:solidFill>
                <a:latin typeface="Calibri"/>
                <a:ea typeface="Calibri"/>
                <a:cs typeface="Calibri"/>
                <a:sym typeface="Calibri"/>
              </a:rPr>
              <a:t>TANNINS</a:t>
            </a:r>
            <a:endParaRPr/>
          </a:p>
          <a:p>
            <a:pPr marL="0" marR="0" lvl="0" indent="0" algn="ctr" rtl="0">
              <a:spcBef>
                <a:spcPts val="0"/>
              </a:spcBef>
              <a:spcAft>
                <a:spcPts val="0"/>
              </a:spcAft>
              <a:buNone/>
            </a:pPr>
            <a:r>
              <a:rPr lang="it-IT" sz="1200" b="1">
                <a:solidFill>
                  <a:schemeClr val="dk1"/>
                </a:solidFill>
                <a:latin typeface="Calibri"/>
                <a:ea typeface="Calibri"/>
                <a:cs typeface="Calibri"/>
                <a:sym typeface="Calibri"/>
              </a:rPr>
              <a:t>QUINONES</a:t>
            </a:r>
            <a:endParaRPr/>
          </a:p>
        </p:txBody>
      </p:sp>
      <p:sp>
        <p:nvSpPr>
          <p:cNvPr id="192" name="Google Shape;192;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668" name="Google Shape;668;p35"/>
          <p:cNvPicPr preferRelativeResize="0"/>
          <p:nvPr/>
        </p:nvPicPr>
        <p:blipFill rotWithShape="1">
          <a:blip r:embed="rId3">
            <a:alphaModFix/>
          </a:blip>
          <a:srcRect/>
          <a:stretch/>
        </p:blipFill>
        <p:spPr>
          <a:xfrm>
            <a:off x="2131572" y="908720"/>
            <a:ext cx="7924868" cy="5923149"/>
          </a:xfrm>
          <a:prstGeom prst="rect">
            <a:avLst/>
          </a:prstGeom>
          <a:noFill/>
          <a:ln>
            <a:noFill/>
          </a:ln>
        </p:spPr>
      </p:pic>
      <p:sp>
        <p:nvSpPr>
          <p:cNvPr id="669" name="Google Shape;669;p35"/>
          <p:cNvSpPr txBox="1"/>
          <p:nvPr/>
        </p:nvSpPr>
        <p:spPr>
          <a:xfrm>
            <a:off x="1524000" y="44625"/>
            <a:ext cx="91440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Naringenin</a:t>
            </a:r>
            <a:r>
              <a:rPr lang="it-IT" sz="1800">
                <a:solidFill>
                  <a:schemeClr val="dk1"/>
                </a:solidFill>
                <a:latin typeface="Calibri"/>
                <a:ea typeface="Calibri"/>
                <a:cs typeface="Calibri"/>
                <a:sym typeface="Calibri"/>
              </a:rPr>
              <a:t> is the first flavonoid that is formed and which, in turn, is an intermediate starting point for the biosynthesis of many other flavonoids</a:t>
            </a:r>
            <a:endParaRPr sz="1800">
              <a:solidFill>
                <a:schemeClr val="dk1"/>
              </a:solidFill>
              <a:latin typeface="Arial"/>
              <a:ea typeface="Arial"/>
              <a:cs typeface="Arial"/>
              <a:sym typeface="Arial"/>
            </a:endParaRPr>
          </a:p>
        </p:txBody>
      </p:sp>
      <p:sp>
        <p:nvSpPr>
          <p:cNvPr id="670" name="Google Shape;67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36"/>
          <p:cNvSpPr txBox="1"/>
          <p:nvPr/>
        </p:nvSpPr>
        <p:spPr>
          <a:xfrm>
            <a:off x="533400" y="934982"/>
            <a:ext cx="10989733" cy="1477328"/>
          </a:xfrm>
          <a:prstGeom prst="rect">
            <a:avLst/>
          </a:prstGeom>
          <a:noFill/>
          <a:ln>
            <a:noFill/>
          </a:ln>
        </p:spPr>
        <p:txBody>
          <a:bodyPr spcFirstLastPara="1" wrap="square" lIns="91425" tIns="45700" rIns="91425" bIns="45700" anchor="t" anchorCtr="0">
            <a:spAutoFit/>
          </a:bodyPr>
          <a:lstStyle/>
          <a:p>
            <a:pPr marL="285750" marR="0" lvl="0" indent="-285750" algn="ctr" rtl="0">
              <a:spcBef>
                <a:spcPts val="0"/>
              </a:spcBef>
              <a:spcAft>
                <a:spcPts val="0"/>
              </a:spcAft>
              <a:buClr>
                <a:schemeClr val="dk1"/>
              </a:buClr>
              <a:buSzPts val="1800"/>
              <a:buFont typeface="Noto Sans Symbols"/>
              <a:buChar char="⮚"/>
            </a:pPr>
            <a:r>
              <a:rPr lang="it-IT" sz="1800">
                <a:solidFill>
                  <a:schemeClr val="dk1"/>
                </a:solidFill>
                <a:latin typeface="Arial"/>
                <a:ea typeface="Arial"/>
                <a:cs typeface="Arial"/>
                <a:sym typeface="Arial"/>
              </a:rPr>
              <a:t>Flavonoids are a group of pigments contained in plants with a broad spectrum of biological activities. </a:t>
            </a:r>
            <a:endParaRPr/>
          </a:p>
          <a:p>
            <a:pPr marL="285750" marR="0" lvl="0" indent="-171450" algn="ctr"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a:p>
            <a:pPr marL="285750" marR="0" lvl="0" indent="-285750" algn="ctr" rtl="0">
              <a:spcBef>
                <a:spcPts val="0"/>
              </a:spcBef>
              <a:spcAft>
                <a:spcPts val="0"/>
              </a:spcAft>
              <a:buClr>
                <a:schemeClr val="dk1"/>
              </a:buClr>
              <a:buSzPts val="1800"/>
              <a:buFont typeface="Noto Sans Symbols"/>
              <a:buChar char="⮚"/>
            </a:pPr>
            <a:r>
              <a:rPr lang="it-IT" sz="1800">
                <a:solidFill>
                  <a:schemeClr val="dk1"/>
                </a:solidFill>
                <a:latin typeface="Arial"/>
                <a:ea typeface="Arial"/>
                <a:cs typeface="Arial"/>
                <a:sym typeface="Arial"/>
              </a:rPr>
              <a:t>The basic phenolic-type structure is a a flavanic nucleus containing 15 carbon atoms (C6-C3-C6) arranged in 3 rings, indicated by the letters A, C and C where the bridge with 3 carbon atoms it is commonly cyclized with oxygen. </a:t>
            </a:r>
            <a:endParaRPr/>
          </a:p>
        </p:txBody>
      </p:sp>
      <p:pic>
        <p:nvPicPr>
          <p:cNvPr id="676" name="Google Shape;676;p36"/>
          <p:cNvPicPr preferRelativeResize="0"/>
          <p:nvPr/>
        </p:nvPicPr>
        <p:blipFill rotWithShape="1">
          <a:blip r:embed="rId3">
            <a:alphaModFix/>
          </a:blip>
          <a:srcRect/>
          <a:stretch/>
        </p:blipFill>
        <p:spPr>
          <a:xfrm>
            <a:off x="795658" y="2484447"/>
            <a:ext cx="2794704" cy="2055872"/>
          </a:xfrm>
          <a:prstGeom prst="rect">
            <a:avLst/>
          </a:prstGeom>
          <a:noFill/>
          <a:ln>
            <a:noFill/>
          </a:ln>
        </p:spPr>
      </p:pic>
      <p:sp>
        <p:nvSpPr>
          <p:cNvPr id="677" name="Google Shape;677;p36"/>
          <p:cNvSpPr txBox="1"/>
          <p:nvPr/>
        </p:nvSpPr>
        <p:spPr>
          <a:xfrm>
            <a:off x="4051449" y="2634245"/>
            <a:ext cx="7471684" cy="3785652"/>
          </a:xfrm>
          <a:prstGeom prst="rect">
            <a:avLst/>
          </a:prstGeom>
          <a:noFill/>
          <a:ln>
            <a:noFill/>
          </a:ln>
        </p:spPr>
        <p:txBody>
          <a:bodyPr spcFirstLastPara="1" wrap="square" lIns="91425" tIns="45700" rIns="91425" bIns="45700" anchor="t" anchorCtr="0">
            <a:spAutoFit/>
          </a:bodyPr>
          <a:lstStyle/>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Arial"/>
                <a:ea typeface="Arial"/>
                <a:cs typeface="Arial"/>
                <a:sym typeface="Arial"/>
              </a:rPr>
              <a:t>Glucose is the most common sugar residue (also galactose, rhamnose and xylose). </a:t>
            </a:r>
            <a:endParaRPr/>
          </a:p>
          <a:p>
            <a:pPr marL="285750" marR="0" lvl="0" indent="-184150" algn="ctr" rtl="0">
              <a:spcBef>
                <a:spcPts val="0"/>
              </a:spcBef>
              <a:spcAft>
                <a:spcPts val="0"/>
              </a:spcAft>
              <a:buClr>
                <a:schemeClr val="dk1"/>
              </a:buClr>
              <a:buSzPts val="1600"/>
              <a:buFont typeface="Noto Sans Symbols"/>
              <a:buNone/>
            </a:pPr>
            <a:endParaRPr sz="1600">
              <a:solidFill>
                <a:schemeClr val="dk1"/>
              </a:solidFill>
              <a:latin typeface="Arial"/>
              <a:ea typeface="Arial"/>
              <a:cs typeface="Arial"/>
              <a:sym typeface="Arial"/>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Arial"/>
                <a:ea typeface="Arial"/>
                <a:cs typeface="Arial"/>
                <a:sym typeface="Arial"/>
              </a:rPr>
              <a:t>Among the different classes of flavonoids, those of greatest interest are flavones, flavanones, flavonols, flavanonols, flavan-3-olis, anthocyanidins and isoflavones. </a:t>
            </a:r>
            <a:endParaRPr/>
          </a:p>
          <a:p>
            <a:pPr marL="285750" marR="0" lvl="0" indent="-184150" algn="ctr" rtl="0">
              <a:spcBef>
                <a:spcPts val="0"/>
              </a:spcBef>
              <a:spcAft>
                <a:spcPts val="0"/>
              </a:spcAft>
              <a:buClr>
                <a:schemeClr val="dk1"/>
              </a:buClr>
              <a:buSzPts val="1600"/>
              <a:buFont typeface="Noto Sans Symbols"/>
              <a:buNone/>
            </a:pPr>
            <a:endParaRPr sz="1600">
              <a:solidFill>
                <a:schemeClr val="dk1"/>
              </a:solidFill>
              <a:latin typeface="Arial"/>
              <a:ea typeface="Arial"/>
              <a:cs typeface="Arial"/>
              <a:sym typeface="Arial"/>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Arial"/>
                <a:ea typeface="Arial"/>
                <a:cs typeface="Arial"/>
                <a:sym typeface="Arial"/>
              </a:rPr>
              <a:t>These compounds are largely responsible for the colors of plants, flowers and fruits, in particular the bright shades of blue, scarlet and orange.</a:t>
            </a:r>
            <a:endParaRPr/>
          </a:p>
          <a:p>
            <a:pPr marL="0" marR="0" lvl="0" indent="0" algn="ctr" rtl="0">
              <a:spcBef>
                <a:spcPts val="0"/>
              </a:spcBef>
              <a:spcAft>
                <a:spcPts val="0"/>
              </a:spcAft>
              <a:buNone/>
            </a:pPr>
            <a:endParaRPr sz="1600">
              <a:solidFill>
                <a:schemeClr val="dk1"/>
              </a:solidFill>
              <a:latin typeface="Arial"/>
              <a:ea typeface="Arial"/>
              <a:cs typeface="Arial"/>
              <a:sym typeface="Arial"/>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Arial"/>
                <a:ea typeface="Arial"/>
                <a:cs typeface="Arial"/>
                <a:sym typeface="Arial"/>
              </a:rPr>
              <a:t>In addition to the various types of vegetables and fruits (in particular in citrus fruits, apples and grapes), flavonoid they are also found in seeds, nuts, cereals, spices, herbs (rosemary, thyme and parsley), in legumes, onions and various medicinal plants; plus several drinks like wine (especially red wine), black and green tea, contain appreciable quantities of flavonoids.</a:t>
            </a:r>
            <a:endParaRPr/>
          </a:p>
        </p:txBody>
      </p:sp>
      <p:sp>
        <p:nvSpPr>
          <p:cNvPr id="678" name="Google Shape;678;p36"/>
          <p:cNvSpPr txBox="1"/>
          <p:nvPr/>
        </p:nvSpPr>
        <p:spPr>
          <a:xfrm>
            <a:off x="4718720" y="343715"/>
            <a:ext cx="180690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b="1">
                <a:solidFill>
                  <a:schemeClr val="dk1"/>
                </a:solidFill>
                <a:latin typeface="Arial"/>
                <a:ea typeface="Arial"/>
                <a:cs typeface="Arial"/>
                <a:sym typeface="Arial"/>
              </a:rPr>
              <a:t>Flavonoids</a:t>
            </a:r>
            <a:endParaRPr sz="2400" b="1">
              <a:solidFill>
                <a:schemeClr val="dk1"/>
              </a:solidFill>
              <a:latin typeface="Arial"/>
              <a:ea typeface="Arial"/>
              <a:cs typeface="Arial"/>
              <a:sym typeface="Arial"/>
            </a:endParaRPr>
          </a:p>
        </p:txBody>
      </p:sp>
      <p:sp>
        <p:nvSpPr>
          <p:cNvPr id="679" name="Google Shape;679;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grpSp>
        <p:nvGrpSpPr>
          <p:cNvPr id="684" name="Google Shape;684;p37"/>
          <p:cNvGrpSpPr/>
          <p:nvPr/>
        </p:nvGrpSpPr>
        <p:grpSpPr>
          <a:xfrm>
            <a:off x="2947329" y="140915"/>
            <a:ext cx="6606254" cy="6654693"/>
            <a:chOff x="2947329" y="140915"/>
            <a:chExt cx="6606254" cy="6654693"/>
          </a:xfrm>
        </p:grpSpPr>
        <p:pic>
          <p:nvPicPr>
            <p:cNvPr id="685" name="Google Shape;685;p37"/>
            <p:cNvPicPr preferRelativeResize="0"/>
            <p:nvPr/>
          </p:nvPicPr>
          <p:blipFill rotWithShape="1">
            <a:blip r:embed="rId3">
              <a:alphaModFix/>
            </a:blip>
            <a:srcRect l="4412" r="4485"/>
            <a:stretch/>
          </p:blipFill>
          <p:spPr>
            <a:xfrm>
              <a:off x="3327399" y="140915"/>
              <a:ext cx="6096001" cy="2259385"/>
            </a:xfrm>
            <a:prstGeom prst="rect">
              <a:avLst/>
            </a:prstGeom>
            <a:noFill/>
            <a:ln>
              <a:noFill/>
            </a:ln>
          </p:spPr>
        </p:pic>
        <p:pic>
          <p:nvPicPr>
            <p:cNvPr id="686" name="Google Shape;686;p37"/>
            <p:cNvPicPr preferRelativeResize="0"/>
            <p:nvPr/>
          </p:nvPicPr>
          <p:blipFill rotWithShape="1">
            <a:blip r:embed="rId4">
              <a:alphaModFix/>
            </a:blip>
            <a:srcRect l="4435" r="4338"/>
            <a:stretch/>
          </p:blipFill>
          <p:spPr>
            <a:xfrm>
              <a:off x="3327399" y="2282825"/>
              <a:ext cx="5943601" cy="2442320"/>
            </a:xfrm>
            <a:prstGeom prst="rect">
              <a:avLst/>
            </a:prstGeom>
            <a:noFill/>
            <a:ln>
              <a:noFill/>
            </a:ln>
          </p:spPr>
        </p:pic>
        <p:pic>
          <p:nvPicPr>
            <p:cNvPr id="687" name="Google Shape;687;p37"/>
            <p:cNvPicPr preferRelativeResize="0"/>
            <p:nvPr/>
          </p:nvPicPr>
          <p:blipFill rotWithShape="1">
            <a:blip r:embed="rId5">
              <a:alphaModFix/>
            </a:blip>
            <a:srcRect/>
            <a:stretch/>
          </p:blipFill>
          <p:spPr>
            <a:xfrm>
              <a:off x="2947329" y="4725145"/>
              <a:ext cx="6606254" cy="2070463"/>
            </a:xfrm>
            <a:prstGeom prst="rect">
              <a:avLst/>
            </a:prstGeom>
            <a:noFill/>
            <a:ln>
              <a:noFill/>
            </a:ln>
          </p:spPr>
        </p:pic>
      </p:grpSp>
      <p:sp>
        <p:nvSpPr>
          <p:cNvPr id="688" name="Google Shape;68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38"/>
          <p:cNvSpPr/>
          <p:nvPr/>
        </p:nvSpPr>
        <p:spPr>
          <a:xfrm>
            <a:off x="457200" y="507950"/>
            <a:ext cx="10577240" cy="57554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00">
              <a:solidFill>
                <a:schemeClr val="dk1"/>
              </a:solidFill>
              <a:latin typeface="Arial"/>
              <a:ea typeface="Arial"/>
              <a:cs typeface="Arial"/>
              <a:sym typeface="Arial"/>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Arial"/>
                <a:ea typeface="Arial"/>
                <a:cs typeface="Arial"/>
                <a:sym typeface="Arial"/>
              </a:rPr>
              <a:t>Flavonoids are important components in the human diet as well, although they are considered gods non-nutrient, the daily amount taken is quite high (50-800 mg) and depends on the consumption of vegetables and fruit and specific beverages such as wine, tea and beer. For this reason, recently, rutin (quercetin + rutinose) obtained from buckwheat and from rue, and hesperidin (hesperetin + rutinose), obtained from citrus peel, were included in dietary adjuvants such as vitamin P, and indicated for the treatment of capillary fragility. </a:t>
            </a:r>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r>
              <a:rPr lang="it-IT" sz="1600">
                <a:solidFill>
                  <a:schemeClr val="dk1"/>
                </a:solidFill>
                <a:latin typeface="Arial"/>
                <a:ea typeface="Arial"/>
                <a:cs typeface="Arial"/>
                <a:sym typeface="Arial"/>
              </a:rPr>
              <a:t>Some important properties of flavonoids</a:t>
            </a:r>
            <a:r>
              <a:rPr lang="it-IT" sz="1600" b="1">
                <a:solidFill>
                  <a:schemeClr val="dk1"/>
                </a:solidFill>
                <a:latin typeface="Arial"/>
                <a:ea typeface="Arial"/>
                <a:cs typeface="Arial"/>
                <a:sym typeface="Arial"/>
              </a:rPr>
              <a:t>: </a:t>
            </a:r>
            <a:endParaRPr/>
          </a:p>
          <a:p>
            <a:pPr marL="0" marR="0" lvl="0" indent="0" algn="l" rtl="0">
              <a:spcBef>
                <a:spcPts val="0"/>
              </a:spcBef>
              <a:spcAft>
                <a:spcPts val="0"/>
              </a:spcAft>
              <a:buNone/>
            </a:pPr>
            <a:endParaRPr sz="1600" b="1">
              <a:solidFill>
                <a:schemeClr val="dk1"/>
              </a:solidFill>
              <a:latin typeface="Arial"/>
              <a:ea typeface="Arial"/>
              <a:cs typeface="Arial"/>
              <a:sym typeface="Arial"/>
            </a:endParaRPr>
          </a:p>
          <a:p>
            <a:pPr marL="0" marR="0" lvl="0" indent="0" algn="l" rtl="0">
              <a:spcBef>
                <a:spcPts val="0"/>
              </a:spcBef>
              <a:spcAft>
                <a:spcPts val="0"/>
              </a:spcAft>
              <a:buNone/>
            </a:pPr>
            <a:r>
              <a:rPr lang="it-IT" sz="1600" b="1">
                <a:solidFill>
                  <a:schemeClr val="dk1"/>
                </a:solidFill>
                <a:latin typeface="Arial"/>
                <a:ea typeface="Arial"/>
                <a:cs typeface="Arial"/>
                <a:sym typeface="Arial"/>
              </a:rPr>
              <a:t>Ability to impart colors</a:t>
            </a:r>
            <a:r>
              <a:rPr lang="it-IT" sz="1600">
                <a:solidFill>
                  <a:schemeClr val="dk1"/>
                </a:solidFill>
                <a:latin typeface="Arial"/>
                <a:ea typeface="Arial"/>
                <a:cs typeface="Arial"/>
                <a:sym typeface="Arial"/>
              </a:rPr>
              <a:t>: flavonols and chalcones give yellow, the anthocyanidins give red, blue and violet colors. Even colorless substances such as flavones, by strongly absorbing UV light, are perceptible to insects and can act like visual cues for pollinating insects</a:t>
            </a:r>
            <a:r>
              <a:rPr lang="it-IT" sz="1600" b="1">
                <a:solidFill>
                  <a:schemeClr val="dk1"/>
                </a:solidFill>
                <a:latin typeface="Arial"/>
                <a:ea typeface="Arial"/>
                <a:cs typeface="Arial"/>
                <a:sym typeface="Arial"/>
              </a:rPr>
              <a:t>;</a:t>
            </a:r>
            <a:endParaRPr/>
          </a:p>
          <a:p>
            <a:pPr marL="0" marR="0" lvl="0" indent="0" algn="l" rtl="0">
              <a:spcBef>
                <a:spcPts val="0"/>
              </a:spcBef>
              <a:spcAft>
                <a:spcPts val="0"/>
              </a:spcAft>
              <a:buNone/>
            </a:pPr>
            <a:endParaRPr sz="1600" b="1">
              <a:solidFill>
                <a:schemeClr val="dk1"/>
              </a:solidFill>
              <a:latin typeface="Arial"/>
              <a:ea typeface="Arial"/>
              <a:cs typeface="Arial"/>
              <a:sym typeface="Arial"/>
            </a:endParaRPr>
          </a:p>
          <a:p>
            <a:pPr marL="0" marR="0" lvl="0" indent="0" algn="l" rtl="0">
              <a:spcBef>
                <a:spcPts val="0"/>
              </a:spcBef>
              <a:spcAft>
                <a:spcPts val="0"/>
              </a:spcAft>
              <a:buNone/>
            </a:pPr>
            <a:r>
              <a:rPr lang="it-IT" sz="1600" b="1">
                <a:solidFill>
                  <a:schemeClr val="dk1"/>
                </a:solidFill>
                <a:latin typeface="Arial"/>
                <a:ea typeface="Arial"/>
                <a:cs typeface="Arial"/>
                <a:sym typeface="Arial"/>
              </a:rPr>
              <a:t>Astringent property</a:t>
            </a:r>
            <a:r>
              <a:rPr lang="it-IT" sz="1600">
                <a:solidFill>
                  <a:schemeClr val="dk1"/>
                </a:solidFill>
                <a:latin typeface="Arial"/>
                <a:ea typeface="Arial"/>
                <a:cs typeface="Arial"/>
                <a:sym typeface="Arial"/>
              </a:rPr>
              <a:t>: the catechins form oligomers (small polymers) called tannins condensates that contribute to the astringent taste of some foods and drinks (these substances they also have commercial importance in the tanning of hides), also together with others flavonoids represent a defensive system against harmful insects</a:t>
            </a:r>
            <a:r>
              <a:rPr lang="it-IT" sz="1600" b="1">
                <a:solidFill>
                  <a:schemeClr val="dk1"/>
                </a:solidFill>
                <a:latin typeface="Arial"/>
                <a:ea typeface="Arial"/>
                <a:cs typeface="Arial"/>
                <a:sym typeface="Arial"/>
              </a:rPr>
              <a:t>; </a:t>
            </a:r>
            <a:endParaRPr/>
          </a:p>
          <a:p>
            <a:pPr marL="0" marR="0" lvl="0" indent="0" algn="l" rtl="0">
              <a:spcBef>
                <a:spcPts val="0"/>
              </a:spcBef>
              <a:spcAft>
                <a:spcPts val="0"/>
              </a:spcAft>
              <a:buNone/>
            </a:pPr>
            <a:endParaRPr sz="1600" b="1">
              <a:solidFill>
                <a:schemeClr val="dk1"/>
              </a:solidFill>
              <a:latin typeface="Arial"/>
              <a:ea typeface="Arial"/>
              <a:cs typeface="Arial"/>
              <a:sym typeface="Arial"/>
            </a:endParaRPr>
          </a:p>
          <a:p>
            <a:pPr marL="0" marR="0" lvl="0" indent="0" algn="l" rtl="0">
              <a:spcBef>
                <a:spcPts val="0"/>
              </a:spcBef>
              <a:spcAft>
                <a:spcPts val="0"/>
              </a:spcAft>
              <a:buNone/>
            </a:pPr>
            <a:r>
              <a:rPr lang="it-IT" sz="1600" b="1">
                <a:solidFill>
                  <a:schemeClr val="dk1"/>
                </a:solidFill>
                <a:latin typeface="Arial"/>
                <a:ea typeface="Arial"/>
                <a:cs typeface="Arial"/>
                <a:sym typeface="Arial"/>
              </a:rPr>
              <a:t>Function of catalysts</a:t>
            </a:r>
            <a:r>
              <a:rPr lang="it-IT" sz="1600">
                <a:solidFill>
                  <a:schemeClr val="dk1"/>
                </a:solidFill>
                <a:latin typeface="Arial"/>
                <a:ea typeface="Arial"/>
                <a:cs typeface="Arial"/>
                <a:sym typeface="Arial"/>
              </a:rPr>
              <a:t> in photosynthesis and / or as regulators of iron channels through the protein phosphorylation; </a:t>
            </a:r>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r>
              <a:rPr lang="it-IT" sz="1600" b="1">
                <a:solidFill>
                  <a:schemeClr val="dk1"/>
                </a:solidFill>
                <a:latin typeface="Arial"/>
                <a:ea typeface="Arial"/>
                <a:cs typeface="Arial"/>
                <a:sym typeface="Arial"/>
              </a:rPr>
              <a:t>Antioxidant actions </a:t>
            </a:r>
            <a:r>
              <a:rPr lang="it-IT" sz="1600">
                <a:solidFill>
                  <a:schemeClr val="dk1"/>
                </a:solidFill>
                <a:latin typeface="Arial"/>
                <a:ea typeface="Arial"/>
                <a:cs typeface="Arial"/>
                <a:sym typeface="Arial"/>
              </a:rPr>
              <a:t>in plant cells through electron transport systems. Was proved that the flavonoids of red wine (quercetin, kaempferol and anthocinidins) and tea (catechins and its esters with gallic acid) have proven effective antioxidants against free radicals.</a:t>
            </a:r>
            <a:endParaRPr sz="1600">
              <a:solidFill>
                <a:schemeClr val="dk1"/>
              </a:solidFill>
              <a:latin typeface="Arial"/>
              <a:ea typeface="Arial"/>
              <a:cs typeface="Arial"/>
              <a:sym typeface="Arial"/>
            </a:endParaRPr>
          </a:p>
        </p:txBody>
      </p:sp>
      <p:sp>
        <p:nvSpPr>
          <p:cNvPr id="694" name="Google Shape;694;p38"/>
          <p:cNvSpPr/>
          <p:nvPr/>
        </p:nvSpPr>
        <p:spPr>
          <a:xfrm>
            <a:off x="4092958" y="138618"/>
            <a:ext cx="404469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Biological activities of Flavonoids</a:t>
            </a:r>
            <a:endParaRPr sz="1800" b="1">
              <a:solidFill>
                <a:schemeClr val="dk1"/>
              </a:solidFill>
              <a:latin typeface="Arial"/>
              <a:ea typeface="Arial"/>
              <a:cs typeface="Arial"/>
              <a:sym typeface="Arial"/>
            </a:endParaRPr>
          </a:p>
        </p:txBody>
      </p:sp>
      <p:sp>
        <p:nvSpPr>
          <p:cNvPr id="695" name="Google Shape;69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39"/>
          <p:cNvSpPr/>
          <p:nvPr/>
        </p:nvSpPr>
        <p:spPr>
          <a:xfrm>
            <a:off x="516835" y="270792"/>
            <a:ext cx="11463131" cy="65556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a:solidFill>
                  <a:schemeClr val="dk1"/>
                </a:solidFill>
                <a:latin typeface="Arial"/>
                <a:ea typeface="Arial"/>
                <a:cs typeface="Arial"/>
                <a:sym typeface="Arial"/>
              </a:rPr>
              <a:t>Examples of free radicals are reactive oxygen species such as superoxide anion (</a:t>
            </a:r>
            <a:r>
              <a:rPr lang="it-IT" sz="2000" b="1">
                <a:solidFill>
                  <a:srgbClr val="FF0000"/>
                </a:solidFill>
                <a:latin typeface="Arial"/>
                <a:ea typeface="Arial"/>
                <a:cs typeface="Arial"/>
                <a:sym typeface="Arial"/>
              </a:rPr>
              <a:t>O2</a:t>
            </a:r>
            <a:r>
              <a:rPr lang="it-IT" sz="2000" b="1" baseline="30000">
                <a:solidFill>
                  <a:srgbClr val="FF0000"/>
                </a:solidFill>
                <a:latin typeface="Arial"/>
                <a:ea typeface="Arial"/>
                <a:cs typeface="Arial"/>
                <a:sym typeface="Arial"/>
              </a:rPr>
              <a:t>·</a:t>
            </a:r>
            <a:r>
              <a:rPr lang="it-IT" sz="2000">
                <a:solidFill>
                  <a:schemeClr val="dk1"/>
                </a:solidFill>
                <a:latin typeface="Arial"/>
                <a:ea typeface="Arial"/>
                <a:cs typeface="Arial"/>
                <a:sym typeface="Arial"/>
              </a:rPr>
              <a:t>),</a:t>
            </a:r>
            <a:r>
              <a:rPr lang="it-IT" sz="2000" b="1">
                <a:solidFill>
                  <a:srgbClr val="FF0000"/>
                </a:solidFill>
                <a:latin typeface="Arial"/>
                <a:ea typeface="Arial"/>
                <a:cs typeface="Arial"/>
                <a:sym typeface="Arial"/>
              </a:rPr>
              <a:t> </a:t>
            </a:r>
            <a:r>
              <a:rPr lang="it-IT" sz="2000">
                <a:solidFill>
                  <a:schemeClr val="dk1"/>
                </a:solidFill>
                <a:latin typeface="Arial"/>
                <a:ea typeface="Arial"/>
                <a:cs typeface="Arial"/>
                <a:sym typeface="Arial"/>
              </a:rPr>
              <a:t>peroxide (</a:t>
            </a:r>
            <a:r>
              <a:rPr lang="it-IT" sz="2000" b="1">
                <a:solidFill>
                  <a:srgbClr val="FF0000"/>
                </a:solidFill>
                <a:latin typeface="Arial"/>
                <a:ea typeface="Arial"/>
                <a:cs typeface="Arial"/>
                <a:sym typeface="Arial"/>
              </a:rPr>
              <a:t>ROO</a:t>
            </a:r>
            <a:r>
              <a:rPr lang="it-IT" sz="2000" b="1" baseline="30000">
                <a:solidFill>
                  <a:srgbClr val="FF0000"/>
                </a:solidFill>
                <a:latin typeface="Arial"/>
                <a:ea typeface="Arial"/>
                <a:cs typeface="Arial"/>
                <a:sym typeface="Arial"/>
              </a:rPr>
              <a:t>·</a:t>
            </a:r>
            <a:r>
              <a:rPr lang="it-IT" sz="2000">
                <a:solidFill>
                  <a:schemeClr val="dk1"/>
                </a:solidFill>
                <a:latin typeface="Arial"/>
                <a:ea typeface="Arial"/>
                <a:cs typeface="Arial"/>
                <a:sym typeface="Arial"/>
              </a:rPr>
              <a:t>), alkoxide (</a:t>
            </a:r>
            <a:r>
              <a:rPr lang="it-IT" sz="2000" b="1">
                <a:solidFill>
                  <a:srgbClr val="FF0000"/>
                </a:solidFill>
                <a:latin typeface="Arial"/>
                <a:ea typeface="Arial"/>
                <a:cs typeface="Arial"/>
                <a:sym typeface="Arial"/>
              </a:rPr>
              <a:t>RO</a:t>
            </a:r>
            <a:r>
              <a:rPr lang="it-IT" sz="2000" b="1" baseline="30000">
                <a:solidFill>
                  <a:srgbClr val="FF0000"/>
                </a:solidFill>
                <a:latin typeface="Arial"/>
                <a:ea typeface="Arial"/>
                <a:cs typeface="Arial"/>
                <a:sym typeface="Arial"/>
              </a:rPr>
              <a:t>·</a:t>
            </a:r>
            <a:r>
              <a:rPr lang="it-IT" sz="2000">
                <a:solidFill>
                  <a:schemeClr val="dk1"/>
                </a:solidFill>
                <a:latin typeface="Arial"/>
                <a:ea typeface="Arial"/>
                <a:cs typeface="Arial"/>
                <a:sym typeface="Arial"/>
              </a:rPr>
              <a:t>) and hydroxyl (</a:t>
            </a:r>
            <a:r>
              <a:rPr lang="it-IT" sz="2000" b="1">
                <a:solidFill>
                  <a:srgbClr val="FF0000"/>
                </a:solidFill>
                <a:latin typeface="Arial"/>
                <a:ea typeface="Arial"/>
                <a:cs typeface="Arial"/>
                <a:sym typeface="Arial"/>
              </a:rPr>
              <a:t>HO</a:t>
            </a:r>
            <a:r>
              <a:rPr lang="it-IT" sz="2000" b="1" baseline="30000">
                <a:solidFill>
                  <a:srgbClr val="FF0000"/>
                </a:solidFill>
                <a:latin typeface="Arial"/>
                <a:ea typeface="Arial"/>
                <a:cs typeface="Arial"/>
                <a:sym typeface="Arial"/>
              </a:rPr>
              <a:t>·</a:t>
            </a:r>
            <a:r>
              <a:rPr lang="it-IT" sz="2000">
                <a:solidFill>
                  <a:schemeClr val="dk1"/>
                </a:solidFill>
                <a:latin typeface="Arial"/>
                <a:ea typeface="Arial"/>
                <a:cs typeface="Arial"/>
                <a:sym typeface="Arial"/>
              </a:rPr>
              <a:t>) radicals, and nitric oxide (</a:t>
            </a:r>
            <a:r>
              <a:rPr lang="it-IT" sz="2000" b="1">
                <a:solidFill>
                  <a:srgbClr val="FF0000"/>
                </a:solidFill>
                <a:latin typeface="Arial"/>
                <a:ea typeface="Arial"/>
                <a:cs typeface="Arial"/>
                <a:sym typeface="Arial"/>
              </a:rPr>
              <a:t>NO</a:t>
            </a:r>
            <a:r>
              <a:rPr lang="it-IT" sz="2000">
                <a:solidFill>
                  <a:schemeClr val="dk1"/>
                </a:solidFill>
                <a:latin typeface="Arial"/>
                <a:ea typeface="Arial"/>
                <a:cs typeface="Arial"/>
                <a:sym typeface="Arial"/>
              </a:rPr>
              <a:t>) . </a:t>
            </a:r>
            <a:endParaRPr/>
          </a:p>
          <a:p>
            <a:pPr marL="0" marR="0" lvl="0" indent="0" algn="l" rtl="0">
              <a:spcBef>
                <a:spcPts val="0"/>
              </a:spcBef>
              <a:spcAft>
                <a:spcPts val="0"/>
              </a:spcAft>
              <a:buNone/>
            </a:pPr>
            <a:r>
              <a:rPr lang="it-IT" sz="2000">
                <a:solidFill>
                  <a:schemeClr val="dk1"/>
                </a:solidFill>
                <a:latin typeface="Arial"/>
                <a:ea typeface="Arial"/>
                <a:cs typeface="Arial"/>
                <a:sym typeface="Arial"/>
              </a:rPr>
              <a:t>Reactive oxygen species can cause considerable damage by attacking cell membrane lipids, tissue proteins and enzymes, carbohydrates and DNA inducing oxidative processes which cause damage to biological membranes, modifications in enzymatic activity and even more damage serious to DNA.</a:t>
            </a:r>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Antioxidant activity of flavonoids</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a:solidFill>
                <a:schemeClr val="dk1"/>
              </a:solidFill>
              <a:latin typeface="Arial"/>
              <a:ea typeface="Arial"/>
              <a:cs typeface="Arial"/>
              <a:sym typeface="Arial"/>
            </a:endParaRPr>
          </a:p>
          <a:p>
            <a:pPr marL="0" marR="0" lvl="0" indent="0" algn="l" rtl="0">
              <a:spcBef>
                <a:spcPts val="0"/>
              </a:spcBef>
              <a:spcAft>
                <a:spcPts val="0"/>
              </a:spcAft>
              <a:buNone/>
            </a:pPr>
            <a:r>
              <a:rPr lang="it-IT" sz="2000">
                <a:solidFill>
                  <a:schemeClr val="dk1"/>
                </a:solidFill>
                <a:latin typeface="Arial"/>
                <a:ea typeface="Arial"/>
                <a:cs typeface="Arial"/>
                <a:sym typeface="Arial"/>
              </a:rPr>
              <a:t>The mechanisms underlying the antioxidant activity include:</a:t>
            </a:r>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a:p>
            <a:pPr marL="342900" marR="0" lvl="0" indent="-342900" algn="ctr" rtl="0">
              <a:spcBef>
                <a:spcPts val="0"/>
              </a:spcBef>
              <a:spcAft>
                <a:spcPts val="0"/>
              </a:spcAft>
              <a:buClr>
                <a:schemeClr val="dk1"/>
              </a:buClr>
              <a:buSzPts val="2000"/>
              <a:buFont typeface="Noto Sans Symbols"/>
              <a:buChar char="⮚"/>
            </a:pPr>
            <a:r>
              <a:rPr lang="it-IT" sz="2000" b="1">
                <a:solidFill>
                  <a:schemeClr val="dk1"/>
                </a:solidFill>
                <a:latin typeface="Arial"/>
                <a:ea typeface="Arial"/>
                <a:cs typeface="Arial"/>
                <a:sym typeface="Arial"/>
              </a:rPr>
              <a:t>Suppression of the reactive oxygen species formed, </a:t>
            </a:r>
            <a:r>
              <a:rPr lang="it-IT" sz="2000">
                <a:solidFill>
                  <a:schemeClr val="dk1"/>
                </a:solidFill>
                <a:latin typeface="Arial"/>
                <a:ea typeface="Arial"/>
                <a:cs typeface="Arial"/>
                <a:sym typeface="Arial"/>
              </a:rPr>
              <a:t>through the inhibition of enzymes or the chelation of elements involved in the production of free radicals; in particular, inhibition of the enzymes responsible for the production of superoxide anion, such as xanthine oxidase and influence on the activity of numerous enzymes involved in the generation of reactive oxygen species such as cyclooxygenase, lipoxygenase, microsomal monooxygenase , glutathione S-tranferase, NADH oxidase.</a:t>
            </a:r>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000"/>
              <a:buFont typeface="Noto Sans Symbols"/>
              <a:buChar char="⮚"/>
            </a:pPr>
            <a:r>
              <a:rPr lang="it-IT" sz="2000" b="1">
                <a:solidFill>
                  <a:schemeClr val="dk1"/>
                </a:solidFill>
                <a:latin typeface="Arial"/>
                <a:ea typeface="Arial"/>
                <a:cs typeface="Arial"/>
                <a:sym typeface="Arial"/>
              </a:rPr>
              <a:t>Elimination of reactive oxygen species</a:t>
            </a:r>
            <a:endParaRPr sz="2000" b="1">
              <a:solidFill>
                <a:schemeClr val="dk1"/>
              </a:solidFill>
              <a:latin typeface="Arial"/>
              <a:ea typeface="Arial"/>
              <a:cs typeface="Arial"/>
              <a:sym typeface="Arial"/>
            </a:endParaRPr>
          </a:p>
          <a:p>
            <a:pPr marL="0" marR="0" lvl="0" indent="0" algn="l" rtl="0">
              <a:spcBef>
                <a:spcPts val="0"/>
              </a:spcBef>
              <a:spcAft>
                <a:spcPts val="0"/>
              </a:spcAft>
              <a:buNone/>
            </a:pPr>
            <a:r>
              <a:rPr lang="it-IT" sz="2000" b="1">
                <a:solidFill>
                  <a:schemeClr val="dk1"/>
                </a:solidFill>
                <a:latin typeface="Arial"/>
                <a:ea typeface="Arial"/>
                <a:cs typeface="Arial"/>
                <a:sym typeface="Arial"/>
              </a:rPr>
              <a:t> </a:t>
            </a:r>
            <a:endParaRPr/>
          </a:p>
          <a:p>
            <a:pPr marL="342900" marR="0" lvl="0" indent="-342900" algn="l" rtl="0">
              <a:spcBef>
                <a:spcPts val="0"/>
              </a:spcBef>
              <a:spcAft>
                <a:spcPts val="0"/>
              </a:spcAft>
              <a:buClr>
                <a:schemeClr val="dk1"/>
              </a:buClr>
              <a:buSzPts val="2000"/>
              <a:buFont typeface="Noto Sans Symbols"/>
              <a:buChar char="⮚"/>
            </a:pPr>
            <a:r>
              <a:rPr lang="it-IT" sz="2000" b="1">
                <a:solidFill>
                  <a:schemeClr val="dk1"/>
                </a:solidFill>
                <a:latin typeface="Arial"/>
                <a:ea typeface="Arial"/>
                <a:cs typeface="Arial"/>
                <a:sym typeface="Arial"/>
              </a:rPr>
              <a:t>"Up-regulation" or protection of the antioxidant defenses of the human body.</a:t>
            </a:r>
            <a:endParaRPr/>
          </a:p>
        </p:txBody>
      </p:sp>
      <p:sp>
        <p:nvSpPr>
          <p:cNvPr id="701" name="Google Shape;70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25</a:t>
            </a:fld>
            <a:endParaRPr/>
          </a:p>
        </p:txBody>
      </p:sp>
      <p:pic>
        <p:nvPicPr>
          <p:cNvPr id="707" name="Google Shape;707;p40"/>
          <p:cNvPicPr preferRelativeResize="0"/>
          <p:nvPr/>
        </p:nvPicPr>
        <p:blipFill rotWithShape="1">
          <a:blip r:embed="rId3">
            <a:alphaModFix/>
          </a:blip>
          <a:srcRect/>
          <a:stretch/>
        </p:blipFill>
        <p:spPr>
          <a:xfrm>
            <a:off x="673661" y="212584"/>
            <a:ext cx="3198264" cy="2329993"/>
          </a:xfrm>
          <a:prstGeom prst="rect">
            <a:avLst/>
          </a:prstGeom>
          <a:noFill/>
          <a:ln>
            <a:noFill/>
          </a:ln>
        </p:spPr>
      </p:pic>
      <p:sp>
        <p:nvSpPr>
          <p:cNvPr id="708" name="Google Shape;708;p40"/>
          <p:cNvSpPr/>
          <p:nvPr/>
        </p:nvSpPr>
        <p:spPr>
          <a:xfrm>
            <a:off x="4351867" y="234198"/>
            <a:ext cx="761484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400">
                <a:solidFill>
                  <a:schemeClr val="dk1"/>
                </a:solidFill>
                <a:latin typeface="Calibri"/>
                <a:ea typeface="Calibri"/>
                <a:cs typeface="Calibri"/>
                <a:sym typeface="Calibri"/>
              </a:rPr>
              <a:t>Some flavonoids are able to effectively chelate the metals involved in metabolism of oxygen, such as iron and copper, which reduce hydrogen peroxide by generating the hydroxyl radical (</a:t>
            </a:r>
            <a:r>
              <a:rPr lang="it-IT" sz="2400" b="1">
                <a:solidFill>
                  <a:srgbClr val="FF0000"/>
                </a:solidFill>
                <a:latin typeface="Arial"/>
                <a:ea typeface="Arial"/>
                <a:cs typeface="Arial"/>
                <a:sym typeface="Arial"/>
              </a:rPr>
              <a:t>HO</a:t>
            </a:r>
            <a:r>
              <a:rPr lang="it-IT" sz="2400" b="1" baseline="30000">
                <a:solidFill>
                  <a:srgbClr val="FF0000"/>
                </a:solidFill>
                <a:latin typeface="Arial"/>
                <a:ea typeface="Arial"/>
                <a:cs typeface="Arial"/>
                <a:sym typeface="Arial"/>
              </a:rPr>
              <a:t>·</a:t>
            </a:r>
            <a:r>
              <a:rPr lang="it-IT" sz="2400">
                <a:solidFill>
                  <a:schemeClr val="dk1"/>
                </a:solidFill>
                <a:latin typeface="Calibri"/>
                <a:ea typeface="Calibri"/>
                <a:cs typeface="Calibri"/>
                <a:sym typeface="Calibri"/>
              </a:rPr>
              <a:t>) (1) and oxidize LDL (low density lipoprotein) (2)</a:t>
            </a:r>
            <a:endParaRPr/>
          </a:p>
        </p:txBody>
      </p:sp>
      <p:pic>
        <p:nvPicPr>
          <p:cNvPr id="709" name="Google Shape;709;p40"/>
          <p:cNvPicPr preferRelativeResize="0"/>
          <p:nvPr/>
        </p:nvPicPr>
        <p:blipFill rotWithShape="1">
          <a:blip r:embed="rId4">
            <a:alphaModFix/>
          </a:blip>
          <a:srcRect l="2204" t="7383" b="2644"/>
          <a:stretch/>
        </p:blipFill>
        <p:spPr>
          <a:xfrm>
            <a:off x="3220488" y="4125993"/>
            <a:ext cx="5648726" cy="2412919"/>
          </a:xfrm>
          <a:prstGeom prst="rect">
            <a:avLst/>
          </a:prstGeom>
          <a:noFill/>
          <a:ln>
            <a:noFill/>
          </a:ln>
        </p:spPr>
      </p:pic>
      <p:pic>
        <p:nvPicPr>
          <p:cNvPr id="710" name="Google Shape;710;p40"/>
          <p:cNvPicPr preferRelativeResize="0"/>
          <p:nvPr/>
        </p:nvPicPr>
        <p:blipFill rotWithShape="1">
          <a:blip r:embed="rId5">
            <a:alphaModFix/>
          </a:blip>
          <a:srcRect/>
          <a:stretch/>
        </p:blipFill>
        <p:spPr>
          <a:xfrm>
            <a:off x="4693559" y="2421100"/>
            <a:ext cx="6658765" cy="132703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pic>
        <p:nvPicPr>
          <p:cNvPr id="715" name="Google Shape;715;p41"/>
          <p:cNvPicPr preferRelativeResize="0"/>
          <p:nvPr/>
        </p:nvPicPr>
        <p:blipFill rotWithShape="1">
          <a:blip r:embed="rId3">
            <a:alphaModFix/>
          </a:blip>
          <a:srcRect/>
          <a:stretch/>
        </p:blipFill>
        <p:spPr>
          <a:xfrm>
            <a:off x="2849346" y="4021108"/>
            <a:ext cx="6737350" cy="2136775"/>
          </a:xfrm>
          <a:prstGeom prst="rect">
            <a:avLst/>
          </a:prstGeom>
          <a:noFill/>
          <a:ln>
            <a:noFill/>
          </a:ln>
        </p:spPr>
      </p:pic>
      <p:pic>
        <p:nvPicPr>
          <p:cNvPr id="716" name="Google Shape;716;p41"/>
          <p:cNvPicPr preferRelativeResize="0"/>
          <p:nvPr/>
        </p:nvPicPr>
        <p:blipFill rotWithShape="1">
          <a:blip r:embed="rId4">
            <a:alphaModFix/>
          </a:blip>
          <a:srcRect/>
          <a:stretch/>
        </p:blipFill>
        <p:spPr>
          <a:xfrm>
            <a:off x="2038807" y="638728"/>
            <a:ext cx="8358429" cy="2667691"/>
          </a:xfrm>
          <a:prstGeom prst="rect">
            <a:avLst/>
          </a:prstGeom>
          <a:noFill/>
          <a:ln>
            <a:noFill/>
          </a:ln>
        </p:spPr>
      </p:pic>
      <p:sp>
        <p:nvSpPr>
          <p:cNvPr id="717" name="Google Shape;71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42"/>
          <p:cNvSpPr txBox="1"/>
          <p:nvPr/>
        </p:nvSpPr>
        <p:spPr>
          <a:xfrm>
            <a:off x="1703513" y="2276872"/>
            <a:ext cx="457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23" name="Google Shape;723;p42"/>
          <p:cNvPicPr preferRelativeResize="0"/>
          <p:nvPr/>
        </p:nvPicPr>
        <p:blipFill rotWithShape="1">
          <a:blip r:embed="rId3">
            <a:alphaModFix/>
          </a:blip>
          <a:srcRect/>
          <a:stretch/>
        </p:blipFill>
        <p:spPr>
          <a:xfrm>
            <a:off x="3108898" y="690031"/>
            <a:ext cx="5520729" cy="1956173"/>
          </a:xfrm>
          <a:prstGeom prst="rect">
            <a:avLst/>
          </a:prstGeom>
          <a:noFill/>
          <a:ln>
            <a:noFill/>
          </a:ln>
        </p:spPr>
      </p:pic>
      <p:sp>
        <p:nvSpPr>
          <p:cNvPr id="724" name="Google Shape;724;p42"/>
          <p:cNvSpPr/>
          <p:nvPr/>
        </p:nvSpPr>
        <p:spPr>
          <a:xfrm>
            <a:off x="668866" y="3380938"/>
            <a:ext cx="10642600" cy="2862322"/>
          </a:xfrm>
          <a:prstGeom prst="rect">
            <a:avLst/>
          </a:prstGeom>
          <a:noFill/>
          <a:ln>
            <a:noFill/>
          </a:ln>
        </p:spPr>
        <p:txBody>
          <a:bodyPr spcFirstLastPara="1" wrap="square" lIns="91425" tIns="45700" rIns="91425" bIns="45700" anchor="t" anchorCtr="0">
            <a:spAutoFit/>
          </a:bodyPr>
          <a:lstStyle/>
          <a:p>
            <a:pPr marL="285750" marR="0" lvl="0" indent="-285750" algn="ctr" rtl="0">
              <a:spcBef>
                <a:spcPts val="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The antioxidant activity depends on the functional groups and is greater when the B ring consists of a catechol, as it is a better electron-donor group than a simple phenol. </a:t>
            </a:r>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Furthermore, a double bond in position ∆ 2,3 conjugated with an “oxo” group in C-4 is necessary, which is responsible for the delocalization of the electrons. </a:t>
            </a:r>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The presence of an OH group on C-3 in the heterocyclic ring increases the radical-scavenging activity.</a:t>
            </a:r>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The radical-scavenging activity does not increase with an additional OH and / or Methoxy group in position 5 and 7.</a:t>
            </a:r>
            <a:endParaRPr/>
          </a:p>
        </p:txBody>
      </p:sp>
      <p:sp>
        <p:nvSpPr>
          <p:cNvPr id="725" name="Google Shape;72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43"/>
          <p:cNvSpPr txBox="1"/>
          <p:nvPr/>
        </p:nvSpPr>
        <p:spPr>
          <a:xfrm>
            <a:off x="550333" y="495213"/>
            <a:ext cx="11108267" cy="18158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400"/>
              <a:buFont typeface="Noto Sans Symbols"/>
              <a:buChar char="⮚"/>
            </a:pPr>
            <a:r>
              <a:rPr lang="it-IT" sz="1400">
                <a:solidFill>
                  <a:schemeClr val="dk1"/>
                </a:solidFill>
                <a:latin typeface="Arial"/>
                <a:ea typeface="Arial"/>
                <a:cs typeface="Arial"/>
                <a:sym typeface="Arial"/>
              </a:rPr>
              <a:t>To establish the relationship between antioxidant activity (radical-scavenging) and the structure of the different flavonoids, a procedure was developed that allowed the construction of a radical-scavenging skill scale of flavonoids and related phenolic acids. </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400"/>
              <a:buFont typeface="Noto Sans Symbols"/>
              <a:buChar char="⮚"/>
            </a:pPr>
            <a:r>
              <a:rPr lang="it-IT" sz="1400">
                <a:solidFill>
                  <a:schemeClr val="dk1"/>
                </a:solidFill>
                <a:latin typeface="Arial"/>
                <a:ea typeface="Arial"/>
                <a:cs typeface="Arial"/>
                <a:sym typeface="Arial"/>
              </a:rPr>
              <a:t>The assay is based on the ability of an antioxidant to eliminate at pH 7.4 a radical cation preformed by the 2,2'-azinobis- (3-ethylbenzothiazolin-6-sulfonic) acid (ABTS).</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400"/>
              <a:buFont typeface="Noto Sans Symbols"/>
              <a:buChar char="⮚"/>
            </a:pPr>
            <a:r>
              <a:rPr lang="it-IT" sz="1400">
                <a:solidFill>
                  <a:schemeClr val="dk1"/>
                </a:solidFill>
                <a:latin typeface="Arial"/>
                <a:ea typeface="Arial"/>
                <a:cs typeface="Arial"/>
                <a:sym typeface="Arial"/>
              </a:rPr>
              <a:t>This ability is compared with the 6-hydroxy-2,5,7,8-tetramethylcroman-2-carboxylic acid known by the term TROLOX, a water-soluble vitamin E analogue.</a:t>
            </a:r>
            <a:endParaRPr sz="1800">
              <a:solidFill>
                <a:schemeClr val="dk1"/>
              </a:solidFill>
              <a:latin typeface="Calibri"/>
              <a:ea typeface="Calibri"/>
              <a:cs typeface="Calibri"/>
              <a:sym typeface="Calibri"/>
            </a:endParaRPr>
          </a:p>
        </p:txBody>
      </p:sp>
      <p:sp>
        <p:nvSpPr>
          <p:cNvPr id="731" name="Google Shape;731;p43"/>
          <p:cNvSpPr txBox="1"/>
          <p:nvPr/>
        </p:nvSpPr>
        <p:spPr>
          <a:xfrm>
            <a:off x="1703513" y="2276872"/>
            <a:ext cx="457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32" name="Google Shape;732;p43"/>
          <p:cNvPicPr preferRelativeResize="0"/>
          <p:nvPr/>
        </p:nvPicPr>
        <p:blipFill rotWithShape="1">
          <a:blip r:embed="rId3">
            <a:alphaModFix/>
          </a:blip>
          <a:srcRect/>
          <a:stretch/>
        </p:blipFill>
        <p:spPr>
          <a:xfrm>
            <a:off x="2941102" y="3059377"/>
            <a:ext cx="5573744" cy="1612240"/>
          </a:xfrm>
          <a:prstGeom prst="rect">
            <a:avLst/>
          </a:prstGeom>
          <a:noFill/>
          <a:ln>
            <a:noFill/>
          </a:ln>
        </p:spPr>
      </p:pic>
      <p:sp>
        <p:nvSpPr>
          <p:cNvPr id="733" name="Google Shape;733;p43"/>
          <p:cNvSpPr/>
          <p:nvPr/>
        </p:nvSpPr>
        <p:spPr>
          <a:xfrm>
            <a:off x="1124466" y="5106253"/>
            <a:ext cx="1042704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The TEAC, or the “TROLOX equivalent antioxidant capacity” is defined as the concentration of TROLOX having the same radical-scavenging capacity as an antioxidant under study in a concentration of 1mM. The data obtained clearly prove that the radical-scavenging ability depends on the structure of flavonoids. </a:t>
            </a:r>
            <a:endParaRPr/>
          </a:p>
        </p:txBody>
      </p:sp>
      <p:sp>
        <p:nvSpPr>
          <p:cNvPr id="734" name="Google Shape;734;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29</a:t>
            </a:fld>
            <a:endParaRPr/>
          </a:p>
        </p:txBody>
      </p:sp>
      <p:pic>
        <p:nvPicPr>
          <p:cNvPr id="740" name="Google Shape;740;p44"/>
          <p:cNvPicPr preferRelativeResize="0"/>
          <p:nvPr/>
        </p:nvPicPr>
        <p:blipFill rotWithShape="1">
          <a:blip r:embed="rId3">
            <a:alphaModFix/>
          </a:blip>
          <a:srcRect l="5057" t="3243" r="6476" b="12432"/>
          <a:stretch/>
        </p:blipFill>
        <p:spPr>
          <a:xfrm>
            <a:off x="831694" y="716690"/>
            <a:ext cx="5346673" cy="4633784"/>
          </a:xfrm>
          <a:prstGeom prst="rect">
            <a:avLst/>
          </a:prstGeom>
          <a:noFill/>
          <a:ln>
            <a:noFill/>
          </a:ln>
        </p:spPr>
      </p:pic>
      <p:sp>
        <p:nvSpPr>
          <p:cNvPr id="741" name="Google Shape;741;p44"/>
          <p:cNvSpPr txBox="1"/>
          <p:nvPr/>
        </p:nvSpPr>
        <p:spPr>
          <a:xfrm>
            <a:off x="6635578" y="654905"/>
            <a:ext cx="5115698" cy="50167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b="1">
                <a:solidFill>
                  <a:schemeClr val="dk1"/>
                </a:solidFill>
                <a:latin typeface="Calibri"/>
                <a:ea typeface="Calibri"/>
                <a:cs typeface="Calibri"/>
                <a:sym typeface="Calibri"/>
              </a:rPr>
              <a:t>TEAC : TROLOX EQUIVALENT ANTIOXIDANT CAPACITY </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Arial"/>
              <a:buChar char="•"/>
            </a:pPr>
            <a:r>
              <a:rPr lang="it-IT" sz="2000">
                <a:solidFill>
                  <a:schemeClr val="dk1"/>
                </a:solidFill>
                <a:latin typeface="Calibri"/>
                <a:ea typeface="Calibri"/>
                <a:cs typeface="Calibri"/>
                <a:sym typeface="Calibri"/>
              </a:rPr>
              <a:t>THE REDUCING ACTIVITY OF ANTIOXIDANTS IS  DETERMINED ON THE BASIS OF THEIR ABILITY TO REDUCE THE COLORED RADICAL CATION ABTS</a:t>
            </a:r>
            <a:r>
              <a:rPr lang="it-IT" sz="2000" baseline="30000">
                <a:solidFill>
                  <a:schemeClr val="dk1"/>
                </a:solidFill>
                <a:latin typeface="Calibri"/>
                <a:ea typeface="Calibri"/>
                <a:cs typeface="Calibri"/>
                <a:sym typeface="Calibri"/>
              </a:rPr>
              <a:t>•+  </a:t>
            </a:r>
            <a:r>
              <a:rPr lang="it-IT" sz="2000">
                <a:solidFill>
                  <a:schemeClr val="dk1"/>
                </a:solidFill>
                <a:latin typeface="Calibri"/>
                <a:ea typeface="Calibri"/>
                <a:cs typeface="Calibri"/>
                <a:sym typeface="Calibri"/>
              </a:rPr>
              <a:t>WITH CONSEQUENT LOSS OF COLOR.</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Arial"/>
              <a:buChar char="•"/>
            </a:pPr>
            <a:r>
              <a:rPr lang="it-IT" sz="2000">
                <a:solidFill>
                  <a:schemeClr val="dk1"/>
                </a:solidFill>
                <a:latin typeface="Calibri"/>
                <a:ea typeface="Calibri"/>
                <a:cs typeface="Calibri"/>
                <a:sym typeface="Calibri"/>
              </a:rPr>
              <a:t>THE ANTIOXIDANT ACTIVITY IS DETERMINED BY MEASURING THE DECREASE ABSORBANCE  (OD 734 nm) AFTER A FIXED TIME OF INCUBATION OF THE RADICAL CATION SOLUTION WITH THE SAMPLE TO BE TESTED.</a:t>
            </a:r>
            <a:endParaRPr/>
          </a:p>
          <a:p>
            <a:pPr marL="0" marR="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742" name="Google Shape;742;p44"/>
          <p:cNvSpPr/>
          <p:nvPr/>
        </p:nvSpPr>
        <p:spPr>
          <a:xfrm>
            <a:off x="831694" y="5923359"/>
            <a:ext cx="6096000"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600">
                <a:solidFill>
                  <a:srgbClr val="515459"/>
                </a:solidFill>
                <a:latin typeface="Roboto"/>
                <a:ea typeface="Roboto"/>
                <a:cs typeface="Roboto"/>
                <a:sym typeface="Roboto"/>
              </a:rPr>
              <a:t>Doi:</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r>
              <a:rPr lang="it-IT" sz="1800">
                <a:solidFill>
                  <a:srgbClr val="0F5991"/>
                </a:solidFill>
                <a:latin typeface="Roboto"/>
                <a:ea typeface="Roboto"/>
                <a:cs typeface="Roboto"/>
                <a:sym typeface="Roboto"/>
              </a:rPr>
              <a:t>dx.doi.org/10.17504/protocols.io.42xgyfn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
          <p:cNvPicPr preferRelativeResize="0"/>
          <p:nvPr/>
        </p:nvPicPr>
        <p:blipFill rotWithShape="1">
          <a:blip r:embed="rId3">
            <a:alphaModFix/>
          </a:blip>
          <a:srcRect l="15796" r="19961"/>
          <a:stretch/>
        </p:blipFill>
        <p:spPr>
          <a:xfrm>
            <a:off x="4483100" y="127882"/>
            <a:ext cx="6921500" cy="6374517"/>
          </a:xfrm>
          <a:prstGeom prst="rect">
            <a:avLst/>
          </a:prstGeom>
          <a:noFill/>
          <a:ln>
            <a:noFill/>
          </a:ln>
        </p:spPr>
      </p:pic>
      <p:sp>
        <p:nvSpPr>
          <p:cNvPr id="198" name="Google Shape;198;p3"/>
          <p:cNvSpPr txBox="1"/>
          <p:nvPr/>
        </p:nvSpPr>
        <p:spPr>
          <a:xfrm>
            <a:off x="417821" y="406400"/>
            <a:ext cx="4281180"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b="1">
                <a:solidFill>
                  <a:srgbClr val="FF0000"/>
                </a:solidFill>
                <a:latin typeface="Calibri"/>
                <a:ea typeface="Calibri"/>
                <a:cs typeface="Calibri"/>
                <a:sym typeface="Calibri"/>
              </a:rPr>
              <a:t>Phenylpropanoids and derivatives are compounds containing a C</a:t>
            </a:r>
            <a:r>
              <a:rPr lang="it-IT" sz="2400" b="1" baseline="-25000">
                <a:solidFill>
                  <a:srgbClr val="FF0000"/>
                </a:solidFill>
                <a:latin typeface="Calibri"/>
                <a:ea typeface="Calibri"/>
                <a:cs typeface="Calibri"/>
                <a:sym typeface="Calibri"/>
              </a:rPr>
              <a:t>6</a:t>
            </a:r>
            <a:r>
              <a:rPr lang="it-IT" sz="2400" b="1">
                <a:solidFill>
                  <a:srgbClr val="FF0000"/>
                </a:solidFill>
                <a:latin typeface="Calibri"/>
                <a:ea typeface="Calibri"/>
                <a:cs typeface="Calibri"/>
                <a:sym typeface="Calibri"/>
              </a:rPr>
              <a:t>C</a:t>
            </a:r>
            <a:r>
              <a:rPr lang="it-IT" sz="2400" b="1" baseline="-25000">
                <a:solidFill>
                  <a:srgbClr val="FF0000"/>
                </a:solidFill>
                <a:latin typeface="Calibri"/>
                <a:ea typeface="Calibri"/>
                <a:cs typeface="Calibri"/>
                <a:sym typeface="Calibri"/>
              </a:rPr>
              <a:t>3 </a:t>
            </a:r>
            <a:r>
              <a:rPr lang="it-IT" sz="2400" b="1">
                <a:solidFill>
                  <a:srgbClr val="FF0000"/>
                </a:solidFill>
                <a:latin typeface="Calibri"/>
                <a:ea typeface="Calibri"/>
                <a:cs typeface="Calibri"/>
                <a:sym typeface="Calibri"/>
              </a:rPr>
              <a:t>-moiety derived from the amino acid </a:t>
            </a:r>
            <a:endParaRPr/>
          </a:p>
          <a:p>
            <a:pPr marL="0" marR="0" lvl="0" indent="0" algn="ctr" rtl="0">
              <a:spcBef>
                <a:spcPts val="0"/>
              </a:spcBef>
              <a:spcAft>
                <a:spcPts val="0"/>
              </a:spcAft>
              <a:buNone/>
            </a:pPr>
            <a:r>
              <a:rPr lang="it-IT" sz="2400" b="1">
                <a:solidFill>
                  <a:srgbClr val="FF0000"/>
                </a:solidFill>
                <a:latin typeface="Calibri"/>
                <a:ea typeface="Calibri"/>
                <a:cs typeface="Calibri"/>
                <a:sym typeface="Calibri"/>
              </a:rPr>
              <a:t>L-phenilalanine</a:t>
            </a:r>
            <a:endParaRPr sz="2400" b="1">
              <a:solidFill>
                <a:srgbClr val="FF0000"/>
              </a:solidFill>
              <a:latin typeface="Calibri"/>
              <a:ea typeface="Calibri"/>
              <a:cs typeface="Calibri"/>
              <a:sym typeface="Calibri"/>
            </a:endParaRPr>
          </a:p>
        </p:txBody>
      </p:sp>
      <p:sp>
        <p:nvSpPr>
          <p:cNvPr id="199" name="Google Shape;199;p3"/>
          <p:cNvSpPr/>
          <p:nvPr/>
        </p:nvSpPr>
        <p:spPr>
          <a:xfrm>
            <a:off x="4699000" y="2584524"/>
            <a:ext cx="1701800" cy="76827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0" name="Google Shape;200;p3"/>
          <p:cNvSpPr txBox="1"/>
          <p:nvPr/>
        </p:nvSpPr>
        <p:spPr>
          <a:xfrm>
            <a:off x="4604636" y="2614136"/>
            <a:ext cx="2018501"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b="1">
                <a:solidFill>
                  <a:schemeClr val="dk1"/>
                </a:solidFill>
                <a:latin typeface="Arial"/>
                <a:ea typeface="Arial"/>
                <a:cs typeface="Arial"/>
                <a:sym typeface="Arial"/>
              </a:rPr>
              <a:t>Structure of </a:t>
            </a:r>
            <a:endParaRPr/>
          </a:p>
          <a:p>
            <a:pPr marL="0" marR="0" lvl="0" indent="0" algn="ctr" rtl="0">
              <a:spcBef>
                <a:spcPts val="0"/>
              </a:spcBef>
              <a:spcAft>
                <a:spcPts val="0"/>
              </a:spcAft>
              <a:buNone/>
            </a:pPr>
            <a:r>
              <a:rPr lang="it-IT" sz="1600" b="1">
                <a:solidFill>
                  <a:schemeClr val="dk1"/>
                </a:solidFill>
                <a:latin typeface="Arial"/>
                <a:ea typeface="Arial"/>
                <a:cs typeface="Arial"/>
                <a:sym typeface="Arial"/>
              </a:rPr>
              <a:t>phenylpropanoids </a:t>
            </a:r>
            <a:endParaRPr/>
          </a:p>
          <a:p>
            <a:pPr marL="0" marR="0" lvl="0" indent="0" algn="ctr" rtl="0">
              <a:spcBef>
                <a:spcPts val="0"/>
              </a:spcBef>
              <a:spcAft>
                <a:spcPts val="0"/>
              </a:spcAft>
              <a:buNone/>
            </a:pPr>
            <a:r>
              <a:rPr lang="it-IT" sz="1600" b="1">
                <a:solidFill>
                  <a:schemeClr val="dk1"/>
                </a:solidFill>
                <a:latin typeface="Arial"/>
                <a:ea typeface="Arial"/>
                <a:cs typeface="Arial"/>
                <a:sym typeface="Arial"/>
              </a:rPr>
              <a:t>(C</a:t>
            </a:r>
            <a:r>
              <a:rPr lang="it-IT" sz="1600" b="1" baseline="-25000">
                <a:solidFill>
                  <a:schemeClr val="dk1"/>
                </a:solidFill>
                <a:latin typeface="Arial"/>
                <a:ea typeface="Arial"/>
                <a:cs typeface="Arial"/>
                <a:sym typeface="Arial"/>
              </a:rPr>
              <a:t>6</a:t>
            </a:r>
            <a:r>
              <a:rPr lang="it-IT" sz="1600" b="1">
                <a:solidFill>
                  <a:schemeClr val="dk1"/>
                </a:solidFill>
                <a:latin typeface="Arial"/>
                <a:ea typeface="Arial"/>
                <a:cs typeface="Arial"/>
                <a:sym typeface="Arial"/>
              </a:rPr>
              <a:t>C</a:t>
            </a:r>
            <a:r>
              <a:rPr lang="it-IT" sz="1600" b="1" baseline="-25000">
                <a:solidFill>
                  <a:schemeClr val="dk1"/>
                </a:solidFill>
                <a:latin typeface="Arial"/>
                <a:ea typeface="Arial"/>
                <a:cs typeface="Arial"/>
                <a:sym typeface="Arial"/>
              </a:rPr>
              <a:t>3</a:t>
            </a:r>
            <a:r>
              <a:rPr lang="it-IT" sz="1600" b="1">
                <a:solidFill>
                  <a:schemeClr val="dk1"/>
                </a:solidFill>
                <a:latin typeface="Arial"/>
                <a:ea typeface="Arial"/>
                <a:cs typeface="Arial"/>
                <a:sym typeface="Arial"/>
              </a:rPr>
              <a:t>)</a:t>
            </a:r>
            <a:endParaRPr/>
          </a:p>
        </p:txBody>
      </p:sp>
      <p:sp>
        <p:nvSpPr>
          <p:cNvPr id="201" name="Google Shape;201;p3"/>
          <p:cNvSpPr/>
          <p:nvPr/>
        </p:nvSpPr>
        <p:spPr>
          <a:xfrm>
            <a:off x="6997700" y="2584524"/>
            <a:ext cx="4622800" cy="977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3"/>
          <p:cNvSpPr txBox="1"/>
          <p:nvPr/>
        </p:nvSpPr>
        <p:spPr>
          <a:xfrm>
            <a:off x="7795084" y="2624772"/>
            <a:ext cx="355871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b="1">
                <a:solidFill>
                  <a:schemeClr val="dk1"/>
                </a:solidFill>
                <a:latin typeface="Arial"/>
                <a:ea typeface="Arial"/>
                <a:cs typeface="Arial"/>
                <a:sym typeface="Arial"/>
              </a:rPr>
              <a:t>Phenylpropanoid containing an aromatic ring (C</a:t>
            </a:r>
            <a:r>
              <a:rPr lang="it-IT" sz="1600" b="1" baseline="-25000">
                <a:solidFill>
                  <a:schemeClr val="dk1"/>
                </a:solidFill>
                <a:latin typeface="Arial"/>
                <a:ea typeface="Arial"/>
                <a:cs typeface="Arial"/>
                <a:sym typeface="Arial"/>
              </a:rPr>
              <a:t>6</a:t>
            </a:r>
            <a:r>
              <a:rPr lang="it-IT" sz="1600" b="1">
                <a:solidFill>
                  <a:schemeClr val="dk1"/>
                </a:solidFill>
                <a:latin typeface="Arial"/>
                <a:ea typeface="Arial"/>
                <a:cs typeface="Arial"/>
                <a:sym typeface="Arial"/>
              </a:rPr>
              <a:t>) </a:t>
            </a:r>
            <a:endParaRPr/>
          </a:p>
          <a:p>
            <a:pPr marL="0" marR="0" lvl="0" indent="0" algn="ctr" rtl="0">
              <a:spcBef>
                <a:spcPts val="0"/>
              </a:spcBef>
              <a:spcAft>
                <a:spcPts val="0"/>
              </a:spcAft>
              <a:buNone/>
            </a:pPr>
            <a:r>
              <a:rPr lang="it-IT" sz="1600" b="1">
                <a:solidFill>
                  <a:schemeClr val="dk1"/>
                </a:solidFill>
                <a:latin typeface="Arial"/>
                <a:ea typeface="Arial"/>
                <a:cs typeface="Arial"/>
                <a:sym typeface="Arial"/>
              </a:rPr>
              <a:t>(C</a:t>
            </a:r>
            <a:r>
              <a:rPr lang="it-IT" sz="1600" b="1" baseline="-25000">
                <a:solidFill>
                  <a:schemeClr val="dk1"/>
                </a:solidFill>
                <a:latin typeface="Arial"/>
                <a:ea typeface="Arial"/>
                <a:cs typeface="Arial"/>
                <a:sym typeface="Arial"/>
              </a:rPr>
              <a:t>6</a:t>
            </a:r>
            <a:r>
              <a:rPr lang="it-IT" sz="1600" b="1">
                <a:solidFill>
                  <a:schemeClr val="dk1"/>
                </a:solidFill>
                <a:latin typeface="Arial"/>
                <a:ea typeface="Arial"/>
                <a:cs typeface="Arial"/>
                <a:sym typeface="Arial"/>
              </a:rPr>
              <a:t>C</a:t>
            </a:r>
            <a:r>
              <a:rPr lang="it-IT" sz="1600" b="1" baseline="-25000">
                <a:solidFill>
                  <a:schemeClr val="dk1"/>
                </a:solidFill>
                <a:latin typeface="Arial"/>
                <a:ea typeface="Arial"/>
                <a:cs typeface="Arial"/>
                <a:sym typeface="Arial"/>
              </a:rPr>
              <a:t>3</a:t>
            </a:r>
            <a:r>
              <a:rPr lang="it-IT" sz="1600" b="1">
                <a:solidFill>
                  <a:schemeClr val="dk1"/>
                </a:solidFill>
                <a:latin typeface="Arial"/>
                <a:ea typeface="Arial"/>
                <a:cs typeface="Arial"/>
                <a:sym typeface="Arial"/>
              </a:rPr>
              <a:t>-C</a:t>
            </a:r>
            <a:r>
              <a:rPr lang="it-IT" sz="1600" b="1" baseline="-25000">
                <a:solidFill>
                  <a:schemeClr val="dk1"/>
                </a:solidFill>
                <a:latin typeface="Arial"/>
                <a:ea typeface="Arial"/>
                <a:cs typeface="Arial"/>
                <a:sym typeface="Arial"/>
              </a:rPr>
              <a:t>6</a:t>
            </a:r>
            <a:r>
              <a:rPr lang="it-IT" sz="1600" b="1">
                <a:solidFill>
                  <a:schemeClr val="dk1"/>
                </a:solidFill>
                <a:latin typeface="Arial"/>
                <a:ea typeface="Arial"/>
                <a:cs typeface="Arial"/>
                <a:sym typeface="Arial"/>
              </a:rPr>
              <a:t>)</a:t>
            </a:r>
            <a:endParaRPr/>
          </a:p>
        </p:txBody>
      </p:sp>
      <p:sp>
        <p:nvSpPr>
          <p:cNvPr id="203" name="Google Shape;203;p3"/>
          <p:cNvSpPr/>
          <p:nvPr/>
        </p:nvSpPr>
        <p:spPr>
          <a:xfrm>
            <a:off x="4191000" y="5753100"/>
            <a:ext cx="2997200" cy="74929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4" name="Google Shape;204;p3"/>
          <p:cNvSpPr/>
          <p:nvPr/>
        </p:nvSpPr>
        <p:spPr>
          <a:xfrm>
            <a:off x="4406900" y="5788450"/>
            <a:ext cx="237511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b="1">
                <a:solidFill>
                  <a:srgbClr val="202122"/>
                </a:solidFill>
                <a:latin typeface="Arial"/>
                <a:ea typeface="Arial"/>
                <a:cs typeface="Arial"/>
                <a:sym typeface="Arial"/>
              </a:rPr>
              <a:t>Coniferyl alcohol forms lignin and lignans</a:t>
            </a:r>
            <a:endParaRPr sz="1600">
              <a:solidFill>
                <a:schemeClr val="dk1"/>
              </a:solidFill>
              <a:latin typeface="Calibri"/>
              <a:ea typeface="Calibri"/>
              <a:cs typeface="Calibri"/>
              <a:sym typeface="Calibri"/>
            </a:endParaRPr>
          </a:p>
        </p:txBody>
      </p:sp>
      <p:sp>
        <p:nvSpPr>
          <p:cNvPr id="205" name="Google Shape;205;p3"/>
          <p:cNvSpPr/>
          <p:nvPr/>
        </p:nvSpPr>
        <p:spPr>
          <a:xfrm>
            <a:off x="7594918" y="5753100"/>
            <a:ext cx="3085782" cy="6096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3"/>
          <p:cNvSpPr/>
          <p:nvPr/>
        </p:nvSpPr>
        <p:spPr>
          <a:xfrm>
            <a:off x="7943850" y="5642401"/>
            <a:ext cx="2375113"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600" b="1">
                <a:solidFill>
                  <a:srgbClr val="202122"/>
                </a:solidFill>
                <a:latin typeface="Arial"/>
                <a:ea typeface="Arial"/>
                <a:cs typeface="Arial"/>
                <a:sym typeface="Arial"/>
              </a:rPr>
              <a:t>Quercetin,</a:t>
            </a:r>
            <a:endParaRPr/>
          </a:p>
          <a:p>
            <a:pPr marL="0" marR="0" lvl="0" indent="0" algn="ctr" rtl="0">
              <a:spcBef>
                <a:spcPts val="0"/>
              </a:spcBef>
              <a:spcAft>
                <a:spcPts val="0"/>
              </a:spcAft>
              <a:buNone/>
            </a:pPr>
            <a:r>
              <a:rPr lang="it-IT" sz="1600" b="1">
                <a:solidFill>
                  <a:srgbClr val="202122"/>
                </a:solidFill>
                <a:latin typeface="Arial"/>
                <a:ea typeface="Arial"/>
                <a:cs typeface="Arial"/>
                <a:sym typeface="Arial"/>
              </a:rPr>
              <a:t>a flavonoid</a:t>
            </a:r>
            <a:endParaRPr sz="1600" b="1">
              <a:solidFill>
                <a:srgbClr val="202122"/>
              </a:solidFill>
              <a:latin typeface="Arial"/>
              <a:ea typeface="Arial"/>
              <a:cs typeface="Arial"/>
              <a:sym typeface="Arial"/>
            </a:endParaRPr>
          </a:p>
          <a:p>
            <a:pPr marL="0" marR="0" lvl="0" indent="0" algn="ctr" rtl="0">
              <a:spcBef>
                <a:spcPts val="0"/>
              </a:spcBef>
              <a:spcAft>
                <a:spcPts val="0"/>
              </a:spcAft>
              <a:buNone/>
            </a:pPr>
            <a:r>
              <a:rPr lang="it-IT" sz="1600" b="1">
                <a:solidFill>
                  <a:srgbClr val="202122"/>
                </a:solidFill>
                <a:latin typeface="Arial"/>
                <a:ea typeface="Arial"/>
                <a:cs typeface="Arial"/>
                <a:sym typeface="Arial"/>
              </a:rPr>
              <a:t>C</a:t>
            </a:r>
            <a:r>
              <a:rPr lang="it-IT" sz="1600" b="1" baseline="-25000">
                <a:solidFill>
                  <a:srgbClr val="202122"/>
                </a:solidFill>
                <a:latin typeface="Arial"/>
                <a:ea typeface="Arial"/>
                <a:cs typeface="Arial"/>
                <a:sym typeface="Arial"/>
              </a:rPr>
              <a:t>6</a:t>
            </a:r>
            <a:r>
              <a:rPr lang="it-IT" sz="1600" b="1">
                <a:solidFill>
                  <a:srgbClr val="202122"/>
                </a:solidFill>
                <a:latin typeface="Arial"/>
                <a:ea typeface="Arial"/>
                <a:cs typeface="Arial"/>
                <a:sym typeface="Arial"/>
              </a:rPr>
              <a:t>C</a:t>
            </a:r>
            <a:r>
              <a:rPr lang="it-IT" sz="1600" b="1" baseline="-25000">
                <a:solidFill>
                  <a:srgbClr val="202122"/>
                </a:solidFill>
                <a:latin typeface="Arial"/>
                <a:ea typeface="Arial"/>
                <a:cs typeface="Arial"/>
                <a:sym typeface="Arial"/>
              </a:rPr>
              <a:t>3</a:t>
            </a:r>
            <a:r>
              <a:rPr lang="it-IT" sz="1600" b="1">
                <a:solidFill>
                  <a:srgbClr val="202122"/>
                </a:solidFill>
                <a:latin typeface="Arial"/>
                <a:ea typeface="Arial"/>
                <a:cs typeface="Arial"/>
                <a:sym typeface="Arial"/>
              </a:rPr>
              <a:t>-C</a:t>
            </a:r>
            <a:r>
              <a:rPr lang="it-IT" sz="1600" b="1" baseline="-25000">
                <a:solidFill>
                  <a:srgbClr val="202122"/>
                </a:solidFill>
                <a:latin typeface="Arial"/>
                <a:ea typeface="Arial"/>
                <a:cs typeface="Arial"/>
                <a:sym typeface="Arial"/>
              </a:rPr>
              <a:t>6</a:t>
            </a:r>
            <a:r>
              <a:rPr lang="it-IT" sz="1600" b="1">
                <a:solidFill>
                  <a:srgbClr val="202122"/>
                </a:solidFill>
                <a:latin typeface="Arial"/>
                <a:ea typeface="Arial"/>
                <a:cs typeface="Arial"/>
                <a:sym typeface="Arial"/>
              </a:rPr>
              <a:t>  </a:t>
            </a:r>
            <a:endParaRPr sz="1600">
              <a:solidFill>
                <a:schemeClr val="dk1"/>
              </a:solidFill>
              <a:latin typeface="Calibri"/>
              <a:ea typeface="Calibri"/>
              <a:cs typeface="Calibri"/>
              <a:sym typeface="Calibri"/>
            </a:endParaRPr>
          </a:p>
        </p:txBody>
      </p:sp>
      <p:sp>
        <p:nvSpPr>
          <p:cNvPr id="207" name="Google Shape;207;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30</a:t>
            </a:fld>
            <a:endParaRPr/>
          </a:p>
        </p:txBody>
      </p:sp>
      <p:pic>
        <p:nvPicPr>
          <p:cNvPr id="748" name="Google Shape;748;p45"/>
          <p:cNvPicPr preferRelativeResize="0"/>
          <p:nvPr/>
        </p:nvPicPr>
        <p:blipFill rotWithShape="1">
          <a:blip r:embed="rId3">
            <a:alphaModFix/>
          </a:blip>
          <a:srcRect/>
          <a:stretch/>
        </p:blipFill>
        <p:spPr>
          <a:xfrm>
            <a:off x="1154155" y="793235"/>
            <a:ext cx="3136900" cy="2108200"/>
          </a:xfrm>
          <a:prstGeom prst="rect">
            <a:avLst/>
          </a:prstGeom>
          <a:noFill/>
          <a:ln>
            <a:noFill/>
          </a:ln>
        </p:spPr>
      </p:pic>
      <p:sp>
        <p:nvSpPr>
          <p:cNvPr id="749" name="Google Shape;749;p45"/>
          <p:cNvSpPr/>
          <p:nvPr/>
        </p:nvSpPr>
        <p:spPr>
          <a:xfrm>
            <a:off x="1136822" y="778476"/>
            <a:ext cx="3138616" cy="2100648"/>
          </a:xfrm>
          <a:prstGeom prst="rect">
            <a:avLst/>
          </a:prstGeom>
          <a:noFill/>
          <a:ln w="28575"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50" name="Google Shape;750;p45"/>
          <p:cNvPicPr preferRelativeResize="0"/>
          <p:nvPr/>
        </p:nvPicPr>
        <p:blipFill rotWithShape="1">
          <a:blip r:embed="rId4">
            <a:alphaModFix/>
          </a:blip>
          <a:srcRect b="5090"/>
          <a:stretch/>
        </p:blipFill>
        <p:spPr>
          <a:xfrm>
            <a:off x="7404449" y="766118"/>
            <a:ext cx="3059502" cy="2113005"/>
          </a:xfrm>
          <a:prstGeom prst="rect">
            <a:avLst/>
          </a:prstGeom>
          <a:noFill/>
          <a:ln>
            <a:noFill/>
          </a:ln>
        </p:spPr>
      </p:pic>
      <p:sp>
        <p:nvSpPr>
          <p:cNvPr id="751" name="Google Shape;751;p45"/>
          <p:cNvSpPr/>
          <p:nvPr/>
        </p:nvSpPr>
        <p:spPr>
          <a:xfrm>
            <a:off x="7401697" y="778475"/>
            <a:ext cx="3062254" cy="2100647"/>
          </a:xfrm>
          <a:prstGeom prst="rect">
            <a:avLst/>
          </a:prstGeom>
          <a:noFill/>
          <a:ln w="28575"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2" name="Google Shape;752;p45"/>
          <p:cNvSpPr/>
          <p:nvPr/>
        </p:nvSpPr>
        <p:spPr>
          <a:xfrm>
            <a:off x="6765276" y="123388"/>
            <a:ext cx="433509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Calibri"/>
                <a:ea typeface="Calibri"/>
                <a:cs typeface="Calibri"/>
                <a:sym typeface="Calibri"/>
              </a:rPr>
              <a:t>EPICATECHIN (flavan-3-ol, catechin)</a:t>
            </a:r>
            <a:endParaRPr/>
          </a:p>
          <a:p>
            <a:pPr marL="0" marR="0" lvl="0" indent="0" algn="ctr" rtl="0">
              <a:spcBef>
                <a:spcPts val="0"/>
              </a:spcBef>
              <a:spcAft>
                <a:spcPts val="0"/>
              </a:spcAft>
              <a:buNone/>
            </a:pPr>
            <a:r>
              <a:rPr lang="it-IT" sz="1800" b="1">
                <a:solidFill>
                  <a:schemeClr val="dk1"/>
                </a:solidFill>
                <a:latin typeface="Calibri"/>
                <a:ea typeface="Calibri"/>
                <a:cs typeface="Calibri"/>
                <a:sym typeface="Calibri"/>
              </a:rPr>
              <a:t>Trolox equivalent antioxidant capacity : 2.4 </a:t>
            </a:r>
            <a:endParaRPr/>
          </a:p>
        </p:txBody>
      </p:sp>
      <p:sp>
        <p:nvSpPr>
          <p:cNvPr id="753" name="Google Shape;753;p45"/>
          <p:cNvSpPr/>
          <p:nvPr/>
        </p:nvSpPr>
        <p:spPr>
          <a:xfrm>
            <a:off x="444843" y="109834"/>
            <a:ext cx="454728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Calibri"/>
                <a:ea typeface="Calibri"/>
                <a:cs typeface="Calibri"/>
                <a:sym typeface="Calibri"/>
              </a:rPr>
              <a:t>QUERCETIN (flavonol)</a:t>
            </a:r>
            <a:endParaRPr/>
          </a:p>
          <a:p>
            <a:pPr marL="0" marR="0" lvl="0" indent="0" algn="ctr" rtl="0">
              <a:spcBef>
                <a:spcPts val="0"/>
              </a:spcBef>
              <a:spcAft>
                <a:spcPts val="0"/>
              </a:spcAft>
              <a:buNone/>
            </a:pPr>
            <a:r>
              <a:rPr lang="it-IT" sz="1800" b="1">
                <a:solidFill>
                  <a:schemeClr val="dk1"/>
                </a:solidFill>
                <a:latin typeface="Calibri"/>
                <a:ea typeface="Calibri"/>
                <a:cs typeface="Calibri"/>
                <a:sym typeface="Calibri"/>
              </a:rPr>
              <a:t>Trolox equivalent antioxidant capacity : 4.7 </a:t>
            </a:r>
            <a:endParaRPr/>
          </a:p>
        </p:txBody>
      </p:sp>
      <p:sp>
        <p:nvSpPr>
          <p:cNvPr id="754" name="Google Shape;754;p45"/>
          <p:cNvSpPr/>
          <p:nvPr/>
        </p:nvSpPr>
        <p:spPr>
          <a:xfrm>
            <a:off x="444843" y="3235759"/>
            <a:ext cx="475735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Calibri"/>
                <a:ea typeface="Calibri"/>
                <a:cs typeface="Calibri"/>
                <a:sym typeface="Calibri"/>
              </a:rPr>
              <a:t>HESPERETIN (flavanon)</a:t>
            </a:r>
            <a:endParaRPr/>
          </a:p>
          <a:p>
            <a:pPr marL="0" marR="0" lvl="0" indent="0" algn="ctr" rtl="0">
              <a:spcBef>
                <a:spcPts val="0"/>
              </a:spcBef>
              <a:spcAft>
                <a:spcPts val="0"/>
              </a:spcAft>
              <a:buNone/>
            </a:pPr>
            <a:r>
              <a:rPr lang="it-IT" sz="1800" b="1">
                <a:solidFill>
                  <a:schemeClr val="dk1"/>
                </a:solidFill>
                <a:latin typeface="Calibri"/>
                <a:ea typeface="Calibri"/>
                <a:cs typeface="Calibri"/>
                <a:sym typeface="Calibri"/>
              </a:rPr>
              <a:t>Trolox equivalent antioxidant capacity : 0.9 </a:t>
            </a:r>
            <a:endParaRPr/>
          </a:p>
          <a:p>
            <a:pPr marL="0" marR="0" lvl="0" indent="0" algn="ctr" rtl="0">
              <a:spcBef>
                <a:spcPts val="0"/>
              </a:spcBef>
              <a:spcAft>
                <a:spcPts val="0"/>
              </a:spcAft>
              <a:buNone/>
            </a:pPr>
            <a:endParaRPr sz="1800" b="1">
              <a:solidFill>
                <a:schemeClr val="dk1"/>
              </a:solidFill>
              <a:latin typeface="Calibri"/>
              <a:ea typeface="Calibri"/>
              <a:cs typeface="Calibri"/>
              <a:sym typeface="Calibri"/>
            </a:endParaRPr>
          </a:p>
        </p:txBody>
      </p:sp>
      <p:sp>
        <p:nvSpPr>
          <p:cNvPr id="755" name="Google Shape;755;p45"/>
          <p:cNvSpPr/>
          <p:nvPr/>
        </p:nvSpPr>
        <p:spPr>
          <a:xfrm>
            <a:off x="6979572" y="3235759"/>
            <a:ext cx="433509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Calibri"/>
                <a:ea typeface="Calibri"/>
                <a:cs typeface="Calibri"/>
                <a:sym typeface="Calibri"/>
              </a:rPr>
              <a:t>KAEMPFEROL (flavonol)</a:t>
            </a:r>
            <a:endParaRPr/>
          </a:p>
          <a:p>
            <a:pPr marL="0" marR="0" lvl="0" indent="0" algn="ctr" rtl="0">
              <a:spcBef>
                <a:spcPts val="0"/>
              </a:spcBef>
              <a:spcAft>
                <a:spcPts val="0"/>
              </a:spcAft>
              <a:buNone/>
            </a:pPr>
            <a:r>
              <a:rPr lang="it-IT" sz="1800" b="1">
                <a:solidFill>
                  <a:schemeClr val="dk1"/>
                </a:solidFill>
                <a:latin typeface="Calibri"/>
                <a:ea typeface="Calibri"/>
                <a:cs typeface="Calibri"/>
                <a:sym typeface="Calibri"/>
              </a:rPr>
              <a:t>Trolox equivalent antioxidant capacity : 1.3 </a:t>
            </a:r>
            <a:endParaRPr/>
          </a:p>
          <a:p>
            <a:pPr marL="0" marR="0" lvl="0" indent="0" algn="ctr" rtl="0">
              <a:spcBef>
                <a:spcPts val="0"/>
              </a:spcBef>
              <a:spcAft>
                <a:spcPts val="0"/>
              </a:spcAft>
              <a:buNone/>
            </a:pPr>
            <a:endParaRPr sz="1800" b="1">
              <a:solidFill>
                <a:schemeClr val="dk1"/>
              </a:solidFill>
              <a:latin typeface="Calibri"/>
              <a:ea typeface="Calibri"/>
              <a:cs typeface="Calibri"/>
              <a:sym typeface="Calibri"/>
            </a:endParaRPr>
          </a:p>
        </p:txBody>
      </p:sp>
      <p:sp>
        <p:nvSpPr>
          <p:cNvPr id="756" name="Google Shape;756;p45"/>
          <p:cNvSpPr/>
          <p:nvPr/>
        </p:nvSpPr>
        <p:spPr>
          <a:xfrm>
            <a:off x="7277673" y="4074297"/>
            <a:ext cx="3822700" cy="2001021"/>
          </a:xfrm>
          <a:prstGeom prst="rect">
            <a:avLst/>
          </a:prstGeom>
          <a:noFill/>
          <a:ln w="28575"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57" name="Google Shape;757;p45"/>
          <p:cNvPicPr preferRelativeResize="0"/>
          <p:nvPr/>
        </p:nvPicPr>
        <p:blipFill rotWithShape="1">
          <a:blip r:embed="rId5">
            <a:alphaModFix/>
          </a:blip>
          <a:srcRect/>
          <a:stretch/>
        </p:blipFill>
        <p:spPr>
          <a:xfrm>
            <a:off x="7277672" y="4074297"/>
            <a:ext cx="3822700" cy="1955800"/>
          </a:xfrm>
          <a:prstGeom prst="rect">
            <a:avLst/>
          </a:prstGeom>
          <a:noFill/>
          <a:ln>
            <a:noFill/>
          </a:ln>
        </p:spPr>
      </p:pic>
      <p:pic>
        <p:nvPicPr>
          <p:cNvPr id="758" name="Google Shape;758;p45"/>
          <p:cNvPicPr preferRelativeResize="0"/>
          <p:nvPr/>
        </p:nvPicPr>
        <p:blipFill rotWithShape="1">
          <a:blip r:embed="rId6">
            <a:alphaModFix/>
          </a:blip>
          <a:srcRect/>
          <a:stretch/>
        </p:blipFill>
        <p:spPr>
          <a:xfrm>
            <a:off x="1154155" y="4093186"/>
            <a:ext cx="3347968" cy="2006600"/>
          </a:xfrm>
          <a:prstGeom prst="rect">
            <a:avLst/>
          </a:prstGeom>
          <a:noFill/>
          <a:ln>
            <a:noFill/>
          </a:ln>
        </p:spPr>
      </p:pic>
      <p:sp>
        <p:nvSpPr>
          <p:cNvPr id="759" name="Google Shape;759;p45"/>
          <p:cNvSpPr/>
          <p:nvPr/>
        </p:nvSpPr>
        <p:spPr>
          <a:xfrm>
            <a:off x="1136822" y="4074297"/>
            <a:ext cx="3371678" cy="2001021"/>
          </a:xfrm>
          <a:prstGeom prst="rect">
            <a:avLst/>
          </a:prstGeom>
          <a:noFill/>
          <a:ln w="28575"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46"/>
          <p:cNvSpPr txBox="1">
            <a:spLocks noGrp="1"/>
          </p:cNvSpPr>
          <p:nvPr>
            <p:ph type="title"/>
          </p:nvPr>
        </p:nvSpPr>
        <p:spPr>
          <a:xfrm>
            <a:off x="838200" y="365125"/>
            <a:ext cx="10515600" cy="8458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800"/>
              <a:buFont typeface="Arial"/>
              <a:buNone/>
            </a:pPr>
            <a:r>
              <a:rPr lang="it-IT" sz="2800" b="1">
                <a:latin typeface="Arial"/>
                <a:ea typeface="Arial"/>
                <a:cs typeface="Arial"/>
                <a:sym typeface="Arial"/>
              </a:rPr>
              <a:t>Chalcones are precursors of a large class of flavonoids</a:t>
            </a:r>
            <a:br>
              <a:rPr lang="it-IT" sz="2800" b="1">
                <a:latin typeface="Arial"/>
                <a:ea typeface="Arial"/>
                <a:cs typeface="Arial"/>
                <a:sym typeface="Arial"/>
              </a:rPr>
            </a:br>
            <a:endParaRPr sz="2800"/>
          </a:p>
        </p:txBody>
      </p:sp>
      <p:sp>
        <p:nvSpPr>
          <p:cNvPr id="765" name="Google Shape;765;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31</a:t>
            </a:fld>
            <a:endParaRPr/>
          </a:p>
        </p:txBody>
      </p:sp>
      <p:pic>
        <p:nvPicPr>
          <p:cNvPr id="766" name="Google Shape;766;p46"/>
          <p:cNvPicPr preferRelativeResize="0">
            <a:picLocks noGrp="1"/>
          </p:cNvPicPr>
          <p:nvPr>
            <p:ph type="body" idx="1"/>
          </p:nvPr>
        </p:nvPicPr>
        <p:blipFill rotWithShape="1">
          <a:blip r:embed="rId3">
            <a:alphaModFix/>
          </a:blip>
          <a:srcRect l="6679" t="12403" r="11739" b="2998"/>
          <a:stretch/>
        </p:blipFill>
        <p:spPr>
          <a:xfrm>
            <a:off x="1210111" y="1825625"/>
            <a:ext cx="4437778" cy="4351338"/>
          </a:xfrm>
          <a:prstGeom prst="rect">
            <a:avLst/>
          </a:prstGeom>
          <a:noFill/>
          <a:ln>
            <a:noFill/>
          </a:ln>
        </p:spPr>
      </p:pic>
      <p:pic>
        <p:nvPicPr>
          <p:cNvPr id="767" name="Google Shape;767;p46"/>
          <p:cNvPicPr preferRelativeResize="0">
            <a:picLocks noGrp="1"/>
          </p:cNvPicPr>
          <p:nvPr>
            <p:ph type="body" idx="2"/>
          </p:nvPr>
        </p:nvPicPr>
        <p:blipFill rotWithShape="1">
          <a:blip r:embed="rId4">
            <a:alphaModFix/>
          </a:blip>
          <a:srcRect/>
          <a:stretch/>
        </p:blipFill>
        <p:spPr>
          <a:xfrm>
            <a:off x="6217004" y="1825625"/>
            <a:ext cx="5091991" cy="435133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32</a:t>
            </a:fld>
            <a:endParaRPr/>
          </a:p>
        </p:txBody>
      </p:sp>
      <p:pic>
        <p:nvPicPr>
          <p:cNvPr id="773" name="Google Shape;773;p47"/>
          <p:cNvPicPr preferRelativeResize="0"/>
          <p:nvPr/>
        </p:nvPicPr>
        <p:blipFill rotWithShape="1">
          <a:blip r:embed="rId3">
            <a:alphaModFix/>
          </a:blip>
          <a:srcRect/>
          <a:stretch/>
        </p:blipFill>
        <p:spPr>
          <a:xfrm>
            <a:off x="2239982" y="321874"/>
            <a:ext cx="7742218" cy="5199272"/>
          </a:xfrm>
          <a:prstGeom prst="rect">
            <a:avLst/>
          </a:prstGeom>
          <a:noFill/>
          <a:ln>
            <a:noFill/>
          </a:ln>
        </p:spPr>
      </p:pic>
      <p:sp>
        <p:nvSpPr>
          <p:cNvPr id="774" name="Google Shape;774;p47"/>
          <p:cNvSpPr/>
          <p:nvPr/>
        </p:nvSpPr>
        <p:spPr>
          <a:xfrm>
            <a:off x="1112109" y="5645273"/>
            <a:ext cx="1072154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Flavonoids are anti-oxidants and protect against cardiovascular and neurodegenerative diseases.</a:t>
            </a:r>
            <a:endParaRPr/>
          </a:p>
          <a:p>
            <a:pPr marL="0" marR="0" lvl="0" indent="0" algn="l" rtl="0">
              <a:spcBef>
                <a:spcPts val="0"/>
              </a:spcBef>
              <a:spcAft>
                <a:spcPts val="0"/>
              </a:spcAft>
              <a:buNone/>
            </a:pPr>
            <a:r>
              <a:rPr lang="it-IT" sz="1800">
                <a:solidFill>
                  <a:schemeClr val="dk1"/>
                </a:solidFill>
                <a:latin typeface="Calibri"/>
                <a:ea typeface="Calibri"/>
                <a:cs typeface="Calibri"/>
                <a:sym typeface="Calibri"/>
              </a:rPr>
              <a:t> The flavonoids of red wine (quercetin, kaempferol and antocyanidins) and green tea (catechins and catechin esters with gallic acid) are effective oxidants</a:t>
            </a:r>
            <a:endParaRPr sz="18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33</a:t>
            </a:fld>
            <a:endParaRPr/>
          </a:p>
        </p:txBody>
      </p:sp>
      <p:sp>
        <p:nvSpPr>
          <p:cNvPr id="780" name="Google Shape;780;p48"/>
          <p:cNvSpPr/>
          <p:nvPr/>
        </p:nvSpPr>
        <p:spPr>
          <a:xfrm>
            <a:off x="563044" y="3870933"/>
            <a:ext cx="11144250"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a:solidFill>
                  <a:schemeClr val="dk1"/>
                </a:solidFill>
                <a:latin typeface="Calibri"/>
                <a:ea typeface="Calibri"/>
                <a:cs typeface="Calibri"/>
                <a:sym typeface="Calibri"/>
              </a:rPr>
              <a:t>QUERCETIN (flavonol)</a:t>
            </a:r>
            <a:endParaRPr/>
          </a:p>
          <a:p>
            <a:pPr marL="285750" marR="0" lvl="0" indent="-133350" algn="ctr" rtl="0">
              <a:spcBef>
                <a:spcPts val="0"/>
              </a:spcBef>
              <a:spcAft>
                <a:spcPts val="0"/>
              </a:spcAft>
              <a:buClr>
                <a:schemeClr val="dk1"/>
              </a:buClr>
              <a:buSzPts val="2400"/>
              <a:buFont typeface="Noto Sans Symbols"/>
              <a:buNone/>
            </a:pPr>
            <a:endParaRPr sz="2400">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2400"/>
              <a:buFont typeface="Noto Sans Symbols"/>
              <a:buChar char="⮚"/>
            </a:pPr>
            <a:r>
              <a:rPr lang="it-IT" sz="2400">
                <a:solidFill>
                  <a:schemeClr val="dk1"/>
                </a:solidFill>
                <a:latin typeface="Calibri"/>
                <a:ea typeface="Calibri"/>
                <a:cs typeface="Calibri"/>
                <a:sym typeface="Calibri"/>
              </a:rPr>
              <a:t>PROPERTIES: antioxidant, anti-inflammatory, antiviral, immunomodulatory, anticancer and gastroprotective. It can have antiallergic activity and in the prevention of secondary complications of diabetes.</a:t>
            </a:r>
            <a:endParaRPr/>
          </a:p>
          <a:p>
            <a:pPr marL="285750" marR="0" lvl="0" indent="-133350" algn="ctr" rtl="0">
              <a:spcBef>
                <a:spcPts val="0"/>
              </a:spcBef>
              <a:spcAft>
                <a:spcPts val="0"/>
              </a:spcAft>
              <a:buClr>
                <a:schemeClr val="dk1"/>
              </a:buClr>
              <a:buSzPts val="2400"/>
              <a:buFont typeface="Noto Sans Symbols"/>
              <a:buNone/>
            </a:pPr>
            <a:endParaRPr sz="2400">
              <a:solidFill>
                <a:schemeClr val="dk1"/>
              </a:solidFill>
              <a:latin typeface="Calibri"/>
              <a:ea typeface="Calibri"/>
              <a:cs typeface="Calibri"/>
              <a:sym typeface="Calibri"/>
            </a:endParaRPr>
          </a:p>
        </p:txBody>
      </p:sp>
      <p:pic>
        <p:nvPicPr>
          <p:cNvPr id="781" name="Google Shape;781;p48"/>
          <p:cNvPicPr preferRelativeResize="0"/>
          <p:nvPr/>
        </p:nvPicPr>
        <p:blipFill rotWithShape="1">
          <a:blip r:embed="rId3">
            <a:alphaModFix/>
          </a:blip>
          <a:srcRect/>
          <a:stretch/>
        </p:blipFill>
        <p:spPr>
          <a:xfrm>
            <a:off x="4173019" y="1228619"/>
            <a:ext cx="3924300" cy="2362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34</a:t>
            </a:fld>
            <a:endParaRPr/>
          </a:p>
        </p:txBody>
      </p:sp>
      <p:pic>
        <p:nvPicPr>
          <p:cNvPr id="787" name="Google Shape;787;p49"/>
          <p:cNvPicPr preferRelativeResize="0"/>
          <p:nvPr/>
        </p:nvPicPr>
        <p:blipFill rotWithShape="1">
          <a:blip r:embed="rId3">
            <a:alphaModFix/>
          </a:blip>
          <a:srcRect l="13730" t="11171" r="10712" b="9190"/>
          <a:stretch/>
        </p:blipFill>
        <p:spPr>
          <a:xfrm>
            <a:off x="4623331" y="295378"/>
            <a:ext cx="2784547" cy="2681416"/>
          </a:xfrm>
          <a:prstGeom prst="rect">
            <a:avLst/>
          </a:prstGeom>
          <a:noFill/>
          <a:ln>
            <a:noFill/>
          </a:ln>
        </p:spPr>
      </p:pic>
      <p:sp>
        <p:nvSpPr>
          <p:cNvPr id="788" name="Google Shape;788;p49"/>
          <p:cNvSpPr txBox="1"/>
          <p:nvPr/>
        </p:nvSpPr>
        <p:spPr>
          <a:xfrm>
            <a:off x="737138" y="3485601"/>
            <a:ext cx="10782072" cy="2585323"/>
          </a:xfrm>
          <a:prstGeom prst="rect">
            <a:avLst/>
          </a:prstGeom>
          <a:noFill/>
          <a:ln>
            <a:noFill/>
          </a:ln>
        </p:spPr>
        <p:txBody>
          <a:bodyPr spcFirstLastPara="1" wrap="square" lIns="91425" tIns="45700" rIns="91425" bIns="45700" anchor="t" anchorCtr="0">
            <a:spAutoFit/>
          </a:bodyPr>
          <a:lstStyle/>
          <a:p>
            <a:pPr marL="285750" marR="0" lvl="0" indent="-285750" algn="ctr" rtl="0">
              <a:spcBef>
                <a:spcPts val="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It is a glycosidic flavonoid of the FLAVONOL class composed of quercetin and the disaccharide rutinose. It is found in various plants such as BUCKWHEAT (</a:t>
            </a:r>
            <a:r>
              <a:rPr lang="it-IT" sz="1800" i="1">
                <a:solidFill>
                  <a:schemeClr val="dk1"/>
                </a:solidFill>
                <a:latin typeface="Calibri"/>
                <a:ea typeface="Calibri"/>
                <a:cs typeface="Calibri"/>
                <a:sym typeface="Calibri"/>
              </a:rPr>
              <a:t>Fagopyrum esculentum</a:t>
            </a:r>
            <a:r>
              <a:rPr lang="it-IT" sz="1800">
                <a:solidFill>
                  <a:schemeClr val="dk1"/>
                </a:solidFill>
                <a:latin typeface="Calibri"/>
                <a:ea typeface="Calibri"/>
                <a:cs typeface="Calibri"/>
                <a:sym typeface="Calibri"/>
              </a:rPr>
              <a:t>), whose flour is used for various purposes, in BLACK TEA and APPLES (peel). It is the flavonoid most represented in tomatoes.</a:t>
            </a:r>
            <a:endParaRPr/>
          </a:p>
          <a:p>
            <a:pPr marL="285750" marR="0" lvl="0" indent="-171450" algn="ctr"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PROPERTIES</a:t>
            </a:r>
            <a:endParaRPr/>
          </a:p>
          <a:p>
            <a:pPr marL="285750" marR="0" lvl="0" indent="-285750" algn="ctr" rtl="0">
              <a:spcBef>
                <a:spcPts val="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anti-inflammatory, antioxidant, anticarcinogenic, antithrombotic and vasoprotective.</a:t>
            </a:r>
            <a:endParaRPr/>
          </a:p>
          <a:p>
            <a:pPr marL="285750" marR="0" lvl="0" indent="-171450" algn="ctr" rtl="0">
              <a:spcBef>
                <a:spcPts val="0"/>
              </a:spcBef>
              <a:spcAft>
                <a:spcPts val="0"/>
              </a:spcAft>
              <a:buClr>
                <a:schemeClr val="dk1"/>
              </a:buClr>
              <a:buSzPts val="1800"/>
              <a:buFont typeface="Noto Sans Symbols"/>
              <a:buNone/>
            </a:pPr>
            <a:endParaRPr sz="1800">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1800"/>
              <a:buFont typeface="Noto Sans Symbols"/>
              <a:buChar char="⮚"/>
            </a:pPr>
            <a:r>
              <a:rPr lang="it-IT" sz="1800">
                <a:solidFill>
                  <a:schemeClr val="dk1"/>
                </a:solidFill>
                <a:latin typeface="Calibri"/>
                <a:ea typeface="Calibri"/>
                <a:cs typeface="Calibri"/>
                <a:sym typeface="Calibri"/>
              </a:rPr>
              <a:t>Absorption appears to occur mainly in the colon without the glucoside half detached by the enzymes of the intestinal bacterial flora to form quercetin which is transported to the liver via portal circulation</a:t>
            </a:r>
            <a:endParaRPr sz="1800">
              <a:solidFill>
                <a:schemeClr val="dk1"/>
              </a:solidFill>
              <a:latin typeface="Calibri"/>
              <a:ea typeface="Calibri"/>
              <a:cs typeface="Calibri"/>
              <a:sym typeface="Calibri"/>
            </a:endParaRPr>
          </a:p>
        </p:txBody>
      </p:sp>
      <p:sp>
        <p:nvSpPr>
          <p:cNvPr id="789" name="Google Shape;789;p49"/>
          <p:cNvSpPr/>
          <p:nvPr/>
        </p:nvSpPr>
        <p:spPr>
          <a:xfrm>
            <a:off x="3746487" y="295378"/>
            <a:ext cx="77617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RUTIN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50"/>
          <p:cNvSpPr/>
          <p:nvPr/>
        </p:nvSpPr>
        <p:spPr>
          <a:xfrm>
            <a:off x="4943873" y="40060"/>
            <a:ext cx="29674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Flavonoids and Stilbenes</a:t>
            </a:r>
            <a:endParaRPr sz="1800" b="1">
              <a:solidFill>
                <a:schemeClr val="dk1"/>
              </a:solidFill>
              <a:latin typeface="Arial"/>
              <a:ea typeface="Arial"/>
              <a:cs typeface="Arial"/>
              <a:sym typeface="Arial"/>
            </a:endParaRPr>
          </a:p>
        </p:txBody>
      </p:sp>
      <p:sp>
        <p:nvSpPr>
          <p:cNvPr id="795" name="Google Shape;795;p50"/>
          <p:cNvSpPr/>
          <p:nvPr/>
        </p:nvSpPr>
        <p:spPr>
          <a:xfrm>
            <a:off x="1612962" y="409392"/>
            <a:ext cx="896448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Flavonoids and Stilbenes are produced by a Coumaroil-CoA starter unit elongated with three chains of Malonil-CoA</a:t>
            </a:r>
            <a:endParaRPr sz="1800" b="1">
              <a:solidFill>
                <a:schemeClr val="dk1"/>
              </a:solidFill>
              <a:latin typeface="Arial"/>
              <a:ea typeface="Arial"/>
              <a:cs typeface="Arial"/>
              <a:sym typeface="Arial"/>
            </a:endParaRPr>
          </a:p>
        </p:txBody>
      </p:sp>
      <p:pic>
        <p:nvPicPr>
          <p:cNvPr id="796" name="Google Shape;796;p50"/>
          <p:cNvPicPr preferRelativeResize="0"/>
          <p:nvPr/>
        </p:nvPicPr>
        <p:blipFill rotWithShape="1">
          <a:blip r:embed="rId3">
            <a:alphaModFix/>
          </a:blip>
          <a:srcRect/>
          <a:stretch/>
        </p:blipFill>
        <p:spPr>
          <a:xfrm>
            <a:off x="2882900" y="1340768"/>
            <a:ext cx="6424613" cy="4808538"/>
          </a:xfrm>
          <a:prstGeom prst="rect">
            <a:avLst/>
          </a:prstGeom>
          <a:noFill/>
          <a:ln>
            <a:noFill/>
          </a:ln>
        </p:spPr>
      </p:pic>
      <p:sp>
        <p:nvSpPr>
          <p:cNvPr id="797" name="Google Shape;797;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36</a:t>
            </a:fld>
            <a:endParaRPr/>
          </a:p>
        </p:txBody>
      </p:sp>
      <p:pic>
        <p:nvPicPr>
          <p:cNvPr id="803" name="Google Shape;803;p51"/>
          <p:cNvPicPr preferRelativeResize="0">
            <a:picLocks noGrp="1"/>
          </p:cNvPicPr>
          <p:nvPr>
            <p:ph type="body" idx="1"/>
          </p:nvPr>
        </p:nvPicPr>
        <p:blipFill rotWithShape="1">
          <a:blip r:embed="rId3">
            <a:alphaModFix/>
          </a:blip>
          <a:srcRect l="2871" t="3411" r="31449" b="3232"/>
          <a:stretch/>
        </p:blipFill>
        <p:spPr>
          <a:xfrm>
            <a:off x="3188201" y="1069768"/>
            <a:ext cx="5243980" cy="5469144"/>
          </a:xfrm>
          <a:prstGeom prst="rect">
            <a:avLst/>
          </a:prstGeom>
          <a:noFill/>
          <a:ln>
            <a:noFill/>
          </a:ln>
        </p:spPr>
      </p:pic>
      <p:sp>
        <p:nvSpPr>
          <p:cNvPr id="804" name="Google Shape;804;p51"/>
          <p:cNvSpPr/>
          <p:nvPr/>
        </p:nvSpPr>
        <p:spPr>
          <a:xfrm>
            <a:off x="5196349" y="551327"/>
            <a:ext cx="14244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i="1">
                <a:solidFill>
                  <a:schemeClr val="dk1"/>
                </a:solidFill>
                <a:latin typeface="arial"/>
                <a:ea typeface="arial"/>
                <a:cs typeface="arial"/>
                <a:sym typeface="arial"/>
              </a:rPr>
              <a:t>Vitis vinifera</a:t>
            </a:r>
            <a:endParaRPr sz="1800" i="1">
              <a:solidFill>
                <a:schemeClr val="dk1"/>
              </a:solidFill>
              <a:latin typeface="Calibri"/>
              <a:ea typeface="Calibri"/>
              <a:cs typeface="Calibri"/>
              <a:sym typeface="Calibri"/>
            </a:endParaRPr>
          </a:p>
        </p:txBody>
      </p:sp>
      <p:pic>
        <p:nvPicPr>
          <p:cNvPr id="805" name="Google Shape;805;p51"/>
          <p:cNvPicPr preferRelativeResize="0"/>
          <p:nvPr/>
        </p:nvPicPr>
        <p:blipFill rotWithShape="1">
          <a:blip r:embed="rId4">
            <a:alphaModFix/>
          </a:blip>
          <a:srcRect/>
          <a:stretch/>
        </p:blipFill>
        <p:spPr>
          <a:xfrm>
            <a:off x="8934735" y="1069768"/>
            <a:ext cx="2743149" cy="1457161"/>
          </a:xfrm>
          <a:prstGeom prst="rect">
            <a:avLst/>
          </a:prstGeom>
          <a:noFill/>
          <a:ln>
            <a:noFill/>
          </a:ln>
        </p:spPr>
      </p:pic>
      <p:sp>
        <p:nvSpPr>
          <p:cNvPr id="806" name="Google Shape;806;p51"/>
          <p:cNvSpPr txBox="1"/>
          <p:nvPr/>
        </p:nvSpPr>
        <p:spPr>
          <a:xfrm>
            <a:off x="507815" y="1159731"/>
            <a:ext cx="25019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Calibri"/>
                <a:ea typeface="Calibri"/>
                <a:cs typeface="Calibri"/>
                <a:sym typeface="Calibri"/>
              </a:rPr>
              <a:t>RESVERATROL:  8.5 </a:t>
            </a:r>
            <a:r>
              <a:rPr lang="it-IT" sz="1800" b="1">
                <a:solidFill>
                  <a:schemeClr val="dk1"/>
                </a:solidFill>
                <a:latin typeface="Noto Sans Symbols"/>
                <a:ea typeface="Noto Sans Symbols"/>
                <a:cs typeface="Noto Sans Symbols"/>
                <a:sym typeface="Noto Sans Symbols"/>
              </a:rPr>
              <a:t>μ</a:t>
            </a:r>
            <a:r>
              <a:rPr lang="it-IT" sz="1800" b="1">
                <a:solidFill>
                  <a:schemeClr val="dk1"/>
                </a:solidFill>
                <a:latin typeface="Calibri"/>
                <a:ea typeface="Calibri"/>
                <a:cs typeface="Calibri"/>
                <a:sym typeface="Calibri"/>
              </a:rPr>
              <a:t>g/g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52"/>
          <p:cNvSpPr txBox="1">
            <a:spLocks noGrp="1"/>
          </p:cNvSpPr>
          <p:nvPr>
            <p:ph type="title"/>
          </p:nvPr>
        </p:nvSpPr>
        <p:spPr>
          <a:xfrm>
            <a:off x="1138135" y="298122"/>
            <a:ext cx="9562291" cy="89268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alibri"/>
              <a:buNone/>
            </a:pPr>
            <a:r>
              <a:rPr lang="it-IT" sz="4000">
                <a:latin typeface="Calibri"/>
                <a:ea typeface="Calibri"/>
                <a:cs typeface="Calibri"/>
                <a:sym typeface="Calibri"/>
              </a:rPr>
              <a:t>Resveratrol</a:t>
            </a:r>
            <a:endParaRPr sz="4000">
              <a:latin typeface="Calibri"/>
              <a:ea typeface="Calibri"/>
              <a:cs typeface="Calibri"/>
              <a:sym typeface="Calibri"/>
            </a:endParaRPr>
          </a:p>
        </p:txBody>
      </p:sp>
      <p:sp>
        <p:nvSpPr>
          <p:cNvPr id="812" name="Google Shape;812;p52"/>
          <p:cNvSpPr txBox="1">
            <a:spLocks noGrp="1"/>
          </p:cNvSpPr>
          <p:nvPr>
            <p:ph type="body" idx="1"/>
          </p:nvPr>
        </p:nvSpPr>
        <p:spPr>
          <a:xfrm>
            <a:off x="5919280" y="1227950"/>
            <a:ext cx="5689060" cy="5493525"/>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ctr" rtl="0">
              <a:lnSpc>
                <a:spcPct val="90000"/>
              </a:lnSpc>
              <a:spcBef>
                <a:spcPts val="0"/>
              </a:spcBef>
              <a:spcAft>
                <a:spcPts val="0"/>
              </a:spcAft>
              <a:buClr>
                <a:schemeClr val="dk1"/>
              </a:buClr>
              <a:buSzPct val="100000"/>
              <a:buFont typeface="Noto Sans Symbols"/>
              <a:buChar char="⮚"/>
            </a:pPr>
            <a:r>
              <a:rPr lang="it-IT"/>
              <a:t>Resveratrol is a natural phenolic compound (stilbene) and has been found in many foods, such as grapes, peanuts, blueberries, and red wine. </a:t>
            </a:r>
            <a:endParaRPr/>
          </a:p>
          <a:p>
            <a:pPr marL="228600" lvl="0" indent="-228600" algn="ctr" rtl="0">
              <a:lnSpc>
                <a:spcPct val="90000"/>
              </a:lnSpc>
              <a:spcBef>
                <a:spcPts val="1000"/>
              </a:spcBef>
              <a:spcAft>
                <a:spcPts val="0"/>
              </a:spcAft>
              <a:buClr>
                <a:schemeClr val="dk1"/>
              </a:buClr>
              <a:buSzPct val="100000"/>
              <a:buFont typeface="Noto Sans Symbols"/>
              <a:buChar char="⮚"/>
            </a:pPr>
            <a:r>
              <a:rPr lang="it-IT"/>
              <a:t>Resveratrol has shown many bioactivities, such as antioxidant, anti-inflammatory, immunomodulatory, hypotensive, and hypolipidemic actions, as well as activities in the prevention of cardiovascular and neurodegenerative diseases, and obesity. </a:t>
            </a:r>
            <a:endParaRPr/>
          </a:p>
          <a:p>
            <a:pPr marL="228600" lvl="0" indent="-228600" algn="ctr" rtl="0">
              <a:lnSpc>
                <a:spcPct val="90000"/>
              </a:lnSpc>
              <a:spcBef>
                <a:spcPts val="1000"/>
              </a:spcBef>
              <a:spcAft>
                <a:spcPts val="0"/>
              </a:spcAft>
              <a:buClr>
                <a:schemeClr val="dk1"/>
              </a:buClr>
              <a:buSzPct val="100000"/>
              <a:buFont typeface="Noto Sans Symbols"/>
              <a:buChar char="⮚"/>
            </a:pPr>
            <a:r>
              <a:rPr lang="it-IT"/>
              <a:t>Many studies highlighted its importance in aging treatment through </a:t>
            </a:r>
            <a:r>
              <a:rPr lang="it-IT" b="1">
                <a:solidFill>
                  <a:srgbClr val="FF0000"/>
                </a:solidFill>
              </a:rPr>
              <a:t>suppressing oxidative stress, inhibiting inflammatory response, improving mitochondrial function and autophagy</a:t>
            </a:r>
            <a:r>
              <a:rPr lang="it-IT"/>
              <a:t>. </a:t>
            </a:r>
            <a:endParaRPr/>
          </a:p>
          <a:p>
            <a:pPr marL="228600" lvl="0" indent="-64135" algn="ctr" rtl="0">
              <a:lnSpc>
                <a:spcPct val="90000"/>
              </a:lnSpc>
              <a:spcBef>
                <a:spcPts val="1000"/>
              </a:spcBef>
              <a:spcAft>
                <a:spcPts val="0"/>
              </a:spcAft>
              <a:buClr>
                <a:schemeClr val="dk1"/>
              </a:buClr>
              <a:buSzPct val="100000"/>
              <a:buNone/>
            </a:pPr>
            <a:endParaRPr/>
          </a:p>
          <a:p>
            <a:pPr marL="228600" lvl="0" indent="-64135" algn="ctr" rtl="0">
              <a:lnSpc>
                <a:spcPct val="90000"/>
              </a:lnSpc>
              <a:spcBef>
                <a:spcPts val="1000"/>
              </a:spcBef>
              <a:spcAft>
                <a:spcPts val="0"/>
              </a:spcAft>
              <a:buClr>
                <a:schemeClr val="dk1"/>
              </a:buClr>
              <a:buSzPct val="100000"/>
              <a:buNone/>
            </a:pPr>
            <a:endParaRPr/>
          </a:p>
        </p:txBody>
      </p:sp>
      <p:sp>
        <p:nvSpPr>
          <p:cNvPr id="813" name="Google Shape;813;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37</a:t>
            </a:fld>
            <a:endParaRPr/>
          </a:p>
        </p:txBody>
      </p:sp>
      <p:pic>
        <p:nvPicPr>
          <p:cNvPr id="814" name="Google Shape;814;p52"/>
          <p:cNvPicPr preferRelativeResize="0"/>
          <p:nvPr/>
        </p:nvPicPr>
        <p:blipFill rotWithShape="1">
          <a:blip r:embed="rId3">
            <a:alphaModFix/>
          </a:blip>
          <a:srcRect l="4884" t="3971" r="7585" b="1991"/>
          <a:stretch/>
        </p:blipFill>
        <p:spPr>
          <a:xfrm>
            <a:off x="838200" y="1325563"/>
            <a:ext cx="4756827" cy="4785449"/>
          </a:xfrm>
          <a:prstGeom prst="rect">
            <a:avLst/>
          </a:prstGeom>
          <a:noFill/>
          <a:ln>
            <a:noFill/>
          </a:ln>
        </p:spPr>
      </p:pic>
      <p:pic>
        <p:nvPicPr>
          <p:cNvPr id="815" name="Google Shape;815;p52" descr="page1image50613504"/>
          <p:cNvPicPr preferRelativeResize="0"/>
          <p:nvPr/>
        </p:nvPicPr>
        <p:blipFill rotWithShape="1">
          <a:blip r:embed="rId4">
            <a:alphaModFix/>
          </a:blip>
          <a:srcRect/>
          <a:stretch/>
        </p:blipFill>
        <p:spPr>
          <a:xfrm>
            <a:off x="1420238" y="6202453"/>
            <a:ext cx="23956756" cy="45719"/>
          </a:xfrm>
          <a:prstGeom prst="rect">
            <a:avLst/>
          </a:prstGeom>
          <a:noFill/>
          <a:ln>
            <a:noFill/>
          </a:ln>
        </p:spPr>
      </p:pic>
      <p:sp>
        <p:nvSpPr>
          <p:cNvPr id="816" name="Google Shape;816;p52"/>
          <p:cNvSpPr/>
          <p:nvPr/>
        </p:nvSpPr>
        <p:spPr>
          <a:xfrm>
            <a:off x="1057073" y="6339613"/>
            <a:ext cx="4319080" cy="24622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000"/>
              <a:buFont typeface="Arial"/>
              <a:buNone/>
            </a:pPr>
            <a:r>
              <a:rPr lang="it-IT" sz="1000" b="0" i="1" u="none" strike="noStrike" cap="none">
                <a:solidFill>
                  <a:schemeClr val="dk1"/>
                </a:solidFill>
                <a:latin typeface="Arial"/>
                <a:ea typeface="Arial"/>
                <a:cs typeface="Arial"/>
                <a:sym typeface="Arial"/>
              </a:rPr>
              <a:t>Pharmaceuticals </a:t>
            </a:r>
            <a:r>
              <a:rPr lang="it-IT" sz="1000" b="1" i="0" u="none" strike="noStrike" cap="none">
                <a:solidFill>
                  <a:schemeClr val="dk1"/>
                </a:solidFill>
                <a:latin typeface="Arial"/>
                <a:ea typeface="Arial"/>
                <a:cs typeface="Arial"/>
                <a:sym typeface="Arial"/>
              </a:rPr>
              <a:t>2022</a:t>
            </a:r>
            <a:r>
              <a:rPr lang="it-IT" sz="1000" b="0" i="0" u="none" strike="noStrike" cap="none">
                <a:solidFill>
                  <a:schemeClr val="dk1"/>
                </a:solidFill>
                <a:latin typeface="Arial"/>
                <a:ea typeface="Arial"/>
                <a:cs typeface="Arial"/>
                <a:sym typeface="Arial"/>
              </a:rPr>
              <a:t>, </a:t>
            </a:r>
            <a:r>
              <a:rPr lang="it-IT" sz="1000" b="0" i="1" u="none" strike="noStrike" cap="none">
                <a:solidFill>
                  <a:schemeClr val="dk1"/>
                </a:solidFill>
                <a:latin typeface="Arial"/>
                <a:ea typeface="Arial"/>
                <a:cs typeface="Arial"/>
                <a:sym typeface="Arial"/>
              </a:rPr>
              <a:t>15</a:t>
            </a:r>
            <a:r>
              <a:rPr lang="it-IT" sz="1000" b="0" i="0" u="none" strike="noStrike" cap="none">
                <a:solidFill>
                  <a:schemeClr val="dk1"/>
                </a:solidFill>
                <a:latin typeface="Arial"/>
                <a:ea typeface="Arial"/>
                <a:cs typeface="Arial"/>
                <a:sym typeface="Arial"/>
              </a:rPr>
              <a:t>, 957. https://doi.org/10.3390/ph15080957 </a:t>
            </a: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38</a:t>
            </a:fld>
            <a:endParaRPr/>
          </a:p>
        </p:txBody>
      </p:sp>
      <p:sp>
        <p:nvSpPr>
          <p:cNvPr id="822" name="Google Shape;822;p53"/>
          <p:cNvSpPr txBox="1"/>
          <p:nvPr/>
        </p:nvSpPr>
        <p:spPr>
          <a:xfrm>
            <a:off x="464820" y="241510"/>
            <a:ext cx="1049875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800">
                <a:solidFill>
                  <a:schemeClr val="dk1"/>
                </a:solidFill>
                <a:latin typeface="Calibri"/>
                <a:ea typeface="Calibri"/>
                <a:cs typeface="Calibri"/>
                <a:sym typeface="Calibri"/>
              </a:rPr>
              <a:t>The silent information regulator sirtuin 1 (SIRT1) and resveratrol</a:t>
            </a:r>
            <a:endParaRPr sz="2800">
              <a:solidFill>
                <a:schemeClr val="dk1"/>
              </a:solidFill>
              <a:latin typeface="Calibri"/>
              <a:ea typeface="Calibri"/>
              <a:cs typeface="Calibri"/>
              <a:sym typeface="Calibri"/>
            </a:endParaRPr>
          </a:p>
        </p:txBody>
      </p:sp>
      <p:sp>
        <p:nvSpPr>
          <p:cNvPr id="823" name="Google Shape;823;p53"/>
          <p:cNvSpPr/>
          <p:nvPr/>
        </p:nvSpPr>
        <p:spPr>
          <a:xfrm>
            <a:off x="311286" y="1301337"/>
            <a:ext cx="7120646" cy="5262979"/>
          </a:xfrm>
          <a:prstGeom prst="rect">
            <a:avLst/>
          </a:prstGeom>
          <a:noFill/>
          <a:ln>
            <a:noFill/>
          </a:ln>
        </p:spPr>
        <p:txBody>
          <a:bodyPr spcFirstLastPara="1" wrap="square" lIns="91425" tIns="45700" rIns="91425" bIns="45700" anchor="t" anchorCtr="0">
            <a:spAutoFit/>
          </a:bodyPr>
          <a:lstStyle/>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Sirtuin-1 (Sirt-1) is a NAD</a:t>
            </a:r>
            <a:r>
              <a:rPr lang="it-IT" sz="1600" baseline="30000">
                <a:solidFill>
                  <a:schemeClr val="dk1"/>
                </a:solidFill>
                <a:latin typeface="Calibri"/>
                <a:ea typeface="Calibri"/>
                <a:cs typeface="Calibri"/>
                <a:sym typeface="Calibri"/>
              </a:rPr>
              <a:t>+</a:t>
            </a:r>
            <a:r>
              <a:rPr lang="it-IT" sz="1600">
                <a:solidFill>
                  <a:schemeClr val="dk1"/>
                </a:solidFill>
                <a:latin typeface="Calibri"/>
                <a:ea typeface="Calibri"/>
                <a:cs typeface="Calibri"/>
                <a:sym typeface="Calibri"/>
              </a:rPr>
              <a:t> -dependent deacetylase </a:t>
            </a:r>
            <a:endParaRPr/>
          </a:p>
          <a:p>
            <a:pPr marL="285750" marR="0" lvl="0" indent="-184150" algn="ctr" rtl="0">
              <a:spcBef>
                <a:spcPts val="0"/>
              </a:spcBef>
              <a:spcAft>
                <a:spcPts val="0"/>
              </a:spcAft>
              <a:buClr>
                <a:schemeClr val="dk1"/>
              </a:buClr>
              <a:buSzPts val="1600"/>
              <a:buFont typeface="Noto Sans Symbols"/>
              <a:buNone/>
            </a:pPr>
            <a:endParaRPr sz="1600">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Arial"/>
                <a:ea typeface="Arial"/>
                <a:cs typeface="Arial"/>
                <a:sym typeface="Arial"/>
              </a:rPr>
              <a:t>SIRT1 was the first SIRT to be discovered in mammals (Sir2 in yeast)</a:t>
            </a:r>
            <a:endParaRPr/>
          </a:p>
          <a:p>
            <a:pPr marL="285750" marR="0" lvl="0" indent="-184150" algn="ctr" rtl="0">
              <a:spcBef>
                <a:spcPts val="0"/>
              </a:spcBef>
              <a:spcAft>
                <a:spcPts val="0"/>
              </a:spcAft>
              <a:buClr>
                <a:schemeClr val="dk1"/>
              </a:buClr>
              <a:buSzPts val="1600"/>
              <a:buFont typeface="Noto Sans Symbols"/>
              <a:buNone/>
            </a:pPr>
            <a:endParaRPr sz="1600">
              <a:solidFill>
                <a:schemeClr val="dk1"/>
              </a:solidFill>
              <a:latin typeface="Arial"/>
              <a:ea typeface="Arial"/>
              <a:cs typeface="Arial"/>
              <a:sym typeface="Arial"/>
            </a:endParaRPr>
          </a:p>
          <a:p>
            <a:pPr marL="285750" marR="0" lvl="0" indent="-285750" algn="ctr" rtl="0">
              <a:spcBef>
                <a:spcPts val="0"/>
              </a:spcBef>
              <a:spcAft>
                <a:spcPts val="0"/>
              </a:spcAft>
              <a:buClr>
                <a:srgbClr val="FF0000"/>
              </a:buClr>
              <a:buSzPts val="1600"/>
              <a:buFont typeface="Noto Sans Symbols"/>
              <a:buChar char="⮚"/>
            </a:pPr>
            <a:r>
              <a:rPr lang="it-IT" sz="1600" b="1">
                <a:solidFill>
                  <a:srgbClr val="FF0000"/>
                </a:solidFill>
                <a:latin typeface="Arial"/>
                <a:ea typeface="Arial"/>
                <a:cs typeface="Arial"/>
                <a:sym typeface="Arial"/>
              </a:rPr>
              <a:t>SIRT1  </a:t>
            </a:r>
            <a:r>
              <a:rPr lang="it-IT" sz="1600" b="1">
                <a:solidFill>
                  <a:srgbClr val="FF0000"/>
                </a:solidFill>
                <a:latin typeface="Calibri"/>
                <a:ea typeface="Calibri"/>
                <a:cs typeface="Calibri"/>
                <a:sym typeface="Calibri"/>
              </a:rPr>
              <a:t>can be activated by caloric restriction and resveratrol </a:t>
            </a:r>
            <a:r>
              <a:rPr lang="it-IT" sz="1600">
                <a:solidFill>
                  <a:schemeClr val="dk1"/>
                </a:solidFill>
                <a:latin typeface="Calibri"/>
                <a:ea typeface="Calibri"/>
                <a:cs typeface="Calibri"/>
                <a:sym typeface="Calibri"/>
              </a:rPr>
              <a:t>(also by depletion of its negative regulators (among which nicotinamide)</a:t>
            </a:r>
            <a:endParaRPr/>
          </a:p>
          <a:p>
            <a:pPr marL="285750" marR="0" lvl="0" indent="-184150" algn="ctr" rtl="0">
              <a:spcBef>
                <a:spcPts val="0"/>
              </a:spcBef>
              <a:spcAft>
                <a:spcPts val="0"/>
              </a:spcAft>
              <a:buClr>
                <a:schemeClr val="dk1"/>
              </a:buClr>
              <a:buSzPts val="1600"/>
              <a:buFont typeface="Noto Sans Symbols"/>
              <a:buNone/>
            </a:pPr>
            <a:endParaRPr sz="1600">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Arial"/>
                <a:ea typeface="Arial"/>
                <a:cs typeface="Arial"/>
                <a:sym typeface="Arial"/>
              </a:rPr>
              <a:t>SIRT1-mediated deacetylation </a:t>
            </a:r>
            <a:r>
              <a:rPr lang="it-IT" sz="1600">
                <a:solidFill>
                  <a:schemeClr val="dk1"/>
                </a:solidFill>
                <a:latin typeface="Calibri"/>
                <a:ea typeface="Calibri"/>
                <a:cs typeface="Calibri"/>
                <a:sym typeface="Calibri"/>
              </a:rPr>
              <a:t>profoundly impacts multiple biological processes, including cellular senescence, apoptosis, sugar  and lipid metabolism, oxidative stress, and inflammation. </a:t>
            </a:r>
            <a:r>
              <a:rPr lang="it-IT" sz="1600" b="1">
                <a:solidFill>
                  <a:srgbClr val="FF0000"/>
                </a:solidFill>
                <a:latin typeface="Calibri"/>
                <a:ea typeface="Calibri"/>
                <a:cs typeface="Calibri"/>
                <a:sym typeface="Calibri"/>
              </a:rPr>
              <a:t>Thus, even minor changes in SIRT1 expression and function can significantly impact cellular responses. </a:t>
            </a:r>
            <a:endParaRPr/>
          </a:p>
          <a:p>
            <a:pPr marL="0" marR="0" lvl="0" indent="0" algn="ctr" rtl="0">
              <a:spcBef>
                <a:spcPts val="0"/>
              </a:spcBef>
              <a:spcAft>
                <a:spcPts val="0"/>
              </a:spcAft>
              <a:buNone/>
            </a:pPr>
            <a:endParaRPr sz="1600">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SIRT1 is well known for its antioxidant and anti- inflammatory properties</a:t>
            </a:r>
            <a:endParaRPr sz="1600">
              <a:solidFill>
                <a:schemeClr val="dk1"/>
              </a:solidFill>
              <a:latin typeface="Arial"/>
              <a:ea typeface="Arial"/>
              <a:cs typeface="Arial"/>
              <a:sym typeface="Arial"/>
            </a:endParaRPr>
          </a:p>
          <a:p>
            <a:pPr marL="285750" marR="0" lvl="0" indent="-184150" algn="ctr" rtl="0">
              <a:spcBef>
                <a:spcPts val="0"/>
              </a:spcBef>
              <a:spcAft>
                <a:spcPts val="0"/>
              </a:spcAft>
              <a:buClr>
                <a:schemeClr val="dk1"/>
              </a:buClr>
              <a:buSzPts val="1600"/>
              <a:buFont typeface="Noto Sans Symbols"/>
              <a:buNone/>
            </a:pPr>
            <a:endParaRPr sz="1600">
              <a:solidFill>
                <a:schemeClr val="dk1"/>
              </a:solidFill>
              <a:latin typeface="Arial"/>
              <a:ea typeface="Arial"/>
              <a:cs typeface="Arial"/>
              <a:sym typeface="Arial"/>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Arial"/>
                <a:ea typeface="Arial"/>
                <a:cs typeface="Arial"/>
                <a:sym typeface="Arial"/>
              </a:rPr>
              <a:t>SIRT1 plays a role in promoting longevity. </a:t>
            </a:r>
            <a:r>
              <a:rPr lang="it-IT" sz="1600">
                <a:solidFill>
                  <a:schemeClr val="dk1"/>
                </a:solidFill>
                <a:latin typeface="Calibri"/>
                <a:ea typeface="Calibri"/>
                <a:cs typeface="Calibri"/>
                <a:sym typeface="Calibri"/>
              </a:rPr>
              <a:t>As such, SIRT1-targeted anti- inflammatory therapies are attracting increasing attention for their clinical applications in treating inflammatory diseases. </a:t>
            </a:r>
            <a:endParaRPr/>
          </a:p>
          <a:p>
            <a:pPr marL="285750" marR="0" lvl="0" indent="-184150" algn="ctr" rtl="0">
              <a:spcBef>
                <a:spcPts val="0"/>
              </a:spcBef>
              <a:spcAft>
                <a:spcPts val="0"/>
              </a:spcAft>
              <a:buClr>
                <a:schemeClr val="dk1"/>
              </a:buClr>
              <a:buSzPts val="1600"/>
              <a:buFont typeface="Noto Sans Symbols"/>
              <a:buNone/>
            </a:pPr>
            <a:endParaRPr sz="1600">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Several signaling pathways provoked by immune cell activation are tightly associated with SIRT1 function. </a:t>
            </a:r>
            <a:endParaRPr/>
          </a:p>
          <a:p>
            <a:pPr marL="0" marR="0" lvl="0" indent="0" algn="l" rtl="0">
              <a:spcBef>
                <a:spcPts val="0"/>
              </a:spcBef>
              <a:spcAft>
                <a:spcPts val="0"/>
              </a:spcAft>
              <a:buNone/>
            </a:pPr>
            <a:r>
              <a:rPr lang="it-IT" sz="1600">
                <a:solidFill>
                  <a:schemeClr val="dk1"/>
                </a:solidFill>
                <a:latin typeface="Arial"/>
                <a:ea typeface="Arial"/>
                <a:cs typeface="Arial"/>
                <a:sym typeface="Arial"/>
              </a:rPr>
              <a:t> </a:t>
            </a:r>
            <a:endParaRPr sz="1600">
              <a:solidFill>
                <a:schemeClr val="dk1"/>
              </a:solidFill>
              <a:latin typeface="Calibri"/>
              <a:ea typeface="Calibri"/>
              <a:cs typeface="Calibri"/>
              <a:sym typeface="Calibri"/>
            </a:endParaRPr>
          </a:p>
        </p:txBody>
      </p:sp>
      <p:pic>
        <p:nvPicPr>
          <p:cNvPr id="824" name="Google Shape;824;p53"/>
          <p:cNvPicPr preferRelativeResize="0"/>
          <p:nvPr/>
        </p:nvPicPr>
        <p:blipFill rotWithShape="1">
          <a:blip r:embed="rId3">
            <a:alphaModFix/>
          </a:blip>
          <a:srcRect l="4599" t="5312" r="6138"/>
          <a:stretch/>
        </p:blipFill>
        <p:spPr>
          <a:xfrm>
            <a:off x="7500024" y="1618593"/>
            <a:ext cx="4571998" cy="3566638"/>
          </a:xfrm>
          <a:prstGeom prst="rect">
            <a:avLst/>
          </a:prstGeom>
          <a:noFill/>
          <a:ln>
            <a:noFill/>
          </a:ln>
        </p:spPr>
      </p:pic>
      <p:sp>
        <p:nvSpPr>
          <p:cNvPr id="825" name="Google Shape;825;p53"/>
          <p:cNvSpPr/>
          <p:nvPr/>
        </p:nvSpPr>
        <p:spPr>
          <a:xfrm>
            <a:off x="8393654" y="5287043"/>
            <a:ext cx="2784737" cy="21544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800">
                <a:solidFill>
                  <a:schemeClr val="dk1"/>
                </a:solidFill>
                <a:latin typeface="Arial"/>
                <a:ea typeface="Arial"/>
                <a:cs typeface="Arial"/>
                <a:sym typeface="Arial"/>
              </a:rPr>
              <a:t>Front. Immunol. 13:831168. doi: 10.3389/fimmu.2022.831168 </a:t>
            </a:r>
            <a:endParaRPr sz="18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39</a:t>
            </a:fld>
            <a:endParaRPr/>
          </a:p>
        </p:txBody>
      </p:sp>
      <p:pic>
        <p:nvPicPr>
          <p:cNvPr id="831" name="Google Shape;831;p54"/>
          <p:cNvPicPr preferRelativeResize="0"/>
          <p:nvPr/>
        </p:nvPicPr>
        <p:blipFill rotWithShape="1">
          <a:blip r:embed="rId3">
            <a:alphaModFix/>
          </a:blip>
          <a:srcRect t="2078" r="4048" b="1972"/>
          <a:stretch/>
        </p:blipFill>
        <p:spPr>
          <a:xfrm>
            <a:off x="7302830" y="160275"/>
            <a:ext cx="3479470" cy="6638348"/>
          </a:xfrm>
          <a:prstGeom prst="rect">
            <a:avLst/>
          </a:prstGeom>
          <a:noFill/>
          <a:ln>
            <a:noFill/>
          </a:ln>
        </p:spPr>
      </p:pic>
      <p:sp>
        <p:nvSpPr>
          <p:cNvPr id="832" name="Google Shape;832;p54"/>
          <p:cNvSpPr/>
          <p:nvPr/>
        </p:nvSpPr>
        <p:spPr>
          <a:xfrm>
            <a:off x="4797708" y="1215360"/>
            <a:ext cx="2296512"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200">
                <a:solidFill>
                  <a:schemeClr val="dk1"/>
                </a:solidFill>
                <a:latin typeface="Calibri"/>
                <a:ea typeface="Calibri"/>
                <a:cs typeface="Calibri"/>
                <a:sym typeface="Calibri"/>
              </a:rPr>
              <a:t>Assay: </a:t>
            </a:r>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200"/>
              <a:buFont typeface="Arial"/>
              <a:buChar char="•"/>
            </a:pPr>
            <a:r>
              <a:rPr lang="it-IT" sz="1200">
                <a:solidFill>
                  <a:schemeClr val="dk1"/>
                </a:solidFill>
                <a:latin typeface="Calibri"/>
                <a:ea typeface="Calibri"/>
                <a:cs typeface="Calibri"/>
                <a:sym typeface="Calibri"/>
              </a:rPr>
              <a:t>Purified recombinant SIRT1 Sir2 proteins:  1.0 mg of SIRT1 and 1.5 mg of Sir2 were used per deacetylation assay</a:t>
            </a:r>
            <a:endParaRPr sz="12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200"/>
              <a:buFont typeface="Arial"/>
              <a:buChar char="•"/>
            </a:pPr>
            <a:r>
              <a:rPr lang="it-IT" sz="1200">
                <a:solidFill>
                  <a:schemeClr val="dk1"/>
                </a:solidFill>
                <a:latin typeface="Calibri"/>
                <a:ea typeface="Calibri"/>
                <a:cs typeface="Calibri"/>
                <a:sym typeface="Calibri"/>
              </a:rPr>
              <a:t> 25 mM p53-382 acetylated peptide substrate and 25 mM NAD</a:t>
            </a:r>
            <a:r>
              <a:rPr lang="it-IT" sz="1200" baseline="30000">
                <a:solidFill>
                  <a:schemeClr val="dk1"/>
                </a:solidFill>
                <a:latin typeface="Calibri"/>
                <a:ea typeface="Calibri"/>
                <a:cs typeface="Calibri"/>
                <a:sym typeface="Calibri"/>
              </a:rPr>
              <a:t>+</a:t>
            </a:r>
            <a:r>
              <a:rPr lang="it-IT" sz="1200">
                <a:solidFill>
                  <a:schemeClr val="dk1"/>
                </a:solidFill>
                <a:latin typeface="Calibri"/>
                <a:ea typeface="Calibri"/>
                <a:cs typeface="Calibri"/>
                <a:sym typeface="Calibri"/>
              </a:rPr>
              <a:t> </a:t>
            </a:r>
            <a:endParaRPr/>
          </a:p>
        </p:txBody>
      </p:sp>
      <p:sp>
        <p:nvSpPr>
          <p:cNvPr id="833" name="Google Shape;833;p54"/>
          <p:cNvSpPr txBox="1"/>
          <p:nvPr/>
        </p:nvSpPr>
        <p:spPr>
          <a:xfrm>
            <a:off x="365760" y="175770"/>
            <a:ext cx="58674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000">
                <a:solidFill>
                  <a:schemeClr val="dk1"/>
                </a:solidFill>
                <a:latin typeface="Calibri"/>
                <a:ea typeface="Calibri"/>
                <a:cs typeface="Calibri"/>
                <a:sym typeface="Calibri"/>
              </a:rPr>
              <a:t>Resveratrol increses lifespan and stimulates SIRT1 catalytic activity</a:t>
            </a:r>
            <a:endParaRPr sz="2000">
              <a:solidFill>
                <a:schemeClr val="dk1"/>
              </a:solidFill>
              <a:latin typeface="Calibri"/>
              <a:ea typeface="Calibri"/>
              <a:cs typeface="Calibri"/>
              <a:sym typeface="Calibri"/>
            </a:endParaRPr>
          </a:p>
        </p:txBody>
      </p:sp>
      <p:sp>
        <p:nvSpPr>
          <p:cNvPr id="834" name="Google Shape;834;p54"/>
          <p:cNvSpPr/>
          <p:nvPr/>
        </p:nvSpPr>
        <p:spPr>
          <a:xfrm>
            <a:off x="7094220" y="784860"/>
            <a:ext cx="2105990" cy="87624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5" name="Google Shape;835;p54"/>
          <p:cNvSpPr/>
          <p:nvPr/>
        </p:nvSpPr>
        <p:spPr>
          <a:xfrm>
            <a:off x="2253145" y="6208930"/>
            <a:ext cx="300990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800">
                <a:solidFill>
                  <a:schemeClr val="dk1"/>
                </a:solidFill>
                <a:latin typeface="Calibri"/>
                <a:ea typeface="Calibri"/>
                <a:cs typeface="Calibri"/>
                <a:sym typeface="Calibri"/>
              </a:rPr>
              <a:t>Konrad T. Howitz et al 2003</a:t>
            </a:r>
            <a:br>
              <a:rPr lang="it-IT" sz="800">
                <a:solidFill>
                  <a:schemeClr val="dk1"/>
                </a:solidFill>
                <a:latin typeface="Arial"/>
                <a:ea typeface="Arial"/>
                <a:cs typeface="Arial"/>
                <a:sym typeface="Arial"/>
              </a:rPr>
            </a:br>
            <a:endParaRPr sz="800">
              <a:solidFill>
                <a:schemeClr val="dk1"/>
              </a:solidFill>
              <a:latin typeface="Calibri"/>
              <a:ea typeface="Calibri"/>
              <a:cs typeface="Calibri"/>
              <a:sym typeface="Calibri"/>
            </a:endParaRPr>
          </a:p>
        </p:txBody>
      </p:sp>
      <p:pic>
        <p:nvPicPr>
          <p:cNvPr id="836" name="Google Shape;836;p54"/>
          <p:cNvPicPr preferRelativeResize="0"/>
          <p:nvPr/>
        </p:nvPicPr>
        <p:blipFill rotWithShape="1">
          <a:blip r:embed="rId4">
            <a:alphaModFix/>
          </a:blip>
          <a:srcRect l="13497" t="6333" r="18445" b="48888"/>
          <a:stretch/>
        </p:blipFill>
        <p:spPr>
          <a:xfrm>
            <a:off x="1125864" y="3496053"/>
            <a:ext cx="3794441" cy="2595367"/>
          </a:xfrm>
          <a:prstGeom prst="rect">
            <a:avLst/>
          </a:prstGeom>
          <a:noFill/>
          <a:ln>
            <a:noFill/>
          </a:ln>
        </p:spPr>
      </p:pic>
      <p:sp>
        <p:nvSpPr>
          <p:cNvPr id="837" name="Google Shape;837;p54"/>
          <p:cNvSpPr/>
          <p:nvPr/>
        </p:nvSpPr>
        <p:spPr>
          <a:xfrm>
            <a:off x="1579555" y="1451190"/>
            <a:ext cx="2178540"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Arial"/>
                <a:ea typeface="Arial"/>
                <a:cs typeface="Arial"/>
                <a:sym typeface="Arial"/>
              </a:rPr>
              <a:t>Resveratrol</a:t>
            </a:r>
            <a:r>
              <a:rPr lang="it-IT" sz="1600">
                <a:solidFill>
                  <a:schemeClr val="dk1"/>
                </a:solidFill>
                <a:latin typeface="Arial"/>
                <a:ea typeface="Arial"/>
                <a:cs typeface="Arial"/>
                <a:sym typeface="Arial"/>
              </a:rPr>
              <a:t> </a:t>
            </a:r>
            <a:r>
              <a:rPr lang="it-IT" sz="1800">
                <a:solidFill>
                  <a:schemeClr val="dk1"/>
                </a:solidFill>
                <a:latin typeface="Arial"/>
                <a:ea typeface="Arial"/>
                <a:cs typeface="Arial"/>
                <a:sym typeface="Arial"/>
              </a:rPr>
              <a:t>increases average lifespan by 70% and also maximum lifespan (yeast cells)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
          <p:cNvSpPr/>
          <p:nvPr/>
        </p:nvSpPr>
        <p:spPr>
          <a:xfrm>
            <a:off x="4939509" y="3448233"/>
            <a:ext cx="2781993" cy="1620198"/>
          </a:xfrm>
          <a:prstGeom prst="rect">
            <a:avLst/>
          </a:prstGeom>
          <a:gradFill>
            <a:gsLst>
              <a:gs pos="0">
                <a:srgbClr val="7FB75F"/>
              </a:gs>
              <a:gs pos="50000">
                <a:srgbClr val="6EB141"/>
              </a:gs>
              <a:gs pos="100000">
                <a:srgbClr val="5FA134"/>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3" name="Google Shape;213;p4"/>
          <p:cNvSpPr txBox="1"/>
          <p:nvPr/>
        </p:nvSpPr>
        <p:spPr>
          <a:xfrm>
            <a:off x="7695324" y="80997"/>
            <a:ext cx="4303554" cy="523220"/>
          </a:xfrm>
          <a:prstGeom prst="rect">
            <a:avLst/>
          </a:prstGeom>
          <a:solidFill>
            <a:srgbClr val="548135"/>
          </a:soli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a:solidFill>
                  <a:schemeClr val="lt1"/>
                </a:solidFill>
                <a:latin typeface="Arial"/>
                <a:ea typeface="Arial"/>
                <a:cs typeface="Arial"/>
                <a:sym typeface="Arial"/>
              </a:rPr>
              <a:t>PHENYLPROPANOIDS</a:t>
            </a:r>
            <a:endParaRPr/>
          </a:p>
        </p:txBody>
      </p:sp>
      <p:sp>
        <p:nvSpPr>
          <p:cNvPr id="214" name="Google Shape;214;p4"/>
          <p:cNvSpPr txBox="1"/>
          <p:nvPr/>
        </p:nvSpPr>
        <p:spPr>
          <a:xfrm>
            <a:off x="5461793" y="81962"/>
            <a:ext cx="18918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Shikimic acid</a:t>
            </a:r>
            <a:r>
              <a:rPr lang="it-IT" sz="2000">
                <a:solidFill>
                  <a:schemeClr val="dk1"/>
                </a:solidFill>
                <a:latin typeface="Arial"/>
                <a:ea typeface="Arial"/>
                <a:cs typeface="Arial"/>
                <a:sym typeface="Arial"/>
              </a:rPr>
              <a:t> </a:t>
            </a:r>
            <a:endParaRPr/>
          </a:p>
        </p:txBody>
      </p:sp>
      <p:sp>
        <p:nvSpPr>
          <p:cNvPr id="215" name="Google Shape;215;p4"/>
          <p:cNvSpPr txBox="1"/>
          <p:nvPr/>
        </p:nvSpPr>
        <p:spPr>
          <a:xfrm>
            <a:off x="2542618" y="857967"/>
            <a:ext cx="136768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Quinones</a:t>
            </a:r>
            <a:endParaRPr sz="2000" b="1">
              <a:solidFill>
                <a:schemeClr val="dk1"/>
              </a:solidFill>
              <a:latin typeface="Arial"/>
              <a:ea typeface="Arial"/>
              <a:cs typeface="Arial"/>
              <a:sym typeface="Arial"/>
            </a:endParaRPr>
          </a:p>
        </p:txBody>
      </p:sp>
      <p:sp>
        <p:nvSpPr>
          <p:cNvPr id="216" name="Google Shape;216;p4"/>
          <p:cNvSpPr txBox="1"/>
          <p:nvPr/>
        </p:nvSpPr>
        <p:spPr>
          <a:xfrm>
            <a:off x="2275825" y="144399"/>
            <a:ext cx="173637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Gallotannins</a:t>
            </a:r>
            <a:endParaRPr sz="2000" b="1">
              <a:solidFill>
                <a:schemeClr val="dk1"/>
              </a:solidFill>
              <a:latin typeface="Arial"/>
              <a:ea typeface="Arial"/>
              <a:cs typeface="Arial"/>
              <a:sym typeface="Arial"/>
            </a:endParaRPr>
          </a:p>
        </p:txBody>
      </p:sp>
      <p:sp>
        <p:nvSpPr>
          <p:cNvPr id="217" name="Google Shape;217;p4"/>
          <p:cNvSpPr txBox="1"/>
          <p:nvPr/>
        </p:nvSpPr>
        <p:spPr>
          <a:xfrm>
            <a:off x="8248265" y="813627"/>
            <a:ext cx="297853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Phosphoenolpyruvate </a:t>
            </a:r>
            <a:endParaRPr/>
          </a:p>
          <a:p>
            <a:pPr marL="0" marR="0" lvl="0" indent="0" algn="ctr" rtl="0">
              <a:spcBef>
                <a:spcPts val="0"/>
              </a:spcBef>
              <a:spcAft>
                <a:spcPts val="0"/>
              </a:spcAft>
              <a:buNone/>
            </a:pPr>
            <a:r>
              <a:rPr lang="it-IT" sz="1800" b="1">
                <a:solidFill>
                  <a:schemeClr val="dk1"/>
                </a:solidFill>
                <a:latin typeface="Arial"/>
                <a:ea typeface="Arial"/>
                <a:cs typeface="Arial"/>
                <a:sym typeface="Arial"/>
              </a:rPr>
              <a:t>+</a:t>
            </a:r>
            <a:endParaRPr/>
          </a:p>
          <a:p>
            <a:pPr marL="0" marR="0" lvl="0" indent="0" algn="l" rtl="0">
              <a:spcBef>
                <a:spcPts val="0"/>
              </a:spcBef>
              <a:spcAft>
                <a:spcPts val="0"/>
              </a:spcAft>
              <a:buNone/>
            </a:pPr>
            <a:r>
              <a:rPr lang="it-IT" sz="1800" b="1">
                <a:solidFill>
                  <a:schemeClr val="dk1"/>
                </a:solidFill>
                <a:latin typeface="Arial"/>
                <a:ea typeface="Arial"/>
                <a:cs typeface="Arial"/>
                <a:sym typeface="Arial"/>
              </a:rPr>
              <a:t>Erytrose 4-phosphate</a:t>
            </a:r>
            <a:endParaRPr/>
          </a:p>
        </p:txBody>
      </p:sp>
      <p:sp>
        <p:nvSpPr>
          <p:cNvPr id="218" name="Google Shape;218;p4"/>
          <p:cNvSpPr txBox="1"/>
          <p:nvPr/>
        </p:nvSpPr>
        <p:spPr>
          <a:xfrm>
            <a:off x="5430651" y="1701901"/>
            <a:ext cx="186461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Corismic acid</a:t>
            </a:r>
            <a:endParaRPr/>
          </a:p>
        </p:txBody>
      </p:sp>
      <p:sp>
        <p:nvSpPr>
          <p:cNvPr id="219" name="Google Shape;219;p4"/>
          <p:cNvSpPr txBox="1"/>
          <p:nvPr/>
        </p:nvSpPr>
        <p:spPr>
          <a:xfrm>
            <a:off x="5235608" y="2739237"/>
            <a:ext cx="215155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L-Phenylalanine</a:t>
            </a:r>
            <a:endParaRPr sz="2000" b="1">
              <a:solidFill>
                <a:schemeClr val="dk1"/>
              </a:solidFill>
              <a:latin typeface="Arial"/>
              <a:ea typeface="Arial"/>
              <a:cs typeface="Arial"/>
              <a:sym typeface="Arial"/>
            </a:endParaRPr>
          </a:p>
        </p:txBody>
      </p:sp>
      <p:sp>
        <p:nvSpPr>
          <p:cNvPr id="220" name="Google Shape;220;p4"/>
          <p:cNvSpPr txBox="1"/>
          <p:nvPr/>
        </p:nvSpPr>
        <p:spPr>
          <a:xfrm>
            <a:off x="8311333" y="2083951"/>
            <a:ext cx="1800081"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dirty="0">
                <a:solidFill>
                  <a:schemeClr val="dk1"/>
                </a:solidFill>
                <a:latin typeface="Arial"/>
                <a:ea typeface="Arial"/>
                <a:cs typeface="Arial"/>
                <a:sym typeface="Arial"/>
              </a:rPr>
              <a:t>L-</a:t>
            </a:r>
            <a:r>
              <a:rPr lang="it-IT" sz="2000" b="1" dirty="0" err="1">
                <a:solidFill>
                  <a:schemeClr val="dk1"/>
                </a:solidFill>
                <a:latin typeface="Arial"/>
                <a:ea typeface="Arial"/>
                <a:cs typeface="Arial"/>
                <a:sym typeface="Arial"/>
              </a:rPr>
              <a:t>Tyrosine</a:t>
            </a:r>
            <a:endParaRPr sz="2000" b="1" dirty="0">
              <a:solidFill>
                <a:schemeClr val="dk1"/>
              </a:solidFill>
              <a:latin typeface="Arial"/>
              <a:ea typeface="Arial"/>
              <a:cs typeface="Arial"/>
              <a:sym typeface="Arial"/>
            </a:endParaRPr>
          </a:p>
        </p:txBody>
      </p:sp>
      <p:sp>
        <p:nvSpPr>
          <p:cNvPr id="221" name="Google Shape;221;p4"/>
          <p:cNvSpPr txBox="1"/>
          <p:nvPr/>
        </p:nvSpPr>
        <p:spPr>
          <a:xfrm>
            <a:off x="1818981" y="4248775"/>
            <a:ext cx="193997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Benzoic acids </a:t>
            </a:r>
            <a:endParaRPr/>
          </a:p>
        </p:txBody>
      </p:sp>
      <p:sp>
        <p:nvSpPr>
          <p:cNvPr id="222" name="Google Shape;222;p4"/>
          <p:cNvSpPr txBox="1"/>
          <p:nvPr/>
        </p:nvSpPr>
        <p:spPr>
          <a:xfrm>
            <a:off x="5894341" y="6182652"/>
            <a:ext cx="21253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Phenylpropens</a:t>
            </a:r>
            <a:endParaRPr sz="2000" b="1">
              <a:solidFill>
                <a:schemeClr val="dk1"/>
              </a:solidFill>
              <a:latin typeface="Arial"/>
              <a:ea typeface="Arial"/>
              <a:cs typeface="Arial"/>
              <a:sym typeface="Arial"/>
            </a:endParaRPr>
          </a:p>
        </p:txBody>
      </p:sp>
      <p:sp>
        <p:nvSpPr>
          <p:cNvPr id="223" name="Google Shape;223;p4"/>
          <p:cNvSpPr txBox="1"/>
          <p:nvPr/>
        </p:nvSpPr>
        <p:spPr>
          <a:xfrm>
            <a:off x="4794983" y="5589698"/>
            <a:ext cx="19096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Coumarins</a:t>
            </a:r>
            <a:endParaRPr sz="2000" b="1">
              <a:solidFill>
                <a:schemeClr val="dk1"/>
              </a:solidFill>
              <a:latin typeface="Arial"/>
              <a:ea typeface="Arial"/>
              <a:cs typeface="Arial"/>
              <a:sym typeface="Arial"/>
            </a:endParaRPr>
          </a:p>
        </p:txBody>
      </p:sp>
      <p:sp>
        <p:nvSpPr>
          <p:cNvPr id="224" name="Google Shape;224;p4"/>
          <p:cNvSpPr txBox="1"/>
          <p:nvPr/>
        </p:nvSpPr>
        <p:spPr>
          <a:xfrm>
            <a:off x="4968958" y="4292805"/>
            <a:ext cx="2825483"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4-Cumaric acid</a:t>
            </a:r>
            <a:endParaRPr/>
          </a:p>
          <a:p>
            <a:pPr marL="0" marR="0" lvl="0" indent="0" algn="ctr" rtl="0">
              <a:spcBef>
                <a:spcPts val="0"/>
              </a:spcBef>
              <a:spcAft>
                <a:spcPts val="0"/>
              </a:spcAft>
              <a:buNone/>
            </a:pPr>
            <a:r>
              <a:rPr lang="it-IT" sz="1600" b="1">
                <a:solidFill>
                  <a:schemeClr val="dk1"/>
                </a:solidFill>
                <a:latin typeface="Arial"/>
                <a:ea typeface="Arial"/>
                <a:cs typeface="Arial"/>
                <a:sym typeface="Arial"/>
              </a:rPr>
              <a:t>(4-Hydroxy-cinnamic acid)</a:t>
            </a:r>
            <a:endParaRPr/>
          </a:p>
        </p:txBody>
      </p:sp>
      <p:sp>
        <p:nvSpPr>
          <p:cNvPr id="225" name="Google Shape;225;p4"/>
          <p:cNvSpPr txBox="1"/>
          <p:nvPr/>
        </p:nvSpPr>
        <p:spPr>
          <a:xfrm>
            <a:off x="9319697" y="2901595"/>
            <a:ext cx="226696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Phenylpropenols</a:t>
            </a:r>
            <a:endParaRPr sz="2000" b="1">
              <a:solidFill>
                <a:schemeClr val="dk1"/>
              </a:solidFill>
              <a:latin typeface="Arial"/>
              <a:ea typeface="Arial"/>
              <a:cs typeface="Arial"/>
              <a:sym typeface="Arial"/>
            </a:endParaRPr>
          </a:p>
        </p:txBody>
      </p:sp>
      <p:sp>
        <p:nvSpPr>
          <p:cNvPr id="226" name="Google Shape;226;p4"/>
          <p:cNvSpPr txBox="1"/>
          <p:nvPr/>
        </p:nvSpPr>
        <p:spPr>
          <a:xfrm>
            <a:off x="9203757" y="3862157"/>
            <a:ext cx="116891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dirty="0" err="1">
                <a:solidFill>
                  <a:schemeClr val="dk1"/>
                </a:solidFill>
                <a:latin typeface="Arial"/>
                <a:ea typeface="Arial"/>
                <a:cs typeface="Arial"/>
                <a:sym typeface="Arial"/>
              </a:rPr>
              <a:t>Lignans</a:t>
            </a:r>
            <a:endParaRPr sz="2000" b="1" dirty="0">
              <a:solidFill>
                <a:schemeClr val="dk1"/>
              </a:solidFill>
              <a:latin typeface="Arial"/>
              <a:ea typeface="Arial"/>
              <a:cs typeface="Arial"/>
              <a:sym typeface="Arial"/>
            </a:endParaRPr>
          </a:p>
        </p:txBody>
      </p:sp>
      <p:sp>
        <p:nvSpPr>
          <p:cNvPr id="227" name="Google Shape;227;p4"/>
          <p:cNvSpPr txBox="1"/>
          <p:nvPr/>
        </p:nvSpPr>
        <p:spPr>
          <a:xfrm>
            <a:off x="10772662" y="3861608"/>
            <a:ext cx="10967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Lignins</a:t>
            </a:r>
            <a:endParaRPr sz="2000" b="1">
              <a:solidFill>
                <a:schemeClr val="dk1"/>
              </a:solidFill>
              <a:latin typeface="Arial"/>
              <a:ea typeface="Arial"/>
              <a:cs typeface="Arial"/>
              <a:sym typeface="Arial"/>
            </a:endParaRPr>
          </a:p>
        </p:txBody>
      </p:sp>
      <p:sp>
        <p:nvSpPr>
          <p:cNvPr id="228" name="Google Shape;228;p4"/>
          <p:cNvSpPr txBox="1"/>
          <p:nvPr/>
        </p:nvSpPr>
        <p:spPr>
          <a:xfrm>
            <a:off x="8655537" y="4544009"/>
            <a:ext cx="3462807"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dirty="0">
                <a:solidFill>
                  <a:schemeClr val="dk1"/>
                </a:solidFill>
                <a:latin typeface="Arial"/>
                <a:ea typeface="Arial"/>
                <a:cs typeface="Arial"/>
                <a:sym typeface="Arial"/>
              </a:rPr>
              <a:t>    </a:t>
            </a:r>
            <a:r>
              <a:rPr lang="it-IT" sz="2000" b="1" dirty="0" err="1">
                <a:solidFill>
                  <a:schemeClr val="dk1"/>
                </a:solidFill>
                <a:latin typeface="Arial"/>
                <a:ea typeface="Arial"/>
                <a:cs typeface="Arial"/>
                <a:sym typeface="Arial"/>
              </a:rPr>
              <a:t>Aromatic</a:t>
            </a:r>
            <a:r>
              <a:rPr lang="it-IT" sz="2000" b="1" dirty="0">
                <a:solidFill>
                  <a:schemeClr val="dk1"/>
                </a:solidFill>
                <a:latin typeface="Arial"/>
                <a:ea typeface="Arial"/>
                <a:cs typeface="Arial"/>
                <a:sym typeface="Arial"/>
              </a:rPr>
              <a:t> </a:t>
            </a:r>
            <a:r>
              <a:rPr lang="it-IT" sz="2000" b="1" dirty="0" err="1">
                <a:solidFill>
                  <a:schemeClr val="dk1"/>
                </a:solidFill>
                <a:latin typeface="Arial"/>
                <a:ea typeface="Arial"/>
                <a:cs typeface="Arial"/>
                <a:sym typeface="Arial"/>
              </a:rPr>
              <a:t>polyketides</a:t>
            </a:r>
            <a:endParaRPr sz="2000" b="1" dirty="0">
              <a:solidFill>
                <a:schemeClr val="dk1"/>
              </a:solidFill>
              <a:latin typeface="Arial"/>
              <a:ea typeface="Arial"/>
              <a:cs typeface="Arial"/>
              <a:sym typeface="Arial"/>
            </a:endParaRPr>
          </a:p>
          <a:p>
            <a:pPr marL="0" marR="0" lvl="0" indent="0" algn="ctr" rtl="0">
              <a:spcBef>
                <a:spcPts val="0"/>
              </a:spcBef>
              <a:spcAft>
                <a:spcPts val="0"/>
              </a:spcAft>
              <a:buNone/>
            </a:pPr>
            <a:r>
              <a:rPr lang="it-IT" sz="2000" b="1" dirty="0" err="1">
                <a:solidFill>
                  <a:schemeClr val="dk1"/>
                </a:solidFill>
                <a:latin typeface="Arial"/>
                <a:ea typeface="Arial"/>
                <a:cs typeface="Arial"/>
                <a:sym typeface="Arial"/>
              </a:rPr>
              <a:t>Flavonoids</a:t>
            </a:r>
            <a:r>
              <a:rPr lang="it-IT" sz="2000" b="1" dirty="0">
                <a:solidFill>
                  <a:schemeClr val="dk1"/>
                </a:solidFill>
                <a:latin typeface="Arial"/>
                <a:ea typeface="Arial"/>
                <a:cs typeface="Arial"/>
                <a:sym typeface="Arial"/>
              </a:rPr>
              <a:t> (</a:t>
            </a:r>
            <a:r>
              <a:rPr lang="it-IT" sz="2000" b="1" dirty="0" err="1">
                <a:solidFill>
                  <a:schemeClr val="dk1"/>
                </a:solidFill>
                <a:latin typeface="Arial"/>
                <a:ea typeface="Arial"/>
                <a:cs typeface="Arial"/>
                <a:sym typeface="Arial"/>
              </a:rPr>
              <a:t>Anthocyanins</a:t>
            </a:r>
            <a:r>
              <a:rPr lang="it-IT" sz="2000" b="1" dirty="0">
                <a:solidFill>
                  <a:schemeClr val="dk1"/>
                </a:solidFill>
                <a:latin typeface="Arial"/>
                <a:ea typeface="Arial"/>
                <a:cs typeface="Arial"/>
                <a:sym typeface="Arial"/>
              </a:rPr>
              <a:t>,</a:t>
            </a:r>
            <a:endParaRPr dirty="0"/>
          </a:p>
          <a:p>
            <a:pPr marL="0" marR="0" lvl="0" indent="0" algn="ctr" rtl="0">
              <a:spcBef>
                <a:spcPts val="0"/>
              </a:spcBef>
              <a:spcAft>
                <a:spcPts val="0"/>
              </a:spcAft>
              <a:buNone/>
            </a:pPr>
            <a:r>
              <a:rPr lang="it-IT" sz="2000" b="1" dirty="0">
                <a:solidFill>
                  <a:schemeClr val="dk1"/>
                </a:solidFill>
                <a:latin typeface="Arial"/>
                <a:ea typeface="Arial"/>
                <a:cs typeface="Arial"/>
                <a:sym typeface="Arial"/>
              </a:rPr>
              <a:t>      </a:t>
            </a:r>
            <a:r>
              <a:rPr lang="it-IT" sz="2000" b="1" dirty="0" err="1">
                <a:solidFill>
                  <a:schemeClr val="dk1"/>
                </a:solidFill>
                <a:latin typeface="Arial"/>
                <a:ea typeface="Arial"/>
                <a:cs typeface="Arial"/>
                <a:sym typeface="Arial"/>
              </a:rPr>
              <a:t>Catechins</a:t>
            </a:r>
            <a:r>
              <a:rPr lang="it-IT" sz="2000" b="1" dirty="0">
                <a:solidFill>
                  <a:schemeClr val="dk1"/>
                </a:solidFill>
                <a:latin typeface="Arial"/>
                <a:ea typeface="Arial"/>
                <a:cs typeface="Arial"/>
                <a:sym typeface="Arial"/>
              </a:rPr>
              <a:t>, </a:t>
            </a:r>
            <a:r>
              <a:rPr lang="it-IT" sz="2000" b="1" dirty="0" err="1">
                <a:solidFill>
                  <a:schemeClr val="dk1"/>
                </a:solidFill>
                <a:latin typeface="Arial"/>
                <a:ea typeface="Arial"/>
                <a:cs typeface="Arial"/>
                <a:sym typeface="Arial"/>
              </a:rPr>
              <a:t>Tannins</a:t>
            </a:r>
            <a:r>
              <a:rPr lang="it-IT" sz="2000" b="1" dirty="0">
                <a:solidFill>
                  <a:schemeClr val="dk1"/>
                </a:solidFill>
                <a:latin typeface="Arial"/>
                <a:ea typeface="Arial"/>
                <a:cs typeface="Arial"/>
                <a:sym typeface="Arial"/>
              </a:rPr>
              <a:t>)</a:t>
            </a:r>
            <a:endParaRPr dirty="0"/>
          </a:p>
          <a:p>
            <a:pPr marL="0" marR="0" lvl="0" indent="0" algn="ctr" rtl="0">
              <a:spcBef>
                <a:spcPts val="0"/>
              </a:spcBef>
              <a:spcAft>
                <a:spcPts val="0"/>
              </a:spcAft>
              <a:buNone/>
            </a:pPr>
            <a:r>
              <a:rPr lang="it-IT" sz="2000" b="1" dirty="0" err="1">
                <a:solidFill>
                  <a:schemeClr val="dk1"/>
                </a:solidFill>
                <a:latin typeface="Arial"/>
                <a:ea typeface="Arial"/>
                <a:cs typeface="Arial"/>
                <a:sym typeface="Arial"/>
              </a:rPr>
              <a:t>Stilbens</a:t>
            </a:r>
            <a:endParaRPr sz="2000" b="1" dirty="0">
              <a:solidFill>
                <a:schemeClr val="dk1"/>
              </a:solidFill>
              <a:latin typeface="Arial"/>
              <a:ea typeface="Arial"/>
              <a:cs typeface="Arial"/>
              <a:sym typeface="Arial"/>
            </a:endParaRPr>
          </a:p>
          <a:p>
            <a:pPr marL="0" marR="0" lvl="0" indent="0" algn="ctr" rtl="0">
              <a:spcBef>
                <a:spcPts val="0"/>
              </a:spcBef>
              <a:spcAft>
                <a:spcPts val="0"/>
              </a:spcAft>
              <a:buNone/>
            </a:pPr>
            <a:r>
              <a:rPr lang="it-IT" sz="2000" b="1" dirty="0" err="1">
                <a:solidFill>
                  <a:schemeClr val="dk1"/>
                </a:solidFill>
                <a:latin typeface="Arial"/>
                <a:ea typeface="Arial"/>
                <a:cs typeface="Arial"/>
                <a:sym typeface="Arial"/>
              </a:rPr>
              <a:t>Chalcons</a:t>
            </a:r>
            <a:endParaRPr sz="2000" b="1" dirty="0">
              <a:solidFill>
                <a:schemeClr val="dk1"/>
              </a:solidFill>
              <a:latin typeface="Arial"/>
              <a:ea typeface="Arial"/>
              <a:cs typeface="Arial"/>
              <a:sym typeface="Arial"/>
            </a:endParaRPr>
          </a:p>
          <a:p>
            <a:pPr marL="0" marR="0" lvl="0" indent="0" algn="ctr" rtl="0">
              <a:spcBef>
                <a:spcPts val="0"/>
              </a:spcBef>
              <a:spcAft>
                <a:spcPts val="0"/>
              </a:spcAft>
              <a:buNone/>
            </a:pPr>
            <a:r>
              <a:rPr lang="it-IT" sz="2000" b="1" dirty="0" err="1">
                <a:solidFill>
                  <a:schemeClr val="dk1"/>
                </a:solidFill>
                <a:latin typeface="Arial"/>
                <a:ea typeface="Arial"/>
                <a:cs typeface="Arial"/>
                <a:sym typeface="Arial"/>
              </a:rPr>
              <a:t>Flavonolignans</a:t>
            </a:r>
            <a:endParaRPr sz="2000" b="1" dirty="0">
              <a:solidFill>
                <a:schemeClr val="dk1"/>
              </a:solidFill>
              <a:latin typeface="Arial"/>
              <a:ea typeface="Arial"/>
              <a:cs typeface="Arial"/>
              <a:sym typeface="Arial"/>
            </a:endParaRPr>
          </a:p>
          <a:p>
            <a:pPr marL="0" marR="0" lvl="0" indent="0" algn="ctr" rtl="0">
              <a:spcBef>
                <a:spcPts val="0"/>
              </a:spcBef>
              <a:spcAft>
                <a:spcPts val="0"/>
              </a:spcAft>
              <a:buNone/>
            </a:pPr>
            <a:r>
              <a:rPr lang="it-IT" sz="2000" b="1" dirty="0" err="1">
                <a:solidFill>
                  <a:schemeClr val="dk1"/>
                </a:solidFill>
                <a:latin typeface="Arial"/>
                <a:ea typeface="Arial"/>
                <a:cs typeface="Arial"/>
                <a:sym typeface="Arial"/>
              </a:rPr>
              <a:t>Isoflavonoids</a:t>
            </a:r>
            <a:endParaRPr sz="2000" dirty="0">
              <a:solidFill>
                <a:schemeClr val="dk1"/>
              </a:solidFill>
              <a:latin typeface="Arial"/>
              <a:ea typeface="Arial"/>
              <a:cs typeface="Arial"/>
              <a:sym typeface="Arial"/>
            </a:endParaRPr>
          </a:p>
        </p:txBody>
      </p:sp>
      <p:cxnSp>
        <p:nvCxnSpPr>
          <p:cNvPr id="229" name="Google Shape;229;p4"/>
          <p:cNvCxnSpPr/>
          <p:nvPr/>
        </p:nvCxnSpPr>
        <p:spPr>
          <a:xfrm>
            <a:off x="6263985" y="1485900"/>
            <a:ext cx="0" cy="257636"/>
          </a:xfrm>
          <a:prstGeom prst="straightConnector1">
            <a:avLst/>
          </a:prstGeom>
          <a:noFill/>
          <a:ln w="38100" cap="flat" cmpd="sng">
            <a:solidFill>
              <a:schemeClr val="dk1"/>
            </a:solidFill>
            <a:prstDash val="solid"/>
            <a:miter lim="800000"/>
            <a:headEnd type="none" w="sm" len="sm"/>
            <a:tailEnd type="stealth" w="med" len="med"/>
          </a:ln>
        </p:spPr>
      </p:cxnSp>
      <p:cxnSp>
        <p:nvCxnSpPr>
          <p:cNvPr id="230" name="Google Shape;230;p4"/>
          <p:cNvCxnSpPr/>
          <p:nvPr/>
        </p:nvCxnSpPr>
        <p:spPr>
          <a:xfrm>
            <a:off x="6307827" y="2171055"/>
            <a:ext cx="0" cy="576064"/>
          </a:xfrm>
          <a:prstGeom prst="straightConnector1">
            <a:avLst/>
          </a:prstGeom>
          <a:noFill/>
          <a:ln w="38100" cap="flat" cmpd="sng">
            <a:solidFill>
              <a:schemeClr val="dk1"/>
            </a:solidFill>
            <a:prstDash val="solid"/>
            <a:miter lim="800000"/>
            <a:headEnd type="none" w="sm" len="sm"/>
            <a:tailEnd type="stealth" w="med" len="med"/>
          </a:ln>
        </p:spPr>
      </p:cxnSp>
      <p:cxnSp>
        <p:nvCxnSpPr>
          <p:cNvPr id="231" name="Google Shape;231;p4"/>
          <p:cNvCxnSpPr/>
          <p:nvPr/>
        </p:nvCxnSpPr>
        <p:spPr>
          <a:xfrm flipH="1">
            <a:off x="4152546" y="322294"/>
            <a:ext cx="1054256" cy="13542"/>
          </a:xfrm>
          <a:prstGeom prst="straightConnector1">
            <a:avLst/>
          </a:prstGeom>
          <a:noFill/>
          <a:ln w="38100" cap="flat" cmpd="sng">
            <a:solidFill>
              <a:schemeClr val="dk1"/>
            </a:solidFill>
            <a:prstDash val="solid"/>
            <a:miter lim="800000"/>
            <a:headEnd type="none" w="sm" len="sm"/>
            <a:tailEnd type="stealth" w="med" len="med"/>
          </a:ln>
        </p:spPr>
      </p:cxnSp>
      <p:cxnSp>
        <p:nvCxnSpPr>
          <p:cNvPr id="232" name="Google Shape;232;p4"/>
          <p:cNvCxnSpPr/>
          <p:nvPr/>
        </p:nvCxnSpPr>
        <p:spPr>
          <a:xfrm flipH="1">
            <a:off x="4189288" y="684745"/>
            <a:ext cx="1090769" cy="343370"/>
          </a:xfrm>
          <a:prstGeom prst="straightConnector1">
            <a:avLst/>
          </a:prstGeom>
          <a:noFill/>
          <a:ln w="38100" cap="flat" cmpd="sng">
            <a:solidFill>
              <a:schemeClr val="dk1"/>
            </a:solidFill>
            <a:prstDash val="solid"/>
            <a:miter lim="800000"/>
            <a:headEnd type="none" w="sm" len="sm"/>
            <a:tailEnd type="stealth" w="med" len="med"/>
          </a:ln>
        </p:spPr>
      </p:cxnSp>
      <p:cxnSp>
        <p:nvCxnSpPr>
          <p:cNvPr id="233" name="Google Shape;233;p4"/>
          <p:cNvCxnSpPr/>
          <p:nvPr/>
        </p:nvCxnSpPr>
        <p:spPr>
          <a:xfrm rot="10800000">
            <a:off x="7227889" y="531863"/>
            <a:ext cx="633878" cy="459150"/>
          </a:xfrm>
          <a:prstGeom prst="straightConnector1">
            <a:avLst/>
          </a:prstGeom>
          <a:noFill/>
          <a:ln w="38100" cap="flat" cmpd="sng">
            <a:solidFill>
              <a:schemeClr val="dk1"/>
            </a:solidFill>
            <a:prstDash val="solid"/>
            <a:miter lim="800000"/>
            <a:headEnd type="none" w="sm" len="sm"/>
            <a:tailEnd type="stealth" w="med" len="med"/>
          </a:ln>
        </p:spPr>
      </p:cxnSp>
      <p:cxnSp>
        <p:nvCxnSpPr>
          <p:cNvPr id="234" name="Google Shape;234;p4"/>
          <p:cNvCxnSpPr/>
          <p:nvPr/>
        </p:nvCxnSpPr>
        <p:spPr>
          <a:xfrm>
            <a:off x="7317305" y="1920394"/>
            <a:ext cx="766505" cy="325924"/>
          </a:xfrm>
          <a:prstGeom prst="straightConnector1">
            <a:avLst/>
          </a:prstGeom>
          <a:noFill/>
          <a:ln w="38100" cap="flat" cmpd="sng">
            <a:solidFill>
              <a:schemeClr val="dk1"/>
            </a:solidFill>
            <a:prstDash val="solid"/>
            <a:miter lim="800000"/>
            <a:headEnd type="none" w="sm" len="sm"/>
            <a:tailEnd type="stealth" w="med" len="med"/>
          </a:ln>
        </p:spPr>
      </p:cxnSp>
      <p:cxnSp>
        <p:nvCxnSpPr>
          <p:cNvPr id="235" name="Google Shape;235;p4"/>
          <p:cNvCxnSpPr/>
          <p:nvPr/>
        </p:nvCxnSpPr>
        <p:spPr>
          <a:xfrm rot="10800000">
            <a:off x="4363397" y="2401777"/>
            <a:ext cx="795138" cy="480385"/>
          </a:xfrm>
          <a:prstGeom prst="straightConnector1">
            <a:avLst/>
          </a:prstGeom>
          <a:noFill/>
          <a:ln w="38100" cap="flat" cmpd="sng">
            <a:solidFill>
              <a:schemeClr val="dk1"/>
            </a:solidFill>
            <a:prstDash val="solid"/>
            <a:miter lim="800000"/>
            <a:headEnd type="none" w="sm" len="sm"/>
            <a:tailEnd type="stealth" w="med" len="med"/>
          </a:ln>
        </p:spPr>
      </p:cxnSp>
      <p:cxnSp>
        <p:nvCxnSpPr>
          <p:cNvPr id="236" name="Google Shape;236;p4"/>
          <p:cNvCxnSpPr/>
          <p:nvPr/>
        </p:nvCxnSpPr>
        <p:spPr>
          <a:xfrm>
            <a:off x="3995107" y="2939292"/>
            <a:ext cx="695451" cy="826165"/>
          </a:xfrm>
          <a:prstGeom prst="straightConnector1">
            <a:avLst/>
          </a:prstGeom>
          <a:noFill/>
          <a:ln w="38100" cap="flat" cmpd="sng">
            <a:solidFill>
              <a:schemeClr val="dk1"/>
            </a:solidFill>
            <a:prstDash val="solid"/>
            <a:miter lim="800000"/>
            <a:headEnd type="none" w="sm" len="sm"/>
            <a:tailEnd type="stealth" w="med" len="med"/>
          </a:ln>
        </p:spPr>
      </p:cxnSp>
      <p:cxnSp>
        <p:nvCxnSpPr>
          <p:cNvPr id="237" name="Google Shape;237;p4"/>
          <p:cNvCxnSpPr/>
          <p:nvPr/>
        </p:nvCxnSpPr>
        <p:spPr>
          <a:xfrm rot="10800000" flipH="1">
            <a:off x="8079926" y="3280823"/>
            <a:ext cx="1046653" cy="608330"/>
          </a:xfrm>
          <a:prstGeom prst="straightConnector1">
            <a:avLst/>
          </a:prstGeom>
          <a:noFill/>
          <a:ln w="38100" cap="flat" cmpd="sng">
            <a:solidFill>
              <a:schemeClr val="dk1"/>
            </a:solidFill>
            <a:prstDash val="solid"/>
            <a:miter lim="800000"/>
            <a:headEnd type="none" w="sm" len="sm"/>
            <a:tailEnd type="stealth" w="med" len="med"/>
          </a:ln>
        </p:spPr>
      </p:cxnSp>
      <p:cxnSp>
        <p:nvCxnSpPr>
          <p:cNvPr id="238" name="Google Shape;238;p4"/>
          <p:cNvCxnSpPr/>
          <p:nvPr/>
        </p:nvCxnSpPr>
        <p:spPr>
          <a:xfrm flipH="1">
            <a:off x="9736943" y="3341943"/>
            <a:ext cx="329532" cy="439223"/>
          </a:xfrm>
          <a:prstGeom prst="straightConnector1">
            <a:avLst/>
          </a:prstGeom>
          <a:noFill/>
          <a:ln w="38100" cap="flat" cmpd="sng">
            <a:solidFill>
              <a:schemeClr val="dk1"/>
            </a:solidFill>
            <a:prstDash val="solid"/>
            <a:miter lim="800000"/>
            <a:headEnd type="none" w="sm" len="sm"/>
            <a:tailEnd type="stealth" w="med" len="med"/>
          </a:ln>
        </p:spPr>
      </p:cxnSp>
      <p:cxnSp>
        <p:nvCxnSpPr>
          <p:cNvPr id="239" name="Google Shape;239;p4"/>
          <p:cNvCxnSpPr/>
          <p:nvPr/>
        </p:nvCxnSpPr>
        <p:spPr>
          <a:xfrm>
            <a:off x="10912835" y="3311939"/>
            <a:ext cx="313965" cy="469227"/>
          </a:xfrm>
          <a:prstGeom prst="straightConnector1">
            <a:avLst/>
          </a:prstGeom>
          <a:noFill/>
          <a:ln w="38100" cap="flat" cmpd="sng">
            <a:solidFill>
              <a:schemeClr val="dk1"/>
            </a:solidFill>
            <a:prstDash val="solid"/>
            <a:miter lim="800000"/>
            <a:headEnd type="none" w="sm" len="sm"/>
            <a:tailEnd type="stealth" w="med" len="med"/>
          </a:ln>
        </p:spPr>
      </p:cxnSp>
      <p:grpSp>
        <p:nvGrpSpPr>
          <p:cNvPr id="240" name="Google Shape;240;p4"/>
          <p:cNvGrpSpPr/>
          <p:nvPr/>
        </p:nvGrpSpPr>
        <p:grpSpPr>
          <a:xfrm>
            <a:off x="1818981" y="1697863"/>
            <a:ext cx="2454518" cy="1080120"/>
            <a:chOff x="2209696" y="1422068"/>
            <a:chExt cx="2454518" cy="1080120"/>
          </a:xfrm>
        </p:grpSpPr>
        <p:sp>
          <p:nvSpPr>
            <p:cNvPr id="241" name="Google Shape;241;p4"/>
            <p:cNvSpPr/>
            <p:nvPr/>
          </p:nvSpPr>
          <p:spPr>
            <a:xfrm>
              <a:off x="2238997" y="1422068"/>
              <a:ext cx="2290610" cy="1080120"/>
            </a:xfrm>
            <a:prstGeom prst="rect">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4"/>
            <p:cNvSpPr txBox="1"/>
            <p:nvPr/>
          </p:nvSpPr>
          <p:spPr>
            <a:xfrm>
              <a:off x="2209696" y="2125982"/>
              <a:ext cx="24545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i="1">
                  <a:solidFill>
                    <a:schemeClr val="dk1"/>
                  </a:solidFill>
                  <a:latin typeface="Arial"/>
                  <a:ea typeface="Arial"/>
                  <a:cs typeface="Arial"/>
                  <a:sym typeface="Arial"/>
                </a:rPr>
                <a:t>trans</a:t>
              </a:r>
              <a:r>
                <a:rPr lang="it-IT" sz="1800" b="1">
                  <a:solidFill>
                    <a:schemeClr val="dk1"/>
                  </a:solidFill>
                  <a:latin typeface="Arial"/>
                  <a:ea typeface="Arial"/>
                  <a:cs typeface="Arial"/>
                  <a:sym typeface="Arial"/>
                </a:rPr>
                <a:t>-Cinnamic acid </a:t>
              </a:r>
              <a:endParaRPr/>
            </a:p>
          </p:txBody>
        </p:sp>
        <p:pic>
          <p:nvPicPr>
            <p:cNvPr id="243" name="Google Shape;243;p4"/>
            <p:cNvPicPr preferRelativeResize="0"/>
            <p:nvPr/>
          </p:nvPicPr>
          <p:blipFill rotWithShape="1">
            <a:blip r:embed="rId3">
              <a:alphaModFix/>
            </a:blip>
            <a:srcRect/>
            <a:stretch/>
          </p:blipFill>
          <p:spPr>
            <a:xfrm>
              <a:off x="2337091" y="1478222"/>
              <a:ext cx="1894215" cy="672017"/>
            </a:xfrm>
            <a:prstGeom prst="rect">
              <a:avLst/>
            </a:prstGeom>
            <a:noFill/>
            <a:ln>
              <a:noFill/>
            </a:ln>
          </p:spPr>
        </p:pic>
      </p:grpSp>
      <p:pic>
        <p:nvPicPr>
          <p:cNvPr id="244" name="Google Shape;244;p4"/>
          <p:cNvPicPr preferRelativeResize="0"/>
          <p:nvPr/>
        </p:nvPicPr>
        <p:blipFill rotWithShape="1">
          <a:blip r:embed="rId4">
            <a:alphaModFix/>
          </a:blip>
          <a:srcRect/>
          <a:stretch/>
        </p:blipFill>
        <p:spPr>
          <a:xfrm>
            <a:off x="5115507" y="3527798"/>
            <a:ext cx="2520585" cy="703142"/>
          </a:xfrm>
          <a:prstGeom prst="rect">
            <a:avLst/>
          </a:prstGeom>
          <a:noFill/>
          <a:ln>
            <a:noFill/>
          </a:ln>
        </p:spPr>
      </p:pic>
      <p:cxnSp>
        <p:nvCxnSpPr>
          <p:cNvPr id="245" name="Google Shape;245;p4"/>
          <p:cNvCxnSpPr/>
          <p:nvPr/>
        </p:nvCxnSpPr>
        <p:spPr>
          <a:xfrm>
            <a:off x="7936668" y="4532691"/>
            <a:ext cx="545906" cy="502220"/>
          </a:xfrm>
          <a:prstGeom prst="straightConnector1">
            <a:avLst/>
          </a:prstGeom>
          <a:noFill/>
          <a:ln w="38100" cap="flat" cmpd="sng">
            <a:solidFill>
              <a:schemeClr val="dk1"/>
            </a:solidFill>
            <a:prstDash val="solid"/>
            <a:miter lim="800000"/>
            <a:headEnd type="none" w="sm" len="sm"/>
            <a:tailEnd type="stealth" w="med" len="med"/>
          </a:ln>
        </p:spPr>
      </p:cxnSp>
      <p:sp>
        <p:nvSpPr>
          <p:cNvPr id="246" name="Google Shape;24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4</a:t>
            </a:fld>
            <a:endParaRPr/>
          </a:p>
        </p:txBody>
      </p:sp>
      <p:pic>
        <p:nvPicPr>
          <p:cNvPr id="247" name="Google Shape;247;p4"/>
          <p:cNvPicPr preferRelativeResize="0"/>
          <p:nvPr/>
        </p:nvPicPr>
        <p:blipFill rotWithShape="1">
          <a:blip r:embed="rId5">
            <a:alphaModFix/>
          </a:blip>
          <a:srcRect/>
          <a:stretch/>
        </p:blipFill>
        <p:spPr>
          <a:xfrm>
            <a:off x="5820261" y="530777"/>
            <a:ext cx="868802" cy="839517"/>
          </a:xfrm>
          <a:prstGeom prst="rect">
            <a:avLst/>
          </a:prstGeom>
          <a:noFill/>
          <a:ln>
            <a:noFill/>
          </a:ln>
        </p:spPr>
      </p:pic>
      <p:sp>
        <p:nvSpPr>
          <p:cNvPr id="248" name="Google Shape;248;p4"/>
          <p:cNvSpPr/>
          <p:nvPr/>
        </p:nvSpPr>
        <p:spPr>
          <a:xfrm>
            <a:off x="5806645" y="484124"/>
            <a:ext cx="894995" cy="888441"/>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49" name="Google Shape;249;p4"/>
          <p:cNvCxnSpPr/>
          <p:nvPr/>
        </p:nvCxnSpPr>
        <p:spPr>
          <a:xfrm flipH="1">
            <a:off x="7799183" y="2657226"/>
            <a:ext cx="820876" cy="682847"/>
          </a:xfrm>
          <a:prstGeom prst="straightConnector1">
            <a:avLst/>
          </a:prstGeom>
          <a:noFill/>
          <a:ln w="38100" cap="flat" cmpd="sng">
            <a:solidFill>
              <a:schemeClr val="dk1"/>
            </a:solidFill>
            <a:prstDash val="solid"/>
            <a:miter lim="800000"/>
            <a:headEnd type="none" w="sm" len="sm"/>
            <a:tailEnd type="stealth" w="med" len="med"/>
          </a:ln>
        </p:spPr>
      </p:cxnSp>
      <p:cxnSp>
        <p:nvCxnSpPr>
          <p:cNvPr id="250" name="Google Shape;250;p4"/>
          <p:cNvCxnSpPr/>
          <p:nvPr/>
        </p:nvCxnSpPr>
        <p:spPr>
          <a:xfrm>
            <a:off x="7084007" y="5157244"/>
            <a:ext cx="0" cy="961995"/>
          </a:xfrm>
          <a:prstGeom prst="straightConnector1">
            <a:avLst/>
          </a:prstGeom>
          <a:noFill/>
          <a:ln w="38100" cap="flat" cmpd="sng">
            <a:solidFill>
              <a:schemeClr val="accent1"/>
            </a:solidFill>
            <a:prstDash val="solid"/>
            <a:miter lim="800000"/>
            <a:headEnd type="none" w="sm" len="sm"/>
            <a:tailEnd type="triangle" w="med" len="med"/>
          </a:ln>
        </p:spPr>
      </p:cxnSp>
      <p:cxnSp>
        <p:nvCxnSpPr>
          <p:cNvPr id="251" name="Google Shape;251;p4"/>
          <p:cNvCxnSpPr/>
          <p:nvPr/>
        </p:nvCxnSpPr>
        <p:spPr>
          <a:xfrm>
            <a:off x="5634727" y="5194300"/>
            <a:ext cx="0" cy="338803"/>
          </a:xfrm>
          <a:prstGeom prst="straightConnector1">
            <a:avLst/>
          </a:prstGeom>
          <a:noFill/>
          <a:ln w="38100" cap="flat" cmpd="sng">
            <a:solidFill>
              <a:schemeClr val="accent1"/>
            </a:solidFill>
            <a:prstDash val="solid"/>
            <a:miter lim="800000"/>
            <a:headEnd type="none" w="sm" len="sm"/>
            <a:tailEnd type="triangle" w="med" len="med"/>
          </a:ln>
        </p:spPr>
      </p:cxnSp>
      <p:sp>
        <p:nvSpPr>
          <p:cNvPr id="252" name="Google Shape;252;p4"/>
          <p:cNvSpPr txBox="1"/>
          <p:nvPr/>
        </p:nvSpPr>
        <p:spPr>
          <a:xfrm>
            <a:off x="2580791" y="3527143"/>
            <a:ext cx="13787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Coumarin</a:t>
            </a:r>
            <a:endParaRPr sz="2000" b="1">
              <a:solidFill>
                <a:schemeClr val="dk1"/>
              </a:solidFill>
              <a:latin typeface="Arial"/>
              <a:ea typeface="Arial"/>
              <a:cs typeface="Arial"/>
              <a:sym typeface="Arial"/>
            </a:endParaRPr>
          </a:p>
        </p:txBody>
      </p:sp>
      <p:cxnSp>
        <p:nvCxnSpPr>
          <p:cNvPr id="253" name="Google Shape;253;p4"/>
          <p:cNvCxnSpPr/>
          <p:nvPr/>
        </p:nvCxnSpPr>
        <p:spPr>
          <a:xfrm>
            <a:off x="3249083" y="2926995"/>
            <a:ext cx="0" cy="576064"/>
          </a:xfrm>
          <a:prstGeom prst="straightConnector1">
            <a:avLst/>
          </a:prstGeom>
          <a:noFill/>
          <a:ln w="38100" cap="flat" cmpd="sng">
            <a:solidFill>
              <a:schemeClr val="dk1"/>
            </a:solidFill>
            <a:prstDash val="solid"/>
            <a:miter lim="800000"/>
            <a:headEnd type="none" w="sm" len="sm"/>
            <a:tailEnd type="stealth" w="med" len="med"/>
          </a:ln>
        </p:spPr>
      </p:cxnSp>
      <p:cxnSp>
        <p:nvCxnSpPr>
          <p:cNvPr id="254" name="Google Shape;254;p4"/>
          <p:cNvCxnSpPr/>
          <p:nvPr/>
        </p:nvCxnSpPr>
        <p:spPr>
          <a:xfrm>
            <a:off x="2067983" y="2910505"/>
            <a:ext cx="0" cy="1214658"/>
          </a:xfrm>
          <a:prstGeom prst="straightConnector1">
            <a:avLst/>
          </a:prstGeom>
          <a:noFill/>
          <a:ln w="38100" cap="flat" cmpd="sng">
            <a:solidFill>
              <a:schemeClr val="dk1"/>
            </a:solidFill>
            <a:prstDash val="solid"/>
            <a:miter lim="800000"/>
            <a:headEnd type="none" w="sm" len="sm"/>
            <a:tailEnd type="stealth" w="med" len="me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55"/>
          <p:cNvSpPr txBox="1">
            <a:spLocks noGrp="1"/>
          </p:cNvSpPr>
          <p:nvPr>
            <p:ph type="title"/>
          </p:nvPr>
        </p:nvSpPr>
        <p:spPr>
          <a:xfrm>
            <a:off x="838200" y="365125"/>
            <a:ext cx="10515600" cy="8921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Font typeface="Calibri"/>
              <a:buNone/>
            </a:pPr>
            <a:r>
              <a:rPr lang="it-IT" sz="2800">
                <a:latin typeface="Calibri"/>
                <a:ea typeface="Calibri"/>
                <a:cs typeface="Calibri"/>
                <a:sym typeface="Calibri"/>
              </a:rPr>
              <a:t>Effect of resveratrol on life extension</a:t>
            </a:r>
            <a:br>
              <a:rPr lang="it-IT" sz="2800">
                <a:latin typeface="Calibri"/>
                <a:ea typeface="Calibri"/>
                <a:cs typeface="Calibri"/>
                <a:sym typeface="Calibri"/>
              </a:rPr>
            </a:br>
            <a:endParaRPr sz="2800">
              <a:latin typeface="Calibri"/>
              <a:ea typeface="Calibri"/>
              <a:cs typeface="Calibri"/>
              <a:sym typeface="Calibri"/>
            </a:endParaRPr>
          </a:p>
        </p:txBody>
      </p:sp>
      <p:pic>
        <p:nvPicPr>
          <p:cNvPr id="843" name="Google Shape;843;p55"/>
          <p:cNvPicPr preferRelativeResize="0">
            <a:picLocks noGrp="1"/>
          </p:cNvPicPr>
          <p:nvPr>
            <p:ph type="body" idx="1"/>
          </p:nvPr>
        </p:nvPicPr>
        <p:blipFill rotWithShape="1">
          <a:blip r:embed="rId3">
            <a:alphaModFix/>
          </a:blip>
          <a:srcRect t="2284"/>
          <a:stretch/>
        </p:blipFill>
        <p:spPr>
          <a:xfrm>
            <a:off x="524093" y="1536864"/>
            <a:ext cx="11503150" cy="4539921"/>
          </a:xfrm>
          <a:prstGeom prst="rect">
            <a:avLst/>
          </a:prstGeom>
          <a:noFill/>
          <a:ln>
            <a:noFill/>
          </a:ln>
        </p:spPr>
      </p:pic>
      <p:sp>
        <p:nvSpPr>
          <p:cNvPr id="844" name="Google Shape;84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40</a:t>
            </a:fld>
            <a:endParaRPr/>
          </a:p>
        </p:txBody>
      </p:sp>
      <p:sp>
        <p:nvSpPr>
          <p:cNvPr id="845" name="Google Shape;845;p55"/>
          <p:cNvSpPr/>
          <p:nvPr/>
        </p:nvSpPr>
        <p:spPr>
          <a:xfrm>
            <a:off x="7604980" y="5932838"/>
            <a:ext cx="3113801"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400">
                <a:solidFill>
                  <a:schemeClr val="dk1"/>
                </a:solidFill>
                <a:latin typeface="EB Garamond"/>
                <a:ea typeface="EB Garamond"/>
                <a:cs typeface="EB Garamond"/>
                <a:sym typeface="EB Garamond"/>
              </a:rPr>
              <a:t>https://doi.org/10.1155/2021/9932218 </a:t>
            </a:r>
            <a:endParaRPr sz="1400">
              <a:solidFill>
                <a:schemeClr val="dk1"/>
              </a:solidFill>
              <a:latin typeface="Calibri"/>
              <a:ea typeface="Calibri"/>
              <a:cs typeface="Calibri"/>
              <a:sym typeface="Calibri"/>
            </a:endParaRPr>
          </a:p>
        </p:txBody>
      </p:sp>
      <p:sp>
        <p:nvSpPr>
          <p:cNvPr id="846" name="Google Shape;846;p55"/>
          <p:cNvSpPr/>
          <p:nvPr/>
        </p:nvSpPr>
        <p:spPr>
          <a:xfrm>
            <a:off x="5449331" y="2026508"/>
            <a:ext cx="5498756" cy="877330"/>
          </a:xfrm>
          <a:prstGeom prst="ellipse">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41</a:t>
            </a:fld>
            <a:endParaRPr/>
          </a:p>
        </p:txBody>
      </p:sp>
      <p:sp>
        <p:nvSpPr>
          <p:cNvPr id="852" name="Google Shape;852;p56"/>
          <p:cNvSpPr/>
          <p:nvPr/>
        </p:nvSpPr>
        <p:spPr>
          <a:xfrm>
            <a:off x="5920740" y="1060162"/>
            <a:ext cx="6096000" cy="4770537"/>
          </a:xfrm>
          <a:prstGeom prst="rect">
            <a:avLst/>
          </a:prstGeom>
          <a:noFill/>
          <a:ln>
            <a:noFill/>
          </a:ln>
        </p:spPr>
        <p:txBody>
          <a:bodyPr spcFirstLastPara="1" wrap="square" lIns="91425" tIns="45700" rIns="91425" bIns="45700" anchor="t" anchorCtr="0">
            <a:spAutoFit/>
          </a:bodyPr>
          <a:lstStyle/>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Helvetica Neue"/>
                <a:ea typeface="Helvetica Neue"/>
                <a:cs typeface="Helvetica Neue"/>
                <a:sym typeface="Helvetica Neue"/>
              </a:rPr>
              <a:t>Autophagy is a conserved catabolic pathway that delivers cytoplasmic components, such as damaged organelles or long-lived proteins, to lysosomes for bulk degradation. </a:t>
            </a:r>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Helvetica Neue"/>
                <a:ea typeface="Helvetica Neue"/>
                <a:cs typeface="Helvetica Neue"/>
                <a:sym typeface="Helvetica Neue"/>
              </a:rPr>
              <a:t>Autophagy involves the formation of an isolation membrane (phagophore) that progressively enwraps portions of the cytoplasm until a double-membraned vesicle (autophago- some) is formed. </a:t>
            </a:r>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Helvetica Neue"/>
                <a:ea typeface="Helvetica Neue"/>
                <a:cs typeface="Helvetica Neue"/>
                <a:sym typeface="Helvetica Neue"/>
              </a:rPr>
              <a:t>Autophagosomes mature fuse with lysosomes (generating autophagolysosomes) and their luminal content are degraded by lysosomal hydrolases and generated substrates are exported into the cytosol for metabolic recycling. </a:t>
            </a:r>
            <a:endParaRPr sz="1600">
              <a:solidFill>
                <a:schemeClr val="dk1"/>
              </a:solidFill>
              <a:latin typeface="Calibri"/>
              <a:ea typeface="Calibri"/>
              <a:cs typeface="Calibri"/>
              <a:sym typeface="Calibri"/>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Helvetica Neue"/>
                <a:ea typeface="Helvetica Neue"/>
                <a:cs typeface="Helvetica Neue"/>
                <a:sym typeface="Helvetica Neue"/>
              </a:rPr>
              <a:t>Autophagy is mostly a cytoprotective mechanism that allow cells to mobilize their energy reserves and to recycle damaged organelles in conditions of lacking nutrients.</a:t>
            </a:r>
            <a:endParaRPr/>
          </a:p>
          <a:p>
            <a:pPr marL="0" marR="0" lvl="0" indent="0" algn="ctr" rtl="0">
              <a:spcBef>
                <a:spcPts val="0"/>
              </a:spcBef>
              <a:spcAft>
                <a:spcPts val="0"/>
              </a:spcAft>
              <a:buNone/>
            </a:pPr>
            <a:endParaRPr sz="1600">
              <a:solidFill>
                <a:schemeClr val="dk1"/>
              </a:solidFill>
              <a:latin typeface="Helvetica Neue"/>
              <a:ea typeface="Helvetica Neue"/>
              <a:cs typeface="Helvetica Neue"/>
              <a:sym typeface="Helvetica Neue"/>
            </a:endParaRPr>
          </a:p>
          <a:p>
            <a:pPr marL="285750" marR="0" lvl="0" indent="-285750" algn="ctr" rtl="0">
              <a:spcBef>
                <a:spcPts val="0"/>
              </a:spcBef>
              <a:spcAft>
                <a:spcPts val="0"/>
              </a:spcAft>
              <a:buClr>
                <a:schemeClr val="dk1"/>
              </a:buClr>
              <a:buSzPts val="1600"/>
              <a:buFont typeface="Noto Sans Symbols"/>
              <a:buChar char="⮚"/>
            </a:pPr>
            <a:r>
              <a:rPr lang="it-IT" sz="1600">
                <a:solidFill>
                  <a:schemeClr val="dk1"/>
                </a:solidFill>
                <a:latin typeface="Calibri"/>
                <a:ea typeface="Calibri"/>
                <a:cs typeface="Calibri"/>
                <a:sym typeface="Calibri"/>
              </a:rPr>
              <a:t>Autophagic dysfunction has been associated with a large number of neurodegenerative diseases. One of the hallmarks of many neurodegenerative diseases is the accumulation of aggregated proteins that escape the degradative process resulting in neuronal cell death </a:t>
            </a:r>
            <a:endParaRPr/>
          </a:p>
        </p:txBody>
      </p:sp>
      <p:pic>
        <p:nvPicPr>
          <p:cNvPr id="853" name="Google Shape;853;p56" descr="https://lh4.googleusercontent.com/QLWXuNAecDWJyky32Ds9nepN7Ae7RTPTUdZNlmU5QhRWSbdj1TEyx2L5oRbBJacwyTA71IEk7fGkJSauvNj9f6WwB5Uan2haHW0j4jrBr7mS85tahBm7K6_OKy0O-m9Mba8AaVSLFjUZ-xfO8NTLx7M71ahUHS_E74lmcjsZD9nWLnP65ciunILon8IHvIRikTKGfw=s2048"/>
          <p:cNvPicPr preferRelativeResize="0"/>
          <p:nvPr/>
        </p:nvPicPr>
        <p:blipFill rotWithShape="1">
          <a:blip r:embed="rId3">
            <a:alphaModFix/>
          </a:blip>
          <a:srcRect l="2156" r="1533"/>
          <a:stretch/>
        </p:blipFill>
        <p:spPr>
          <a:xfrm>
            <a:off x="213360" y="1130131"/>
            <a:ext cx="5608320" cy="4526895"/>
          </a:xfrm>
          <a:prstGeom prst="rect">
            <a:avLst/>
          </a:prstGeom>
          <a:noFill/>
          <a:ln>
            <a:noFill/>
          </a:ln>
        </p:spPr>
      </p:pic>
      <p:sp>
        <p:nvSpPr>
          <p:cNvPr id="854" name="Google Shape;854;p56"/>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rgbClr val="00000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5"/>
          <p:cNvSpPr/>
          <p:nvPr/>
        </p:nvSpPr>
        <p:spPr>
          <a:xfrm>
            <a:off x="3719514" y="3500439"/>
            <a:ext cx="1081087" cy="1296987"/>
          </a:xfrm>
          <a:prstGeom prst="rect">
            <a:avLst/>
          </a:prstGeom>
          <a:solidFill>
            <a:srgbClr val="FFFF00">
              <a:alpha val="0"/>
            </a:srgbClr>
          </a:solidFill>
          <a:ln w="12700" cap="flat" cmpd="sng">
            <a:solidFill>
              <a:srgbClr val="FFFF00">
                <a:alpha val="72156"/>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00"/>
              </a:solidFill>
              <a:latin typeface="Calibri"/>
              <a:ea typeface="Calibri"/>
              <a:cs typeface="Calibri"/>
              <a:sym typeface="Calibri"/>
            </a:endParaRPr>
          </a:p>
        </p:txBody>
      </p:sp>
      <p:sp>
        <p:nvSpPr>
          <p:cNvPr id="260" name="Google Shape;260;p5"/>
          <p:cNvSpPr txBox="1"/>
          <p:nvPr/>
        </p:nvSpPr>
        <p:spPr>
          <a:xfrm>
            <a:off x="889000" y="309215"/>
            <a:ext cx="107315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b="1">
                <a:solidFill>
                  <a:srgbClr val="FF0000"/>
                </a:solidFill>
                <a:latin typeface="Arial"/>
                <a:ea typeface="Arial"/>
                <a:cs typeface="Arial"/>
                <a:sym typeface="Arial"/>
              </a:rPr>
              <a:t>Biosynthesis of Shikimic acid : Aromatic AA and Phenylpropanoids</a:t>
            </a:r>
            <a:endParaRPr sz="2400" b="1">
              <a:solidFill>
                <a:srgbClr val="FF0000"/>
              </a:solidFill>
              <a:latin typeface="Arial"/>
              <a:ea typeface="Arial"/>
              <a:cs typeface="Arial"/>
              <a:sym typeface="Arial"/>
            </a:endParaRPr>
          </a:p>
        </p:txBody>
      </p:sp>
      <p:pic>
        <p:nvPicPr>
          <p:cNvPr id="261" name="Google Shape;261;p5"/>
          <p:cNvPicPr preferRelativeResize="0"/>
          <p:nvPr/>
        </p:nvPicPr>
        <p:blipFill rotWithShape="1">
          <a:blip r:embed="rId3">
            <a:alphaModFix/>
          </a:blip>
          <a:srcRect/>
          <a:stretch/>
        </p:blipFill>
        <p:spPr>
          <a:xfrm>
            <a:off x="2673350" y="1160463"/>
            <a:ext cx="6840538" cy="5697537"/>
          </a:xfrm>
          <a:prstGeom prst="rect">
            <a:avLst/>
          </a:prstGeom>
          <a:noFill/>
          <a:ln>
            <a:noFill/>
          </a:ln>
        </p:spPr>
      </p:pic>
      <p:sp>
        <p:nvSpPr>
          <p:cNvPr id="262" name="Google Shape;262;p5"/>
          <p:cNvSpPr txBox="1"/>
          <p:nvPr/>
        </p:nvSpPr>
        <p:spPr>
          <a:xfrm>
            <a:off x="406401" y="2171700"/>
            <a:ext cx="2108199"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a:solidFill>
                  <a:schemeClr val="dk1"/>
                </a:solidFill>
                <a:latin typeface="Calibri"/>
                <a:ea typeface="Calibri"/>
                <a:cs typeface="Calibri"/>
                <a:sym typeface="Calibri"/>
              </a:rPr>
              <a:t>DAHP Acido 3-deossi-D-arabino-eptulosonico-7-fosfato</a:t>
            </a:r>
            <a:endParaRPr/>
          </a:p>
        </p:txBody>
      </p:sp>
      <p:sp>
        <p:nvSpPr>
          <p:cNvPr id="263" name="Google Shape;263;p5"/>
          <p:cNvSpPr/>
          <p:nvPr/>
        </p:nvSpPr>
        <p:spPr>
          <a:xfrm>
            <a:off x="3694115" y="3797300"/>
            <a:ext cx="1017586" cy="1308100"/>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6"/>
          <p:cNvSpPr/>
          <p:nvPr/>
        </p:nvSpPr>
        <p:spPr>
          <a:xfrm>
            <a:off x="4939509" y="3448233"/>
            <a:ext cx="2781993" cy="1620198"/>
          </a:xfrm>
          <a:prstGeom prst="rect">
            <a:avLst/>
          </a:prstGeom>
          <a:gradFill>
            <a:gsLst>
              <a:gs pos="0">
                <a:srgbClr val="7FB75F"/>
              </a:gs>
              <a:gs pos="50000">
                <a:srgbClr val="6EB141"/>
              </a:gs>
              <a:gs pos="100000">
                <a:srgbClr val="5FA134"/>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6"/>
          <p:cNvSpPr txBox="1"/>
          <p:nvPr/>
        </p:nvSpPr>
        <p:spPr>
          <a:xfrm>
            <a:off x="7695324" y="80997"/>
            <a:ext cx="4303554" cy="523220"/>
          </a:xfrm>
          <a:prstGeom prst="rect">
            <a:avLst/>
          </a:prstGeom>
          <a:solidFill>
            <a:srgbClr val="548135"/>
          </a:soli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a:solidFill>
                  <a:schemeClr val="lt1"/>
                </a:solidFill>
                <a:latin typeface="Arial"/>
                <a:ea typeface="Arial"/>
                <a:cs typeface="Arial"/>
                <a:sym typeface="Arial"/>
              </a:rPr>
              <a:t>PHENYLPROPANOIDS</a:t>
            </a:r>
            <a:endParaRPr/>
          </a:p>
        </p:txBody>
      </p:sp>
      <p:sp>
        <p:nvSpPr>
          <p:cNvPr id="271" name="Google Shape;271;p6"/>
          <p:cNvSpPr txBox="1"/>
          <p:nvPr/>
        </p:nvSpPr>
        <p:spPr>
          <a:xfrm>
            <a:off x="5461793" y="81962"/>
            <a:ext cx="18918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Shikimic acid</a:t>
            </a:r>
            <a:r>
              <a:rPr lang="it-IT" sz="2000">
                <a:solidFill>
                  <a:schemeClr val="dk1"/>
                </a:solidFill>
                <a:latin typeface="Arial"/>
                <a:ea typeface="Arial"/>
                <a:cs typeface="Arial"/>
                <a:sym typeface="Arial"/>
              </a:rPr>
              <a:t> </a:t>
            </a:r>
            <a:endParaRPr/>
          </a:p>
        </p:txBody>
      </p:sp>
      <p:sp>
        <p:nvSpPr>
          <p:cNvPr id="272" name="Google Shape;272;p6"/>
          <p:cNvSpPr txBox="1"/>
          <p:nvPr/>
        </p:nvSpPr>
        <p:spPr>
          <a:xfrm>
            <a:off x="2542618" y="857967"/>
            <a:ext cx="136768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Quinones</a:t>
            </a:r>
            <a:endParaRPr sz="2000" b="1">
              <a:solidFill>
                <a:schemeClr val="dk1"/>
              </a:solidFill>
              <a:latin typeface="Arial"/>
              <a:ea typeface="Arial"/>
              <a:cs typeface="Arial"/>
              <a:sym typeface="Arial"/>
            </a:endParaRPr>
          </a:p>
        </p:txBody>
      </p:sp>
      <p:sp>
        <p:nvSpPr>
          <p:cNvPr id="273" name="Google Shape;273;p6"/>
          <p:cNvSpPr txBox="1"/>
          <p:nvPr/>
        </p:nvSpPr>
        <p:spPr>
          <a:xfrm>
            <a:off x="2275825" y="144399"/>
            <a:ext cx="173637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Gallotannins</a:t>
            </a:r>
            <a:endParaRPr sz="2000" b="1">
              <a:solidFill>
                <a:schemeClr val="dk1"/>
              </a:solidFill>
              <a:latin typeface="Arial"/>
              <a:ea typeface="Arial"/>
              <a:cs typeface="Arial"/>
              <a:sym typeface="Arial"/>
            </a:endParaRPr>
          </a:p>
        </p:txBody>
      </p:sp>
      <p:sp>
        <p:nvSpPr>
          <p:cNvPr id="274" name="Google Shape;274;p6"/>
          <p:cNvSpPr txBox="1"/>
          <p:nvPr/>
        </p:nvSpPr>
        <p:spPr>
          <a:xfrm>
            <a:off x="8248265" y="813627"/>
            <a:ext cx="297853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Phosphoenolpyruvate </a:t>
            </a:r>
            <a:endParaRPr/>
          </a:p>
          <a:p>
            <a:pPr marL="0" marR="0" lvl="0" indent="0" algn="ctr" rtl="0">
              <a:spcBef>
                <a:spcPts val="0"/>
              </a:spcBef>
              <a:spcAft>
                <a:spcPts val="0"/>
              </a:spcAft>
              <a:buNone/>
            </a:pPr>
            <a:r>
              <a:rPr lang="it-IT" sz="1800" b="1">
                <a:solidFill>
                  <a:schemeClr val="dk1"/>
                </a:solidFill>
                <a:latin typeface="Arial"/>
                <a:ea typeface="Arial"/>
                <a:cs typeface="Arial"/>
                <a:sym typeface="Arial"/>
              </a:rPr>
              <a:t>+</a:t>
            </a:r>
            <a:endParaRPr/>
          </a:p>
          <a:p>
            <a:pPr marL="0" marR="0" lvl="0" indent="0" algn="l" rtl="0">
              <a:spcBef>
                <a:spcPts val="0"/>
              </a:spcBef>
              <a:spcAft>
                <a:spcPts val="0"/>
              </a:spcAft>
              <a:buNone/>
            </a:pPr>
            <a:r>
              <a:rPr lang="it-IT" sz="1800" b="1">
                <a:solidFill>
                  <a:schemeClr val="dk1"/>
                </a:solidFill>
                <a:latin typeface="Arial"/>
                <a:ea typeface="Arial"/>
                <a:cs typeface="Arial"/>
                <a:sym typeface="Arial"/>
              </a:rPr>
              <a:t>Erytrose 4-phosphate</a:t>
            </a:r>
            <a:endParaRPr/>
          </a:p>
        </p:txBody>
      </p:sp>
      <p:sp>
        <p:nvSpPr>
          <p:cNvPr id="275" name="Google Shape;275;p6"/>
          <p:cNvSpPr txBox="1"/>
          <p:nvPr/>
        </p:nvSpPr>
        <p:spPr>
          <a:xfrm>
            <a:off x="5430651" y="1701901"/>
            <a:ext cx="186461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Corismic acid</a:t>
            </a:r>
            <a:endParaRPr/>
          </a:p>
        </p:txBody>
      </p:sp>
      <p:sp>
        <p:nvSpPr>
          <p:cNvPr id="276" name="Google Shape;276;p6"/>
          <p:cNvSpPr txBox="1"/>
          <p:nvPr/>
        </p:nvSpPr>
        <p:spPr>
          <a:xfrm>
            <a:off x="5235608" y="2739237"/>
            <a:ext cx="215155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L-Phenylalanine</a:t>
            </a:r>
            <a:endParaRPr sz="2000" b="1">
              <a:solidFill>
                <a:schemeClr val="dk1"/>
              </a:solidFill>
              <a:latin typeface="Arial"/>
              <a:ea typeface="Arial"/>
              <a:cs typeface="Arial"/>
              <a:sym typeface="Arial"/>
            </a:endParaRPr>
          </a:p>
        </p:txBody>
      </p:sp>
      <p:sp>
        <p:nvSpPr>
          <p:cNvPr id="277" name="Google Shape;277;p6"/>
          <p:cNvSpPr txBox="1"/>
          <p:nvPr/>
        </p:nvSpPr>
        <p:spPr>
          <a:xfrm>
            <a:off x="8311333" y="2083951"/>
            <a:ext cx="147687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L-Tyrosine</a:t>
            </a:r>
            <a:endParaRPr sz="2000" b="1">
              <a:solidFill>
                <a:schemeClr val="dk1"/>
              </a:solidFill>
              <a:latin typeface="Arial"/>
              <a:ea typeface="Arial"/>
              <a:cs typeface="Arial"/>
              <a:sym typeface="Arial"/>
            </a:endParaRPr>
          </a:p>
        </p:txBody>
      </p:sp>
      <p:sp>
        <p:nvSpPr>
          <p:cNvPr id="278" name="Google Shape;278;p6"/>
          <p:cNvSpPr txBox="1"/>
          <p:nvPr/>
        </p:nvSpPr>
        <p:spPr>
          <a:xfrm>
            <a:off x="1818981" y="4248775"/>
            <a:ext cx="193997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Benzoic acids </a:t>
            </a:r>
            <a:endParaRPr/>
          </a:p>
        </p:txBody>
      </p:sp>
      <p:sp>
        <p:nvSpPr>
          <p:cNvPr id="279" name="Google Shape;279;p6"/>
          <p:cNvSpPr txBox="1"/>
          <p:nvPr/>
        </p:nvSpPr>
        <p:spPr>
          <a:xfrm>
            <a:off x="5894341" y="6182652"/>
            <a:ext cx="21253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Phenylpropens</a:t>
            </a:r>
            <a:endParaRPr sz="2000" b="1">
              <a:solidFill>
                <a:schemeClr val="dk1"/>
              </a:solidFill>
              <a:latin typeface="Arial"/>
              <a:ea typeface="Arial"/>
              <a:cs typeface="Arial"/>
              <a:sym typeface="Arial"/>
            </a:endParaRPr>
          </a:p>
        </p:txBody>
      </p:sp>
      <p:sp>
        <p:nvSpPr>
          <p:cNvPr id="280" name="Google Shape;280;p6"/>
          <p:cNvSpPr txBox="1"/>
          <p:nvPr/>
        </p:nvSpPr>
        <p:spPr>
          <a:xfrm>
            <a:off x="4794983" y="5589698"/>
            <a:ext cx="19096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Coumarins</a:t>
            </a:r>
            <a:endParaRPr sz="2000" b="1">
              <a:solidFill>
                <a:schemeClr val="dk1"/>
              </a:solidFill>
              <a:latin typeface="Arial"/>
              <a:ea typeface="Arial"/>
              <a:cs typeface="Arial"/>
              <a:sym typeface="Arial"/>
            </a:endParaRPr>
          </a:p>
        </p:txBody>
      </p:sp>
      <p:sp>
        <p:nvSpPr>
          <p:cNvPr id="281" name="Google Shape;281;p6"/>
          <p:cNvSpPr txBox="1"/>
          <p:nvPr/>
        </p:nvSpPr>
        <p:spPr>
          <a:xfrm>
            <a:off x="4968958" y="4292805"/>
            <a:ext cx="2825483"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4-Cumaric acid</a:t>
            </a:r>
            <a:endParaRPr/>
          </a:p>
          <a:p>
            <a:pPr marL="0" marR="0" lvl="0" indent="0" algn="ctr" rtl="0">
              <a:spcBef>
                <a:spcPts val="0"/>
              </a:spcBef>
              <a:spcAft>
                <a:spcPts val="0"/>
              </a:spcAft>
              <a:buNone/>
            </a:pPr>
            <a:r>
              <a:rPr lang="it-IT" sz="1600" b="1">
                <a:solidFill>
                  <a:schemeClr val="dk1"/>
                </a:solidFill>
                <a:latin typeface="Arial"/>
                <a:ea typeface="Arial"/>
                <a:cs typeface="Arial"/>
                <a:sym typeface="Arial"/>
              </a:rPr>
              <a:t>(4-Hydroxy-cinnamic acid)</a:t>
            </a:r>
            <a:endParaRPr/>
          </a:p>
        </p:txBody>
      </p:sp>
      <p:sp>
        <p:nvSpPr>
          <p:cNvPr id="282" name="Google Shape;282;p6"/>
          <p:cNvSpPr txBox="1"/>
          <p:nvPr/>
        </p:nvSpPr>
        <p:spPr>
          <a:xfrm>
            <a:off x="9319697" y="2901595"/>
            <a:ext cx="226696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Phenylpropenols</a:t>
            </a:r>
            <a:endParaRPr sz="2000" b="1">
              <a:solidFill>
                <a:schemeClr val="dk1"/>
              </a:solidFill>
              <a:latin typeface="Arial"/>
              <a:ea typeface="Arial"/>
              <a:cs typeface="Arial"/>
              <a:sym typeface="Arial"/>
            </a:endParaRPr>
          </a:p>
        </p:txBody>
      </p:sp>
      <p:sp>
        <p:nvSpPr>
          <p:cNvPr id="283" name="Google Shape;283;p6"/>
          <p:cNvSpPr txBox="1"/>
          <p:nvPr/>
        </p:nvSpPr>
        <p:spPr>
          <a:xfrm>
            <a:off x="9203757" y="3862157"/>
            <a:ext cx="116891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Lignans</a:t>
            </a:r>
            <a:endParaRPr sz="2000" b="1">
              <a:solidFill>
                <a:schemeClr val="dk1"/>
              </a:solidFill>
              <a:latin typeface="Arial"/>
              <a:ea typeface="Arial"/>
              <a:cs typeface="Arial"/>
              <a:sym typeface="Arial"/>
            </a:endParaRPr>
          </a:p>
        </p:txBody>
      </p:sp>
      <p:sp>
        <p:nvSpPr>
          <p:cNvPr id="284" name="Google Shape;284;p6"/>
          <p:cNvSpPr txBox="1"/>
          <p:nvPr/>
        </p:nvSpPr>
        <p:spPr>
          <a:xfrm>
            <a:off x="10772662" y="3861608"/>
            <a:ext cx="10967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Lignins</a:t>
            </a:r>
            <a:endParaRPr sz="2000" b="1">
              <a:solidFill>
                <a:schemeClr val="dk1"/>
              </a:solidFill>
              <a:latin typeface="Arial"/>
              <a:ea typeface="Arial"/>
              <a:cs typeface="Arial"/>
              <a:sym typeface="Arial"/>
            </a:endParaRPr>
          </a:p>
        </p:txBody>
      </p:sp>
      <p:sp>
        <p:nvSpPr>
          <p:cNvPr id="285" name="Google Shape;285;p6"/>
          <p:cNvSpPr txBox="1"/>
          <p:nvPr/>
        </p:nvSpPr>
        <p:spPr>
          <a:xfrm>
            <a:off x="8655537" y="4544009"/>
            <a:ext cx="3462807"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    Aromatic polyketides</a:t>
            </a:r>
            <a:endParaRPr sz="2000" b="1">
              <a:solidFill>
                <a:schemeClr val="dk1"/>
              </a:solidFill>
              <a:latin typeface="Arial"/>
              <a:ea typeface="Arial"/>
              <a:cs typeface="Arial"/>
              <a:sym typeface="Arial"/>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Flavonoids (Anthocyanins,</a:t>
            </a:r>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      Catechins, Tannins)</a:t>
            </a:r>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Stilbens</a:t>
            </a:r>
            <a:endParaRPr sz="2000" b="1">
              <a:solidFill>
                <a:schemeClr val="dk1"/>
              </a:solidFill>
              <a:latin typeface="Arial"/>
              <a:ea typeface="Arial"/>
              <a:cs typeface="Arial"/>
              <a:sym typeface="Arial"/>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Chalcons</a:t>
            </a:r>
            <a:endParaRPr sz="2000" b="1">
              <a:solidFill>
                <a:schemeClr val="dk1"/>
              </a:solidFill>
              <a:latin typeface="Arial"/>
              <a:ea typeface="Arial"/>
              <a:cs typeface="Arial"/>
              <a:sym typeface="Arial"/>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Flavonolignans</a:t>
            </a:r>
            <a:endParaRPr sz="2000" b="1">
              <a:solidFill>
                <a:schemeClr val="dk1"/>
              </a:solidFill>
              <a:latin typeface="Arial"/>
              <a:ea typeface="Arial"/>
              <a:cs typeface="Arial"/>
              <a:sym typeface="Arial"/>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Isoflavonoids</a:t>
            </a:r>
            <a:endParaRPr sz="2000">
              <a:solidFill>
                <a:schemeClr val="dk1"/>
              </a:solidFill>
              <a:latin typeface="Arial"/>
              <a:ea typeface="Arial"/>
              <a:cs typeface="Arial"/>
              <a:sym typeface="Arial"/>
            </a:endParaRPr>
          </a:p>
        </p:txBody>
      </p:sp>
      <p:cxnSp>
        <p:nvCxnSpPr>
          <p:cNvPr id="286" name="Google Shape;286;p6"/>
          <p:cNvCxnSpPr/>
          <p:nvPr/>
        </p:nvCxnSpPr>
        <p:spPr>
          <a:xfrm>
            <a:off x="6263985" y="1485900"/>
            <a:ext cx="0" cy="257636"/>
          </a:xfrm>
          <a:prstGeom prst="straightConnector1">
            <a:avLst/>
          </a:prstGeom>
          <a:noFill/>
          <a:ln w="38100" cap="flat" cmpd="sng">
            <a:solidFill>
              <a:schemeClr val="dk1"/>
            </a:solidFill>
            <a:prstDash val="solid"/>
            <a:miter lim="800000"/>
            <a:headEnd type="none" w="sm" len="sm"/>
            <a:tailEnd type="stealth" w="med" len="med"/>
          </a:ln>
        </p:spPr>
      </p:cxnSp>
      <p:cxnSp>
        <p:nvCxnSpPr>
          <p:cNvPr id="287" name="Google Shape;287;p6"/>
          <p:cNvCxnSpPr/>
          <p:nvPr/>
        </p:nvCxnSpPr>
        <p:spPr>
          <a:xfrm>
            <a:off x="6307827" y="2171055"/>
            <a:ext cx="0" cy="576064"/>
          </a:xfrm>
          <a:prstGeom prst="straightConnector1">
            <a:avLst/>
          </a:prstGeom>
          <a:noFill/>
          <a:ln w="38100" cap="flat" cmpd="sng">
            <a:solidFill>
              <a:schemeClr val="dk1"/>
            </a:solidFill>
            <a:prstDash val="solid"/>
            <a:miter lim="800000"/>
            <a:headEnd type="none" w="sm" len="sm"/>
            <a:tailEnd type="stealth" w="med" len="med"/>
          </a:ln>
        </p:spPr>
      </p:cxnSp>
      <p:cxnSp>
        <p:nvCxnSpPr>
          <p:cNvPr id="288" name="Google Shape;288;p6"/>
          <p:cNvCxnSpPr/>
          <p:nvPr/>
        </p:nvCxnSpPr>
        <p:spPr>
          <a:xfrm flipH="1">
            <a:off x="4152546" y="322294"/>
            <a:ext cx="1054256" cy="13542"/>
          </a:xfrm>
          <a:prstGeom prst="straightConnector1">
            <a:avLst/>
          </a:prstGeom>
          <a:noFill/>
          <a:ln w="38100" cap="flat" cmpd="sng">
            <a:solidFill>
              <a:schemeClr val="dk1"/>
            </a:solidFill>
            <a:prstDash val="solid"/>
            <a:miter lim="800000"/>
            <a:headEnd type="none" w="sm" len="sm"/>
            <a:tailEnd type="stealth" w="med" len="med"/>
          </a:ln>
        </p:spPr>
      </p:cxnSp>
      <p:cxnSp>
        <p:nvCxnSpPr>
          <p:cNvPr id="289" name="Google Shape;289;p6"/>
          <p:cNvCxnSpPr/>
          <p:nvPr/>
        </p:nvCxnSpPr>
        <p:spPr>
          <a:xfrm flipH="1">
            <a:off x="4189288" y="684745"/>
            <a:ext cx="1090769" cy="343370"/>
          </a:xfrm>
          <a:prstGeom prst="straightConnector1">
            <a:avLst/>
          </a:prstGeom>
          <a:noFill/>
          <a:ln w="38100" cap="flat" cmpd="sng">
            <a:solidFill>
              <a:schemeClr val="dk1"/>
            </a:solidFill>
            <a:prstDash val="solid"/>
            <a:miter lim="800000"/>
            <a:headEnd type="none" w="sm" len="sm"/>
            <a:tailEnd type="stealth" w="med" len="med"/>
          </a:ln>
        </p:spPr>
      </p:cxnSp>
      <p:cxnSp>
        <p:nvCxnSpPr>
          <p:cNvPr id="290" name="Google Shape;290;p6"/>
          <p:cNvCxnSpPr/>
          <p:nvPr/>
        </p:nvCxnSpPr>
        <p:spPr>
          <a:xfrm rot="10800000">
            <a:off x="7227889" y="531863"/>
            <a:ext cx="633878" cy="459150"/>
          </a:xfrm>
          <a:prstGeom prst="straightConnector1">
            <a:avLst/>
          </a:prstGeom>
          <a:noFill/>
          <a:ln w="38100" cap="flat" cmpd="sng">
            <a:solidFill>
              <a:schemeClr val="dk1"/>
            </a:solidFill>
            <a:prstDash val="solid"/>
            <a:miter lim="800000"/>
            <a:headEnd type="none" w="sm" len="sm"/>
            <a:tailEnd type="stealth" w="med" len="med"/>
          </a:ln>
        </p:spPr>
      </p:cxnSp>
      <p:cxnSp>
        <p:nvCxnSpPr>
          <p:cNvPr id="291" name="Google Shape;291;p6"/>
          <p:cNvCxnSpPr/>
          <p:nvPr/>
        </p:nvCxnSpPr>
        <p:spPr>
          <a:xfrm>
            <a:off x="7317305" y="1920394"/>
            <a:ext cx="766505" cy="325924"/>
          </a:xfrm>
          <a:prstGeom prst="straightConnector1">
            <a:avLst/>
          </a:prstGeom>
          <a:noFill/>
          <a:ln w="38100" cap="flat" cmpd="sng">
            <a:solidFill>
              <a:schemeClr val="dk1"/>
            </a:solidFill>
            <a:prstDash val="solid"/>
            <a:miter lim="800000"/>
            <a:headEnd type="none" w="sm" len="sm"/>
            <a:tailEnd type="stealth" w="med" len="med"/>
          </a:ln>
        </p:spPr>
      </p:cxnSp>
      <p:cxnSp>
        <p:nvCxnSpPr>
          <p:cNvPr id="292" name="Google Shape;292;p6"/>
          <p:cNvCxnSpPr/>
          <p:nvPr/>
        </p:nvCxnSpPr>
        <p:spPr>
          <a:xfrm rot="10800000">
            <a:off x="4363397" y="2401777"/>
            <a:ext cx="795138" cy="480385"/>
          </a:xfrm>
          <a:prstGeom prst="straightConnector1">
            <a:avLst/>
          </a:prstGeom>
          <a:noFill/>
          <a:ln w="38100" cap="flat" cmpd="sng">
            <a:solidFill>
              <a:schemeClr val="dk1"/>
            </a:solidFill>
            <a:prstDash val="solid"/>
            <a:miter lim="800000"/>
            <a:headEnd type="none" w="sm" len="sm"/>
            <a:tailEnd type="stealth" w="med" len="med"/>
          </a:ln>
        </p:spPr>
      </p:cxnSp>
      <p:cxnSp>
        <p:nvCxnSpPr>
          <p:cNvPr id="293" name="Google Shape;293;p6"/>
          <p:cNvCxnSpPr/>
          <p:nvPr/>
        </p:nvCxnSpPr>
        <p:spPr>
          <a:xfrm>
            <a:off x="3995107" y="2939292"/>
            <a:ext cx="695451" cy="826165"/>
          </a:xfrm>
          <a:prstGeom prst="straightConnector1">
            <a:avLst/>
          </a:prstGeom>
          <a:noFill/>
          <a:ln w="38100" cap="flat" cmpd="sng">
            <a:solidFill>
              <a:schemeClr val="dk1"/>
            </a:solidFill>
            <a:prstDash val="solid"/>
            <a:miter lim="800000"/>
            <a:headEnd type="none" w="sm" len="sm"/>
            <a:tailEnd type="stealth" w="med" len="med"/>
          </a:ln>
        </p:spPr>
      </p:cxnSp>
      <p:cxnSp>
        <p:nvCxnSpPr>
          <p:cNvPr id="294" name="Google Shape;294;p6"/>
          <p:cNvCxnSpPr/>
          <p:nvPr/>
        </p:nvCxnSpPr>
        <p:spPr>
          <a:xfrm rot="10800000" flipH="1">
            <a:off x="8079926" y="3280823"/>
            <a:ext cx="1046653" cy="608330"/>
          </a:xfrm>
          <a:prstGeom prst="straightConnector1">
            <a:avLst/>
          </a:prstGeom>
          <a:noFill/>
          <a:ln w="38100" cap="flat" cmpd="sng">
            <a:solidFill>
              <a:schemeClr val="dk1"/>
            </a:solidFill>
            <a:prstDash val="solid"/>
            <a:miter lim="800000"/>
            <a:headEnd type="none" w="sm" len="sm"/>
            <a:tailEnd type="stealth" w="med" len="med"/>
          </a:ln>
        </p:spPr>
      </p:cxnSp>
      <p:cxnSp>
        <p:nvCxnSpPr>
          <p:cNvPr id="295" name="Google Shape;295;p6"/>
          <p:cNvCxnSpPr/>
          <p:nvPr/>
        </p:nvCxnSpPr>
        <p:spPr>
          <a:xfrm flipH="1">
            <a:off x="9736943" y="3341943"/>
            <a:ext cx="329532" cy="439223"/>
          </a:xfrm>
          <a:prstGeom prst="straightConnector1">
            <a:avLst/>
          </a:prstGeom>
          <a:noFill/>
          <a:ln w="38100" cap="flat" cmpd="sng">
            <a:solidFill>
              <a:schemeClr val="dk1"/>
            </a:solidFill>
            <a:prstDash val="solid"/>
            <a:miter lim="800000"/>
            <a:headEnd type="none" w="sm" len="sm"/>
            <a:tailEnd type="stealth" w="med" len="med"/>
          </a:ln>
        </p:spPr>
      </p:cxnSp>
      <p:cxnSp>
        <p:nvCxnSpPr>
          <p:cNvPr id="296" name="Google Shape;296;p6"/>
          <p:cNvCxnSpPr/>
          <p:nvPr/>
        </p:nvCxnSpPr>
        <p:spPr>
          <a:xfrm>
            <a:off x="10912835" y="3311939"/>
            <a:ext cx="313965" cy="469227"/>
          </a:xfrm>
          <a:prstGeom prst="straightConnector1">
            <a:avLst/>
          </a:prstGeom>
          <a:noFill/>
          <a:ln w="38100" cap="flat" cmpd="sng">
            <a:solidFill>
              <a:schemeClr val="dk1"/>
            </a:solidFill>
            <a:prstDash val="solid"/>
            <a:miter lim="800000"/>
            <a:headEnd type="none" w="sm" len="sm"/>
            <a:tailEnd type="stealth" w="med" len="med"/>
          </a:ln>
        </p:spPr>
      </p:cxnSp>
      <p:grpSp>
        <p:nvGrpSpPr>
          <p:cNvPr id="297" name="Google Shape;297;p6"/>
          <p:cNvGrpSpPr/>
          <p:nvPr/>
        </p:nvGrpSpPr>
        <p:grpSpPr>
          <a:xfrm>
            <a:off x="1818981" y="1697863"/>
            <a:ext cx="2454518" cy="1080120"/>
            <a:chOff x="2209696" y="1422068"/>
            <a:chExt cx="2454518" cy="1080120"/>
          </a:xfrm>
        </p:grpSpPr>
        <p:sp>
          <p:nvSpPr>
            <p:cNvPr id="298" name="Google Shape;298;p6"/>
            <p:cNvSpPr/>
            <p:nvPr/>
          </p:nvSpPr>
          <p:spPr>
            <a:xfrm>
              <a:off x="2238997" y="1422068"/>
              <a:ext cx="2290610" cy="1080120"/>
            </a:xfrm>
            <a:prstGeom prst="rect">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6"/>
            <p:cNvSpPr txBox="1"/>
            <p:nvPr/>
          </p:nvSpPr>
          <p:spPr>
            <a:xfrm>
              <a:off x="2209696" y="2125982"/>
              <a:ext cx="24545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i="1">
                  <a:solidFill>
                    <a:schemeClr val="dk1"/>
                  </a:solidFill>
                  <a:latin typeface="Arial"/>
                  <a:ea typeface="Arial"/>
                  <a:cs typeface="Arial"/>
                  <a:sym typeface="Arial"/>
                </a:rPr>
                <a:t>trans</a:t>
              </a:r>
              <a:r>
                <a:rPr lang="it-IT" sz="1800" b="1">
                  <a:solidFill>
                    <a:schemeClr val="dk1"/>
                  </a:solidFill>
                  <a:latin typeface="Arial"/>
                  <a:ea typeface="Arial"/>
                  <a:cs typeface="Arial"/>
                  <a:sym typeface="Arial"/>
                </a:rPr>
                <a:t>-Cinnamic acid </a:t>
              </a:r>
              <a:endParaRPr/>
            </a:p>
          </p:txBody>
        </p:sp>
        <p:pic>
          <p:nvPicPr>
            <p:cNvPr id="300" name="Google Shape;300;p6"/>
            <p:cNvPicPr preferRelativeResize="0"/>
            <p:nvPr/>
          </p:nvPicPr>
          <p:blipFill rotWithShape="1">
            <a:blip r:embed="rId3">
              <a:alphaModFix/>
            </a:blip>
            <a:srcRect/>
            <a:stretch/>
          </p:blipFill>
          <p:spPr>
            <a:xfrm>
              <a:off x="2337091" y="1478222"/>
              <a:ext cx="1894215" cy="672017"/>
            </a:xfrm>
            <a:prstGeom prst="rect">
              <a:avLst/>
            </a:prstGeom>
            <a:noFill/>
            <a:ln>
              <a:noFill/>
            </a:ln>
          </p:spPr>
        </p:pic>
      </p:grpSp>
      <p:pic>
        <p:nvPicPr>
          <p:cNvPr id="301" name="Google Shape;301;p6"/>
          <p:cNvPicPr preferRelativeResize="0"/>
          <p:nvPr/>
        </p:nvPicPr>
        <p:blipFill rotWithShape="1">
          <a:blip r:embed="rId4">
            <a:alphaModFix/>
          </a:blip>
          <a:srcRect/>
          <a:stretch/>
        </p:blipFill>
        <p:spPr>
          <a:xfrm>
            <a:off x="5115507" y="3527798"/>
            <a:ext cx="2520585" cy="703142"/>
          </a:xfrm>
          <a:prstGeom prst="rect">
            <a:avLst/>
          </a:prstGeom>
          <a:noFill/>
          <a:ln>
            <a:noFill/>
          </a:ln>
        </p:spPr>
      </p:pic>
      <p:cxnSp>
        <p:nvCxnSpPr>
          <p:cNvPr id="302" name="Google Shape;302;p6"/>
          <p:cNvCxnSpPr/>
          <p:nvPr/>
        </p:nvCxnSpPr>
        <p:spPr>
          <a:xfrm>
            <a:off x="7936668" y="4532691"/>
            <a:ext cx="545906" cy="502220"/>
          </a:xfrm>
          <a:prstGeom prst="straightConnector1">
            <a:avLst/>
          </a:prstGeom>
          <a:noFill/>
          <a:ln w="38100" cap="flat" cmpd="sng">
            <a:solidFill>
              <a:schemeClr val="dk1"/>
            </a:solidFill>
            <a:prstDash val="solid"/>
            <a:miter lim="800000"/>
            <a:headEnd type="none" w="sm" len="sm"/>
            <a:tailEnd type="stealth" w="med" len="med"/>
          </a:ln>
        </p:spPr>
      </p:cxnSp>
      <p:sp>
        <p:nvSpPr>
          <p:cNvPr id="303" name="Google Shape;30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6</a:t>
            </a:fld>
            <a:endParaRPr/>
          </a:p>
        </p:txBody>
      </p:sp>
      <p:pic>
        <p:nvPicPr>
          <p:cNvPr id="304" name="Google Shape;304;p6"/>
          <p:cNvPicPr preferRelativeResize="0"/>
          <p:nvPr/>
        </p:nvPicPr>
        <p:blipFill rotWithShape="1">
          <a:blip r:embed="rId5">
            <a:alphaModFix/>
          </a:blip>
          <a:srcRect/>
          <a:stretch/>
        </p:blipFill>
        <p:spPr>
          <a:xfrm>
            <a:off x="5820261" y="530777"/>
            <a:ext cx="868802" cy="839517"/>
          </a:xfrm>
          <a:prstGeom prst="rect">
            <a:avLst/>
          </a:prstGeom>
          <a:noFill/>
          <a:ln>
            <a:noFill/>
          </a:ln>
        </p:spPr>
      </p:pic>
      <p:sp>
        <p:nvSpPr>
          <p:cNvPr id="305" name="Google Shape;305;p6"/>
          <p:cNvSpPr/>
          <p:nvPr/>
        </p:nvSpPr>
        <p:spPr>
          <a:xfrm>
            <a:off x="5806645" y="484124"/>
            <a:ext cx="894995" cy="888441"/>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06" name="Google Shape;306;p6"/>
          <p:cNvCxnSpPr/>
          <p:nvPr/>
        </p:nvCxnSpPr>
        <p:spPr>
          <a:xfrm flipH="1">
            <a:off x="7799183" y="2657226"/>
            <a:ext cx="820876" cy="682847"/>
          </a:xfrm>
          <a:prstGeom prst="straightConnector1">
            <a:avLst/>
          </a:prstGeom>
          <a:noFill/>
          <a:ln w="38100" cap="flat" cmpd="sng">
            <a:solidFill>
              <a:schemeClr val="dk1"/>
            </a:solidFill>
            <a:prstDash val="solid"/>
            <a:miter lim="800000"/>
            <a:headEnd type="none" w="sm" len="sm"/>
            <a:tailEnd type="stealth" w="med" len="med"/>
          </a:ln>
        </p:spPr>
      </p:cxnSp>
      <p:cxnSp>
        <p:nvCxnSpPr>
          <p:cNvPr id="307" name="Google Shape;307;p6"/>
          <p:cNvCxnSpPr/>
          <p:nvPr/>
        </p:nvCxnSpPr>
        <p:spPr>
          <a:xfrm>
            <a:off x="7084007" y="5157244"/>
            <a:ext cx="0" cy="961995"/>
          </a:xfrm>
          <a:prstGeom prst="straightConnector1">
            <a:avLst/>
          </a:prstGeom>
          <a:noFill/>
          <a:ln w="38100" cap="flat" cmpd="sng">
            <a:solidFill>
              <a:schemeClr val="accent1"/>
            </a:solidFill>
            <a:prstDash val="solid"/>
            <a:miter lim="800000"/>
            <a:headEnd type="none" w="sm" len="sm"/>
            <a:tailEnd type="triangle" w="med" len="med"/>
          </a:ln>
        </p:spPr>
      </p:cxnSp>
      <p:cxnSp>
        <p:nvCxnSpPr>
          <p:cNvPr id="308" name="Google Shape;308;p6"/>
          <p:cNvCxnSpPr/>
          <p:nvPr/>
        </p:nvCxnSpPr>
        <p:spPr>
          <a:xfrm>
            <a:off x="5634727" y="5194300"/>
            <a:ext cx="0" cy="338803"/>
          </a:xfrm>
          <a:prstGeom prst="straightConnector1">
            <a:avLst/>
          </a:prstGeom>
          <a:noFill/>
          <a:ln w="38100" cap="flat" cmpd="sng">
            <a:solidFill>
              <a:schemeClr val="accent1"/>
            </a:solidFill>
            <a:prstDash val="solid"/>
            <a:miter lim="800000"/>
            <a:headEnd type="none" w="sm" len="sm"/>
            <a:tailEnd type="triangle" w="med" len="med"/>
          </a:ln>
        </p:spPr>
      </p:cxnSp>
      <p:sp>
        <p:nvSpPr>
          <p:cNvPr id="309" name="Google Shape;309;p6"/>
          <p:cNvSpPr txBox="1"/>
          <p:nvPr/>
        </p:nvSpPr>
        <p:spPr>
          <a:xfrm>
            <a:off x="2580791" y="3527143"/>
            <a:ext cx="13787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Coumarin</a:t>
            </a:r>
            <a:endParaRPr sz="2000" b="1">
              <a:solidFill>
                <a:schemeClr val="dk1"/>
              </a:solidFill>
              <a:latin typeface="Arial"/>
              <a:ea typeface="Arial"/>
              <a:cs typeface="Arial"/>
              <a:sym typeface="Arial"/>
            </a:endParaRPr>
          </a:p>
        </p:txBody>
      </p:sp>
      <p:cxnSp>
        <p:nvCxnSpPr>
          <p:cNvPr id="310" name="Google Shape;310;p6"/>
          <p:cNvCxnSpPr/>
          <p:nvPr/>
        </p:nvCxnSpPr>
        <p:spPr>
          <a:xfrm>
            <a:off x="3249083" y="2926995"/>
            <a:ext cx="0" cy="576064"/>
          </a:xfrm>
          <a:prstGeom prst="straightConnector1">
            <a:avLst/>
          </a:prstGeom>
          <a:noFill/>
          <a:ln w="38100" cap="flat" cmpd="sng">
            <a:solidFill>
              <a:schemeClr val="dk1"/>
            </a:solidFill>
            <a:prstDash val="solid"/>
            <a:miter lim="800000"/>
            <a:headEnd type="none" w="sm" len="sm"/>
            <a:tailEnd type="stealth" w="med" len="med"/>
          </a:ln>
        </p:spPr>
      </p:cxnSp>
      <p:cxnSp>
        <p:nvCxnSpPr>
          <p:cNvPr id="311" name="Google Shape;311;p6"/>
          <p:cNvCxnSpPr/>
          <p:nvPr/>
        </p:nvCxnSpPr>
        <p:spPr>
          <a:xfrm>
            <a:off x="2067983" y="2910505"/>
            <a:ext cx="0" cy="1214658"/>
          </a:xfrm>
          <a:prstGeom prst="straightConnector1">
            <a:avLst/>
          </a:prstGeom>
          <a:noFill/>
          <a:ln w="38100" cap="flat" cmpd="sng">
            <a:solidFill>
              <a:schemeClr val="dk1"/>
            </a:solidFill>
            <a:prstDash val="solid"/>
            <a:miter lim="800000"/>
            <a:headEnd type="none" w="sm" len="sm"/>
            <a:tailEnd type="stealth"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7"/>
          <p:cNvPicPr preferRelativeResize="0"/>
          <p:nvPr/>
        </p:nvPicPr>
        <p:blipFill rotWithShape="1">
          <a:blip r:embed="rId3">
            <a:alphaModFix/>
          </a:blip>
          <a:srcRect/>
          <a:stretch/>
        </p:blipFill>
        <p:spPr>
          <a:xfrm>
            <a:off x="1690010" y="1052736"/>
            <a:ext cx="8945494" cy="4824536"/>
          </a:xfrm>
          <a:prstGeom prst="rect">
            <a:avLst/>
          </a:prstGeom>
          <a:noFill/>
          <a:ln>
            <a:noFill/>
          </a:ln>
        </p:spPr>
      </p:pic>
      <p:sp>
        <p:nvSpPr>
          <p:cNvPr id="317" name="Google Shape;317;p7"/>
          <p:cNvSpPr txBox="1"/>
          <p:nvPr/>
        </p:nvSpPr>
        <p:spPr>
          <a:xfrm>
            <a:off x="682707" y="440903"/>
            <a:ext cx="107315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2400" b="1">
                <a:solidFill>
                  <a:srgbClr val="FF0000"/>
                </a:solidFill>
                <a:latin typeface="Arial"/>
                <a:ea typeface="Arial"/>
                <a:cs typeface="Arial"/>
                <a:sym typeface="Arial"/>
              </a:rPr>
              <a:t>Synthesis of Corismic acid</a:t>
            </a:r>
            <a:endParaRPr/>
          </a:p>
        </p:txBody>
      </p:sp>
      <p:sp>
        <p:nvSpPr>
          <p:cNvPr id="318" name="Google Shape;31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8"/>
          <p:cNvSpPr/>
          <p:nvPr/>
        </p:nvSpPr>
        <p:spPr>
          <a:xfrm>
            <a:off x="4939509" y="3448233"/>
            <a:ext cx="2781993" cy="1620198"/>
          </a:xfrm>
          <a:prstGeom prst="rect">
            <a:avLst/>
          </a:prstGeom>
          <a:gradFill>
            <a:gsLst>
              <a:gs pos="0">
                <a:srgbClr val="7FB75F"/>
              </a:gs>
              <a:gs pos="50000">
                <a:srgbClr val="6EB141"/>
              </a:gs>
              <a:gs pos="100000">
                <a:srgbClr val="5FA134"/>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8"/>
          <p:cNvSpPr txBox="1"/>
          <p:nvPr/>
        </p:nvSpPr>
        <p:spPr>
          <a:xfrm>
            <a:off x="7695324" y="80997"/>
            <a:ext cx="4303554" cy="523220"/>
          </a:xfrm>
          <a:prstGeom prst="rect">
            <a:avLst/>
          </a:prstGeom>
          <a:solidFill>
            <a:srgbClr val="548135"/>
          </a:solidFill>
          <a:ln>
            <a:noFill/>
          </a:ln>
          <a:effectLst>
            <a:outerShdw blurRad="57150" dist="19050" dir="5400000" algn="ctr" rotWithShape="0">
              <a:srgbClr val="000000">
                <a:alpha val="62745"/>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it-IT" sz="2800" b="1">
                <a:solidFill>
                  <a:schemeClr val="lt1"/>
                </a:solidFill>
                <a:latin typeface="Arial"/>
                <a:ea typeface="Arial"/>
                <a:cs typeface="Arial"/>
                <a:sym typeface="Arial"/>
              </a:rPr>
              <a:t>PHENYLPROPANOIDS</a:t>
            </a:r>
            <a:endParaRPr/>
          </a:p>
        </p:txBody>
      </p:sp>
      <p:sp>
        <p:nvSpPr>
          <p:cNvPr id="325" name="Google Shape;325;p8"/>
          <p:cNvSpPr txBox="1"/>
          <p:nvPr/>
        </p:nvSpPr>
        <p:spPr>
          <a:xfrm>
            <a:off x="5461793" y="81962"/>
            <a:ext cx="18918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Shikimic acid</a:t>
            </a:r>
            <a:r>
              <a:rPr lang="it-IT" sz="2000">
                <a:solidFill>
                  <a:schemeClr val="dk1"/>
                </a:solidFill>
                <a:latin typeface="Arial"/>
                <a:ea typeface="Arial"/>
                <a:cs typeface="Arial"/>
                <a:sym typeface="Arial"/>
              </a:rPr>
              <a:t> </a:t>
            </a:r>
            <a:endParaRPr/>
          </a:p>
        </p:txBody>
      </p:sp>
      <p:sp>
        <p:nvSpPr>
          <p:cNvPr id="326" name="Google Shape;326;p8"/>
          <p:cNvSpPr txBox="1"/>
          <p:nvPr/>
        </p:nvSpPr>
        <p:spPr>
          <a:xfrm>
            <a:off x="2542618" y="857967"/>
            <a:ext cx="136768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Quinones</a:t>
            </a:r>
            <a:endParaRPr sz="2000" b="1">
              <a:solidFill>
                <a:schemeClr val="dk1"/>
              </a:solidFill>
              <a:latin typeface="Arial"/>
              <a:ea typeface="Arial"/>
              <a:cs typeface="Arial"/>
              <a:sym typeface="Arial"/>
            </a:endParaRPr>
          </a:p>
        </p:txBody>
      </p:sp>
      <p:sp>
        <p:nvSpPr>
          <p:cNvPr id="327" name="Google Shape;327;p8"/>
          <p:cNvSpPr txBox="1"/>
          <p:nvPr/>
        </p:nvSpPr>
        <p:spPr>
          <a:xfrm>
            <a:off x="2275825" y="144399"/>
            <a:ext cx="173637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Gallotannins</a:t>
            </a:r>
            <a:endParaRPr sz="2000" b="1">
              <a:solidFill>
                <a:schemeClr val="dk1"/>
              </a:solidFill>
              <a:latin typeface="Arial"/>
              <a:ea typeface="Arial"/>
              <a:cs typeface="Arial"/>
              <a:sym typeface="Arial"/>
            </a:endParaRPr>
          </a:p>
        </p:txBody>
      </p:sp>
      <p:sp>
        <p:nvSpPr>
          <p:cNvPr id="328" name="Google Shape;328;p8"/>
          <p:cNvSpPr txBox="1"/>
          <p:nvPr/>
        </p:nvSpPr>
        <p:spPr>
          <a:xfrm>
            <a:off x="8248265" y="813627"/>
            <a:ext cx="297853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Phosphoenolpyruvate </a:t>
            </a:r>
            <a:endParaRPr/>
          </a:p>
          <a:p>
            <a:pPr marL="0" marR="0" lvl="0" indent="0" algn="ctr" rtl="0">
              <a:spcBef>
                <a:spcPts val="0"/>
              </a:spcBef>
              <a:spcAft>
                <a:spcPts val="0"/>
              </a:spcAft>
              <a:buNone/>
            </a:pPr>
            <a:r>
              <a:rPr lang="it-IT" sz="1800" b="1">
                <a:solidFill>
                  <a:schemeClr val="dk1"/>
                </a:solidFill>
                <a:latin typeface="Arial"/>
                <a:ea typeface="Arial"/>
                <a:cs typeface="Arial"/>
                <a:sym typeface="Arial"/>
              </a:rPr>
              <a:t>+</a:t>
            </a:r>
            <a:endParaRPr/>
          </a:p>
          <a:p>
            <a:pPr marL="0" marR="0" lvl="0" indent="0" algn="l" rtl="0">
              <a:spcBef>
                <a:spcPts val="0"/>
              </a:spcBef>
              <a:spcAft>
                <a:spcPts val="0"/>
              </a:spcAft>
              <a:buNone/>
            </a:pPr>
            <a:r>
              <a:rPr lang="it-IT" sz="1800" b="1">
                <a:solidFill>
                  <a:schemeClr val="dk1"/>
                </a:solidFill>
                <a:latin typeface="Arial"/>
                <a:ea typeface="Arial"/>
                <a:cs typeface="Arial"/>
                <a:sym typeface="Arial"/>
              </a:rPr>
              <a:t>Erytrose 4-phosphate</a:t>
            </a:r>
            <a:endParaRPr/>
          </a:p>
        </p:txBody>
      </p:sp>
      <p:sp>
        <p:nvSpPr>
          <p:cNvPr id="329" name="Google Shape;329;p8"/>
          <p:cNvSpPr txBox="1"/>
          <p:nvPr/>
        </p:nvSpPr>
        <p:spPr>
          <a:xfrm>
            <a:off x="5430651" y="1701901"/>
            <a:ext cx="186461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Corismic acid</a:t>
            </a:r>
            <a:endParaRPr/>
          </a:p>
        </p:txBody>
      </p:sp>
      <p:sp>
        <p:nvSpPr>
          <p:cNvPr id="330" name="Google Shape;330;p8"/>
          <p:cNvSpPr txBox="1"/>
          <p:nvPr/>
        </p:nvSpPr>
        <p:spPr>
          <a:xfrm>
            <a:off x="5235608" y="2739237"/>
            <a:ext cx="2151551"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L-Phenylalanine</a:t>
            </a:r>
            <a:endParaRPr sz="2000" b="1">
              <a:solidFill>
                <a:schemeClr val="dk1"/>
              </a:solidFill>
              <a:latin typeface="Arial"/>
              <a:ea typeface="Arial"/>
              <a:cs typeface="Arial"/>
              <a:sym typeface="Arial"/>
            </a:endParaRPr>
          </a:p>
        </p:txBody>
      </p:sp>
      <p:sp>
        <p:nvSpPr>
          <p:cNvPr id="331" name="Google Shape;331;p8"/>
          <p:cNvSpPr txBox="1"/>
          <p:nvPr/>
        </p:nvSpPr>
        <p:spPr>
          <a:xfrm>
            <a:off x="8311333" y="2083951"/>
            <a:ext cx="147687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L-Tyrosine</a:t>
            </a:r>
            <a:endParaRPr sz="2000" b="1">
              <a:solidFill>
                <a:schemeClr val="dk1"/>
              </a:solidFill>
              <a:latin typeface="Arial"/>
              <a:ea typeface="Arial"/>
              <a:cs typeface="Arial"/>
              <a:sym typeface="Arial"/>
            </a:endParaRPr>
          </a:p>
        </p:txBody>
      </p:sp>
      <p:sp>
        <p:nvSpPr>
          <p:cNvPr id="332" name="Google Shape;332;p8"/>
          <p:cNvSpPr txBox="1"/>
          <p:nvPr/>
        </p:nvSpPr>
        <p:spPr>
          <a:xfrm>
            <a:off x="1818981" y="4248775"/>
            <a:ext cx="193997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Benzoic acids </a:t>
            </a:r>
            <a:endParaRPr/>
          </a:p>
        </p:txBody>
      </p:sp>
      <p:sp>
        <p:nvSpPr>
          <p:cNvPr id="333" name="Google Shape;333;p8"/>
          <p:cNvSpPr txBox="1"/>
          <p:nvPr/>
        </p:nvSpPr>
        <p:spPr>
          <a:xfrm>
            <a:off x="5894341" y="6182652"/>
            <a:ext cx="21253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Phenylpropens</a:t>
            </a:r>
            <a:endParaRPr sz="2000" b="1">
              <a:solidFill>
                <a:schemeClr val="dk1"/>
              </a:solidFill>
              <a:latin typeface="Arial"/>
              <a:ea typeface="Arial"/>
              <a:cs typeface="Arial"/>
              <a:sym typeface="Arial"/>
            </a:endParaRPr>
          </a:p>
        </p:txBody>
      </p:sp>
      <p:sp>
        <p:nvSpPr>
          <p:cNvPr id="334" name="Google Shape;334;p8"/>
          <p:cNvSpPr txBox="1"/>
          <p:nvPr/>
        </p:nvSpPr>
        <p:spPr>
          <a:xfrm>
            <a:off x="4939509" y="5601744"/>
            <a:ext cx="190966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Coumarins</a:t>
            </a:r>
            <a:endParaRPr sz="2000" b="1">
              <a:solidFill>
                <a:schemeClr val="dk1"/>
              </a:solidFill>
              <a:latin typeface="Arial"/>
              <a:ea typeface="Arial"/>
              <a:cs typeface="Arial"/>
              <a:sym typeface="Arial"/>
            </a:endParaRPr>
          </a:p>
        </p:txBody>
      </p:sp>
      <p:sp>
        <p:nvSpPr>
          <p:cNvPr id="335" name="Google Shape;335;p8"/>
          <p:cNvSpPr txBox="1"/>
          <p:nvPr/>
        </p:nvSpPr>
        <p:spPr>
          <a:xfrm>
            <a:off x="4968958" y="4292805"/>
            <a:ext cx="2825483"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it-IT" sz="1800" b="1">
                <a:solidFill>
                  <a:schemeClr val="dk1"/>
                </a:solidFill>
                <a:latin typeface="Arial"/>
                <a:ea typeface="Arial"/>
                <a:cs typeface="Arial"/>
                <a:sym typeface="Arial"/>
              </a:rPr>
              <a:t>4-Cumaric acid</a:t>
            </a:r>
            <a:endParaRPr/>
          </a:p>
          <a:p>
            <a:pPr marL="0" marR="0" lvl="0" indent="0" algn="ctr" rtl="0">
              <a:spcBef>
                <a:spcPts val="0"/>
              </a:spcBef>
              <a:spcAft>
                <a:spcPts val="0"/>
              </a:spcAft>
              <a:buNone/>
            </a:pPr>
            <a:r>
              <a:rPr lang="it-IT" sz="1600" b="1">
                <a:solidFill>
                  <a:schemeClr val="dk1"/>
                </a:solidFill>
                <a:latin typeface="Arial"/>
                <a:ea typeface="Arial"/>
                <a:cs typeface="Arial"/>
                <a:sym typeface="Arial"/>
              </a:rPr>
              <a:t>(4-Hydroxy-cinnamic acid)</a:t>
            </a:r>
            <a:endParaRPr/>
          </a:p>
        </p:txBody>
      </p:sp>
      <p:sp>
        <p:nvSpPr>
          <p:cNvPr id="336" name="Google Shape;336;p8"/>
          <p:cNvSpPr txBox="1"/>
          <p:nvPr/>
        </p:nvSpPr>
        <p:spPr>
          <a:xfrm>
            <a:off x="9319697" y="2901595"/>
            <a:ext cx="226696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Phenylpropenols</a:t>
            </a:r>
            <a:endParaRPr sz="2000" b="1">
              <a:solidFill>
                <a:schemeClr val="dk1"/>
              </a:solidFill>
              <a:latin typeface="Arial"/>
              <a:ea typeface="Arial"/>
              <a:cs typeface="Arial"/>
              <a:sym typeface="Arial"/>
            </a:endParaRPr>
          </a:p>
        </p:txBody>
      </p:sp>
      <p:sp>
        <p:nvSpPr>
          <p:cNvPr id="337" name="Google Shape;337;p8"/>
          <p:cNvSpPr txBox="1"/>
          <p:nvPr/>
        </p:nvSpPr>
        <p:spPr>
          <a:xfrm>
            <a:off x="9203757" y="3862157"/>
            <a:ext cx="116891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Lignans</a:t>
            </a:r>
            <a:endParaRPr sz="2000" b="1">
              <a:solidFill>
                <a:schemeClr val="dk1"/>
              </a:solidFill>
              <a:latin typeface="Arial"/>
              <a:ea typeface="Arial"/>
              <a:cs typeface="Arial"/>
              <a:sym typeface="Arial"/>
            </a:endParaRPr>
          </a:p>
        </p:txBody>
      </p:sp>
      <p:sp>
        <p:nvSpPr>
          <p:cNvPr id="338" name="Google Shape;338;p8"/>
          <p:cNvSpPr txBox="1"/>
          <p:nvPr/>
        </p:nvSpPr>
        <p:spPr>
          <a:xfrm>
            <a:off x="10772662" y="3861608"/>
            <a:ext cx="10967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Lignins</a:t>
            </a:r>
            <a:endParaRPr sz="2000" b="1">
              <a:solidFill>
                <a:schemeClr val="dk1"/>
              </a:solidFill>
              <a:latin typeface="Arial"/>
              <a:ea typeface="Arial"/>
              <a:cs typeface="Arial"/>
              <a:sym typeface="Arial"/>
            </a:endParaRPr>
          </a:p>
        </p:txBody>
      </p:sp>
      <p:sp>
        <p:nvSpPr>
          <p:cNvPr id="339" name="Google Shape;339;p8"/>
          <p:cNvSpPr txBox="1"/>
          <p:nvPr/>
        </p:nvSpPr>
        <p:spPr>
          <a:xfrm>
            <a:off x="8655537" y="4544009"/>
            <a:ext cx="3462807"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    Aromatic polyketides</a:t>
            </a:r>
            <a:endParaRPr sz="2000" b="1">
              <a:solidFill>
                <a:schemeClr val="dk1"/>
              </a:solidFill>
              <a:latin typeface="Arial"/>
              <a:ea typeface="Arial"/>
              <a:cs typeface="Arial"/>
              <a:sym typeface="Arial"/>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Flavonoids (Anthocyanins,</a:t>
            </a:r>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      Catechins, Tannins)</a:t>
            </a:r>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Stilbens</a:t>
            </a:r>
            <a:endParaRPr sz="2000" b="1">
              <a:solidFill>
                <a:schemeClr val="dk1"/>
              </a:solidFill>
              <a:latin typeface="Arial"/>
              <a:ea typeface="Arial"/>
              <a:cs typeface="Arial"/>
              <a:sym typeface="Arial"/>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Chalcons</a:t>
            </a:r>
            <a:endParaRPr sz="2000" b="1">
              <a:solidFill>
                <a:schemeClr val="dk1"/>
              </a:solidFill>
              <a:latin typeface="Arial"/>
              <a:ea typeface="Arial"/>
              <a:cs typeface="Arial"/>
              <a:sym typeface="Arial"/>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Flavonolignans</a:t>
            </a:r>
            <a:endParaRPr sz="2000" b="1">
              <a:solidFill>
                <a:schemeClr val="dk1"/>
              </a:solidFill>
              <a:latin typeface="Arial"/>
              <a:ea typeface="Arial"/>
              <a:cs typeface="Arial"/>
              <a:sym typeface="Arial"/>
            </a:endParaRPr>
          </a:p>
          <a:p>
            <a:pPr marL="0" marR="0" lvl="0" indent="0" algn="ctr" rtl="0">
              <a:spcBef>
                <a:spcPts val="0"/>
              </a:spcBef>
              <a:spcAft>
                <a:spcPts val="0"/>
              </a:spcAft>
              <a:buNone/>
            </a:pPr>
            <a:r>
              <a:rPr lang="it-IT" sz="2000" b="1">
                <a:solidFill>
                  <a:schemeClr val="dk1"/>
                </a:solidFill>
                <a:latin typeface="Arial"/>
                <a:ea typeface="Arial"/>
                <a:cs typeface="Arial"/>
                <a:sym typeface="Arial"/>
              </a:rPr>
              <a:t>Isoflavonoids</a:t>
            </a:r>
            <a:endParaRPr sz="2000">
              <a:solidFill>
                <a:schemeClr val="dk1"/>
              </a:solidFill>
              <a:latin typeface="Arial"/>
              <a:ea typeface="Arial"/>
              <a:cs typeface="Arial"/>
              <a:sym typeface="Arial"/>
            </a:endParaRPr>
          </a:p>
        </p:txBody>
      </p:sp>
      <p:cxnSp>
        <p:nvCxnSpPr>
          <p:cNvPr id="340" name="Google Shape;340;p8"/>
          <p:cNvCxnSpPr/>
          <p:nvPr/>
        </p:nvCxnSpPr>
        <p:spPr>
          <a:xfrm>
            <a:off x="6263985" y="1485900"/>
            <a:ext cx="0" cy="257636"/>
          </a:xfrm>
          <a:prstGeom prst="straightConnector1">
            <a:avLst/>
          </a:prstGeom>
          <a:noFill/>
          <a:ln w="38100" cap="flat" cmpd="sng">
            <a:solidFill>
              <a:schemeClr val="dk1"/>
            </a:solidFill>
            <a:prstDash val="solid"/>
            <a:miter lim="800000"/>
            <a:headEnd type="none" w="sm" len="sm"/>
            <a:tailEnd type="stealth" w="med" len="med"/>
          </a:ln>
        </p:spPr>
      </p:cxnSp>
      <p:cxnSp>
        <p:nvCxnSpPr>
          <p:cNvPr id="341" name="Google Shape;341;p8"/>
          <p:cNvCxnSpPr/>
          <p:nvPr/>
        </p:nvCxnSpPr>
        <p:spPr>
          <a:xfrm>
            <a:off x="6307827" y="2171055"/>
            <a:ext cx="0" cy="576064"/>
          </a:xfrm>
          <a:prstGeom prst="straightConnector1">
            <a:avLst/>
          </a:prstGeom>
          <a:noFill/>
          <a:ln w="38100" cap="flat" cmpd="sng">
            <a:solidFill>
              <a:schemeClr val="dk1"/>
            </a:solidFill>
            <a:prstDash val="solid"/>
            <a:miter lim="800000"/>
            <a:headEnd type="none" w="sm" len="sm"/>
            <a:tailEnd type="stealth" w="med" len="med"/>
          </a:ln>
        </p:spPr>
      </p:cxnSp>
      <p:cxnSp>
        <p:nvCxnSpPr>
          <p:cNvPr id="342" name="Google Shape;342;p8"/>
          <p:cNvCxnSpPr/>
          <p:nvPr/>
        </p:nvCxnSpPr>
        <p:spPr>
          <a:xfrm flipH="1">
            <a:off x="4152546" y="322294"/>
            <a:ext cx="1054256" cy="13542"/>
          </a:xfrm>
          <a:prstGeom prst="straightConnector1">
            <a:avLst/>
          </a:prstGeom>
          <a:noFill/>
          <a:ln w="38100" cap="flat" cmpd="sng">
            <a:solidFill>
              <a:schemeClr val="dk1"/>
            </a:solidFill>
            <a:prstDash val="solid"/>
            <a:miter lim="800000"/>
            <a:headEnd type="none" w="sm" len="sm"/>
            <a:tailEnd type="stealth" w="med" len="med"/>
          </a:ln>
        </p:spPr>
      </p:cxnSp>
      <p:cxnSp>
        <p:nvCxnSpPr>
          <p:cNvPr id="343" name="Google Shape;343;p8"/>
          <p:cNvCxnSpPr/>
          <p:nvPr/>
        </p:nvCxnSpPr>
        <p:spPr>
          <a:xfrm flipH="1">
            <a:off x="4189288" y="684745"/>
            <a:ext cx="1090769" cy="343370"/>
          </a:xfrm>
          <a:prstGeom prst="straightConnector1">
            <a:avLst/>
          </a:prstGeom>
          <a:noFill/>
          <a:ln w="38100" cap="flat" cmpd="sng">
            <a:solidFill>
              <a:schemeClr val="dk1"/>
            </a:solidFill>
            <a:prstDash val="solid"/>
            <a:miter lim="800000"/>
            <a:headEnd type="none" w="sm" len="sm"/>
            <a:tailEnd type="stealth" w="med" len="med"/>
          </a:ln>
        </p:spPr>
      </p:cxnSp>
      <p:cxnSp>
        <p:nvCxnSpPr>
          <p:cNvPr id="344" name="Google Shape;344;p8"/>
          <p:cNvCxnSpPr/>
          <p:nvPr/>
        </p:nvCxnSpPr>
        <p:spPr>
          <a:xfrm rot="10800000">
            <a:off x="7227889" y="531863"/>
            <a:ext cx="633878" cy="459150"/>
          </a:xfrm>
          <a:prstGeom prst="straightConnector1">
            <a:avLst/>
          </a:prstGeom>
          <a:noFill/>
          <a:ln w="38100" cap="flat" cmpd="sng">
            <a:solidFill>
              <a:schemeClr val="dk1"/>
            </a:solidFill>
            <a:prstDash val="solid"/>
            <a:miter lim="800000"/>
            <a:headEnd type="none" w="sm" len="sm"/>
            <a:tailEnd type="stealth" w="med" len="med"/>
          </a:ln>
        </p:spPr>
      </p:cxnSp>
      <p:cxnSp>
        <p:nvCxnSpPr>
          <p:cNvPr id="345" name="Google Shape;345;p8"/>
          <p:cNvCxnSpPr/>
          <p:nvPr/>
        </p:nvCxnSpPr>
        <p:spPr>
          <a:xfrm>
            <a:off x="7380047" y="1925324"/>
            <a:ext cx="699879" cy="312599"/>
          </a:xfrm>
          <a:prstGeom prst="straightConnector1">
            <a:avLst/>
          </a:prstGeom>
          <a:noFill/>
          <a:ln w="38100" cap="flat" cmpd="sng">
            <a:solidFill>
              <a:schemeClr val="dk1"/>
            </a:solidFill>
            <a:prstDash val="solid"/>
            <a:miter lim="800000"/>
            <a:headEnd type="none" w="sm" len="sm"/>
            <a:tailEnd type="stealth" w="med" len="med"/>
          </a:ln>
        </p:spPr>
      </p:cxnSp>
      <p:cxnSp>
        <p:nvCxnSpPr>
          <p:cNvPr id="346" name="Google Shape;346;p8"/>
          <p:cNvCxnSpPr/>
          <p:nvPr/>
        </p:nvCxnSpPr>
        <p:spPr>
          <a:xfrm rot="10800000">
            <a:off x="4363397" y="2401777"/>
            <a:ext cx="795138" cy="480385"/>
          </a:xfrm>
          <a:prstGeom prst="straightConnector1">
            <a:avLst/>
          </a:prstGeom>
          <a:noFill/>
          <a:ln w="38100" cap="flat" cmpd="sng">
            <a:solidFill>
              <a:schemeClr val="dk1"/>
            </a:solidFill>
            <a:prstDash val="solid"/>
            <a:miter lim="800000"/>
            <a:headEnd type="none" w="sm" len="sm"/>
            <a:tailEnd type="stealth" w="med" len="med"/>
          </a:ln>
        </p:spPr>
      </p:cxnSp>
      <p:cxnSp>
        <p:nvCxnSpPr>
          <p:cNvPr id="347" name="Google Shape;347;p8"/>
          <p:cNvCxnSpPr/>
          <p:nvPr/>
        </p:nvCxnSpPr>
        <p:spPr>
          <a:xfrm>
            <a:off x="3995107" y="2939292"/>
            <a:ext cx="695451" cy="826165"/>
          </a:xfrm>
          <a:prstGeom prst="straightConnector1">
            <a:avLst/>
          </a:prstGeom>
          <a:noFill/>
          <a:ln w="38100" cap="flat" cmpd="sng">
            <a:solidFill>
              <a:schemeClr val="dk1"/>
            </a:solidFill>
            <a:prstDash val="solid"/>
            <a:miter lim="800000"/>
            <a:headEnd type="none" w="sm" len="sm"/>
            <a:tailEnd type="stealth" w="med" len="med"/>
          </a:ln>
        </p:spPr>
      </p:cxnSp>
      <p:cxnSp>
        <p:nvCxnSpPr>
          <p:cNvPr id="348" name="Google Shape;348;p8"/>
          <p:cNvCxnSpPr/>
          <p:nvPr/>
        </p:nvCxnSpPr>
        <p:spPr>
          <a:xfrm rot="10800000" flipH="1">
            <a:off x="8079926" y="3280823"/>
            <a:ext cx="1046653" cy="608330"/>
          </a:xfrm>
          <a:prstGeom prst="straightConnector1">
            <a:avLst/>
          </a:prstGeom>
          <a:noFill/>
          <a:ln w="38100" cap="flat" cmpd="sng">
            <a:solidFill>
              <a:schemeClr val="dk1"/>
            </a:solidFill>
            <a:prstDash val="solid"/>
            <a:miter lim="800000"/>
            <a:headEnd type="none" w="sm" len="sm"/>
            <a:tailEnd type="stealth" w="med" len="med"/>
          </a:ln>
        </p:spPr>
      </p:cxnSp>
      <p:cxnSp>
        <p:nvCxnSpPr>
          <p:cNvPr id="349" name="Google Shape;349;p8"/>
          <p:cNvCxnSpPr/>
          <p:nvPr/>
        </p:nvCxnSpPr>
        <p:spPr>
          <a:xfrm flipH="1">
            <a:off x="9736943" y="3341943"/>
            <a:ext cx="329532" cy="439223"/>
          </a:xfrm>
          <a:prstGeom prst="straightConnector1">
            <a:avLst/>
          </a:prstGeom>
          <a:noFill/>
          <a:ln w="38100" cap="flat" cmpd="sng">
            <a:solidFill>
              <a:schemeClr val="dk1"/>
            </a:solidFill>
            <a:prstDash val="solid"/>
            <a:miter lim="800000"/>
            <a:headEnd type="none" w="sm" len="sm"/>
            <a:tailEnd type="stealth" w="med" len="med"/>
          </a:ln>
        </p:spPr>
      </p:cxnSp>
      <p:cxnSp>
        <p:nvCxnSpPr>
          <p:cNvPr id="350" name="Google Shape;350;p8"/>
          <p:cNvCxnSpPr/>
          <p:nvPr/>
        </p:nvCxnSpPr>
        <p:spPr>
          <a:xfrm>
            <a:off x="10912835" y="3311939"/>
            <a:ext cx="313965" cy="469227"/>
          </a:xfrm>
          <a:prstGeom prst="straightConnector1">
            <a:avLst/>
          </a:prstGeom>
          <a:noFill/>
          <a:ln w="38100" cap="flat" cmpd="sng">
            <a:solidFill>
              <a:schemeClr val="dk1"/>
            </a:solidFill>
            <a:prstDash val="solid"/>
            <a:miter lim="800000"/>
            <a:headEnd type="none" w="sm" len="sm"/>
            <a:tailEnd type="stealth" w="med" len="med"/>
          </a:ln>
        </p:spPr>
      </p:cxnSp>
      <p:grpSp>
        <p:nvGrpSpPr>
          <p:cNvPr id="351" name="Google Shape;351;p8"/>
          <p:cNvGrpSpPr/>
          <p:nvPr/>
        </p:nvGrpSpPr>
        <p:grpSpPr>
          <a:xfrm>
            <a:off x="1818981" y="1697863"/>
            <a:ext cx="2454518" cy="1080120"/>
            <a:chOff x="2209696" y="1422068"/>
            <a:chExt cx="2454518" cy="1080120"/>
          </a:xfrm>
        </p:grpSpPr>
        <p:sp>
          <p:nvSpPr>
            <p:cNvPr id="352" name="Google Shape;352;p8"/>
            <p:cNvSpPr/>
            <p:nvPr/>
          </p:nvSpPr>
          <p:spPr>
            <a:xfrm>
              <a:off x="2238997" y="1422068"/>
              <a:ext cx="2290610" cy="1080120"/>
            </a:xfrm>
            <a:prstGeom prst="rect">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3" name="Google Shape;353;p8"/>
            <p:cNvSpPr txBox="1"/>
            <p:nvPr/>
          </p:nvSpPr>
          <p:spPr>
            <a:xfrm>
              <a:off x="2209696" y="2125982"/>
              <a:ext cx="245451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i="1">
                  <a:solidFill>
                    <a:schemeClr val="dk1"/>
                  </a:solidFill>
                  <a:latin typeface="Arial"/>
                  <a:ea typeface="Arial"/>
                  <a:cs typeface="Arial"/>
                  <a:sym typeface="Arial"/>
                </a:rPr>
                <a:t>trans</a:t>
              </a:r>
              <a:r>
                <a:rPr lang="it-IT" sz="1800" b="1">
                  <a:solidFill>
                    <a:schemeClr val="dk1"/>
                  </a:solidFill>
                  <a:latin typeface="Arial"/>
                  <a:ea typeface="Arial"/>
                  <a:cs typeface="Arial"/>
                  <a:sym typeface="Arial"/>
                </a:rPr>
                <a:t>-Cinnamic acid </a:t>
              </a:r>
              <a:endParaRPr/>
            </a:p>
          </p:txBody>
        </p:sp>
        <p:pic>
          <p:nvPicPr>
            <p:cNvPr id="354" name="Google Shape;354;p8"/>
            <p:cNvPicPr preferRelativeResize="0"/>
            <p:nvPr/>
          </p:nvPicPr>
          <p:blipFill rotWithShape="1">
            <a:blip r:embed="rId3">
              <a:alphaModFix/>
            </a:blip>
            <a:srcRect/>
            <a:stretch/>
          </p:blipFill>
          <p:spPr>
            <a:xfrm>
              <a:off x="2337091" y="1478222"/>
              <a:ext cx="1894215" cy="672017"/>
            </a:xfrm>
            <a:prstGeom prst="rect">
              <a:avLst/>
            </a:prstGeom>
            <a:noFill/>
            <a:ln>
              <a:noFill/>
            </a:ln>
          </p:spPr>
        </p:pic>
      </p:grpSp>
      <p:pic>
        <p:nvPicPr>
          <p:cNvPr id="355" name="Google Shape;355;p8"/>
          <p:cNvPicPr preferRelativeResize="0"/>
          <p:nvPr/>
        </p:nvPicPr>
        <p:blipFill rotWithShape="1">
          <a:blip r:embed="rId4">
            <a:alphaModFix/>
          </a:blip>
          <a:srcRect/>
          <a:stretch/>
        </p:blipFill>
        <p:spPr>
          <a:xfrm>
            <a:off x="5115507" y="3527798"/>
            <a:ext cx="2520585" cy="703142"/>
          </a:xfrm>
          <a:prstGeom prst="rect">
            <a:avLst/>
          </a:prstGeom>
          <a:noFill/>
          <a:ln>
            <a:noFill/>
          </a:ln>
        </p:spPr>
      </p:pic>
      <p:cxnSp>
        <p:nvCxnSpPr>
          <p:cNvPr id="356" name="Google Shape;356;p8"/>
          <p:cNvCxnSpPr/>
          <p:nvPr/>
        </p:nvCxnSpPr>
        <p:spPr>
          <a:xfrm>
            <a:off x="7936668" y="4532691"/>
            <a:ext cx="545906" cy="502220"/>
          </a:xfrm>
          <a:prstGeom prst="straightConnector1">
            <a:avLst/>
          </a:prstGeom>
          <a:noFill/>
          <a:ln w="38100" cap="flat" cmpd="sng">
            <a:solidFill>
              <a:schemeClr val="dk1"/>
            </a:solidFill>
            <a:prstDash val="solid"/>
            <a:miter lim="800000"/>
            <a:headEnd type="none" w="sm" len="sm"/>
            <a:tailEnd type="stealth" w="med" len="med"/>
          </a:ln>
        </p:spPr>
      </p:cxnSp>
      <p:sp>
        <p:nvSpPr>
          <p:cNvPr id="357" name="Google Shape;35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8</a:t>
            </a:fld>
            <a:endParaRPr/>
          </a:p>
        </p:txBody>
      </p:sp>
      <p:pic>
        <p:nvPicPr>
          <p:cNvPr id="358" name="Google Shape;358;p8"/>
          <p:cNvPicPr preferRelativeResize="0"/>
          <p:nvPr/>
        </p:nvPicPr>
        <p:blipFill rotWithShape="1">
          <a:blip r:embed="rId5">
            <a:alphaModFix/>
          </a:blip>
          <a:srcRect/>
          <a:stretch/>
        </p:blipFill>
        <p:spPr>
          <a:xfrm>
            <a:off x="5820261" y="530777"/>
            <a:ext cx="868802" cy="839517"/>
          </a:xfrm>
          <a:prstGeom prst="rect">
            <a:avLst/>
          </a:prstGeom>
          <a:noFill/>
          <a:ln>
            <a:noFill/>
          </a:ln>
        </p:spPr>
      </p:pic>
      <p:sp>
        <p:nvSpPr>
          <p:cNvPr id="359" name="Google Shape;359;p8"/>
          <p:cNvSpPr/>
          <p:nvPr/>
        </p:nvSpPr>
        <p:spPr>
          <a:xfrm>
            <a:off x="5806645" y="484124"/>
            <a:ext cx="894995" cy="888441"/>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60" name="Google Shape;360;p8"/>
          <p:cNvCxnSpPr/>
          <p:nvPr/>
        </p:nvCxnSpPr>
        <p:spPr>
          <a:xfrm flipH="1">
            <a:off x="7799183" y="2657226"/>
            <a:ext cx="820876" cy="682847"/>
          </a:xfrm>
          <a:prstGeom prst="straightConnector1">
            <a:avLst/>
          </a:prstGeom>
          <a:noFill/>
          <a:ln w="38100" cap="flat" cmpd="sng">
            <a:solidFill>
              <a:schemeClr val="dk1"/>
            </a:solidFill>
            <a:prstDash val="solid"/>
            <a:miter lim="800000"/>
            <a:headEnd type="none" w="sm" len="sm"/>
            <a:tailEnd type="stealth" w="med" len="med"/>
          </a:ln>
        </p:spPr>
      </p:cxnSp>
      <p:cxnSp>
        <p:nvCxnSpPr>
          <p:cNvPr id="361" name="Google Shape;361;p8"/>
          <p:cNvCxnSpPr/>
          <p:nvPr/>
        </p:nvCxnSpPr>
        <p:spPr>
          <a:xfrm>
            <a:off x="7084007" y="5157244"/>
            <a:ext cx="0" cy="961995"/>
          </a:xfrm>
          <a:prstGeom prst="straightConnector1">
            <a:avLst/>
          </a:prstGeom>
          <a:noFill/>
          <a:ln w="38100" cap="flat" cmpd="sng">
            <a:solidFill>
              <a:schemeClr val="accent1"/>
            </a:solidFill>
            <a:prstDash val="solid"/>
            <a:miter lim="800000"/>
            <a:headEnd type="none" w="sm" len="sm"/>
            <a:tailEnd type="triangle" w="med" len="med"/>
          </a:ln>
        </p:spPr>
      </p:cxnSp>
      <p:cxnSp>
        <p:nvCxnSpPr>
          <p:cNvPr id="362" name="Google Shape;362;p8"/>
          <p:cNvCxnSpPr/>
          <p:nvPr/>
        </p:nvCxnSpPr>
        <p:spPr>
          <a:xfrm>
            <a:off x="5634727" y="5194300"/>
            <a:ext cx="0" cy="338803"/>
          </a:xfrm>
          <a:prstGeom prst="straightConnector1">
            <a:avLst/>
          </a:prstGeom>
          <a:noFill/>
          <a:ln w="38100" cap="flat" cmpd="sng">
            <a:solidFill>
              <a:schemeClr val="accent1"/>
            </a:solidFill>
            <a:prstDash val="solid"/>
            <a:miter lim="800000"/>
            <a:headEnd type="none" w="sm" len="sm"/>
            <a:tailEnd type="triangle" w="med" len="med"/>
          </a:ln>
        </p:spPr>
      </p:cxnSp>
      <p:sp>
        <p:nvSpPr>
          <p:cNvPr id="363" name="Google Shape;363;p8"/>
          <p:cNvSpPr txBox="1"/>
          <p:nvPr/>
        </p:nvSpPr>
        <p:spPr>
          <a:xfrm>
            <a:off x="2580791" y="3527143"/>
            <a:ext cx="13787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2000" b="1">
                <a:solidFill>
                  <a:schemeClr val="dk1"/>
                </a:solidFill>
                <a:latin typeface="Arial"/>
                <a:ea typeface="Arial"/>
                <a:cs typeface="Arial"/>
                <a:sym typeface="Arial"/>
              </a:rPr>
              <a:t>Coumarin</a:t>
            </a:r>
            <a:endParaRPr sz="2000" b="1">
              <a:solidFill>
                <a:schemeClr val="dk1"/>
              </a:solidFill>
              <a:latin typeface="Arial"/>
              <a:ea typeface="Arial"/>
              <a:cs typeface="Arial"/>
              <a:sym typeface="Arial"/>
            </a:endParaRPr>
          </a:p>
        </p:txBody>
      </p:sp>
      <p:cxnSp>
        <p:nvCxnSpPr>
          <p:cNvPr id="364" name="Google Shape;364;p8"/>
          <p:cNvCxnSpPr/>
          <p:nvPr/>
        </p:nvCxnSpPr>
        <p:spPr>
          <a:xfrm>
            <a:off x="3249083" y="2926995"/>
            <a:ext cx="0" cy="576064"/>
          </a:xfrm>
          <a:prstGeom prst="straightConnector1">
            <a:avLst/>
          </a:prstGeom>
          <a:noFill/>
          <a:ln w="38100" cap="flat" cmpd="sng">
            <a:solidFill>
              <a:schemeClr val="dk1"/>
            </a:solidFill>
            <a:prstDash val="solid"/>
            <a:miter lim="800000"/>
            <a:headEnd type="none" w="sm" len="sm"/>
            <a:tailEnd type="stealth" w="med" len="med"/>
          </a:ln>
        </p:spPr>
      </p:cxnSp>
      <p:cxnSp>
        <p:nvCxnSpPr>
          <p:cNvPr id="365" name="Google Shape;365;p8"/>
          <p:cNvCxnSpPr/>
          <p:nvPr/>
        </p:nvCxnSpPr>
        <p:spPr>
          <a:xfrm>
            <a:off x="2067983" y="2910505"/>
            <a:ext cx="0" cy="1214658"/>
          </a:xfrm>
          <a:prstGeom prst="straightConnector1">
            <a:avLst/>
          </a:prstGeom>
          <a:noFill/>
          <a:ln w="38100" cap="flat" cmpd="sng">
            <a:solidFill>
              <a:schemeClr val="dk1"/>
            </a:solidFill>
            <a:prstDash val="solid"/>
            <a:miter lim="800000"/>
            <a:headEnd type="none" w="sm" len="sm"/>
            <a:tailEnd type="stealth"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t-IT"/>
              <a:t>9</a:t>
            </a:fld>
            <a:endParaRPr/>
          </a:p>
        </p:txBody>
      </p:sp>
      <p:pic>
        <p:nvPicPr>
          <p:cNvPr id="371" name="Google Shape;371;p9"/>
          <p:cNvPicPr preferRelativeResize="0"/>
          <p:nvPr/>
        </p:nvPicPr>
        <p:blipFill rotWithShape="1">
          <a:blip r:embed="rId3">
            <a:alphaModFix/>
          </a:blip>
          <a:srcRect/>
          <a:stretch/>
        </p:blipFill>
        <p:spPr>
          <a:xfrm>
            <a:off x="1062746" y="1143000"/>
            <a:ext cx="10100554" cy="4997450"/>
          </a:xfrm>
          <a:prstGeom prst="rect">
            <a:avLst/>
          </a:prstGeom>
          <a:noFill/>
          <a:ln>
            <a:noFill/>
          </a:ln>
        </p:spPr>
      </p:pic>
      <p:sp>
        <p:nvSpPr>
          <p:cNvPr id="372" name="Google Shape;372;p9"/>
          <p:cNvSpPr txBox="1"/>
          <p:nvPr/>
        </p:nvSpPr>
        <p:spPr>
          <a:xfrm>
            <a:off x="266700" y="557768"/>
            <a:ext cx="513473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800" b="1">
                <a:solidFill>
                  <a:schemeClr val="dk1"/>
                </a:solidFill>
                <a:latin typeface="Arial"/>
                <a:ea typeface="Arial"/>
                <a:cs typeface="Arial"/>
                <a:sym typeface="Arial"/>
              </a:rPr>
              <a:t>Synthesis of prefenic acid from shikimic acid</a:t>
            </a:r>
            <a:endParaRPr/>
          </a:p>
        </p:txBody>
      </p:sp>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2473</Words>
  <Application>Microsoft Macintosh PowerPoint</Application>
  <PresentationFormat>Widescreen</PresentationFormat>
  <Paragraphs>329</Paragraphs>
  <Slides>41</Slides>
  <Notes>41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41</vt:i4>
      </vt:variant>
    </vt:vector>
  </HeadingPairs>
  <TitlesOfParts>
    <vt:vector size="49" baseType="lpstr">
      <vt:lpstr>Calibri</vt:lpstr>
      <vt:lpstr>Arial</vt:lpstr>
      <vt:lpstr>EB Garamond</vt:lpstr>
      <vt:lpstr>Noto Sans Symbols</vt:lpstr>
      <vt:lpstr>Helvetica Neue</vt:lpstr>
      <vt:lpstr>Arial</vt:lpstr>
      <vt:lpstr>Roboto</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Chalcones are precursors of a large class of flavonoids </vt:lpstr>
      <vt:lpstr>Presentazione standard di PowerPoint</vt:lpstr>
      <vt:lpstr>Presentazione standard di PowerPoint</vt:lpstr>
      <vt:lpstr>Presentazione standard di PowerPoint</vt:lpstr>
      <vt:lpstr>Presentazione standard di PowerPoint</vt:lpstr>
      <vt:lpstr>Presentazione standard di PowerPoint</vt:lpstr>
      <vt:lpstr>Resveratrol</vt:lpstr>
      <vt:lpstr>Presentazione standard di PowerPoint</vt:lpstr>
      <vt:lpstr>Presentazione standard di PowerPoint</vt:lpstr>
      <vt:lpstr>Effect of resveratrol on life extension </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paola.coccetti@unimib.it</dc:creator>
  <cp:lastModifiedBy>paola.coccetti@unimib.it</cp:lastModifiedBy>
  <cp:revision>3</cp:revision>
  <dcterms:created xsi:type="dcterms:W3CDTF">2022-10-12T20:58:17Z</dcterms:created>
  <dcterms:modified xsi:type="dcterms:W3CDTF">2023-06-09T16:24:09Z</dcterms:modified>
</cp:coreProperties>
</file>