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804" r:id="rId2"/>
    <p:sldId id="315" r:id="rId3"/>
    <p:sldId id="454" r:id="rId4"/>
    <p:sldId id="319" r:id="rId5"/>
    <p:sldId id="488" r:id="rId6"/>
    <p:sldId id="489" r:id="rId7"/>
    <p:sldId id="491" r:id="rId8"/>
    <p:sldId id="492" r:id="rId9"/>
    <p:sldId id="493" r:id="rId10"/>
    <p:sldId id="494" r:id="rId11"/>
    <p:sldId id="496" r:id="rId12"/>
    <p:sldId id="497" r:id="rId13"/>
    <p:sldId id="498" r:id="rId14"/>
    <p:sldId id="320" r:id="rId15"/>
    <p:sldId id="347" r:id="rId16"/>
    <p:sldId id="352" r:id="rId17"/>
    <p:sldId id="81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56" autoAdjust="0"/>
    <p:restoredTop sz="94444" autoAdjust="0"/>
  </p:normalViewPr>
  <p:slideViewPr>
    <p:cSldViewPr snapToGrid="0">
      <p:cViewPr varScale="1">
        <p:scale>
          <a:sx n="71" d="100"/>
          <a:sy n="71" d="100"/>
        </p:scale>
        <p:origin x="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166BC-3E2D-4FD3-8C34-3936C1F780A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5CA2F-0B35-4488-9ABC-FBBE7121017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8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4C9CB970-1412-4A63-BB0C-E3155674A3AB}" type="slidenum">
              <a:t>3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1440" tIns="45720" rIns="91440" bIns="45720" anchor="t" anchorCtr="0">
            <a:spAutoFit/>
          </a:bodyPr>
          <a:lstStyle/>
          <a:p>
            <a:pPr lvl="0"/>
            <a:endParaRPr lang="en-US"/>
          </a:p>
        </p:txBody>
      </p:sp>
      <p:sp>
        <p:nvSpPr>
          <p:cNvPr id="4" name="Segnaposto numero diapositiva 3"/>
          <p:cNvSpPr/>
          <p:nvPr/>
        </p:nvSpPr>
        <p:spPr>
          <a:xfrm>
            <a:off x="4021200" y="9721800"/>
            <a:ext cx="3076560" cy="511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A6C3407A-CB4E-4A6F-9EA1-7F72B02F9F1E}" type="slidenum">
              <a:t>3</a:t>
            </a:fld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0984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4C9CB970-1412-4A63-BB0C-E3155674A3AB}" type="slidenum">
              <a:t>7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1440" tIns="45720" rIns="91440" bIns="45720" anchor="t" anchorCtr="0">
            <a:spAutoFit/>
          </a:bodyPr>
          <a:lstStyle/>
          <a:p>
            <a:pPr lvl="0"/>
            <a:endParaRPr lang="en-US"/>
          </a:p>
        </p:txBody>
      </p:sp>
      <p:sp>
        <p:nvSpPr>
          <p:cNvPr id="4" name="Segnaposto numero diapositiva 3"/>
          <p:cNvSpPr/>
          <p:nvPr/>
        </p:nvSpPr>
        <p:spPr>
          <a:xfrm>
            <a:off x="4021200" y="9721800"/>
            <a:ext cx="3076560" cy="511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A6C3407A-CB4E-4A6F-9EA1-7F72B02F9F1E}" type="slidenum">
              <a:t>7</a:t>
            </a:fld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83670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4C9CB970-1412-4A63-BB0C-E3155674A3AB}" type="slidenum">
              <a:t>8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1440" tIns="45720" rIns="91440" bIns="45720" anchor="t" anchorCtr="0">
            <a:spAutoFit/>
          </a:bodyPr>
          <a:lstStyle/>
          <a:p>
            <a:pPr lvl="0"/>
            <a:endParaRPr lang="en-US"/>
          </a:p>
        </p:txBody>
      </p:sp>
      <p:sp>
        <p:nvSpPr>
          <p:cNvPr id="4" name="Segnaposto numero diapositiva 3"/>
          <p:cNvSpPr/>
          <p:nvPr/>
        </p:nvSpPr>
        <p:spPr>
          <a:xfrm>
            <a:off x="4021200" y="9721800"/>
            <a:ext cx="3076560" cy="511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A6C3407A-CB4E-4A6F-9EA1-7F72B02F9F1E}" type="slidenum">
              <a:t>8</a:t>
            </a:fld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03352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4C9CB970-1412-4A63-BB0C-E3155674A3AB}" type="slidenum">
              <a:t>9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1440" tIns="45720" rIns="91440" bIns="45720" anchor="t" anchorCtr="0">
            <a:spAutoFit/>
          </a:bodyPr>
          <a:lstStyle/>
          <a:p>
            <a:pPr lvl="0"/>
            <a:endParaRPr lang="en-US"/>
          </a:p>
        </p:txBody>
      </p:sp>
      <p:sp>
        <p:nvSpPr>
          <p:cNvPr id="4" name="Segnaposto numero diapositiva 3"/>
          <p:cNvSpPr/>
          <p:nvPr/>
        </p:nvSpPr>
        <p:spPr>
          <a:xfrm>
            <a:off x="4021200" y="9721800"/>
            <a:ext cx="3076560" cy="511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A6C3407A-CB4E-4A6F-9EA1-7F72B02F9F1E}" type="slidenum">
              <a:t>9</a:t>
            </a:fld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89927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4C9CB970-1412-4A63-BB0C-E3155674A3AB}" type="slidenum">
              <a:t>10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1440" tIns="45720" rIns="91440" bIns="45720" anchor="t" anchorCtr="0">
            <a:spAutoFit/>
          </a:bodyPr>
          <a:lstStyle/>
          <a:p>
            <a:pPr lvl="0"/>
            <a:endParaRPr lang="en-US"/>
          </a:p>
        </p:txBody>
      </p:sp>
      <p:sp>
        <p:nvSpPr>
          <p:cNvPr id="4" name="Segnaposto numero diapositiva 3"/>
          <p:cNvSpPr/>
          <p:nvPr/>
        </p:nvSpPr>
        <p:spPr>
          <a:xfrm>
            <a:off x="4021200" y="9721800"/>
            <a:ext cx="3076560" cy="511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A6C3407A-CB4E-4A6F-9EA1-7F72B02F9F1E}" type="slidenum">
              <a:t>10</a:t>
            </a:fld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5868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2D23-D221-4DE8-AA0F-7EA0EFF8DA89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8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232D-1181-4C0A-B975-46A7912BADFD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2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5988-EF68-4955-9E00-B2774FBB4B4D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3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4432-F20C-4120-97B0-037A9C94FE74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902-7643-400C-90C7-1E4229FAF73C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5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36E4-2613-427F-A8AE-EA374AFAAF93}" type="datetime1">
              <a:rPr lang="en-US" smtClean="0"/>
              <a:t>11/2/2023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48E4-8E4E-4DF4-8D48-A17225BD3DB3}" type="datetime1">
              <a:rPr lang="en-US" smtClean="0"/>
              <a:t>11/2/2023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1E24-1C27-427E-8AC3-542D4B3EC3D2}" type="datetime1">
              <a:rPr lang="en-US" smtClean="0"/>
              <a:t>11/2/2023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7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2DF5-5B89-46E8-A9E1-98BC66FD626A}" type="datetime1">
              <a:rPr lang="en-US" smtClean="0"/>
              <a:t>11/2/2023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049-76BF-4065-96AA-ADC9F156FA9E}" type="datetime1">
              <a:rPr lang="en-US" smtClean="0"/>
              <a:t>11/2/2023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6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5723-AEC3-4D7F-960E-0C6C49D841BB}" type="datetime1">
              <a:rPr lang="en-US" smtClean="0"/>
              <a:t>11/2/2023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7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A2F8E-FECA-4A08-BE84-5C031A5FD211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2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92942" y="406400"/>
            <a:ext cx="9606116" cy="2387600"/>
          </a:xfrm>
        </p:spPr>
        <p:txBody>
          <a:bodyPr>
            <a:normAutofit fontScale="90000"/>
          </a:bodyPr>
          <a:lstStyle/>
          <a:p>
            <a:r>
              <a:rPr lang="it-IT" dirty="0"/>
              <a:t>Tecniche Statistiche per la Psicologia Clinica e Sanitaria </a:t>
            </a:r>
            <a:r>
              <a:rPr lang="en-US" dirty="0"/>
              <a:t>2023 - </a:t>
            </a:r>
            <a:r>
              <a:rPr lang="en-US" dirty="0" err="1"/>
              <a:t>Esercitazione</a:t>
            </a:r>
            <a:r>
              <a:rPr lang="en-US" dirty="0"/>
              <a:t> 3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Giulio </a:t>
            </a:r>
            <a:r>
              <a:rPr lang="en-US" dirty="0" err="1"/>
              <a:t>Costantini</a:t>
            </a:r>
            <a:r>
              <a:rPr lang="en-US" dirty="0"/>
              <a:t> </a:t>
            </a:r>
            <a:r>
              <a:rPr lang="it-IT" dirty="0"/>
              <a:t>giulio.costantini@unimib.it</a:t>
            </a:r>
            <a:endParaRPr lang="en-US" dirty="0"/>
          </a:p>
          <a:p>
            <a:r>
              <a:rPr lang="en-US" dirty="0"/>
              <a:t>Marco </a:t>
            </a:r>
            <a:r>
              <a:rPr lang="en-US" dirty="0" err="1"/>
              <a:t>Perugini</a:t>
            </a:r>
            <a:r>
              <a:rPr lang="en-US" dirty="0"/>
              <a:t> marco.perugini@unimib.it</a:t>
            </a:r>
          </a:p>
          <a:p>
            <a:r>
              <a:rPr lang="en-US" dirty="0"/>
              <a:t>Anastasia Galkina a.galkina@campus.unimib.it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57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magine 48">
            <a:extLst>
              <a:ext uri="{FF2B5EF4-FFF2-40B4-BE49-F238E27FC236}">
                <a16:creationId xmlns:a16="http://schemas.microsoft.com/office/drawing/2014/main" id="{43B907B0-A914-4DC3-BCD0-3A50DE881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71" y="882879"/>
            <a:ext cx="6916115" cy="2772162"/>
          </a:xfrm>
          <a:prstGeom prst="rect">
            <a:avLst/>
          </a:prstGeom>
        </p:spPr>
      </p:pic>
      <p:sp>
        <p:nvSpPr>
          <p:cNvPr id="5" name="Text Box 8"/>
          <p:cNvSpPr/>
          <p:nvPr/>
        </p:nvSpPr>
        <p:spPr>
          <a:xfrm>
            <a:off x="5522879" y="6118200"/>
            <a:ext cx="2125800" cy="371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E8955622-ED82-4EB5-AC86-D8489B9A56B8}"/>
              </a:ext>
            </a:extLst>
          </p:cNvPr>
          <p:cNvSpPr/>
          <p:nvPr/>
        </p:nvSpPr>
        <p:spPr>
          <a:xfrm>
            <a:off x="2958353" y="2725266"/>
            <a:ext cx="4329953" cy="1949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E7E66A7-A968-453A-B822-66721B6BD9A0}"/>
              </a:ext>
            </a:extLst>
          </p:cNvPr>
          <p:cNvSpPr txBox="1"/>
          <p:nvPr/>
        </p:nvSpPr>
        <p:spPr>
          <a:xfrm>
            <a:off x="7365714" y="263806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c’</a:t>
            </a:r>
          </a:p>
        </p:txBody>
      </p:sp>
      <p:sp>
        <p:nvSpPr>
          <p:cNvPr id="32" name="Oval 21">
            <a:extLst>
              <a:ext uri="{FF2B5EF4-FFF2-40B4-BE49-F238E27FC236}">
                <a16:creationId xmlns:a16="http://schemas.microsoft.com/office/drawing/2014/main" id="{E728154E-DC29-4B2D-8E8F-4B2A7E63EF2E}"/>
              </a:ext>
            </a:extLst>
          </p:cNvPr>
          <p:cNvSpPr/>
          <p:nvPr/>
        </p:nvSpPr>
        <p:spPr>
          <a:xfrm>
            <a:off x="10139202" y="4484878"/>
            <a:ext cx="714240" cy="474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BBE0E3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COVConc</a:t>
            </a:r>
            <a:endParaRPr lang="en-US" sz="1200" b="1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4" name="Oval 22">
            <a:extLst>
              <a:ext uri="{FF2B5EF4-FFF2-40B4-BE49-F238E27FC236}">
                <a16:creationId xmlns:a16="http://schemas.microsoft.com/office/drawing/2014/main" id="{3A4FCC8A-0F81-40CD-BBC3-6A81FB322E39}"/>
              </a:ext>
            </a:extLst>
          </p:cNvPr>
          <p:cNvSpPr/>
          <p:nvPr/>
        </p:nvSpPr>
        <p:spPr>
          <a:xfrm>
            <a:off x="8073523" y="4484879"/>
            <a:ext cx="83375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Age</a:t>
            </a:r>
          </a:p>
        </p:txBody>
      </p:sp>
      <p:sp>
        <p:nvSpPr>
          <p:cNvPr id="35" name="Oval 23">
            <a:extLst>
              <a:ext uri="{FF2B5EF4-FFF2-40B4-BE49-F238E27FC236}">
                <a16:creationId xmlns:a16="http://schemas.microsoft.com/office/drawing/2014/main" id="{8FC3292D-AC10-4AA5-AB26-F92F1014042B}"/>
              </a:ext>
            </a:extLst>
          </p:cNvPr>
          <p:cNvSpPr/>
          <p:nvPr/>
        </p:nvSpPr>
        <p:spPr>
          <a:xfrm>
            <a:off x="9066043" y="5291278"/>
            <a:ext cx="755639" cy="474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66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nInfo</a:t>
            </a:r>
            <a:endParaRPr lang="en-US" sz="1200" b="1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6" name="Line 24">
            <a:extLst>
              <a:ext uri="{FF2B5EF4-FFF2-40B4-BE49-F238E27FC236}">
                <a16:creationId xmlns:a16="http://schemas.microsoft.com/office/drawing/2014/main" id="{EBA41DB3-A5FC-4DB7-BE6E-69EFA774E977}"/>
              </a:ext>
            </a:extLst>
          </p:cNvPr>
          <p:cNvSpPr/>
          <p:nvPr/>
        </p:nvSpPr>
        <p:spPr>
          <a:xfrm>
            <a:off x="8907283" y="4768918"/>
            <a:ext cx="1191959" cy="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37" name="Line 25">
            <a:extLst>
              <a:ext uri="{FF2B5EF4-FFF2-40B4-BE49-F238E27FC236}">
                <a16:creationId xmlns:a16="http://schemas.microsoft.com/office/drawing/2014/main" id="{A83437A6-D187-403D-A0DF-91EC53E186D0}"/>
              </a:ext>
            </a:extLst>
          </p:cNvPr>
          <p:cNvSpPr/>
          <p:nvPr/>
        </p:nvSpPr>
        <p:spPr>
          <a:xfrm flipV="1">
            <a:off x="9821682" y="4958998"/>
            <a:ext cx="357120" cy="47484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C12011F-AB35-4F81-A4FE-40AD083B7E1A}"/>
              </a:ext>
            </a:extLst>
          </p:cNvPr>
          <p:cNvSpPr txBox="1"/>
          <p:nvPr/>
        </p:nvSpPr>
        <p:spPr>
          <a:xfrm>
            <a:off x="10042377" y="5106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012BFC4-0D3B-4F52-BB31-551CC94842F5}"/>
              </a:ext>
            </a:extLst>
          </p:cNvPr>
          <p:cNvSpPr txBox="1"/>
          <p:nvPr/>
        </p:nvSpPr>
        <p:spPr>
          <a:xfrm>
            <a:off x="9244306" y="4415601"/>
            <a:ext cx="35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c'</a:t>
            </a:r>
          </a:p>
        </p:txBody>
      </p:sp>
      <p:sp>
        <p:nvSpPr>
          <p:cNvPr id="40" name="Oval 29">
            <a:extLst>
              <a:ext uri="{FF2B5EF4-FFF2-40B4-BE49-F238E27FC236}">
                <a16:creationId xmlns:a16="http://schemas.microsoft.com/office/drawing/2014/main" id="{42607B1E-A640-4D95-8259-B40984FE5B8D}"/>
              </a:ext>
            </a:extLst>
          </p:cNvPr>
          <p:cNvSpPr/>
          <p:nvPr/>
        </p:nvSpPr>
        <p:spPr>
          <a:xfrm>
            <a:off x="10147122" y="2023920"/>
            <a:ext cx="714240" cy="474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BBE0E3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COVConc</a:t>
            </a:r>
            <a:endParaRPr lang="en-US" sz="1200" b="1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1" name="Oval 30">
            <a:extLst>
              <a:ext uri="{FF2B5EF4-FFF2-40B4-BE49-F238E27FC236}">
                <a16:creationId xmlns:a16="http://schemas.microsoft.com/office/drawing/2014/main" id="{8B20EA98-AB56-4F82-8586-C893110EFE16}"/>
              </a:ext>
            </a:extLst>
          </p:cNvPr>
          <p:cNvSpPr/>
          <p:nvPr/>
        </p:nvSpPr>
        <p:spPr>
          <a:xfrm>
            <a:off x="8081802" y="2023921"/>
            <a:ext cx="83339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Age</a:t>
            </a:r>
          </a:p>
        </p:txBody>
      </p:sp>
      <p:sp>
        <p:nvSpPr>
          <p:cNvPr id="42" name="Line 31">
            <a:extLst>
              <a:ext uri="{FF2B5EF4-FFF2-40B4-BE49-F238E27FC236}">
                <a16:creationId xmlns:a16="http://schemas.microsoft.com/office/drawing/2014/main" id="{73BB1552-1CCB-4149-828D-1615B89E880B}"/>
              </a:ext>
            </a:extLst>
          </p:cNvPr>
          <p:cNvSpPr/>
          <p:nvPr/>
        </p:nvSpPr>
        <p:spPr>
          <a:xfrm>
            <a:off x="8915202" y="2307960"/>
            <a:ext cx="119196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8AC81C5F-7E24-4512-BF4F-8FD56FEB78E1}"/>
              </a:ext>
            </a:extLst>
          </p:cNvPr>
          <p:cNvSpPr txBox="1"/>
          <p:nvPr/>
        </p:nvSpPr>
        <p:spPr>
          <a:xfrm>
            <a:off x="9305803" y="200524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44" name="Oval 38">
            <a:extLst>
              <a:ext uri="{FF2B5EF4-FFF2-40B4-BE49-F238E27FC236}">
                <a16:creationId xmlns:a16="http://schemas.microsoft.com/office/drawing/2014/main" id="{61C7BDEE-44DA-4C84-A47D-DDA2A02D2E1F}"/>
              </a:ext>
            </a:extLst>
          </p:cNvPr>
          <p:cNvSpPr/>
          <p:nvPr/>
        </p:nvSpPr>
        <p:spPr>
          <a:xfrm>
            <a:off x="8073883" y="2906641"/>
            <a:ext cx="83339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Age</a:t>
            </a:r>
          </a:p>
        </p:txBody>
      </p:sp>
      <p:sp>
        <p:nvSpPr>
          <p:cNvPr id="45" name="Oval 39">
            <a:extLst>
              <a:ext uri="{FF2B5EF4-FFF2-40B4-BE49-F238E27FC236}">
                <a16:creationId xmlns:a16="http://schemas.microsoft.com/office/drawing/2014/main" id="{EEA2467A-7995-4827-ADE3-74092D0D9965}"/>
              </a:ext>
            </a:extLst>
          </p:cNvPr>
          <p:cNvSpPr/>
          <p:nvPr/>
        </p:nvSpPr>
        <p:spPr>
          <a:xfrm>
            <a:off x="9066043" y="3713040"/>
            <a:ext cx="755639" cy="474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66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nInfo</a:t>
            </a:r>
            <a:endParaRPr lang="en-US" sz="1200" b="1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6" name="Line 41">
            <a:extLst>
              <a:ext uri="{FF2B5EF4-FFF2-40B4-BE49-F238E27FC236}">
                <a16:creationId xmlns:a16="http://schemas.microsoft.com/office/drawing/2014/main" id="{1DBBD829-E066-4171-B433-BD83A47A843E}"/>
              </a:ext>
            </a:extLst>
          </p:cNvPr>
          <p:cNvSpPr/>
          <p:nvPr/>
        </p:nvSpPr>
        <p:spPr>
          <a:xfrm>
            <a:off x="8835642" y="3363840"/>
            <a:ext cx="381240" cy="38088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9E86888D-E5C9-4BB6-8FB8-437C3DFE6D7F}"/>
              </a:ext>
            </a:extLst>
          </p:cNvPr>
          <p:cNvSpPr txBox="1"/>
          <p:nvPr/>
        </p:nvSpPr>
        <p:spPr>
          <a:xfrm>
            <a:off x="8933532" y="318017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6B7B4885-AFE1-4A05-AEDC-AAC83A06EF79}"/>
              </a:ext>
            </a:extLst>
          </p:cNvPr>
          <p:cNvSpPr txBox="1"/>
          <p:nvPr/>
        </p:nvSpPr>
        <p:spPr>
          <a:xfrm>
            <a:off x="785620" y="4399586"/>
            <a:ext cx="5934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Poiché l’effetto diretto c’ è significativamente diverso da zero,</a:t>
            </a:r>
            <a:br>
              <a:rPr lang="it-IT" dirty="0"/>
            </a:br>
            <a:r>
              <a:rPr lang="it-IT" dirty="0"/>
              <a:t>la mediazione è parziale.</a:t>
            </a:r>
          </a:p>
        </p:txBody>
      </p:sp>
    </p:spTree>
    <p:extLst>
      <p:ext uri="{BB962C8B-B14F-4D97-AF65-F5344CB8AC3E}">
        <p14:creationId xmlns:p14="http://schemas.microsoft.com/office/powerpoint/2010/main" val="1431923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8E698156-4960-4A64-9FFE-B471ED0BF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71" y="882879"/>
            <a:ext cx="6916115" cy="2772162"/>
          </a:xfrm>
          <a:prstGeom prst="rect">
            <a:avLst/>
          </a:prstGeom>
        </p:spPr>
      </p:pic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815852B-E2CD-42A2-9E34-4ACC5DAF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797-1003-486B-8704-239240F5DCBE}" type="slidenum">
              <a:rPr lang="en-US" smtClean="0"/>
              <a:t>11</a:t>
            </a:fld>
            <a:endParaRPr lang="en-US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D0A76AD-CF90-4062-9BA8-6CAF74EE3214}"/>
              </a:ext>
            </a:extLst>
          </p:cNvPr>
          <p:cNvSpPr/>
          <p:nvPr/>
        </p:nvSpPr>
        <p:spPr>
          <a:xfrm>
            <a:off x="2958353" y="2106703"/>
            <a:ext cx="4329953" cy="1949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C908423-683F-47E4-A6F4-3AAB005EA605}"/>
              </a:ext>
            </a:extLst>
          </p:cNvPr>
          <p:cNvSpPr txBox="1"/>
          <p:nvPr/>
        </p:nvSpPr>
        <p:spPr>
          <a:xfrm>
            <a:off x="785620" y="4399586"/>
            <a:ext cx="105846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Complessivamente, l’effetto indiretto o mediato testato col metodo Bootstrap risulta significativamente diverso</a:t>
            </a:r>
            <a:br>
              <a:rPr lang="it-IT" dirty="0"/>
            </a:br>
            <a:r>
              <a:rPr lang="it-IT" dirty="0"/>
              <a:t>da zero, effetto mediato non standardizzato = .00088, IC 95% = [.00024, .00169].</a:t>
            </a:r>
          </a:p>
          <a:p>
            <a:r>
              <a:rPr lang="it-IT" dirty="0"/>
              <a:t>(ATTENZIONE: l’intervallo di confidenza è espresso in termini di coefficienti b, non di beta)</a:t>
            </a:r>
          </a:p>
          <a:p>
            <a:endParaRPr lang="it-IT" dirty="0"/>
          </a:p>
          <a:p>
            <a:r>
              <a:rPr lang="it-IT" dirty="0"/>
              <a:t>L’effetto effetto mediato standardizzato era pari a = .0136, cioè circa al 10% dell’effetto totale (.0136/.1314).</a:t>
            </a:r>
          </a:p>
        </p:txBody>
      </p:sp>
    </p:spTree>
    <p:extLst>
      <p:ext uri="{BB962C8B-B14F-4D97-AF65-F5344CB8AC3E}">
        <p14:creationId xmlns:p14="http://schemas.microsoft.com/office/powerpoint/2010/main" val="3133296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4C17BD5-D19F-4383-B13A-5F34C9B0CE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In </a:t>
            </a:r>
            <a:r>
              <a:rPr lang="it-IT" dirty="0" err="1"/>
              <a:t>Jamovi</a:t>
            </a:r>
            <a:r>
              <a:rPr lang="it-IT" dirty="0"/>
              <a:t>, sotto Path </a:t>
            </a:r>
            <a:r>
              <a:rPr lang="it-IT" dirty="0" err="1"/>
              <a:t>Diagram</a:t>
            </a:r>
            <a:r>
              <a:rPr lang="it-IT" dirty="0"/>
              <a:t>, possiamo chiedere un grafico che riporti i coefficienti di regressione. In questo caso, consideriamo quelli standardizzati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E7C041B7-C21A-4AC0-85DF-3F7D5476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797-1003-486B-8704-239240F5DCBE}" type="slidenum">
              <a:rPr lang="en-US" smtClean="0"/>
              <a:t>12</a:t>
            </a:fld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1E9F71C-A100-47C8-BC42-D84FA06D0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140" y="3966855"/>
            <a:ext cx="5268060" cy="2210108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AF90079A-21F6-4C56-BFAC-CAE9E5B6EECD}"/>
              </a:ext>
            </a:extLst>
          </p:cNvPr>
          <p:cNvSpPr/>
          <p:nvPr/>
        </p:nvSpPr>
        <p:spPr>
          <a:xfrm>
            <a:off x="2268071" y="4392703"/>
            <a:ext cx="806824" cy="2241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13E0E6A-E406-47A7-922A-733A5CDF0C14}"/>
              </a:ext>
            </a:extLst>
          </p:cNvPr>
          <p:cNvSpPr/>
          <p:nvPr/>
        </p:nvSpPr>
        <p:spPr>
          <a:xfrm>
            <a:off x="2510119" y="5231043"/>
            <a:ext cx="806824" cy="2241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Titolo 2">
            <a:extLst>
              <a:ext uri="{FF2B5EF4-FFF2-40B4-BE49-F238E27FC236}">
                <a16:creationId xmlns:a16="http://schemas.microsoft.com/office/drawing/2014/main" id="{6E1F5921-D5DE-4094-BC01-9B5514D886A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Grafico</a:t>
            </a:r>
            <a:endParaRPr lang="it-IT" dirty="0"/>
          </a:p>
        </p:txBody>
      </p:sp>
      <p:pic>
        <p:nvPicPr>
          <p:cNvPr id="34" name="Picture 14" descr="http://127.0.0.1:51930/d805089b-0593-4f27-a198-106e55a9fad5/22/res/22%20jammGLM/resources/85f5dee5345afa24.png">
            <a:extLst>
              <a:ext uri="{FF2B5EF4-FFF2-40B4-BE49-F238E27FC236}">
                <a16:creationId xmlns:a16="http://schemas.microsoft.com/office/drawing/2014/main" id="{430499B6-5D62-4053-84BB-BB5DDE3200B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8194"/>
            <a:ext cx="5181600" cy="388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489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667CF7B0-F626-4C73-8A01-CF90D4BB9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Riportare i risultati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59B490F-2926-4FE3-9D6D-EFF77125B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Abbiamo testato l’ipotesi che il possesso di informazioni sul </a:t>
            </a:r>
            <a:r>
              <a:rPr lang="it-IT" dirty="0" err="1"/>
              <a:t>covid</a:t>
            </a:r>
            <a:r>
              <a:rPr lang="it-IT" dirty="0"/>
              <a:t> (</a:t>
            </a:r>
            <a:r>
              <a:rPr lang="it-IT" dirty="0" err="1"/>
              <a:t>nInfo</a:t>
            </a:r>
            <a:r>
              <a:rPr lang="it-IT" dirty="0"/>
              <a:t>) mediasse l’effetto dell’età sulla preoccupazione per il </a:t>
            </a:r>
            <a:r>
              <a:rPr lang="it-IT" dirty="0" err="1"/>
              <a:t>covid</a:t>
            </a:r>
            <a:r>
              <a:rPr lang="it-IT" dirty="0"/>
              <a:t>. Abbiamo testato le tre condizioni di </a:t>
            </a:r>
            <a:r>
              <a:rPr lang="it-IT" dirty="0" err="1"/>
              <a:t>Baron</a:t>
            </a:r>
            <a:r>
              <a:rPr lang="it-IT" dirty="0"/>
              <a:t> &amp; Kenny (1986)</a:t>
            </a:r>
          </a:p>
          <a:p>
            <a:r>
              <a:rPr lang="it-IT" dirty="0"/>
              <a:t>La prima condizione era soddisfatta perché l’età prediceva in modo significativo la preoccupazione in una regressione lineare semplice, </a:t>
            </a:r>
            <a:r>
              <a:rPr lang="el-GR" dirty="0"/>
              <a:t>β</a:t>
            </a:r>
            <a:r>
              <a:rPr lang="it-IT" dirty="0"/>
              <a:t> = .131, p &lt; .001. </a:t>
            </a:r>
          </a:p>
          <a:p>
            <a:r>
              <a:rPr lang="it-IT" dirty="0"/>
              <a:t>La seconda condizione era soddisfatta perché l’età prediceva in modo significativo il numero di informazioni in una regressione lineare semplice, </a:t>
            </a:r>
            <a:r>
              <a:rPr lang="el-GR" dirty="0"/>
              <a:t>β</a:t>
            </a:r>
            <a:r>
              <a:rPr lang="it-IT" dirty="0"/>
              <a:t> = .0955, p = .003.</a:t>
            </a:r>
          </a:p>
          <a:p>
            <a:r>
              <a:rPr lang="it-IT" dirty="0"/>
              <a:t>La terza condizione era soddisfatta perché il numero di informazioni prediceva la preoccupazione al netto dell’età in una regressione multipla, </a:t>
            </a:r>
            <a:r>
              <a:rPr lang="el-GR" dirty="0"/>
              <a:t>β</a:t>
            </a:r>
            <a:r>
              <a:rPr lang="it-IT" dirty="0"/>
              <a:t> = .142, p &lt; .001. Nella regressione emerge anche un effetto diretto di età significativo, </a:t>
            </a:r>
            <a:r>
              <a:rPr lang="el-GR" dirty="0"/>
              <a:t>β</a:t>
            </a:r>
            <a:r>
              <a:rPr lang="it-IT" dirty="0"/>
              <a:t> = .117, p &lt; .001, quindi la mediazione è parziale.</a:t>
            </a:r>
          </a:p>
          <a:p>
            <a:pPr marL="0" indent="0">
              <a:buNone/>
            </a:pPr>
            <a:r>
              <a:rPr lang="it-IT" dirty="0"/>
              <a:t>L’effetto mediato è stato complessivamente testato anche tramite bootstrap, e l’intervallo di confidenza ne ha confermato la significatività, IC 95% = [.00037, .0025].</a:t>
            </a:r>
          </a:p>
          <a:p>
            <a:pPr marL="0" indent="0">
              <a:buNone/>
            </a:pPr>
            <a:r>
              <a:rPr lang="it-IT" dirty="0"/>
              <a:t>L’effetto mediato era </a:t>
            </a:r>
            <a:r>
              <a:rPr lang="el-GR" dirty="0"/>
              <a:t>β</a:t>
            </a:r>
            <a:r>
              <a:rPr lang="it-IT" dirty="0"/>
              <a:t> </a:t>
            </a:r>
            <a:r>
              <a:rPr lang="it-IT"/>
              <a:t>= .0136 </a:t>
            </a:r>
            <a:r>
              <a:rPr lang="it-IT" dirty="0"/>
              <a:t>e pari a circa il 10% di quello totale.</a:t>
            </a:r>
          </a:p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F250C17-3F55-419E-BEAA-2892FB26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797-1003-486B-8704-239240F5DC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15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Esercizio 1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it-IT" dirty="0"/>
              <a:t>Aprite il file </a:t>
            </a:r>
            <a:r>
              <a:rPr lang="it-IT" dirty="0" err="1"/>
              <a:t>Stress.sav</a:t>
            </a:r>
            <a:r>
              <a:rPr lang="it-IT" dirty="0"/>
              <a:t>. Su un gruppo di 150 studenti sono state misurate le seguenti variabili:</a:t>
            </a:r>
          </a:p>
          <a:p>
            <a:pPr>
              <a:defRPr/>
            </a:pPr>
            <a:r>
              <a:rPr lang="it-IT" b="1" dirty="0"/>
              <a:t>Stress</a:t>
            </a:r>
            <a:r>
              <a:rPr lang="it-IT" dirty="0"/>
              <a:t>: misurato prima dell’esame di psicometria.</a:t>
            </a:r>
          </a:p>
          <a:p>
            <a:pPr>
              <a:defRPr/>
            </a:pPr>
            <a:r>
              <a:rPr lang="it-IT" b="1" dirty="0"/>
              <a:t>Depressione</a:t>
            </a:r>
            <a:r>
              <a:rPr lang="it-IT" dirty="0"/>
              <a:t>: misurata dopo aver visto gli esiti dell’esame.</a:t>
            </a:r>
          </a:p>
          <a:p>
            <a:pPr>
              <a:defRPr/>
            </a:pPr>
            <a:r>
              <a:rPr lang="it-IT" b="1" dirty="0"/>
              <a:t>Ansia: </a:t>
            </a:r>
            <a:r>
              <a:rPr lang="it-IT" dirty="0"/>
              <a:t>misurata cinque minuti prima dell’esame di psicometria.</a:t>
            </a:r>
          </a:p>
          <a:p>
            <a:pPr>
              <a:defRPr/>
            </a:pPr>
            <a:r>
              <a:rPr lang="it-IT" b="1" dirty="0"/>
              <a:t>Voto</a:t>
            </a:r>
            <a:r>
              <a:rPr lang="it-IT" dirty="0"/>
              <a:t> all’esame di psicometria.</a:t>
            </a:r>
          </a:p>
          <a:p>
            <a:pPr>
              <a:defRPr/>
            </a:pPr>
            <a:r>
              <a:rPr lang="it-IT" b="1" dirty="0"/>
              <a:t>Esercizio: </a:t>
            </a:r>
            <a:r>
              <a:rPr lang="it-IT" dirty="0"/>
              <a:t>esercizio fisico, misurato il giorno dopo l’esame di psicometria.</a:t>
            </a:r>
          </a:p>
          <a:p>
            <a:pPr marL="0" indent="0">
              <a:buNone/>
              <a:defRPr/>
            </a:pPr>
            <a:r>
              <a:rPr lang="it-IT" b="1" dirty="0"/>
              <a:t>L’effetto dello stress sulla depressione è mediato dal voto all’esame?</a:t>
            </a:r>
          </a:p>
          <a:p>
            <a:pPr marL="0" indent="0">
              <a:buNone/>
              <a:defRPr/>
            </a:pPr>
            <a:endParaRPr lang="it-IT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83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2</a:t>
            </a:r>
            <a:endParaRPr lang="en-US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15</a:t>
            </a:fld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r>
              <a:rPr lang="it-IT" dirty="0"/>
              <a:t>a) L’effetto dello stress sulla depressione è mediato dall’ansia? E dall’esercizio fisico?</a:t>
            </a:r>
          </a:p>
          <a:p>
            <a:pPr marL="0" indent="0">
              <a:buNone/>
              <a:defRPr/>
            </a:pPr>
            <a:r>
              <a:rPr lang="it-IT" dirty="0"/>
              <a:t>b) Quali delle mediazioni sono totali e quali parziali?</a:t>
            </a:r>
          </a:p>
          <a:p>
            <a:pPr marL="0" indent="0">
              <a:buNone/>
              <a:defRPr/>
            </a:pPr>
            <a:r>
              <a:rPr lang="it-IT" dirty="0"/>
              <a:t>c) Quali conclusioni potete trarre dalla vostra analisi complessiva (considerando i risultati sia dell’Esercizio 1 che dell’Esercizio 2)?</a:t>
            </a:r>
          </a:p>
        </p:txBody>
      </p:sp>
    </p:spTree>
    <p:extLst>
      <p:ext uri="{BB962C8B-B14F-4D97-AF65-F5344CB8AC3E}">
        <p14:creationId xmlns:p14="http://schemas.microsoft.com/office/powerpoint/2010/main" val="2502573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8B5386-FB85-7A5C-A254-E71A5925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Esercizio</a:t>
            </a:r>
            <a:r>
              <a:rPr lang="en-US" dirty="0"/>
              <a:t> 3: </a:t>
            </a:r>
            <a:r>
              <a:rPr lang="en-US" dirty="0" err="1"/>
              <a:t>mediazione</a:t>
            </a:r>
            <a:r>
              <a:rPr lang="en-US" dirty="0"/>
              <a:t> con </a:t>
            </a:r>
            <a:r>
              <a:rPr lang="en-US" dirty="0" err="1"/>
              <a:t>predittore</a:t>
            </a:r>
            <a:r>
              <a:rPr lang="en-US" dirty="0"/>
              <a:t> </a:t>
            </a:r>
            <a:r>
              <a:rPr lang="en-US" dirty="0" err="1"/>
              <a:t>dicotomico</a:t>
            </a:r>
            <a:br>
              <a:rPr lang="en-US" dirty="0"/>
            </a:b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D3DB2C3-C138-88C9-2D8C-69CD69D47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Usando il file </a:t>
            </a:r>
            <a:r>
              <a:rPr lang="it-IT" dirty="0" err="1"/>
              <a:t>Therapy.sav</a:t>
            </a:r>
            <a:r>
              <a:rPr lang="it-IT" dirty="0"/>
              <a:t>, testare l’ipotesi che il sentimento di auto-efficacia del paziente (variabile </a:t>
            </a:r>
            <a:r>
              <a:rPr lang="it-IT" dirty="0" err="1"/>
              <a:t>selfEff</a:t>
            </a:r>
            <a:r>
              <a:rPr lang="it-IT" dirty="0"/>
              <a:t>) medi l’effetto del tipo di terapia  (Program, 0 = standard vs. 1 = esercizio) sul miglioramento dello stato del paziente (Miglior).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facilitare l’interpretazione con un </a:t>
            </a:r>
            <a:r>
              <a:rPr lang="it-IT" dirty="0" err="1"/>
              <a:t>predittore</a:t>
            </a:r>
            <a:r>
              <a:rPr lang="it-IT" dirty="0"/>
              <a:t> dicotomico, usiamo gli effetti non standardizzati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2004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07696E-194F-2FB9-13A7-8B124D59E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617AC2-B8FB-5560-FB6D-6E4C64EA1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9" y="1825625"/>
            <a:ext cx="1072627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err="1"/>
              <a:t>Granot</a:t>
            </a:r>
            <a:r>
              <a:rPr lang="it-IT" dirty="0"/>
              <a:t> et al. (2021), in un paper intitolato </a:t>
            </a:r>
            <a:r>
              <a:rPr lang="en-US" b="0" i="1" dirty="0">
                <a:solidFill>
                  <a:srgbClr val="282828"/>
                </a:solidFill>
                <a:effectLst/>
                <a:latin typeface="MuseoSans"/>
              </a:rPr>
              <a:t>“Help! I Need Somebody”: Music as a Global Resource for Obtaining Wellbeing Goals in Times of Crisis</a:t>
            </a:r>
            <a:r>
              <a:rPr lang="en-US" b="0" i="0" dirty="0">
                <a:solidFill>
                  <a:srgbClr val="282828"/>
                </a:solidFill>
                <a:effectLst/>
                <a:latin typeface="MuseoSans"/>
              </a:rPr>
              <a:t>, </a:t>
            </a:r>
            <a:r>
              <a:rPr lang="en-US" b="0" i="0" dirty="0" err="1">
                <a:solidFill>
                  <a:srgbClr val="282828"/>
                </a:solidFill>
                <a:effectLst/>
                <a:latin typeface="MuseoSans"/>
              </a:rPr>
              <a:t>hanno</a:t>
            </a:r>
            <a:r>
              <a:rPr lang="en-US" b="0" i="0" dirty="0">
                <a:solidFill>
                  <a:srgbClr val="282828"/>
                </a:solidFill>
                <a:effectLst/>
                <a:latin typeface="MuseoSans"/>
              </a:rPr>
              <a:t> </a:t>
            </a:r>
            <a:r>
              <a:rPr lang="en-US" b="0" i="0" dirty="0" err="1">
                <a:solidFill>
                  <a:srgbClr val="282828"/>
                </a:solidFill>
                <a:effectLst/>
                <a:latin typeface="MuseoSans"/>
              </a:rPr>
              <a:t>svolto</a:t>
            </a:r>
            <a:r>
              <a:rPr lang="en-US" b="0" i="0" dirty="0">
                <a:solidFill>
                  <a:srgbClr val="282828"/>
                </a:solidFill>
                <a:effectLst/>
                <a:latin typeface="MuseoSans"/>
              </a:rPr>
              <a:t> </a:t>
            </a:r>
            <a:r>
              <a:rPr lang="en-US" b="0" i="0" dirty="0" err="1">
                <a:solidFill>
                  <a:srgbClr val="282828"/>
                </a:solidFill>
                <a:effectLst/>
                <a:latin typeface="MuseoSans"/>
              </a:rPr>
              <a:t>un’analisi</a:t>
            </a:r>
            <a:r>
              <a:rPr lang="en-US" b="0" i="0" dirty="0">
                <a:solidFill>
                  <a:srgbClr val="282828"/>
                </a:solidFill>
                <a:effectLst/>
                <a:latin typeface="MuseoSans"/>
              </a:rPr>
              <a:t> di </a:t>
            </a:r>
            <a:r>
              <a:rPr lang="en-US" b="0" i="0" dirty="0" err="1">
                <a:solidFill>
                  <a:srgbClr val="282828"/>
                </a:solidFill>
                <a:effectLst/>
                <a:latin typeface="MuseoSans"/>
              </a:rPr>
              <a:t>mediazione</a:t>
            </a:r>
            <a:r>
              <a:rPr lang="en-US" b="0" i="0" dirty="0">
                <a:solidFill>
                  <a:srgbClr val="282828"/>
                </a:solidFill>
                <a:effectLst/>
                <a:latin typeface="MuseoSans"/>
              </a:rPr>
              <a:t> per </a:t>
            </a:r>
            <a:r>
              <a:rPr lang="en-US" b="0" i="0" dirty="0" err="1">
                <a:solidFill>
                  <a:srgbClr val="282828"/>
                </a:solidFill>
                <a:effectLst/>
                <a:latin typeface="MuseoSans"/>
              </a:rPr>
              <a:t>testare</a:t>
            </a:r>
            <a:r>
              <a:rPr lang="en-US" b="0" i="0" dirty="0">
                <a:solidFill>
                  <a:srgbClr val="282828"/>
                </a:solidFill>
                <a:effectLst/>
                <a:latin typeface="MuseoSans"/>
              </a:rPr>
              <a:t> </a:t>
            </a:r>
            <a:r>
              <a:rPr lang="en-US" dirty="0" err="1">
                <a:solidFill>
                  <a:srgbClr val="282828"/>
                </a:solidFill>
                <a:latin typeface="MuseoSans"/>
              </a:rPr>
              <a:t>un</a:t>
            </a:r>
            <a:r>
              <a:rPr lang="en-US" b="0" i="0" dirty="0" err="1">
                <a:solidFill>
                  <a:srgbClr val="282828"/>
                </a:solidFill>
                <a:effectLst/>
                <a:latin typeface="MuseoSans"/>
              </a:rPr>
              <a:t>’ipotesi</a:t>
            </a:r>
            <a:r>
              <a:rPr lang="en-US" b="0" i="0" dirty="0">
                <a:solidFill>
                  <a:srgbClr val="282828"/>
                </a:solidFill>
                <a:effectLst/>
                <a:latin typeface="MuseoSans"/>
              </a:rPr>
              <a:t> </a:t>
            </a:r>
            <a:r>
              <a:rPr lang="en-US" b="0" i="0" dirty="0" err="1">
                <a:solidFill>
                  <a:srgbClr val="282828"/>
                </a:solidFill>
                <a:effectLst/>
                <a:latin typeface="MuseoSans"/>
              </a:rPr>
              <a:t>che</a:t>
            </a:r>
            <a:r>
              <a:rPr lang="en-US" b="0" i="0" dirty="0">
                <a:solidFill>
                  <a:srgbClr val="282828"/>
                </a:solidFill>
                <a:effectLst/>
                <a:latin typeface="MuseoSans"/>
              </a:rPr>
              <a:t> </a:t>
            </a:r>
            <a:r>
              <a:rPr lang="en-US" b="0" i="0" dirty="0" err="1">
                <a:solidFill>
                  <a:srgbClr val="282828"/>
                </a:solidFill>
                <a:effectLst/>
                <a:latin typeface="MuseoSans"/>
              </a:rPr>
              <a:t>riguardava</a:t>
            </a:r>
            <a:r>
              <a:rPr lang="en-US" b="0" i="0" dirty="0">
                <a:solidFill>
                  <a:srgbClr val="282828"/>
                </a:solidFill>
                <a:effectLst/>
                <a:latin typeface="MuseoSans"/>
              </a:rPr>
              <a:t> </a:t>
            </a:r>
            <a:r>
              <a:rPr lang="en-US" b="0" i="0" dirty="0" err="1">
                <a:solidFill>
                  <a:srgbClr val="282828"/>
                </a:solidFill>
                <a:effectLst/>
                <a:latin typeface="MuseoSans"/>
              </a:rPr>
              <a:t>attività</a:t>
            </a:r>
            <a:r>
              <a:rPr lang="en-US" b="0" i="0" dirty="0">
                <a:solidFill>
                  <a:srgbClr val="282828"/>
                </a:solidFill>
                <a:effectLst/>
                <a:latin typeface="MuseoSans"/>
              </a:rPr>
              <a:t> </a:t>
            </a:r>
            <a:r>
              <a:rPr lang="en-US" b="0" i="0" dirty="0" err="1">
                <a:solidFill>
                  <a:srgbClr val="282828"/>
                </a:solidFill>
                <a:effectLst/>
                <a:latin typeface="MuseoSans"/>
              </a:rPr>
              <a:t>musicali</a:t>
            </a:r>
            <a:r>
              <a:rPr lang="en-US" b="0" i="0" dirty="0">
                <a:solidFill>
                  <a:srgbClr val="282828"/>
                </a:solidFill>
                <a:effectLst/>
                <a:latin typeface="MuseoSans"/>
              </a:rPr>
              <a:t> e distress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Immagina di aver raccolto nuovi dati in un singolo paese, dopo la fine della pandemia, e di voler replicare il loro modello. Trovi l’articolo nel folder, insieme ai nuovi dati (in realtà, si tratta di dati simulati): Quali sono i risultati del loro modello di mediazione applicato sui nuovi dati?</a:t>
            </a:r>
          </a:p>
          <a:p>
            <a:pPr marL="0" indent="0">
              <a:buNone/>
            </a:pPr>
            <a:r>
              <a:rPr lang="it-IT" dirty="0"/>
              <a:t>Gli autori hanno anche testato un effetto di moderazione relativo al tipo di paese (cultura collettivista o individualista), ma non dovete considerare questo effetto, perché avete raccolto i dati in un solo paese.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918C259-7C26-4D14-D4A2-1EC1794E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1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Mediazione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dirty="0"/>
              <a:t>Metodo di Baron &amp; Kenny (1986)</a:t>
            </a: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9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438400" y="96486"/>
            <a:ext cx="8229600" cy="4801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lvl="0" hangingPunct="1"/>
            <a:r>
              <a:rPr lang="en-US" sz="2800" dirty="0" err="1"/>
              <a:t>Mediazione</a:t>
            </a:r>
            <a:r>
              <a:rPr lang="en-US" sz="2800" dirty="0"/>
              <a:t> (Baron &amp; Kenny, 1986)</a:t>
            </a:r>
          </a:p>
        </p:txBody>
      </p:sp>
      <p:sp>
        <p:nvSpPr>
          <p:cNvPr id="7" name="Text Box 20"/>
          <p:cNvSpPr/>
          <p:nvPr/>
        </p:nvSpPr>
        <p:spPr>
          <a:xfrm>
            <a:off x="611754" y="2008376"/>
            <a:ext cx="815364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>
              <a:spcBef>
                <a:spcPts val="2497"/>
              </a:spcBef>
              <a:spcAft>
                <a:spcPts val="2497"/>
              </a:spcAft>
              <a:buSzPts val="2057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Tre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condizioni</a:t>
            </a:r>
            <a:endParaRPr lang="en-US" sz="2000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Oval 21"/>
          <p:cNvSpPr/>
          <p:nvPr/>
        </p:nvSpPr>
        <p:spPr>
          <a:xfrm>
            <a:off x="7792314" y="5008976"/>
            <a:ext cx="714240" cy="474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BBE0E3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Y</a:t>
            </a:r>
          </a:p>
        </p:txBody>
      </p:sp>
      <p:sp>
        <p:nvSpPr>
          <p:cNvPr id="9" name="Oval 22"/>
          <p:cNvSpPr/>
          <p:nvPr/>
        </p:nvSpPr>
        <p:spPr>
          <a:xfrm>
            <a:off x="5726635" y="5008977"/>
            <a:ext cx="83375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X</a:t>
            </a:r>
          </a:p>
        </p:txBody>
      </p:sp>
      <p:sp>
        <p:nvSpPr>
          <p:cNvPr id="10" name="Oval 23"/>
          <p:cNvSpPr/>
          <p:nvPr/>
        </p:nvSpPr>
        <p:spPr>
          <a:xfrm>
            <a:off x="6719155" y="5815376"/>
            <a:ext cx="755639" cy="474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66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Mediatore</a:t>
            </a:r>
            <a:endParaRPr lang="en-US" sz="1200" b="1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11" name="Line 24"/>
          <p:cNvSpPr/>
          <p:nvPr/>
        </p:nvSpPr>
        <p:spPr>
          <a:xfrm>
            <a:off x="6560395" y="5293016"/>
            <a:ext cx="1191959" cy="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12" name="Line 25"/>
          <p:cNvSpPr/>
          <p:nvPr/>
        </p:nvSpPr>
        <p:spPr>
          <a:xfrm flipV="1">
            <a:off x="7474794" y="5483096"/>
            <a:ext cx="357120" cy="47484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13" name="Oval 29"/>
          <p:cNvSpPr/>
          <p:nvPr/>
        </p:nvSpPr>
        <p:spPr>
          <a:xfrm>
            <a:off x="8087514" y="2541896"/>
            <a:ext cx="714240" cy="474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BBE0E3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Y</a:t>
            </a:r>
          </a:p>
        </p:txBody>
      </p:sp>
      <p:sp>
        <p:nvSpPr>
          <p:cNvPr id="14" name="Oval 30"/>
          <p:cNvSpPr/>
          <p:nvPr/>
        </p:nvSpPr>
        <p:spPr>
          <a:xfrm>
            <a:off x="6022194" y="2541897"/>
            <a:ext cx="83339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x</a:t>
            </a:r>
          </a:p>
        </p:txBody>
      </p:sp>
      <p:sp>
        <p:nvSpPr>
          <p:cNvPr id="15" name="Line 31"/>
          <p:cNvSpPr/>
          <p:nvPr/>
        </p:nvSpPr>
        <p:spPr>
          <a:xfrm>
            <a:off x="6855594" y="2825936"/>
            <a:ext cx="119196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16" name="Text Box 32"/>
          <p:cNvSpPr/>
          <p:nvPr/>
        </p:nvSpPr>
        <p:spPr>
          <a:xfrm>
            <a:off x="613554" y="2541897"/>
            <a:ext cx="33300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1</a:t>
            </a:r>
          </a:p>
        </p:txBody>
      </p:sp>
      <p:sp>
        <p:nvSpPr>
          <p:cNvPr id="17" name="Text Box 33"/>
          <p:cNvSpPr/>
          <p:nvPr/>
        </p:nvSpPr>
        <p:spPr>
          <a:xfrm>
            <a:off x="613554" y="3761217"/>
            <a:ext cx="33300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2</a:t>
            </a:r>
          </a:p>
        </p:txBody>
      </p:sp>
      <p:sp>
        <p:nvSpPr>
          <p:cNvPr id="18" name="Text Box 34"/>
          <p:cNvSpPr/>
          <p:nvPr/>
        </p:nvSpPr>
        <p:spPr>
          <a:xfrm>
            <a:off x="1068955" y="2602376"/>
            <a:ext cx="4945319" cy="71006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457200" indent="-457200">
              <a:spcBef>
                <a:spcPts val="2497"/>
              </a:spcBef>
              <a:spcAft>
                <a:spcPts val="2497"/>
              </a:spcAft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Dobbiamo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osservare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l’effetto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semplice</a:t>
            </a:r>
            <a:b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</a:b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significativamente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diverso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da zero.</a:t>
            </a:r>
          </a:p>
        </p:txBody>
      </p:sp>
      <p:sp>
        <p:nvSpPr>
          <p:cNvPr id="19" name="Text Box 35"/>
          <p:cNvSpPr/>
          <p:nvPr/>
        </p:nvSpPr>
        <p:spPr>
          <a:xfrm>
            <a:off x="1068954" y="3761216"/>
            <a:ext cx="4419720" cy="101784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457200" indent="-457200">
              <a:spcBef>
                <a:spcPts val="2497"/>
              </a:spcBef>
              <a:spcAft>
                <a:spcPts val="2497"/>
              </a:spcAft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La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variabile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esogena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deve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avere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un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effetto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sul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mediatore</a:t>
            </a:r>
            <a:b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</a:b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significativamente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diverso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da zero.</a:t>
            </a:r>
          </a:p>
        </p:txBody>
      </p:sp>
      <p:sp>
        <p:nvSpPr>
          <p:cNvPr id="20" name="Text Box 36"/>
          <p:cNvSpPr/>
          <p:nvPr/>
        </p:nvSpPr>
        <p:spPr>
          <a:xfrm>
            <a:off x="613554" y="4904217"/>
            <a:ext cx="33300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3</a:t>
            </a:r>
          </a:p>
        </p:txBody>
      </p:sp>
      <p:sp>
        <p:nvSpPr>
          <p:cNvPr id="21" name="Text Box 37"/>
          <p:cNvSpPr/>
          <p:nvPr/>
        </p:nvSpPr>
        <p:spPr>
          <a:xfrm>
            <a:off x="1068954" y="4904216"/>
            <a:ext cx="4419720" cy="101784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457200" indent="-457200">
              <a:spcBef>
                <a:spcPts val="2497"/>
              </a:spcBef>
              <a:spcAft>
                <a:spcPts val="2497"/>
              </a:spcAft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Il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mediatore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deve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avere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un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effetto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sulla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VD,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parzializzando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la V.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esogena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.</a:t>
            </a:r>
            <a:b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</a:b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b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significativamente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diverso</a:t>
            </a:r>
            <a:r>
              <a:rPr lang="en-US" sz="2000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da zero.</a:t>
            </a:r>
          </a:p>
        </p:txBody>
      </p:sp>
      <p:sp>
        <p:nvSpPr>
          <p:cNvPr id="22" name="Oval 38"/>
          <p:cNvSpPr/>
          <p:nvPr/>
        </p:nvSpPr>
        <p:spPr>
          <a:xfrm>
            <a:off x="6014275" y="3424617"/>
            <a:ext cx="83339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X</a:t>
            </a:r>
          </a:p>
        </p:txBody>
      </p:sp>
      <p:sp>
        <p:nvSpPr>
          <p:cNvPr id="23" name="Oval 39"/>
          <p:cNvSpPr/>
          <p:nvPr/>
        </p:nvSpPr>
        <p:spPr>
          <a:xfrm>
            <a:off x="7006435" y="4231016"/>
            <a:ext cx="755639" cy="474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66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Mediatore</a:t>
            </a:r>
          </a:p>
        </p:txBody>
      </p:sp>
      <p:sp>
        <p:nvSpPr>
          <p:cNvPr id="24" name="Line 41"/>
          <p:cNvSpPr/>
          <p:nvPr/>
        </p:nvSpPr>
        <p:spPr>
          <a:xfrm>
            <a:off x="6776034" y="3881816"/>
            <a:ext cx="381240" cy="38088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6F95BB9F-B1EB-4E5B-923D-24EFA74674FC}"/>
              </a:ext>
            </a:extLst>
          </p:cNvPr>
          <p:cNvSpPr txBox="1"/>
          <p:nvPr/>
        </p:nvSpPr>
        <p:spPr>
          <a:xfrm>
            <a:off x="7246195" y="252321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9E9D78B6-3D13-44AA-91FD-A6D6554F8112}"/>
              </a:ext>
            </a:extLst>
          </p:cNvPr>
          <p:cNvSpPr txBox="1"/>
          <p:nvPr/>
        </p:nvSpPr>
        <p:spPr>
          <a:xfrm>
            <a:off x="6873924" y="369815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0CEF258-3F00-40F0-B480-EFDE9D16E77F}"/>
              </a:ext>
            </a:extLst>
          </p:cNvPr>
          <p:cNvSpPr txBox="1"/>
          <p:nvPr/>
        </p:nvSpPr>
        <p:spPr>
          <a:xfrm>
            <a:off x="7695489" y="563071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33937EE-808B-47A4-A9CF-89CFCC9198B9}"/>
              </a:ext>
            </a:extLst>
          </p:cNvPr>
          <p:cNvSpPr txBox="1"/>
          <p:nvPr/>
        </p:nvSpPr>
        <p:spPr>
          <a:xfrm>
            <a:off x="6897418" y="4939699"/>
            <a:ext cx="35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c'</a:t>
            </a:r>
          </a:p>
        </p:txBody>
      </p:sp>
    </p:spTree>
    <p:extLst>
      <p:ext uri="{BB962C8B-B14F-4D97-AF65-F5344CB8AC3E}">
        <p14:creationId xmlns:p14="http://schemas.microsoft.com/office/powerpoint/2010/main" val="274695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err="1"/>
              <a:t>della</a:t>
            </a:r>
            <a:br>
              <a:rPr lang="en-US" dirty="0"/>
            </a:br>
            <a:r>
              <a:rPr lang="en-US" dirty="0" err="1"/>
              <a:t>mediazione</a:t>
            </a:r>
            <a:endParaRPr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it-IT" dirty="0">
              <a:latin typeface="+mj-lt"/>
            </a:endParaRPr>
          </a:p>
          <a:p>
            <a:pPr marL="0" indent="0">
              <a:buNone/>
              <a:defRPr/>
            </a:pPr>
            <a:r>
              <a:rPr lang="it-IT" dirty="0">
                <a:latin typeface="+mj-lt"/>
              </a:rPr>
              <a:t>Jamovi riassume il risultato di questi tre step</a:t>
            </a:r>
          </a:p>
          <a:p>
            <a:pPr>
              <a:defRPr/>
            </a:pPr>
            <a:r>
              <a:rPr lang="it-IT" dirty="0">
                <a:latin typeface="+mj-lt"/>
              </a:rPr>
              <a:t>Step 1: regressione semplice di Y su X per calcolare l’effetto semplice </a:t>
            </a:r>
            <a:r>
              <a:rPr lang="it-IT" b="1" dirty="0">
                <a:latin typeface="+mj-lt"/>
              </a:rPr>
              <a:t>c</a:t>
            </a:r>
            <a:r>
              <a:rPr lang="it-IT" dirty="0">
                <a:latin typeface="+mj-lt"/>
              </a:rPr>
              <a:t>. Se non è significativo fermatevi: non ha senso verificare la mediazione in assenza di effetto semplice.</a:t>
            </a:r>
          </a:p>
          <a:p>
            <a:pPr>
              <a:defRPr/>
            </a:pPr>
            <a:r>
              <a:rPr lang="it-IT" dirty="0">
                <a:latin typeface="+mj-lt"/>
              </a:rPr>
              <a:t>Step 2: regressione semplice di M su X per calcolare </a:t>
            </a:r>
            <a:r>
              <a:rPr lang="it-IT" dirty="0"/>
              <a:t>a</a:t>
            </a:r>
            <a:r>
              <a:rPr lang="it-IT" dirty="0">
                <a:latin typeface="+mj-lt"/>
              </a:rPr>
              <a:t>.</a:t>
            </a:r>
          </a:p>
          <a:p>
            <a:pPr>
              <a:defRPr/>
            </a:pPr>
            <a:r>
              <a:rPr lang="it-IT" dirty="0">
                <a:latin typeface="+mj-lt"/>
              </a:rPr>
              <a:t>Step 3: regressione multipla di Y su X e M, per calcolare l’effetto diretto </a:t>
            </a:r>
            <a:r>
              <a:rPr lang="it-IT" b="1" dirty="0">
                <a:latin typeface="+mj-lt"/>
              </a:rPr>
              <a:t>c</a:t>
            </a:r>
            <a:r>
              <a:rPr lang="en-US" b="1" dirty="0">
                <a:latin typeface="+mj-lt"/>
              </a:rPr>
              <a:t>’</a:t>
            </a:r>
            <a:r>
              <a:rPr lang="en-US" dirty="0">
                <a:latin typeface="+mj-lt"/>
              </a:rPr>
              <a:t> </a:t>
            </a:r>
            <a:r>
              <a:rPr lang="it-IT" dirty="0">
                <a:latin typeface="+mj-lt"/>
              </a:rPr>
              <a:t>e il coefficiente </a:t>
            </a:r>
            <a:r>
              <a:rPr lang="it-IT" b="1" dirty="0">
                <a:latin typeface="+mj-lt"/>
              </a:rPr>
              <a:t>b</a:t>
            </a:r>
            <a:r>
              <a:rPr lang="it-IT" baseline="-25000" dirty="0">
                <a:latin typeface="+mj-lt"/>
              </a:rPr>
              <a:t>.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4</a:t>
            </a:fld>
            <a:endParaRPr lang="en-US"/>
          </a:p>
        </p:txBody>
      </p:sp>
      <p:sp>
        <p:nvSpPr>
          <p:cNvPr id="47" name="Oval 21">
            <a:extLst>
              <a:ext uri="{FF2B5EF4-FFF2-40B4-BE49-F238E27FC236}">
                <a16:creationId xmlns:a16="http://schemas.microsoft.com/office/drawing/2014/main" id="{00FFD7A1-F85F-6B36-71D9-5661262637B8}"/>
              </a:ext>
            </a:extLst>
          </p:cNvPr>
          <p:cNvSpPr/>
          <p:nvPr/>
        </p:nvSpPr>
        <p:spPr>
          <a:xfrm>
            <a:off x="10931300" y="1242338"/>
            <a:ext cx="714240" cy="474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BBE0E3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Y</a:t>
            </a:r>
          </a:p>
        </p:txBody>
      </p:sp>
      <p:sp>
        <p:nvSpPr>
          <p:cNvPr id="48" name="Oval 22">
            <a:extLst>
              <a:ext uri="{FF2B5EF4-FFF2-40B4-BE49-F238E27FC236}">
                <a16:creationId xmlns:a16="http://schemas.microsoft.com/office/drawing/2014/main" id="{93FED1F6-6445-62C2-64F2-C78EA44517E1}"/>
              </a:ext>
            </a:extLst>
          </p:cNvPr>
          <p:cNvSpPr/>
          <p:nvPr/>
        </p:nvSpPr>
        <p:spPr>
          <a:xfrm>
            <a:off x="8865621" y="1242339"/>
            <a:ext cx="83375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X</a:t>
            </a:r>
          </a:p>
        </p:txBody>
      </p:sp>
      <p:sp>
        <p:nvSpPr>
          <p:cNvPr id="49" name="Oval 23">
            <a:extLst>
              <a:ext uri="{FF2B5EF4-FFF2-40B4-BE49-F238E27FC236}">
                <a16:creationId xmlns:a16="http://schemas.microsoft.com/office/drawing/2014/main" id="{394E12AD-28F2-746E-6E87-FF9BC91BE28E}"/>
              </a:ext>
            </a:extLst>
          </p:cNvPr>
          <p:cNvSpPr/>
          <p:nvPr/>
        </p:nvSpPr>
        <p:spPr>
          <a:xfrm>
            <a:off x="9858141" y="2048738"/>
            <a:ext cx="755639" cy="474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66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M</a:t>
            </a:r>
          </a:p>
        </p:txBody>
      </p:sp>
      <p:sp>
        <p:nvSpPr>
          <p:cNvPr id="50" name="Line 24">
            <a:extLst>
              <a:ext uri="{FF2B5EF4-FFF2-40B4-BE49-F238E27FC236}">
                <a16:creationId xmlns:a16="http://schemas.microsoft.com/office/drawing/2014/main" id="{29C685DC-1636-5C6E-1C63-9F2A880A36DB}"/>
              </a:ext>
            </a:extLst>
          </p:cNvPr>
          <p:cNvSpPr/>
          <p:nvPr/>
        </p:nvSpPr>
        <p:spPr>
          <a:xfrm>
            <a:off x="9699381" y="1526377"/>
            <a:ext cx="1231919" cy="16015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51" name="CasellaDiTesto 26">
            <a:extLst>
              <a:ext uri="{FF2B5EF4-FFF2-40B4-BE49-F238E27FC236}">
                <a16:creationId xmlns:a16="http://schemas.microsoft.com/office/drawing/2014/main" id="{BF3D851E-36A6-BB68-9A22-1C66B5CE4A78}"/>
              </a:ext>
            </a:extLst>
          </p:cNvPr>
          <p:cNvSpPr txBox="1"/>
          <p:nvPr/>
        </p:nvSpPr>
        <p:spPr>
          <a:xfrm>
            <a:off x="10834475" y="18640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52" name="CasellaDiTesto 27">
            <a:extLst>
              <a:ext uri="{FF2B5EF4-FFF2-40B4-BE49-F238E27FC236}">
                <a16:creationId xmlns:a16="http://schemas.microsoft.com/office/drawing/2014/main" id="{CFF180B0-AC86-2F3E-093F-B2936F50072D}"/>
              </a:ext>
            </a:extLst>
          </p:cNvPr>
          <p:cNvSpPr txBox="1"/>
          <p:nvPr/>
        </p:nvSpPr>
        <p:spPr>
          <a:xfrm>
            <a:off x="10036404" y="1173061"/>
            <a:ext cx="353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cc'</a:t>
            </a:r>
          </a:p>
        </p:txBody>
      </p:sp>
      <p:sp>
        <p:nvSpPr>
          <p:cNvPr id="53" name="Line 24">
            <a:extLst>
              <a:ext uri="{FF2B5EF4-FFF2-40B4-BE49-F238E27FC236}">
                <a16:creationId xmlns:a16="http://schemas.microsoft.com/office/drawing/2014/main" id="{0A003CEA-F737-90FE-39F4-2B826DC89B33}"/>
              </a:ext>
            </a:extLst>
          </p:cNvPr>
          <p:cNvSpPr/>
          <p:nvPr/>
        </p:nvSpPr>
        <p:spPr>
          <a:xfrm>
            <a:off x="9437428" y="1741041"/>
            <a:ext cx="420714" cy="492361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54" name="Line 24">
            <a:extLst>
              <a:ext uri="{FF2B5EF4-FFF2-40B4-BE49-F238E27FC236}">
                <a16:creationId xmlns:a16="http://schemas.microsoft.com/office/drawing/2014/main" id="{964EB7C5-17B0-077D-8F6F-A935FA0F50C7}"/>
              </a:ext>
            </a:extLst>
          </p:cNvPr>
          <p:cNvSpPr/>
          <p:nvPr/>
        </p:nvSpPr>
        <p:spPr>
          <a:xfrm flipV="1">
            <a:off x="10613779" y="1668751"/>
            <a:ext cx="476281" cy="564651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55" name="CasellaDiTesto 26">
            <a:extLst>
              <a:ext uri="{FF2B5EF4-FFF2-40B4-BE49-F238E27FC236}">
                <a16:creationId xmlns:a16="http://schemas.microsoft.com/office/drawing/2014/main" id="{F5158A57-9EF4-C7CE-6457-41525B43DCE2}"/>
              </a:ext>
            </a:extLst>
          </p:cNvPr>
          <p:cNvSpPr txBox="1"/>
          <p:nvPr/>
        </p:nvSpPr>
        <p:spPr>
          <a:xfrm>
            <a:off x="9289790" y="187636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76681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141C97-BE42-47C6-8355-75653AA8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</a:t>
            </a:r>
            <a:r>
              <a:rPr lang="it-IT" dirty="0" err="1"/>
              <a:t>Jamovi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D0BC3E-1569-40F3-B1DE-B456C7C31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Installiamo il modulo </a:t>
            </a:r>
            <a:r>
              <a:rPr lang="it-IT" dirty="0" err="1"/>
              <a:t>jamm</a:t>
            </a:r>
            <a:r>
              <a:rPr lang="it-IT" dirty="0"/>
              <a:t> – Advanced Mediation </a:t>
            </a:r>
            <a:r>
              <a:rPr lang="it-IT" dirty="0" err="1"/>
              <a:t>Models</a:t>
            </a:r>
            <a:endParaRPr lang="it-IT" dirty="0"/>
          </a:p>
          <a:p>
            <a:r>
              <a:rPr lang="it-IT" dirty="0"/>
              <a:t>Usando i dati COVID, testiamo se il numero di informazioni sul </a:t>
            </a:r>
            <a:r>
              <a:rPr lang="it-IT" dirty="0" err="1"/>
              <a:t>covid</a:t>
            </a:r>
            <a:r>
              <a:rPr lang="it-IT" dirty="0"/>
              <a:t> (</a:t>
            </a:r>
            <a:r>
              <a:rPr lang="it-IT" dirty="0" err="1"/>
              <a:t>nInfo</a:t>
            </a:r>
            <a:r>
              <a:rPr lang="it-IT" dirty="0"/>
              <a:t>) media l’effetto dell’età (Age) sulla preoccupazione (</a:t>
            </a:r>
            <a:r>
              <a:rPr lang="it-IT" dirty="0" err="1"/>
              <a:t>COVConcern</a:t>
            </a:r>
            <a:r>
              <a:rPr lang="it-IT" dirty="0"/>
              <a:t>).</a:t>
            </a:r>
          </a:p>
          <a:p>
            <a:r>
              <a:rPr lang="it-IT" dirty="0"/>
              <a:t>In </a:t>
            </a:r>
            <a:r>
              <a:rPr lang="it-IT" dirty="0" err="1"/>
              <a:t>Jamovi</a:t>
            </a:r>
            <a:r>
              <a:rPr lang="it-IT" dirty="0"/>
              <a:t>, </a:t>
            </a:r>
            <a:r>
              <a:rPr lang="it-IT" dirty="0" err="1"/>
              <a:t>medmod</a:t>
            </a:r>
            <a:r>
              <a:rPr lang="it-IT" dirty="0"/>
              <a:t> &gt; mediation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8465BE7-23E6-426C-8C48-D17332C48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797-1003-486B-8704-239240F5DC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1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>
            <a:extLst>
              <a:ext uri="{FF2B5EF4-FFF2-40B4-BE49-F238E27FC236}">
                <a16:creationId xmlns:a16="http://schemas.microsoft.com/office/drawing/2014/main" id="{6B8A9D71-2AF4-4426-906D-BF614F92F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6584" y="1947945"/>
            <a:ext cx="5249008" cy="271500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38B044D-6BBC-4B8F-A812-1C53770B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</a:t>
            </a:r>
            <a:r>
              <a:rPr lang="it-IT" dirty="0" err="1"/>
              <a:t>Jamovi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D7E755D-CAA0-44DC-A00D-C56DDB618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797-1003-486B-8704-239240F5DCBE}" type="slidenum">
              <a:rPr lang="en-US" smtClean="0"/>
              <a:t>6</a:t>
            </a:fld>
            <a:endParaRPr lang="en-US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D8B02C-AB40-4420-9606-14CDA3EA6351}"/>
              </a:ext>
            </a:extLst>
          </p:cNvPr>
          <p:cNvSpPr txBox="1"/>
          <p:nvPr/>
        </p:nvSpPr>
        <p:spPr>
          <a:xfrm>
            <a:off x="6336584" y="5145741"/>
            <a:ext cx="5037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Chiediamo gli intervalli di confidenza con bootstrap </a:t>
            </a:r>
            <a:br>
              <a:rPr lang="it-IT" dirty="0"/>
            </a:br>
            <a:r>
              <a:rPr lang="it-IT" dirty="0"/>
              <a:t>Bootstrap(</a:t>
            </a:r>
            <a:r>
              <a:rPr lang="it-IT" dirty="0" err="1"/>
              <a:t>Percent</a:t>
            </a:r>
            <a:r>
              <a:rPr lang="it-IT" dirty="0"/>
              <a:t>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AB98009-B4AD-4D61-9DDE-BBFB37681E28}"/>
              </a:ext>
            </a:extLst>
          </p:cNvPr>
          <p:cNvSpPr/>
          <p:nvPr/>
        </p:nvSpPr>
        <p:spPr>
          <a:xfrm>
            <a:off x="6427694" y="2859741"/>
            <a:ext cx="1470212" cy="3137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Segnaposto contenuto 12">
            <a:extLst>
              <a:ext uri="{FF2B5EF4-FFF2-40B4-BE49-F238E27FC236}">
                <a16:creationId xmlns:a16="http://schemas.microsoft.com/office/drawing/2014/main" id="{7EFCD7DF-2764-4B85-9930-AC667E8298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4987" y="1566892"/>
            <a:ext cx="5287113" cy="347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2D8FB41E-CDCA-4400-AECE-9160BBC81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71" y="882879"/>
            <a:ext cx="6916115" cy="2772162"/>
          </a:xfrm>
          <a:prstGeom prst="rect">
            <a:avLst/>
          </a:prstGeom>
        </p:spPr>
      </p:pic>
      <p:sp>
        <p:nvSpPr>
          <p:cNvPr id="5" name="Text Box 8"/>
          <p:cNvSpPr/>
          <p:nvPr/>
        </p:nvSpPr>
        <p:spPr>
          <a:xfrm>
            <a:off x="5522879" y="6118200"/>
            <a:ext cx="2125800" cy="371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6" name="Text Box 9"/>
          <p:cNvSpPr/>
          <p:nvPr/>
        </p:nvSpPr>
        <p:spPr>
          <a:xfrm>
            <a:off x="2579519" y="6118200"/>
            <a:ext cx="2125800" cy="371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13" name="Oval 29"/>
          <p:cNvSpPr/>
          <p:nvPr/>
        </p:nvSpPr>
        <p:spPr>
          <a:xfrm>
            <a:off x="10147122" y="2023920"/>
            <a:ext cx="714240" cy="474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BBE0E3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COVcon</a:t>
            </a:r>
            <a:endParaRPr lang="en-US" sz="1200" b="1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14" name="Oval 30"/>
          <p:cNvSpPr/>
          <p:nvPr/>
        </p:nvSpPr>
        <p:spPr>
          <a:xfrm>
            <a:off x="8081802" y="2023921"/>
            <a:ext cx="83339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Age</a:t>
            </a:r>
          </a:p>
        </p:txBody>
      </p:sp>
      <p:sp>
        <p:nvSpPr>
          <p:cNvPr id="15" name="Line 31"/>
          <p:cNvSpPr/>
          <p:nvPr/>
        </p:nvSpPr>
        <p:spPr>
          <a:xfrm>
            <a:off x="8915202" y="2307960"/>
            <a:ext cx="119196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6F95BB9F-B1EB-4E5B-923D-24EFA74674FC}"/>
              </a:ext>
            </a:extLst>
          </p:cNvPr>
          <p:cNvSpPr txBox="1"/>
          <p:nvPr/>
        </p:nvSpPr>
        <p:spPr>
          <a:xfrm>
            <a:off x="9305803" y="200524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FD5E7B9-F7C2-4882-8E3D-2AEE07A14B21}"/>
              </a:ext>
            </a:extLst>
          </p:cNvPr>
          <p:cNvSpPr/>
          <p:nvPr/>
        </p:nvSpPr>
        <p:spPr>
          <a:xfrm>
            <a:off x="2958353" y="2985247"/>
            <a:ext cx="4329953" cy="1949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416895B-65B0-45EA-8F29-7124A593D1F6}"/>
              </a:ext>
            </a:extLst>
          </p:cNvPr>
          <p:cNvSpPr txBox="1"/>
          <p:nvPr/>
        </p:nvSpPr>
        <p:spPr>
          <a:xfrm>
            <a:off x="7393537" y="2862239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20E5D2F1-0EF5-46CD-8972-169BCBF0CFAD}"/>
              </a:ext>
            </a:extLst>
          </p:cNvPr>
          <p:cNvSpPr txBox="1"/>
          <p:nvPr/>
        </p:nvSpPr>
        <p:spPr>
          <a:xfrm>
            <a:off x="785620" y="4399586"/>
            <a:ext cx="6709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La prima condizione di </a:t>
            </a:r>
            <a:r>
              <a:rPr lang="it-IT" dirty="0" err="1"/>
              <a:t>Baron</a:t>
            </a:r>
            <a:r>
              <a:rPr lang="it-IT" dirty="0"/>
              <a:t> &amp; Kenny è soddisfatta: c’è un legame tra</a:t>
            </a:r>
            <a:br>
              <a:rPr lang="it-IT" dirty="0"/>
            </a:br>
            <a:r>
              <a:rPr lang="it-IT" dirty="0"/>
              <a:t>età e preoccupazione</a:t>
            </a:r>
          </a:p>
        </p:txBody>
      </p:sp>
    </p:spTree>
    <p:extLst>
      <p:ext uri="{BB962C8B-B14F-4D97-AF65-F5344CB8AC3E}">
        <p14:creationId xmlns:p14="http://schemas.microsoft.com/office/powerpoint/2010/main" val="26893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magine 30">
            <a:extLst>
              <a:ext uri="{FF2B5EF4-FFF2-40B4-BE49-F238E27FC236}">
                <a16:creationId xmlns:a16="http://schemas.microsoft.com/office/drawing/2014/main" id="{22633709-9F32-41DF-A012-F9592AC95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71" y="882879"/>
            <a:ext cx="6916115" cy="2772162"/>
          </a:xfrm>
          <a:prstGeom prst="rect">
            <a:avLst/>
          </a:prstGeom>
        </p:spPr>
      </p:pic>
      <p:sp>
        <p:nvSpPr>
          <p:cNvPr id="5" name="Text Box 8"/>
          <p:cNvSpPr/>
          <p:nvPr/>
        </p:nvSpPr>
        <p:spPr>
          <a:xfrm>
            <a:off x="5522879" y="6118200"/>
            <a:ext cx="2125800" cy="371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6" name="Text Box 9"/>
          <p:cNvSpPr/>
          <p:nvPr/>
        </p:nvSpPr>
        <p:spPr>
          <a:xfrm>
            <a:off x="2579519" y="6118200"/>
            <a:ext cx="2125800" cy="371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13" name="Oval 29"/>
          <p:cNvSpPr/>
          <p:nvPr/>
        </p:nvSpPr>
        <p:spPr>
          <a:xfrm>
            <a:off x="10147122" y="2023920"/>
            <a:ext cx="714240" cy="474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BBE0E3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COVConc</a:t>
            </a:r>
            <a:endParaRPr lang="en-US" sz="1200" b="1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14" name="Oval 30"/>
          <p:cNvSpPr/>
          <p:nvPr/>
        </p:nvSpPr>
        <p:spPr>
          <a:xfrm>
            <a:off x="8081802" y="2023921"/>
            <a:ext cx="83339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Age</a:t>
            </a:r>
          </a:p>
        </p:txBody>
      </p:sp>
      <p:sp>
        <p:nvSpPr>
          <p:cNvPr id="15" name="Line 31"/>
          <p:cNvSpPr/>
          <p:nvPr/>
        </p:nvSpPr>
        <p:spPr>
          <a:xfrm>
            <a:off x="8915202" y="2307960"/>
            <a:ext cx="119196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6F95BB9F-B1EB-4E5B-923D-24EFA74674FC}"/>
              </a:ext>
            </a:extLst>
          </p:cNvPr>
          <p:cNvSpPr txBox="1"/>
          <p:nvPr/>
        </p:nvSpPr>
        <p:spPr>
          <a:xfrm>
            <a:off x="9305803" y="200524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416895B-65B0-45EA-8F29-7124A593D1F6}"/>
              </a:ext>
            </a:extLst>
          </p:cNvPr>
          <p:cNvSpPr txBox="1"/>
          <p:nvPr/>
        </p:nvSpPr>
        <p:spPr>
          <a:xfrm>
            <a:off x="7355684" y="218990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997F00A2-3BB4-459B-B2A4-573C71DCBED4}"/>
              </a:ext>
            </a:extLst>
          </p:cNvPr>
          <p:cNvSpPr/>
          <p:nvPr/>
        </p:nvSpPr>
        <p:spPr>
          <a:xfrm>
            <a:off x="8073883" y="2906641"/>
            <a:ext cx="83339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Age</a:t>
            </a:r>
          </a:p>
        </p:txBody>
      </p:sp>
      <p:sp>
        <p:nvSpPr>
          <p:cNvPr id="21" name="Oval 39">
            <a:extLst>
              <a:ext uri="{FF2B5EF4-FFF2-40B4-BE49-F238E27FC236}">
                <a16:creationId xmlns:a16="http://schemas.microsoft.com/office/drawing/2014/main" id="{F0DB2CA6-A4FB-473D-B28A-5BA06CFE16D5}"/>
              </a:ext>
            </a:extLst>
          </p:cNvPr>
          <p:cNvSpPr/>
          <p:nvPr/>
        </p:nvSpPr>
        <p:spPr>
          <a:xfrm>
            <a:off x="9066043" y="3713040"/>
            <a:ext cx="755639" cy="474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66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nInfo</a:t>
            </a:r>
            <a:endParaRPr lang="en-US" sz="1200" b="1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22" name="Line 41">
            <a:extLst>
              <a:ext uri="{FF2B5EF4-FFF2-40B4-BE49-F238E27FC236}">
                <a16:creationId xmlns:a16="http://schemas.microsoft.com/office/drawing/2014/main" id="{93826F3B-1D63-48EA-989C-D9E9758D7D7E}"/>
              </a:ext>
            </a:extLst>
          </p:cNvPr>
          <p:cNvSpPr/>
          <p:nvPr/>
        </p:nvSpPr>
        <p:spPr>
          <a:xfrm>
            <a:off x="8835642" y="3363840"/>
            <a:ext cx="381240" cy="38088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39829173-F64B-4F6C-B8D5-809F69CD95ED}"/>
              </a:ext>
            </a:extLst>
          </p:cNvPr>
          <p:cNvSpPr txBox="1"/>
          <p:nvPr/>
        </p:nvSpPr>
        <p:spPr>
          <a:xfrm>
            <a:off x="8933532" y="318017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330FF062-3D2E-433E-B2F2-81C96BC6929F}"/>
              </a:ext>
            </a:extLst>
          </p:cNvPr>
          <p:cNvSpPr/>
          <p:nvPr/>
        </p:nvSpPr>
        <p:spPr>
          <a:xfrm>
            <a:off x="2958353" y="2294964"/>
            <a:ext cx="4329953" cy="1949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59B82F7-0227-4277-9D53-193FC0BA9DED}"/>
              </a:ext>
            </a:extLst>
          </p:cNvPr>
          <p:cNvSpPr txBox="1"/>
          <p:nvPr/>
        </p:nvSpPr>
        <p:spPr>
          <a:xfrm>
            <a:off x="785620" y="4399586"/>
            <a:ext cx="5684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La seconda condizione di </a:t>
            </a:r>
            <a:r>
              <a:rPr lang="it-IT" dirty="0" err="1"/>
              <a:t>Baron</a:t>
            </a:r>
            <a:r>
              <a:rPr lang="it-IT" dirty="0"/>
              <a:t> &amp; Kenny è soddisfatta: età </a:t>
            </a:r>
            <a:br>
              <a:rPr lang="it-IT" dirty="0"/>
            </a:br>
            <a:r>
              <a:rPr lang="it-IT" dirty="0"/>
              <a:t>predice il numero di informazioni.</a:t>
            </a:r>
          </a:p>
        </p:txBody>
      </p:sp>
    </p:spTree>
    <p:extLst>
      <p:ext uri="{BB962C8B-B14F-4D97-AF65-F5344CB8AC3E}">
        <p14:creationId xmlns:p14="http://schemas.microsoft.com/office/powerpoint/2010/main" val="522661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41">
            <a:extLst>
              <a:ext uri="{FF2B5EF4-FFF2-40B4-BE49-F238E27FC236}">
                <a16:creationId xmlns:a16="http://schemas.microsoft.com/office/drawing/2014/main" id="{D45A4DDC-BCA8-41A6-A692-195450E03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71" y="882879"/>
            <a:ext cx="6916115" cy="2772162"/>
          </a:xfrm>
          <a:prstGeom prst="rect">
            <a:avLst/>
          </a:prstGeom>
        </p:spPr>
      </p:pic>
      <p:sp>
        <p:nvSpPr>
          <p:cNvPr id="5" name="Text Box 8"/>
          <p:cNvSpPr/>
          <p:nvPr/>
        </p:nvSpPr>
        <p:spPr>
          <a:xfrm>
            <a:off x="5522879" y="6118200"/>
            <a:ext cx="2125800" cy="371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6" name="Text Box 9"/>
          <p:cNvSpPr/>
          <p:nvPr/>
        </p:nvSpPr>
        <p:spPr>
          <a:xfrm>
            <a:off x="2579519" y="6118200"/>
            <a:ext cx="2125800" cy="371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416895B-65B0-45EA-8F29-7124A593D1F6}"/>
              </a:ext>
            </a:extLst>
          </p:cNvPr>
          <p:cNvSpPr txBox="1"/>
          <p:nvPr/>
        </p:nvSpPr>
        <p:spPr>
          <a:xfrm>
            <a:off x="7353405" y="239602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330FF062-3D2E-433E-B2F2-81C96BC6929F}"/>
              </a:ext>
            </a:extLst>
          </p:cNvPr>
          <p:cNvSpPr/>
          <p:nvPr/>
        </p:nvSpPr>
        <p:spPr>
          <a:xfrm>
            <a:off x="2958353" y="2483223"/>
            <a:ext cx="4329953" cy="1949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 21">
            <a:extLst>
              <a:ext uri="{FF2B5EF4-FFF2-40B4-BE49-F238E27FC236}">
                <a16:creationId xmlns:a16="http://schemas.microsoft.com/office/drawing/2014/main" id="{76675CFB-F760-46F3-8179-7DB585E5037D}"/>
              </a:ext>
            </a:extLst>
          </p:cNvPr>
          <p:cNvSpPr/>
          <p:nvPr/>
        </p:nvSpPr>
        <p:spPr>
          <a:xfrm>
            <a:off x="10139202" y="4484878"/>
            <a:ext cx="714240" cy="474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BBE0E3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COVConc</a:t>
            </a:r>
            <a:endParaRPr lang="en-US" sz="1200" b="1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17" name="Oval 22">
            <a:extLst>
              <a:ext uri="{FF2B5EF4-FFF2-40B4-BE49-F238E27FC236}">
                <a16:creationId xmlns:a16="http://schemas.microsoft.com/office/drawing/2014/main" id="{F7532750-32E6-4CB1-AED5-F8A26DFAB936}"/>
              </a:ext>
            </a:extLst>
          </p:cNvPr>
          <p:cNvSpPr/>
          <p:nvPr/>
        </p:nvSpPr>
        <p:spPr>
          <a:xfrm>
            <a:off x="8073523" y="4484879"/>
            <a:ext cx="83375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Age</a:t>
            </a:r>
          </a:p>
        </p:txBody>
      </p:sp>
      <p:sp>
        <p:nvSpPr>
          <p:cNvPr id="18" name="Oval 23">
            <a:extLst>
              <a:ext uri="{FF2B5EF4-FFF2-40B4-BE49-F238E27FC236}">
                <a16:creationId xmlns:a16="http://schemas.microsoft.com/office/drawing/2014/main" id="{FA7FAD93-F99B-400F-926C-0F5B898D0FBE}"/>
              </a:ext>
            </a:extLst>
          </p:cNvPr>
          <p:cNvSpPr/>
          <p:nvPr/>
        </p:nvSpPr>
        <p:spPr>
          <a:xfrm>
            <a:off x="9066043" y="5291278"/>
            <a:ext cx="755639" cy="474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66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nInfo</a:t>
            </a:r>
            <a:endParaRPr lang="en-US" sz="1200" b="1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19" name="Line 24">
            <a:extLst>
              <a:ext uri="{FF2B5EF4-FFF2-40B4-BE49-F238E27FC236}">
                <a16:creationId xmlns:a16="http://schemas.microsoft.com/office/drawing/2014/main" id="{E3969A5F-756D-4541-8EA4-8F73F58332B3}"/>
              </a:ext>
            </a:extLst>
          </p:cNvPr>
          <p:cNvSpPr/>
          <p:nvPr/>
        </p:nvSpPr>
        <p:spPr>
          <a:xfrm>
            <a:off x="8907283" y="4768918"/>
            <a:ext cx="1191959" cy="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8EC11E2A-F768-4857-8C38-7DB0FD1F151A}"/>
              </a:ext>
            </a:extLst>
          </p:cNvPr>
          <p:cNvSpPr/>
          <p:nvPr/>
        </p:nvSpPr>
        <p:spPr>
          <a:xfrm flipV="1">
            <a:off x="9821682" y="4958998"/>
            <a:ext cx="357120" cy="47484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106AF0F9-C83E-47B4-8D94-2758B0578707}"/>
              </a:ext>
            </a:extLst>
          </p:cNvPr>
          <p:cNvSpPr txBox="1"/>
          <p:nvPr/>
        </p:nvSpPr>
        <p:spPr>
          <a:xfrm>
            <a:off x="10042377" y="5106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FF99735-1C20-4581-B33F-5A69DECA7D8A}"/>
              </a:ext>
            </a:extLst>
          </p:cNvPr>
          <p:cNvSpPr txBox="1"/>
          <p:nvPr/>
        </p:nvSpPr>
        <p:spPr>
          <a:xfrm>
            <a:off x="9244306" y="4415601"/>
            <a:ext cx="35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c'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E7E66A7-A968-453A-B822-66721B6BD9A0}"/>
              </a:ext>
            </a:extLst>
          </p:cNvPr>
          <p:cNvSpPr txBox="1"/>
          <p:nvPr/>
        </p:nvSpPr>
        <p:spPr>
          <a:xfrm>
            <a:off x="785620" y="4399586"/>
            <a:ext cx="5943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Anche la terza condizione di </a:t>
            </a:r>
            <a:r>
              <a:rPr lang="it-IT" dirty="0" err="1"/>
              <a:t>Baron</a:t>
            </a:r>
            <a:r>
              <a:rPr lang="it-IT" dirty="0"/>
              <a:t> &amp; Kenny è verificata: </a:t>
            </a:r>
            <a:r>
              <a:rPr lang="it-IT" dirty="0" err="1"/>
              <a:t>nInfo</a:t>
            </a:r>
            <a:br>
              <a:rPr lang="it-IT" dirty="0"/>
            </a:br>
            <a:r>
              <a:rPr lang="it-IT" dirty="0"/>
              <a:t>predice la preoccupazione al netto dell’età </a:t>
            </a:r>
          </a:p>
        </p:txBody>
      </p:sp>
      <p:sp>
        <p:nvSpPr>
          <p:cNvPr id="34" name="Oval 29">
            <a:extLst>
              <a:ext uri="{FF2B5EF4-FFF2-40B4-BE49-F238E27FC236}">
                <a16:creationId xmlns:a16="http://schemas.microsoft.com/office/drawing/2014/main" id="{251CAF12-E6C6-4E4F-BB50-70510A712E60}"/>
              </a:ext>
            </a:extLst>
          </p:cNvPr>
          <p:cNvSpPr/>
          <p:nvPr/>
        </p:nvSpPr>
        <p:spPr>
          <a:xfrm>
            <a:off x="10147122" y="2023920"/>
            <a:ext cx="714240" cy="474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BBE0E3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COVConc</a:t>
            </a:r>
            <a:endParaRPr lang="en-US" sz="1200" b="1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5" name="Oval 30">
            <a:extLst>
              <a:ext uri="{FF2B5EF4-FFF2-40B4-BE49-F238E27FC236}">
                <a16:creationId xmlns:a16="http://schemas.microsoft.com/office/drawing/2014/main" id="{C58DF470-E3B6-4050-A661-17C1B85D6A5C}"/>
              </a:ext>
            </a:extLst>
          </p:cNvPr>
          <p:cNvSpPr/>
          <p:nvPr/>
        </p:nvSpPr>
        <p:spPr>
          <a:xfrm>
            <a:off x="8081802" y="2023921"/>
            <a:ext cx="83339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Age</a:t>
            </a:r>
          </a:p>
        </p:txBody>
      </p:sp>
      <p:sp>
        <p:nvSpPr>
          <p:cNvPr id="36" name="Line 31">
            <a:extLst>
              <a:ext uri="{FF2B5EF4-FFF2-40B4-BE49-F238E27FC236}">
                <a16:creationId xmlns:a16="http://schemas.microsoft.com/office/drawing/2014/main" id="{B06E434B-F6FB-4872-8E56-B2F4FC9F3B0D}"/>
              </a:ext>
            </a:extLst>
          </p:cNvPr>
          <p:cNvSpPr/>
          <p:nvPr/>
        </p:nvSpPr>
        <p:spPr>
          <a:xfrm>
            <a:off x="8915202" y="2307960"/>
            <a:ext cx="119196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D156CA9F-60CE-496B-9386-5170F1C77372}"/>
              </a:ext>
            </a:extLst>
          </p:cNvPr>
          <p:cNvSpPr txBox="1"/>
          <p:nvPr/>
        </p:nvSpPr>
        <p:spPr>
          <a:xfrm>
            <a:off x="9305803" y="200524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38" name="Oval 38">
            <a:extLst>
              <a:ext uri="{FF2B5EF4-FFF2-40B4-BE49-F238E27FC236}">
                <a16:creationId xmlns:a16="http://schemas.microsoft.com/office/drawing/2014/main" id="{670AAC68-06C9-4104-A688-708AD31A2AB5}"/>
              </a:ext>
            </a:extLst>
          </p:cNvPr>
          <p:cNvSpPr/>
          <p:nvPr/>
        </p:nvSpPr>
        <p:spPr>
          <a:xfrm>
            <a:off x="8073883" y="2906641"/>
            <a:ext cx="833399" cy="52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99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Age</a:t>
            </a:r>
          </a:p>
        </p:txBody>
      </p:sp>
      <p:sp>
        <p:nvSpPr>
          <p:cNvPr id="39" name="Oval 39">
            <a:extLst>
              <a:ext uri="{FF2B5EF4-FFF2-40B4-BE49-F238E27FC236}">
                <a16:creationId xmlns:a16="http://schemas.microsoft.com/office/drawing/2014/main" id="{D053301B-EC9D-487F-8E05-5673335422A2}"/>
              </a:ext>
            </a:extLst>
          </p:cNvPr>
          <p:cNvSpPr/>
          <p:nvPr/>
        </p:nvSpPr>
        <p:spPr>
          <a:xfrm>
            <a:off x="9066043" y="3713040"/>
            <a:ext cx="755639" cy="474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66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err="1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nInfo</a:t>
            </a:r>
            <a:endParaRPr lang="en-US" sz="1200" b="1" dirty="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0" name="Line 41">
            <a:extLst>
              <a:ext uri="{FF2B5EF4-FFF2-40B4-BE49-F238E27FC236}">
                <a16:creationId xmlns:a16="http://schemas.microsoft.com/office/drawing/2014/main" id="{27B1E540-81A2-4447-9CAD-5F489C3CCEE3}"/>
              </a:ext>
            </a:extLst>
          </p:cNvPr>
          <p:cNvSpPr/>
          <p:nvPr/>
        </p:nvSpPr>
        <p:spPr>
          <a:xfrm>
            <a:off x="8835642" y="3363840"/>
            <a:ext cx="381240" cy="38088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A535107B-D3C6-434D-AFF2-6B4839C68867}"/>
              </a:ext>
            </a:extLst>
          </p:cNvPr>
          <p:cNvSpPr txBox="1"/>
          <p:nvPr/>
        </p:nvSpPr>
        <p:spPr>
          <a:xfrm>
            <a:off x="8933532" y="318017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7532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1045</Words>
  <Application>Microsoft Office PowerPoint</Application>
  <PresentationFormat>Widescreen</PresentationFormat>
  <Paragraphs>136</Paragraphs>
  <Slides>17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DejaVu Sans</vt:lpstr>
      <vt:lpstr>MuseoSans</vt:lpstr>
      <vt:lpstr>Times New Roman</vt:lpstr>
      <vt:lpstr>Tema di Office</vt:lpstr>
      <vt:lpstr>Tecniche Statistiche per la Psicologia Clinica e Sanitaria 2023 - Esercitazione 3</vt:lpstr>
      <vt:lpstr>Mediazione</vt:lpstr>
      <vt:lpstr>Mediazione (Baron &amp; Kenny, 1986)</vt:lpstr>
      <vt:lpstr>Step della mediazione</vt:lpstr>
      <vt:lpstr>In Jamovi</vt:lpstr>
      <vt:lpstr>In Jamovi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Riportare i risultati</vt:lpstr>
      <vt:lpstr>Esercizio 1</vt:lpstr>
      <vt:lpstr>Esercizio 2</vt:lpstr>
      <vt:lpstr>Esercizio 3: mediazione con predittore dicotomico </vt:lpstr>
      <vt:lpstr>Esercizio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AMD2017 - Esercitazione 1</dc:title>
  <dc:creator>Giulio Costantini</dc:creator>
  <cp:lastModifiedBy>Marco Perugini</cp:lastModifiedBy>
  <cp:revision>187</cp:revision>
  <dcterms:created xsi:type="dcterms:W3CDTF">2017-03-21T10:09:54Z</dcterms:created>
  <dcterms:modified xsi:type="dcterms:W3CDTF">2023-11-02T10:06:26Z</dcterms:modified>
</cp:coreProperties>
</file>