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300" r:id="rId4"/>
    <p:sldId id="262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8D798-6A66-4EC3-8694-5F6E36983451}" type="datetimeFigureOut">
              <a:rPr lang="it-IT" smtClean="0"/>
              <a:t>29/11/2023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3DFF1-9A1E-4151-9C0A-D14F8AF898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347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immagine diapositiva 1">
            <a:extLst>
              <a:ext uri="{FF2B5EF4-FFF2-40B4-BE49-F238E27FC236}">
                <a16:creationId xmlns:a16="http://schemas.microsoft.com/office/drawing/2014/main" id="{B2B8A279-C8A0-457E-A7D1-ABDBE89269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egnaposto note 2">
            <a:extLst>
              <a:ext uri="{FF2B5EF4-FFF2-40B4-BE49-F238E27FC236}">
                <a16:creationId xmlns:a16="http://schemas.microsoft.com/office/drawing/2014/main" id="{5AFA73D3-F1B6-40D4-9E1A-90AC3C0649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1268" name="Segnaposto numero diapositiva 3">
            <a:extLst>
              <a:ext uri="{FF2B5EF4-FFF2-40B4-BE49-F238E27FC236}">
                <a16:creationId xmlns:a16="http://schemas.microsoft.com/office/drawing/2014/main" id="{03A3D015-BBB3-4F90-8B62-FF3E7EE00B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69938" indent="-295275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84275" indent="-236538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57350" indent="-236538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132013" indent="-236538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D2A98260-BD2A-4867-A10D-C71EADD4BB51}" type="slidenum">
              <a:rPr lang="it-IT" altLang="it-IT" sz="1200" smtClean="0"/>
              <a:pPr/>
              <a:t>3</a:t>
            </a:fld>
            <a:endParaRPr lang="it-IT" alt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138EE6-CCA8-412C-86A2-9FEBFCCD6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02AAC89-3FA1-427C-A3E6-387F52E1B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6677D3-7462-435D-9DEA-B944AF850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8DF0-BA45-4C31-972C-5632B8F5B295}" type="datetimeFigureOut">
              <a:rPr lang="it-IT" smtClean="0"/>
              <a:t>29/11/2023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2CADB8-1F8B-48F3-9F54-21F93C508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11AACD-F568-4160-BCBB-1759480C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0423-DA83-44AD-85AE-206657DE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33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0B1A8E-FE5E-4C62-9AF1-3750D91F2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EE52499-A922-4846-8F01-7F0E69C30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F7EF3D-71AE-47F3-B312-D8D85654A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8DF0-BA45-4C31-972C-5632B8F5B295}" type="datetimeFigureOut">
              <a:rPr lang="it-IT" smtClean="0"/>
              <a:t>29/11/2023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1D53B2-1E96-4CF0-9851-00E2D8429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586139-ACB8-481A-8E2C-3FD147D16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0423-DA83-44AD-85AE-206657DE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41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3F780CA-3841-4530-9440-C9755EA6FA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8C32CBE-DFE2-41F7-8FB5-499F38DB0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A48E85-663E-4EFA-BBD0-F996C09E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8DF0-BA45-4C31-972C-5632B8F5B295}" type="datetimeFigureOut">
              <a:rPr lang="it-IT" smtClean="0"/>
              <a:t>29/11/2023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FA4DC0-CEEC-4B6A-9B95-55F632BD4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CB10CC-8AA6-456C-BB58-2DC270102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0423-DA83-44AD-85AE-206657DE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325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EE1325-088E-4DB1-8D11-0E4F89A5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5C81BB-9D62-4BDC-B2AC-78DAD5D54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9625C8-EB6D-4B94-9C34-09B15A83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8DF0-BA45-4C31-972C-5632B8F5B295}" type="datetimeFigureOut">
              <a:rPr lang="it-IT" smtClean="0"/>
              <a:t>29/11/2023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93298A-FA80-4649-91D5-B0A87FC4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F59BE8-8181-4F76-9FE3-E7023CDB0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0423-DA83-44AD-85AE-206657DE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386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AE7C40-5A1A-4A09-9056-27BD66E6F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9022D1-5FE7-4A50-8569-99F882B06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B22D83-19D4-4DE2-8DC3-23875EE7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8DF0-BA45-4C31-972C-5632B8F5B295}" type="datetimeFigureOut">
              <a:rPr lang="it-IT" smtClean="0"/>
              <a:t>29/11/2023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94F174-FEE6-487E-9203-992338598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905FED-5B42-4E24-BEFB-5D9D36FCF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0423-DA83-44AD-85AE-206657DE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928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627E0F-30B4-462F-B653-930E8DF4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9A3A9F-C012-4177-99C0-B6884E394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9D2E83D-AA95-47E2-B07F-C69D783AF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6E05003-4E59-43F9-A3A2-F8E1ED15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8DF0-BA45-4C31-972C-5632B8F5B295}" type="datetimeFigureOut">
              <a:rPr lang="it-IT" smtClean="0"/>
              <a:t>29/11/2023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59FFE3E-CF55-4252-8DDB-C12E31DF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03CE2DA-FAEF-47D5-8F8D-43C1CD8BB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0423-DA83-44AD-85AE-206657DE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179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E97A6D-8CFD-4A01-B70D-35B2830BC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FD5235-0C90-4AF4-8AF7-99FB3C441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EA12B02-A15B-4BEB-8803-20EB6888C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9BFD372-75CE-4182-B732-FC2B58019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C47B643-24A7-45CA-BA1A-FA168E42A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32BA381-251C-4B01-BEFE-17AE6CA7F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8DF0-BA45-4C31-972C-5632B8F5B295}" type="datetimeFigureOut">
              <a:rPr lang="it-IT" smtClean="0"/>
              <a:t>29/11/2023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2D3388E-23B1-4389-9986-EA56F9D44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B8AC23D-37A7-4C04-B632-9F146DF7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0423-DA83-44AD-85AE-206657DE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71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850B40-F505-4662-8697-686CD85E0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F68AC35-6246-49CF-BF3A-20AF6FFE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8DF0-BA45-4C31-972C-5632B8F5B295}" type="datetimeFigureOut">
              <a:rPr lang="it-IT" smtClean="0"/>
              <a:t>29/11/2023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2C3B52F-4FFE-4024-8C58-FA5C7326A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37320AC-EB84-499F-A503-BA93B0BE5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0423-DA83-44AD-85AE-206657DE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006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A402DA1-3C54-4D0C-AB9D-ACAE87E47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8DF0-BA45-4C31-972C-5632B8F5B295}" type="datetimeFigureOut">
              <a:rPr lang="it-IT" smtClean="0"/>
              <a:t>29/11/2023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1AC387D-5DC4-4A48-B3AD-058F8571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D8DE04C-A528-41B8-85A1-05D416DC9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0423-DA83-44AD-85AE-206657DE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3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9EC4F4-4F96-401E-96E7-E06C6F07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D2F27-F007-4177-8C1C-3CA5EBFB2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CD1ECE4-CCD6-4962-9BB4-148123F35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F4C332-F94C-4FFD-B817-4F52F81A6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8DF0-BA45-4C31-972C-5632B8F5B295}" type="datetimeFigureOut">
              <a:rPr lang="it-IT" smtClean="0"/>
              <a:t>29/11/2023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E8F584-7721-4EA7-BF2E-CB12DC5BD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9F8EB0-5103-4AA2-BD5E-901311D61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0423-DA83-44AD-85AE-206657DE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85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9ABC14-BFFD-455B-A9AB-2D26466D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54C94D3-1999-48E9-BAA1-4E1EF89B5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8A65F46-5F44-405F-BD75-8DF3A2BF0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EEDC4CF-4F12-4B0A-9132-A297CB844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8DF0-BA45-4C31-972C-5632B8F5B295}" type="datetimeFigureOut">
              <a:rPr lang="it-IT" smtClean="0"/>
              <a:t>29/11/2023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2145DE0-C33D-4B7C-A412-AC924B5B0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B5F0B8-7101-4A43-8E15-B74CD8D5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0423-DA83-44AD-85AE-206657DE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8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4C3D140-3683-425B-9210-0040BF70F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1BA511-05C5-4BAA-B3C2-E223C19A5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8C2C2D-B07F-4614-A040-F26F5945E4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8DF0-BA45-4C31-972C-5632B8F5B295}" type="datetimeFigureOut">
              <a:rPr lang="it-IT" smtClean="0"/>
              <a:t>29/11/2023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3BF052-61D3-44D5-97F4-73E3BCDECE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7F9EAE-3950-4B95-9549-3BC116CCB3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50423-DA83-44AD-85AE-206657DE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97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E5AD47-AB50-4BB9-B4A0-400EDF6C46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Exercise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014F2CE-771F-4ADE-859F-B27F53C25B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48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AA10385-2FA6-4588-9068-89E599079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43338" y="260350"/>
            <a:ext cx="4197350" cy="5794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altLang="it-IT" dirty="0" err="1">
                <a:solidFill>
                  <a:srgbClr val="A50021"/>
                </a:solidFill>
              </a:rPr>
              <a:t>Example</a:t>
            </a:r>
            <a:r>
              <a:rPr lang="it-IT" altLang="it-IT" dirty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C8BCBDA7-8111-446E-904B-231AC53FA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107" y="862014"/>
            <a:ext cx="9915277" cy="121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5000"/>
              </a:lnSpc>
              <a:spcBef>
                <a:spcPct val="0"/>
              </a:spcBef>
              <a:buNone/>
            </a:pPr>
            <a:r>
              <a:rPr lang="en-US" altLang="it-IT" sz="2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randomized trial </a:t>
            </a:r>
            <a:r>
              <a:rPr lang="en-US" altLang="it-IT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aims to evaluate a new (N) blood pressure lowering drug with one already in use (V). </a:t>
            </a:r>
            <a:r>
              <a:rPr lang="en-US" altLang="it-IT" sz="2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240 subjects with high blood pressure are recruited and are randomized to the two treatments.</a:t>
            </a:r>
          </a:p>
        </p:txBody>
      </p:sp>
      <p:sp>
        <p:nvSpPr>
          <p:cNvPr id="4100" name="Rectangle 13">
            <a:extLst>
              <a:ext uri="{FF2B5EF4-FFF2-40B4-BE49-F238E27FC236}">
                <a16:creationId xmlns:a16="http://schemas.microsoft.com/office/drawing/2014/main" id="{87B7829A-4603-4904-AED2-2E870305E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107" y="3200650"/>
            <a:ext cx="9835763" cy="198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49263" algn="l"/>
                <a:tab pos="47704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49263" algn="l"/>
                <a:tab pos="47704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9263" algn="l"/>
                <a:tab pos="47704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9263" algn="l"/>
                <a:tab pos="4770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9263" algn="l"/>
                <a:tab pos="4770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l"/>
                <a:tab pos="4770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l"/>
                <a:tab pos="4770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l"/>
                <a:tab pos="4770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l"/>
                <a:tab pos="4770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5000"/>
              </a:lnSpc>
              <a:spcBef>
                <a:spcPct val="0"/>
              </a:spcBef>
              <a:buNone/>
            </a:pPr>
            <a:r>
              <a:rPr lang="it-IT" altLang="it-IT" sz="2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240 </a:t>
            </a:r>
            <a:r>
              <a:rPr lang="it-IT" altLang="it-IT" sz="2000" dirty="0" err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it-IT" altLang="it-IT" sz="2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2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with high blood pressure who are randomized to the two treatments:  </a:t>
            </a:r>
          </a:p>
          <a:p>
            <a:pPr marL="342900" indent="-342900" algn="just">
              <a:lnSpc>
                <a:spcPct val="125000"/>
              </a:lnSpc>
              <a:spcBef>
                <a:spcPct val="0"/>
              </a:spcBef>
            </a:pPr>
            <a:r>
              <a:rPr lang="en-US" altLang="it-IT" sz="2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120 subjects take V for 6 months   </a:t>
            </a:r>
          </a:p>
          <a:p>
            <a:pPr marL="342900" indent="-342900" algn="just">
              <a:lnSpc>
                <a:spcPct val="125000"/>
              </a:lnSpc>
              <a:spcBef>
                <a:spcPct val="0"/>
              </a:spcBef>
            </a:pPr>
            <a:r>
              <a:rPr lang="en-US" altLang="it-IT" sz="2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120 subjects take N for 6 months </a:t>
            </a:r>
          </a:p>
          <a:p>
            <a:pPr algn="just">
              <a:lnSpc>
                <a:spcPct val="125000"/>
              </a:lnSpc>
              <a:spcBef>
                <a:spcPct val="0"/>
              </a:spcBef>
              <a:buNone/>
            </a:pPr>
            <a:r>
              <a:rPr lang="en-US" altLang="it-IT" sz="2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After 6 months, the following reductions in pressure are observed in the two groups (pressure at randomization-pressure at 6 months): </a:t>
            </a:r>
            <a:endParaRPr lang="it-IT" altLang="it-IT" sz="20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0D3C5956-480C-4991-9C9C-D0988B1AE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8513" y="2205039"/>
            <a:ext cx="8208962" cy="907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25000"/>
              </a:lnSpc>
              <a:defRPr/>
            </a:pPr>
            <a:r>
              <a:rPr lang="it-IT" altLang="it-IT" sz="22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The new </a:t>
            </a:r>
            <a:r>
              <a:rPr lang="it-IT" altLang="it-IT" sz="220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drug</a:t>
            </a:r>
            <a:r>
              <a:rPr lang="it-IT" altLang="it-IT" sz="22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20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has</a:t>
            </a:r>
            <a:r>
              <a:rPr lang="it-IT" altLang="it-IT" sz="22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a </a:t>
            </a:r>
            <a:r>
              <a:rPr lang="it-IT" altLang="it-IT" sz="220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different</a:t>
            </a:r>
            <a:r>
              <a:rPr lang="it-IT" altLang="it-IT" sz="22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effect on </a:t>
            </a:r>
            <a:r>
              <a:rPr lang="it-IT" altLang="it-IT" sz="220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systolic</a:t>
            </a:r>
            <a:r>
              <a:rPr lang="it-IT" altLang="it-IT" sz="22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20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blood</a:t>
            </a:r>
            <a:r>
              <a:rPr lang="it-IT" altLang="it-IT" sz="22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pressure </a:t>
            </a:r>
            <a:r>
              <a:rPr lang="it-IT" altLang="it-IT" sz="220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as</a:t>
            </a:r>
            <a:r>
              <a:rPr lang="it-IT" altLang="it-IT" sz="22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20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compared</a:t>
            </a:r>
            <a:r>
              <a:rPr lang="it-IT" altLang="it-IT" sz="22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with the </a:t>
            </a:r>
            <a:r>
              <a:rPr lang="it-IT" altLang="it-IT" sz="220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previous</a:t>
            </a:r>
            <a:r>
              <a:rPr lang="it-IT" altLang="it-IT" sz="22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one?</a:t>
            </a:r>
          </a:p>
        </p:txBody>
      </p:sp>
      <p:sp>
        <p:nvSpPr>
          <p:cNvPr id="4102" name="Rettangolo 3">
            <a:extLst>
              <a:ext uri="{FF2B5EF4-FFF2-40B4-BE49-F238E27FC236}">
                <a16:creationId xmlns:a16="http://schemas.microsoft.com/office/drawing/2014/main" id="{7991CA62-59E4-4D33-A112-CC27BA0DA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676" y="6308726"/>
            <a:ext cx="8569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*</a:t>
            </a:r>
            <a:r>
              <a:rPr lang="en-US" altLang="it-IT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2 subjects in the N group move out during the study period</a:t>
            </a:r>
            <a:endParaRPr lang="it-IT" altLang="it-IT" sz="1400" dirty="0">
              <a:latin typeface="Comic Sans MS" panose="030F0702030302020204" pitchFamily="66" charset="0"/>
            </a:endParaRPr>
          </a:p>
        </p:txBody>
      </p:sp>
      <p:pic>
        <p:nvPicPr>
          <p:cNvPr id="4103" name="Immagine 1">
            <a:extLst>
              <a:ext uri="{FF2B5EF4-FFF2-40B4-BE49-F238E27FC236}">
                <a16:creationId xmlns:a16="http://schemas.microsoft.com/office/drawing/2014/main" id="{227026AD-8EBF-4D72-A52D-9DA217900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5289549"/>
            <a:ext cx="39814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6A18435C-E629-4514-91B5-4B1047FA1451}"/>
                  </a:ext>
                </a:extLst>
              </p:cNvPr>
              <p:cNvSpPr txBox="1"/>
              <p:nvPr/>
            </p:nvSpPr>
            <p:spPr>
              <a:xfrm>
                <a:off x="6253964" y="5363697"/>
                <a:ext cx="16357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it-IT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10 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𝑚𝑚𝐻𝑔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6A18435C-E629-4514-91B5-4B1047FA1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964" y="5363697"/>
                <a:ext cx="1635768" cy="276999"/>
              </a:xfrm>
              <a:prstGeom prst="rect">
                <a:avLst/>
              </a:prstGeom>
              <a:blipFill>
                <a:blip r:embed="rId3"/>
                <a:stretch>
                  <a:fillRect l="-373" r="-2985" b="-3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93B0E7F8-BDE5-4FD2-9CD3-B76A96A97846}"/>
                  </a:ext>
                </a:extLst>
              </p:cNvPr>
              <p:cNvSpPr txBox="1"/>
              <p:nvPr/>
            </p:nvSpPr>
            <p:spPr>
              <a:xfrm>
                <a:off x="6253964" y="5717647"/>
                <a:ext cx="16357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it-IT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10 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𝑚𝑚𝐻𝑔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93B0E7F8-BDE5-4FD2-9CD3-B76A96A97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964" y="5717647"/>
                <a:ext cx="1635768" cy="276999"/>
              </a:xfrm>
              <a:prstGeom prst="rect">
                <a:avLst/>
              </a:prstGeom>
              <a:blipFill>
                <a:blip r:embed="rId4"/>
                <a:stretch>
                  <a:fillRect l="-746" r="-3731" b="-3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>
            <a:extLst>
              <a:ext uri="{FF2B5EF4-FFF2-40B4-BE49-F238E27FC236}">
                <a16:creationId xmlns:a16="http://schemas.microsoft.com/office/drawing/2014/main" id="{1882175F-0A66-4470-81A4-A4FB61E25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814" y="2644361"/>
            <a:ext cx="8153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 dirty="0">
                <a:latin typeface="Symbol" panose="05050102010706020507" pitchFamily="18" charset="2"/>
                <a:sym typeface="Symbol" panose="05050102010706020507" pitchFamily="18" charset="2"/>
              </a:rPr>
              <a:t>a</a:t>
            </a:r>
            <a:r>
              <a:rPr lang="it-IT" altLang="it-IT" sz="2400" dirty="0">
                <a:latin typeface="Comic Sans MS" panose="030F0702030302020204" pitchFamily="66" charset="0"/>
                <a:sym typeface="Symbol" panose="05050102010706020507" pitchFamily="18" charset="2"/>
              </a:rPr>
              <a:t>=0.01 </a:t>
            </a:r>
            <a:r>
              <a:rPr lang="it-IT" altLang="it-IT" sz="2400" dirty="0" err="1"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altLang="it-IT" sz="2400" baseline="-25000" dirty="0" err="1">
                <a:latin typeface="Comic Sans MS" panose="030F0702030302020204" pitchFamily="66" charset="0"/>
                <a:sym typeface="Symbol" panose="05050102010706020507" pitchFamily="18" charset="2"/>
              </a:rPr>
              <a:t>gdl</a:t>
            </a:r>
            <a:r>
              <a:rPr lang="it-IT" altLang="it-IT" sz="2400" baseline="-25000" dirty="0">
                <a:latin typeface="Comic Sans MS" panose="030F0702030302020204" pitchFamily="66" charset="0"/>
                <a:sym typeface="Symbol" panose="05050102010706020507" pitchFamily="18" charset="2"/>
              </a:rPr>
              <a:t>=234</a:t>
            </a:r>
            <a:r>
              <a:rPr lang="it-IT" altLang="it-IT" sz="2400" dirty="0">
                <a:latin typeface="Comic Sans MS" panose="030F0702030302020204" pitchFamily="66" charset="0"/>
                <a:sym typeface="Symbol" panose="05050102010706020507" pitchFamily="18" charset="2"/>
              </a:rPr>
              <a:t>* = 2.601</a:t>
            </a:r>
          </a:p>
          <a:p>
            <a:pPr>
              <a:spcBef>
                <a:spcPct val="50000"/>
              </a:spcBef>
              <a:buNone/>
            </a:pPr>
            <a:r>
              <a:rPr lang="it-IT" altLang="it-IT" sz="2400" dirty="0" err="1">
                <a:latin typeface="Comic Sans MS" panose="030F0702030302020204" pitchFamily="66" charset="0"/>
                <a:sym typeface="Symbol" panose="05050102010706020507" pitchFamily="18" charset="2"/>
              </a:rPr>
              <a:t>Thus</a:t>
            </a:r>
            <a:r>
              <a:rPr lang="it-IT" altLang="it-IT" sz="2400" dirty="0">
                <a:latin typeface="Comic Sans MS" panose="030F0702030302020204" pitchFamily="66" charset="0"/>
                <a:sym typeface="Symbol" panose="05050102010706020507" pitchFamily="18" charset="2"/>
              </a:rPr>
              <a:t> 3.008 &gt; </a:t>
            </a:r>
            <a:r>
              <a:rPr lang="it-IT" altLang="it-IT" sz="2400" dirty="0" err="1"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altLang="it-IT" sz="2400" baseline="-25000" dirty="0" err="1">
                <a:latin typeface="Comic Sans MS" panose="030F0702030302020204" pitchFamily="66" charset="0"/>
                <a:sym typeface="Symbol" panose="05050102010706020507" pitchFamily="18" charset="2"/>
              </a:rPr>
              <a:t>gdl</a:t>
            </a:r>
            <a:r>
              <a:rPr lang="it-IT" altLang="it-IT" sz="2400" baseline="-25000" dirty="0">
                <a:latin typeface="Comic Sans MS" panose="030F0702030302020204" pitchFamily="66" charset="0"/>
                <a:sym typeface="Symbol" panose="05050102010706020507" pitchFamily="18" charset="2"/>
              </a:rPr>
              <a:t>=234</a:t>
            </a:r>
            <a:r>
              <a:rPr lang="it-IT" altLang="it-IT" sz="2400" dirty="0">
                <a:latin typeface="Comic Sans MS" panose="030F0702030302020204" pitchFamily="66" charset="0"/>
                <a:sym typeface="Symbol" panose="05050102010706020507" pitchFamily="18" charset="2"/>
              </a:rPr>
              <a:t>*   =&gt;   </a:t>
            </a:r>
            <a:r>
              <a:rPr lang="it-IT" altLang="it-IT" sz="2400" dirty="0" err="1">
                <a:latin typeface="Comic Sans MS" panose="030F0702030302020204" pitchFamily="66" charset="0"/>
                <a:sym typeface="Symbol" panose="05050102010706020507" pitchFamily="18" charset="2"/>
              </a:rPr>
              <a:t>reject</a:t>
            </a:r>
            <a:r>
              <a:rPr lang="it-IT" altLang="it-IT" sz="2400" dirty="0">
                <a:latin typeface="Comic Sans MS" panose="030F0702030302020204" pitchFamily="66" charset="0"/>
                <a:sym typeface="Symbol" panose="05050102010706020507" pitchFamily="18" charset="2"/>
              </a:rPr>
              <a:t> H</a:t>
            </a:r>
            <a:r>
              <a:rPr lang="it-IT" altLang="it-IT" sz="2400" baseline="-25000" dirty="0">
                <a:latin typeface="Comic Sans MS" panose="030F0702030302020204" pitchFamily="66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64523" name="Text Box 11">
            <a:extLst>
              <a:ext uri="{FF2B5EF4-FFF2-40B4-BE49-F238E27FC236}">
                <a16:creationId xmlns:a16="http://schemas.microsoft.com/office/drawing/2014/main" id="{6AE0CAD0-008C-4902-8675-95FCF3567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614" y="3785277"/>
            <a:ext cx="11802385" cy="1983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it-IT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Thus, V and N drugs do not have the same efficacy, as drug N tends to reduce pressure more.</a:t>
            </a:r>
          </a:p>
          <a:p>
            <a:pPr>
              <a:lnSpc>
                <a:spcPct val="150000"/>
              </a:lnSpc>
              <a:defRPr/>
            </a:pPr>
            <a:r>
              <a:rPr lang="en-US" altLang="it-IT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Consulting the z tables yields a p-value p </a:t>
            </a:r>
            <a:r>
              <a:rPr lang="it-IT" altLang="it-IT" sz="24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  <a:r>
              <a:rPr lang="en-US" altLang="it-IT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0.0027 (0.00135*2).</a:t>
            </a:r>
          </a:p>
          <a:p>
            <a:pPr>
              <a:lnSpc>
                <a:spcPct val="150000"/>
              </a:lnSpc>
              <a:defRPr/>
            </a:pPr>
            <a:r>
              <a:rPr lang="en-US" altLang="it-IT" sz="2000" dirty="0">
                <a:cs typeface="Times New Roman" panose="02020603050405020304" pitchFamily="18" charset="0"/>
              </a:rPr>
              <a:t>It is possible that despite the observed difference of 3.9 mmHg, the two drugs have the same efficacy, however ...... is unlikely (p≈0.0027).It is more plausible that drug N tends to decrease pressure more</a:t>
            </a:r>
            <a:endParaRPr lang="el-GR" altLang="it-IT" sz="20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5" name="Object 8">
                <a:extLst>
                  <a:ext uri="{FF2B5EF4-FFF2-40B4-BE49-F238E27FC236}">
                    <a16:creationId xmlns:a16="http://schemas.microsoft.com/office/drawing/2014/main" id="{C87F3227-3BF7-4C49-968C-E04C9DE8A5E4}"/>
                  </a:ext>
                </a:extLst>
              </p:cNvPr>
              <p:cNvSpPr txBox="1"/>
              <p:nvPr/>
            </p:nvSpPr>
            <p:spPr bwMode="auto">
              <a:xfrm>
                <a:off x="3500218" y="1162842"/>
                <a:ext cx="7105650" cy="14208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̄"/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it-IT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it-IT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̄"/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it-IT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it-IT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it-IT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  <m:sup>
                                  <m:r>
                                    <a:rPr lang="it-IT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n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N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it-IT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n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V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rad>
                        </m:den>
                      </m:f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it-IT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15.8</m:t>
                          </m:r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it-IT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11.9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m:rPr>
                                  <m:nor/>
                                </m:rPr>
                                <a:rPr lang="it-IT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sSup>
                                <m:sSupPr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it-IT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it-IT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m:rPr>
                                          <m:nor/>
                                        </m:rPr>
                                        <a:rPr lang="it-IT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120</m:t>
                                      </m:r>
                                    </m:den>
                                  </m:f>
                                  <m: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it-IT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m:rPr>
                                          <m:nor/>
                                        </m:rPr>
                                        <a:rPr lang="it-IT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118</m:t>
                                      </m:r>
                                    </m:den>
                                  </m:f>
                                </m:e>
                              </m:d>
                            </m:e>
                          </m:rad>
                        </m:den>
                      </m:f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it-IT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3.9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it-IT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1.2965</m:t>
                          </m:r>
                        </m:den>
                      </m:f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it-IT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3.008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0245" name="Object 8">
                <a:extLst>
                  <a:ext uri="{FF2B5EF4-FFF2-40B4-BE49-F238E27FC236}">
                    <a16:creationId xmlns:a16="http://schemas.microsoft.com/office/drawing/2014/main" id="{C87F3227-3BF7-4C49-968C-E04C9DE8A5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00218" y="1162842"/>
                <a:ext cx="7105650" cy="14208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14">
            <a:extLst>
              <a:ext uri="{FF2B5EF4-FFF2-40B4-BE49-F238E27FC236}">
                <a16:creationId xmlns:a16="http://schemas.microsoft.com/office/drawing/2014/main" id="{24D347B4-3E15-49A5-9754-8F77753873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638195"/>
              </p:ext>
            </p:extLst>
          </p:nvPr>
        </p:nvGraphicFramePr>
        <p:xfrm>
          <a:off x="573764" y="333320"/>
          <a:ext cx="20843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914400" imgH="228600" progId="Equation.3">
                  <p:embed/>
                </p:oleObj>
              </mc:Choice>
              <mc:Fallback>
                <p:oleObj name="Equation" r:id="rId5" imgW="914400" imgH="228600" progId="Equation.3">
                  <p:embed/>
                  <p:pic>
                    <p:nvPicPr>
                      <p:cNvPr id="5123" name="Object 14">
                        <a:extLst>
                          <a:ext uri="{FF2B5EF4-FFF2-40B4-BE49-F238E27FC236}">
                            <a16:creationId xmlns:a16="http://schemas.microsoft.com/office/drawing/2014/main" id="{1F6E58DA-9AA9-4781-94A7-BF53FE3F87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64" y="333320"/>
                        <a:ext cx="20843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9">
            <a:extLst>
              <a:ext uri="{FF2B5EF4-FFF2-40B4-BE49-F238E27FC236}">
                <a16:creationId xmlns:a16="http://schemas.microsoft.com/office/drawing/2014/main" id="{F2E63890-81C1-4474-BD1A-EF9C018601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767913"/>
              </p:ext>
            </p:extLst>
          </p:nvPr>
        </p:nvGraphicFramePr>
        <p:xfrm>
          <a:off x="573765" y="1341384"/>
          <a:ext cx="206057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7" imgW="901309" imgH="228501" progId="Equation.3">
                  <p:embed/>
                </p:oleObj>
              </mc:Choice>
              <mc:Fallback>
                <p:oleObj name="Equation" r:id="rId7" imgW="901309" imgH="228501" progId="Equation.3">
                  <p:embed/>
                  <p:pic>
                    <p:nvPicPr>
                      <p:cNvPr id="5124" name="Object 19">
                        <a:extLst>
                          <a:ext uri="{FF2B5EF4-FFF2-40B4-BE49-F238E27FC236}">
                            <a16:creationId xmlns:a16="http://schemas.microsoft.com/office/drawing/2014/main" id="{C6BE1848-2A50-43AF-A85B-2257F13D67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65" y="1341384"/>
                        <a:ext cx="2060575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25">
            <a:extLst>
              <a:ext uri="{FF2B5EF4-FFF2-40B4-BE49-F238E27FC236}">
                <a16:creationId xmlns:a16="http://schemas.microsoft.com/office/drawing/2014/main" id="{C9C09BBE-A9FD-45AB-BE71-FDB86C387539}"/>
              </a:ext>
            </a:extLst>
          </p:cNvPr>
          <p:cNvSpPr>
            <a:spLocks/>
          </p:cNvSpPr>
          <p:nvPr/>
        </p:nvSpPr>
        <p:spPr bwMode="auto">
          <a:xfrm>
            <a:off x="389614" y="104720"/>
            <a:ext cx="152400" cy="1905000"/>
          </a:xfrm>
          <a:prstGeom prst="leftBrace">
            <a:avLst>
              <a:gd name="adj1" fmla="val 10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>
              <a:latin typeface="Comic Sans MS" panose="030F0702030302020204" pitchFamily="66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33805A9-5D2E-4516-A944-E29BE265A7FB}"/>
              </a:ext>
            </a:extLst>
          </p:cNvPr>
          <p:cNvSpPr txBox="1"/>
          <p:nvPr/>
        </p:nvSpPr>
        <p:spPr>
          <a:xfrm>
            <a:off x="4843580" y="45391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err="1"/>
              <a:t>Assuming</a:t>
            </a:r>
            <a:r>
              <a:rPr lang="it-IT" sz="2000" dirty="0"/>
              <a:t> </a:t>
            </a:r>
            <a:r>
              <a:rPr lang="it-IT" sz="2000" dirty="0" err="1"/>
              <a:t>equal</a:t>
            </a:r>
            <a:r>
              <a:rPr lang="it-IT" sz="2000" dirty="0"/>
              <a:t> </a:t>
            </a:r>
            <a:r>
              <a:rPr lang="it-IT" sz="2000" dirty="0" err="1"/>
              <a:t>variances</a:t>
            </a:r>
            <a:endParaRPr lang="en-GB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365" name="Object 8">
                <a:extLst>
                  <a:ext uri="{FF2B5EF4-FFF2-40B4-BE49-F238E27FC236}">
                    <a16:creationId xmlns:a16="http://schemas.microsoft.com/office/drawing/2014/main" id="{5DDE68DD-3580-4CF5-91BE-8E58B674092B}"/>
                  </a:ext>
                </a:extLst>
              </p:cNvPr>
              <p:cNvSpPr txBox="1"/>
              <p:nvPr/>
            </p:nvSpPr>
            <p:spPr bwMode="auto">
              <a:xfrm>
                <a:off x="2557463" y="1773238"/>
                <a:ext cx="6513513" cy="11445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it-IT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it-IT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it-IT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it-IT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99%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.9±2.</m:t>
                      </m:r>
                      <m:r>
                        <a:rPr lang="it-IT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nor/>
                        </m:rPr>
                        <a:rPr lang="it-IT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1.2965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=[0.5</m:t>
                      </m:r>
                      <m:r>
                        <a:rPr lang="it-IT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it-IT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</m:fName>
                        <m:e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func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.2</m:t>
                      </m:r>
                      <m:r>
                        <a:rPr lang="it-IT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  <m:oMath xmlns:m="http://schemas.openxmlformats.org/officeDocument/2006/math"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                  ≈[1</m:t>
                      </m:r>
                      <m:func>
                        <m:func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it-IT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</m:fName>
                        <m:e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func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5365" name="Object 8">
                <a:extLst>
                  <a:ext uri="{FF2B5EF4-FFF2-40B4-BE49-F238E27FC236}">
                    <a16:creationId xmlns:a16="http://schemas.microsoft.com/office/drawing/2014/main" id="{5DDE68DD-3580-4CF5-91BE-8E58B6740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7463" y="1773238"/>
                <a:ext cx="6513513" cy="11445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366" name="Object 8">
                <a:extLst>
                  <a:ext uri="{FF2B5EF4-FFF2-40B4-BE49-F238E27FC236}">
                    <a16:creationId xmlns:a16="http://schemas.microsoft.com/office/drawing/2014/main" id="{4389A500-0F9D-4428-A0DA-EDAFD75469AA}"/>
                  </a:ext>
                </a:extLst>
              </p:cNvPr>
              <p:cNvSpPr txBox="1"/>
              <p:nvPr/>
            </p:nvSpPr>
            <p:spPr bwMode="auto">
              <a:xfrm>
                <a:off x="2557463" y="477838"/>
                <a:ext cx="6343650" cy="129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it-IT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it-IT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it-IT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it-IT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it-IT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̄"/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it-IT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it-IT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̄"/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it-IT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it-IT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)±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it-IT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it-IT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it-IT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it-IT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it-IT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it-IT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V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5366" name="Object 8">
                <a:extLst>
                  <a:ext uri="{FF2B5EF4-FFF2-40B4-BE49-F238E27FC236}">
                    <a16:creationId xmlns:a16="http://schemas.microsoft.com/office/drawing/2014/main" id="{4389A500-0F9D-4428-A0DA-EDAFD7546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7463" y="477838"/>
                <a:ext cx="6343650" cy="1295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ttangolo 5">
            <a:extLst>
              <a:ext uri="{FF2B5EF4-FFF2-40B4-BE49-F238E27FC236}">
                <a16:creationId xmlns:a16="http://schemas.microsoft.com/office/drawing/2014/main" id="{5D9021A7-8ED9-4E60-A54C-EDE6CCEF540F}"/>
              </a:ext>
            </a:extLst>
          </p:cNvPr>
          <p:cNvSpPr/>
          <p:nvPr/>
        </p:nvSpPr>
        <p:spPr>
          <a:xfrm>
            <a:off x="1033669" y="2967335"/>
            <a:ext cx="102730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Therefore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can be </a:t>
            </a:r>
            <a:r>
              <a:rPr lang="it-IT" dirty="0" err="1"/>
              <a:t>said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true</a:t>
            </a:r>
            <a:r>
              <a:rPr lang="it-IT" dirty="0"/>
              <a:t> </a:t>
            </a:r>
            <a:r>
              <a:rPr lang="it-IT" dirty="0" err="1"/>
              <a:t>difference</a:t>
            </a:r>
            <a:r>
              <a:rPr lang="it-IT" dirty="0"/>
              <a:t> (δ) in </a:t>
            </a:r>
            <a:r>
              <a:rPr lang="it-IT" dirty="0" err="1"/>
              <a:t>efficacy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two</a:t>
            </a:r>
            <a:r>
              <a:rPr lang="it-IT" dirty="0"/>
              <a:t> methods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included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1 and 7 mmHg (in other words,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difference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less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1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greater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7 mmHg).</a:t>
            </a:r>
            <a:r>
              <a:rPr lang="it-IT" dirty="0" err="1"/>
              <a:t>However</a:t>
            </a:r>
            <a:r>
              <a:rPr lang="it-IT" dirty="0"/>
              <a:t>, </a:t>
            </a:r>
            <a:r>
              <a:rPr lang="it-IT" dirty="0" err="1"/>
              <a:t>this</a:t>
            </a:r>
            <a:r>
              <a:rPr lang="it-IT" dirty="0"/>
              <a:t> statement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certain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the </a:t>
            </a:r>
            <a:r>
              <a:rPr lang="it-IT" dirty="0" err="1"/>
              <a:t>probability</a:t>
            </a:r>
            <a:r>
              <a:rPr lang="it-IT" dirty="0"/>
              <a:t> (confidence)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true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99%.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358</Words>
  <Application>Microsoft Office PowerPoint</Application>
  <PresentationFormat>Widescreen</PresentationFormat>
  <Paragraphs>22</Paragraphs>
  <Slides>4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Comic Sans MS</vt:lpstr>
      <vt:lpstr>Symbol</vt:lpstr>
      <vt:lpstr>Times New Roman</vt:lpstr>
      <vt:lpstr>Tema di Office</vt:lpstr>
      <vt:lpstr>Microsoft Equation 3.0</vt:lpstr>
      <vt:lpstr>Exercise</vt:lpstr>
      <vt:lpstr>Example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</dc:title>
  <dc:creator>paola.rebora@unimib.it</dc:creator>
  <cp:lastModifiedBy>paola.rebora@unimib.it</cp:lastModifiedBy>
  <cp:revision>7</cp:revision>
  <dcterms:created xsi:type="dcterms:W3CDTF">2023-11-29T14:35:30Z</dcterms:created>
  <dcterms:modified xsi:type="dcterms:W3CDTF">2023-11-29T14:52:07Z</dcterms:modified>
</cp:coreProperties>
</file>