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804" r:id="rId2"/>
    <p:sldId id="837" r:id="rId3"/>
    <p:sldId id="834" r:id="rId4"/>
    <p:sldId id="835" r:id="rId5"/>
    <p:sldId id="836" r:id="rId6"/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  <p:sldId id="847" r:id="rId16"/>
    <p:sldId id="848" r:id="rId17"/>
    <p:sldId id="849" r:id="rId18"/>
    <p:sldId id="850" r:id="rId19"/>
    <p:sldId id="851" r:id="rId20"/>
    <p:sldId id="852" r:id="rId21"/>
    <p:sldId id="853" r:id="rId22"/>
    <p:sldId id="854" r:id="rId23"/>
    <p:sldId id="855" r:id="rId24"/>
    <p:sldId id="857" r:id="rId25"/>
    <p:sldId id="858" r:id="rId26"/>
    <p:sldId id="860" r:id="rId27"/>
    <p:sldId id="861" r:id="rId28"/>
    <p:sldId id="862" r:id="rId29"/>
    <p:sldId id="863" r:id="rId30"/>
    <p:sldId id="864" r:id="rId31"/>
    <p:sldId id="86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6" autoAdjust="0"/>
    <p:restoredTop sz="94444" autoAdjust="0"/>
  </p:normalViewPr>
  <p:slideViewPr>
    <p:cSldViewPr snapToGrid="0">
      <p:cViewPr varScale="1">
        <p:scale>
          <a:sx n="71" d="100"/>
          <a:sy n="71" d="100"/>
        </p:scale>
        <p:origin x="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166BC-3E2D-4FD3-8C34-3936C1F780AD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5CA2F-0B35-4488-9ABC-FBBE7121017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2D23-D221-4DE8-AA0F-7EA0EFF8DA89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232D-1181-4C0A-B975-46A7912BADFD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5988-EF68-4955-9E00-B2774FBB4B4D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4432-F20C-4120-97B0-037A9C94FE74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902-7643-400C-90C7-1E4229FAF73C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5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36E4-2613-427F-A8AE-EA374AFAAF93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48E4-8E4E-4DF4-8D48-A17225BD3DB3}" type="datetime1">
              <a:rPr lang="en-US" smtClean="0"/>
              <a:t>12/13/2023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1E24-1C27-427E-8AC3-542D4B3EC3D2}" type="datetime1">
              <a:rPr lang="en-US" smtClean="0"/>
              <a:t>12/13/2023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7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2DF5-5B89-46E8-A9E1-98BC66FD626A}" type="datetime1">
              <a:rPr lang="en-US" smtClean="0"/>
              <a:t>12/13/2023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2049-76BF-4065-96AA-ADC9F156FA9E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5723-AEC3-4D7F-960E-0C6C49D841BB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2F8E-FECA-4A08-BE84-5C031A5FD211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F2BE-5FCF-4D4F-9C94-4A9EE6BB1F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2942" y="406400"/>
            <a:ext cx="9606116" cy="2387600"/>
          </a:xfrm>
        </p:spPr>
        <p:txBody>
          <a:bodyPr>
            <a:normAutofit fontScale="90000"/>
          </a:bodyPr>
          <a:lstStyle/>
          <a:p>
            <a:r>
              <a:rPr lang="it-IT" dirty="0"/>
              <a:t>Tecniche Statistiche per la Psicologia Clinica e Sanitaria </a:t>
            </a:r>
            <a:r>
              <a:rPr lang="en-US" dirty="0"/>
              <a:t>2023  </a:t>
            </a:r>
            <a:r>
              <a:rPr lang="en-US" dirty="0" err="1"/>
              <a:t>Correzione</a:t>
            </a:r>
            <a:r>
              <a:rPr lang="en-US" dirty="0"/>
              <a:t> </a:t>
            </a:r>
            <a:r>
              <a:rPr lang="en-US" dirty="0" err="1"/>
              <a:t>Simulazione</a:t>
            </a:r>
            <a:r>
              <a:rPr lang="en-US" dirty="0"/>
              <a:t> </a:t>
            </a:r>
            <a:r>
              <a:rPr lang="en-US" dirty="0" err="1"/>
              <a:t>Esame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Giulio </a:t>
            </a:r>
            <a:r>
              <a:rPr lang="en-US" dirty="0" err="1"/>
              <a:t>Costantini</a:t>
            </a:r>
            <a:r>
              <a:rPr lang="en-US" dirty="0"/>
              <a:t> </a:t>
            </a:r>
            <a:r>
              <a:rPr lang="it-IT" dirty="0"/>
              <a:t>giulio.costantini@unimib.it</a:t>
            </a:r>
            <a:endParaRPr lang="en-US" dirty="0"/>
          </a:p>
          <a:p>
            <a:r>
              <a:rPr lang="en-US" dirty="0"/>
              <a:t>Marco </a:t>
            </a:r>
            <a:r>
              <a:rPr lang="en-US" dirty="0" err="1"/>
              <a:t>Perugini</a:t>
            </a:r>
            <a:r>
              <a:rPr lang="en-US" dirty="0"/>
              <a:t> marco.perugini@unimib.it</a:t>
            </a:r>
          </a:p>
          <a:p>
            <a:r>
              <a:rPr lang="en-US" dirty="0"/>
              <a:t>Anastasia Galkina a.galkina@campus.unimib.it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5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4AD36-E916-7788-0324-6ECEA114A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4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475B2DD5-F52A-5EC2-81BB-ECE04EF783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075813"/>
            <a:ext cx="5181600" cy="1850961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AFB8F5-50DE-2387-0716-4F530584E9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Bisogna ricordare che il K di Cohen funziona solo per variabili su scala nominale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F6AE05-8957-3761-F14D-6381E94F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790421EC-9DC7-C955-2795-D56F0EE947BD}"/>
              </a:ext>
            </a:extLst>
          </p:cNvPr>
          <p:cNvSpPr/>
          <p:nvPr/>
        </p:nvSpPr>
        <p:spPr>
          <a:xfrm>
            <a:off x="838200" y="3523593"/>
            <a:ext cx="5081752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06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07826-4C0D-097A-BA66-87A468BA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5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54F14B22-6720-0ECB-CCB4-AFFF52CD7F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047571"/>
            <a:ext cx="5181600" cy="1907446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795D2F-B47E-BE74-7BE3-25B201F012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Bisogna aver compreso la definizione del p-</a:t>
            </a:r>
            <a:r>
              <a:rPr lang="it-IT" dirty="0" err="1"/>
              <a:t>value</a:t>
            </a:r>
            <a:r>
              <a:rPr lang="it-IT" dirty="0"/>
              <a:t>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EA792E-48FF-05A7-FF14-E56ECC2C1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C196EDE-DF7F-B2C7-12DF-7FAB7106F5F9}"/>
              </a:ext>
            </a:extLst>
          </p:cNvPr>
          <p:cNvSpPr/>
          <p:nvPr/>
        </p:nvSpPr>
        <p:spPr>
          <a:xfrm>
            <a:off x="938048" y="4233041"/>
            <a:ext cx="5081752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20AAA-8B03-92C5-6701-C823D198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6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02EC4145-25D7-D402-934C-3AD4D7AA9A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636249"/>
            <a:ext cx="5181600" cy="2730090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7D89B4-2D7E-EA36-3907-E17709C56B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 non si ricorda la formula dell’errore standard, si può anche andare a intuito: </a:t>
            </a:r>
          </a:p>
          <a:p>
            <a:pPr marL="0" indent="0">
              <a:buNone/>
            </a:pPr>
            <a:r>
              <a:rPr lang="it-IT" dirty="0"/>
              <a:t>- se il campione è grande, l’errore diminuisce e viceversa.</a:t>
            </a:r>
          </a:p>
          <a:p>
            <a:pPr marL="0" indent="0">
              <a:buNone/>
            </a:pPr>
            <a:r>
              <a:rPr lang="it-IT" dirty="0"/>
              <a:t>- se la varianza è grande l’errore aumenta, e viceversa.</a:t>
            </a:r>
          </a:p>
          <a:p>
            <a:pPr marL="0" indent="0">
              <a:buNone/>
            </a:pPr>
            <a:r>
              <a:rPr lang="it-IT" dirty="0"/>
              <a:t>Una sola alternativa di risposta è compatibile con questo principio.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92BF0A2-72D5-C0EF-5E29-8E3C6BAD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12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17B14B0A-6898-E082-6147-33AF7F7D1F3A}"/>
              </a:ext>
            </a:extLst>
          </p:cNvPr>
          <p:cNvSpPr/>
          <p:nvPr/>
        </p:nvSpPr>
        <p:spPr>
          <a:xfrm>
            <a:off x="888124" y="4965742"/>
            <a:ext cx="5081752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8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1E734D-1850-E669-DE22-5BA41EFD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7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8ADCB02-892E-2CF1-FEA1-F7ECB5756D2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078883"/>
            <a:ext cx="5181600" cy="1844822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E9E98C-B977-2E77-D73C-A286010A6E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Bisogna ricordare la definizione di omoschedasticità.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4B8F1B-DE64-ABA4-BBF5-976128A50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1BC6ED9-3EE1-E8B6-4D4F-E549626DF85E}"/>
              </a:ext>
            </a:extLst>
          </p:cNvPr>
          <p:cNvSpPr/>
          <p:nvPr/>
        </p:nvSpPr>
        <p:spPr>
          <a:xfrm>
            <a:off x="888124" y="4595253"/>
            <a:ext cx="5081752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4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18971-CB56-BB83-BEC7-60A317C7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8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AA8134D2-8305-FAD3-1C7F-03992301CD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073083"/>
            <a:ext cx="5181600" cy="1856421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570FD0-2C1D-B931-9EC3-BEEFC38E50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Questa è una domanda difficile, perché richiede di riflettere e rielaborare quanto appreso.</a:t>
            </a:r>
          </a:p>
          <a:p>
            <a:pPr marL="0" indent="0">
              <a:buNone/>
            </a:pPr>
            <a:r>
              <a:rPr lang="it-IT" dirty="0"/>
              <a:t>- Visto che la correlazione è la covarianza tra variabili </a:t>
            </a:r>
            <a:r>
              <a:rPr lang="it-IT" u="sng" dirty="0"/>
              <a:t>standardizzate</a:t>
            </a:r>
            <a:r>
              <a:rPr lang="it-IT" dirty="0"/>
              <a:t>, la media delle variabili non può giocare alcun ruolo.</a:t>
            </a:r>
          </a:p>
          <a:p>
            <a:pPr marL="0" indent="0">
              <a:buNone/>
            </a:pPr>
            <a:r>
              <a:rPr lang="it-IT" dirty="0"/>
              <a:t>- Al limite, si può anche usare </a:t>
            </a:r>
            <a:r>
              <a:rPr lang="it-IT" dirty="0" err="1"/>
              <a:t>Jamovi</a:t>
            </a:r>
            <a:r>
              <a:rPr lang="it-IT" dirty="0"/>
              <a:t> e fare una prova al volo.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157DB-72AB-BB48-22CA-0A374DF9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D5AC43FD-9833-1B1E-A048-B74EF513D72F}"/>
              </a:ext>
            </a:extLst>
          </p:cNvPr>
          <p:cNvSpPr/>
          <p:nvPr/>
        </p:nvSpPr>
        <p:spPr>
          <a:xfrm>
            <a:off x="888124" y="3925615"/>
            <a:ext cx="2359573" cy="3153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7C6C5C-A200-FE18-8213-F99BF07A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9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495B1B8A-6F4A-BFF7-3808-9D45C308A2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115906"/>
            <a:ext cx="5181600" cy="1770776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1BA757-7053-216E-55B4-6231AAD31E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L’ANOVA tra soggetti considera solo la varianza d’effetto (tra gruppi) e d’errore (entro gruppi).</a:t>
            </a:r>
          </a:p>
          <a:p>
            <a:pPr marL="0" indent="0">
              <a:buNone/>
            </a:pPr>
            <a:r>
              <a:rPr lang="it-IT" dirty="0"/>
              <a:t>L’ANOVA entro soggetti considera la varianza dell’effetto, tra soggetti, e d’errore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B5582A2-B101-C375-830F-6A593B42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15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CAB5855-D7C3-742E-7BAE-E8167B866924}"/>
              </a:ext>
            </a:extLst>
          </p:cNvPr>
          <p:cNvSpPr/>
          <p:nvPr/>
        </p:nvSpPr>
        <p:spPr>
          <a:xfrm>
            <a:off x="888124" y="3925615"/>
            <a:ext cx="3888828" cy="3153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2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51C075-9F33-F83F-E1B1-F110B0CC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10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9A0289A4-5A3A-BFE0-F31C-3D25C7DA44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052987"/>
            <a:ext cx="5181600" cy="1896614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45B059-8A49-C0FC-1E59-B6A2B6A669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Ad esempio, nel caso della regressione logistica, si può predire una variabile nominale a due livelli.</a:t>
            </a:r>
          </a:p>
          <a:p>
            <a:pPr marL="0" indent="0">
              <a:buNone/>
            </a:pPr>
            <a:r>
              <a:rPr lang="it-IT" dirty="0"/>
              <a:t>La regressione multinomiale (che abbiamo accennato, sebbene non nel dettaglio) permette di predire variabili multi-categoriali, a più di due livelli.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ACE9AB-8A67-B7AF-0277-B1BE747CC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F427CA59-773F-036C-BC1F-8D2CA9B20DA8}"/>
              </a:ext>
            </a:extLst>
          </p:cNvPr>
          <p:cNvSpPr/>
          <p:nvPr/>
        </p:nvSpPr>
        <p:spPr>
          <a:xfrm>
            <a:off x="896007" y="4264573"/>
            <a:ext cx="3888828" cy="3153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55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FFB5D2C-65A1-C39C-EE49-32C4EF15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 aperte - descrizione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3A6ADDD-E32D-1548-D2BC-DD3FC269B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0" i="0" dirty="0">
                <a:solidFill>
                  <a:srgbClr val="232426"/>
                </a:solidFill>
                <a:effectLst/>
                <a:latin typeface="-apple-system"/>
              </a:rPr>
              <a:t>Un gruppo di ricercatori voleva studiare le dinamiche del disturbo borderline negli adolescenti. I ricercatori hanno somministrato quindi a 200 adolescenti un questionario per la misura della personalità (variabili da Q1 a Q15). Hanno inoltre monitorato il loro autolesionismo nel tempo a 14, 16 e 18 anni (variabili auto_14. auto_16 e auto_18). A 14 anni, hanno anche misurato la loro ansia (ansi_14), depressione (depr_14), e impulsività (impu_14) e aggressività (aggr_14). Gli adolescenti sono risultati in parte affetti da BPD (variabile "borderline", 1 = affetto vs. 2 = non affetto).</a:t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369704-19E1-D2E8-0FDB-DDC5B6F0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09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8757E6-E703-56B2-A9F6-8B0F2C1A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aperta 1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D8304625-641D-99E3-B67A-C738B1D02C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669" y="1792808"/>
            <a:ext cx="11136172" cy="1040322"/>
          </a:xfr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B4FDE7-AE15-1171-110C-ED8A932B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18</a:t>
            </a:fld>
            <a:endParaRPr lang="en-US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2411462-FEDC-ADE6-7B7C-BF8E6B4ADAF1}"/>
              </a:ext>
            </a:extLst>
          </p:cNvPr>
          <p:cNvSpPr txBox="1">
            <a:spLocks/>
          </p:cNvSpPr>
          <p:nvPr/>
        </p:nvSpPr>
        <p:spPr>
          <a:xfrm>
            <a:off x="838200" y="3210559"/>
            <a:ext cx="10515600" cy="2966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2426"/>
                </a:solidFill>
                <a:latin typeface="-apple-system"/>
              </a:rPr>
              <a:t>Per prima cosa, dobbiamo capire che visto che l’autolesionismo è misurato molte volte sugli stessi soggetti, si tratta di un fattore a misure ripetute/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within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subjects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2426"/>
                </a:solidFill>
                <a:latin typeface="-apple-system"/>
              </a:rPr>
              <a:t>La domanda chiede però di considerare anche l’effetto di un fattore tra soggetti, cioè «borderline» (affetto vs. non affetto).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rgbClr val="232426"/>
                </a:solidFill>
                <a:latin typeface="-apple-system"/>
              </a:rPr>
              <a:t>Si tratta quindi di un’ANOVA mista (a cui in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Jamovi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 si accede dal menu ANOVA &gt;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Repeated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Measures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 ANOVA), con una variabile indipendente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between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 a due livelli (borderline) e una variabile indipendente </a:t>
            </a:r>
            <a:r>
              <a:rPr lang="it-IT" dirty="0" err="1">
                <a:solidFill>
                  <a:srgbClr val="232426"/>
                </a:solidFill>
                <a:latin typeface="-apple-system"/>
              </a:rPr>
              <a:t>within</a:t>
            </a:r>
            <a:r>
              <a:rPr lang="it-IT" dirty="0">
                <a:solidFill>
                  <a:srgbClr val="232426"/>
                </a:solidFill>
                <a:latin typeface="-apple-system"/>
              </a:rPr>
              <a:t> a tre livelli (il tempo). La variabile dipendente è l’autolesionismo.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5519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49097-F401-DB6B-B930-960E9859F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</a:t>
            </a:r>
            <a:r>
              <a:rPr lang="it-IT" dirty="0" err="1"/>
              <a:t>Jamovi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343AAF2-B5CD-DF44-D613-79E9DFDF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19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1F46598-499F-DA00-FCC6-B813AE9EE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57" y="1814924"/>
            <a:ext cx="2133600" cy="25146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22598E9-8140-356C-7E74-3B6AC2994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261" y="0"/>
            <a:ext cx="5297010" cy="6858000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46650E65-2C17-46C1-6663-925DC448FB25}"/>
              </a:ext>
            </a:extLst>
          </p:cNvPr>
          <p:cNvSpPr/>
          <p:nvPr/>
        </p:nvSpPr>
        <p:spPr>
          <a:xfrm>
            <a:off x="499796" y="3326525"/>
            <a:ext cx="1919864" cy="3153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299CB5-CBFB-0072-C275-F4B07D0E91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1986456"/>
            <a:ext cx="3412500" cy="17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84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9BB48BE-6D81-DB2B-3971-BA9BB180C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Prima di iniziare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EA79DD7E-8ABB-06CD-DB04-D0B891C730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Installare moduli </a:t>
            </a:r>
            <a:r>
              <a:rPr lang="it-IT" dirty="0" err="1"/>
              <a:t>Jamovi</a:t>
            </a:r>
            <a:r>
              <a:rPr lang="it-IT" dirty="0"/>
              <a:t> offline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7D56DC-0E08-DCFA-E9D7-A74AF933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0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E2C5B6-0BD9-4FC4-AF55-C249DC76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 di </a:t>
            </a:r>
            <a:r>
              <a:rPr lang="it-IT" dirty="0" err="1"/>
              <a:t>Mauchly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F7598F-53D4-EEB6-F59E-5260FA60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 caso dell’ANOVA entro soggetti, è sempre importante verificare l’assunzione di sfericità tramite il test di </a:t>
            </a:r>
            <a:r>
              <a:rPr lang="it-IT" dirty="0" err="1"/>
              <a:t>Mauchly</a:t>
            </a:r>
            <a:r>
              <a:rPr lang="it-IT" dirty="0"/>
              <a:t> e, nel caso questo indichi una violazione significativa, apportare una correzione di </a:t>
            </a:r>
            <a:r>
              <a:rPr lang="it-IT" dirty="0" err="1"/>
              <a:t>Huynh-Feldt</a:t>
            </a:r>
            <a:r>
              <a:rPr lang="it-IT" dirty="0"/>
              <a:t> (o </a:t>
            </a:r>
            <a:r>
              <a:rPr lang="it-IT" dirty="0" err="1"/>
              <a:t>Greenhouse-Geisser</a:t>
            </a:r>
            <a:r>
              <a:rPr lang="it-IT" dirty="0"/>
              <a:t>) ai gradi di libertà.</a:t>
            </a:r>
          </a:p>
          <a:p>
            <a:pPr marL="0" indent="0">
              <a:buNone/>
            </a:pPr>
            <a:r>
              <a:rPr lang="it-IT" dirty="0"/>
              <a:t>In questo caso, il test di </a:t>
            </a:r>
            <a:r>
              <a:rPr lang="it-IT" dirty="0" err="1"/>
              <a:t>Mauchly</a:t>
            </a:r>
            <a:r>
              <a:rPr lang="it-IT" dirty="0"/>
              <a:t> indica una violazione significativa della sfericità, W = .879, </a:t>
            </a:r>
            <a:r>
              <a:rPr lang="it-IT" i="1" dirty="0"/>
              <a:t>p</a:t>
            </a:r>
            <a:r>
              <a:rPr lang="it-IT" dirty="0"/>
              <a:t> &lt; .001.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883AF55-5A67-72B4-350A-9CCC24F1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20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854E254-59F1-4C7D-E326-AF4D2CB84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429" y="4679950"/>
            <a:ext cx="56197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85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66E6F989-0522-5750-A146-5F16539E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Effetti principali e di interazione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F9DC1C0B-2E5E-F868-CEBB-2648006DD3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304586"/>
            <a:ext cx="5181600" cy="339341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Segnaposto contenuto 8">
                <a:extLst>
                  <a:ext uri="{FF2B5EF4-FFF2-40B4-BE49-F238E27FC236}">
                    <a16:creationId xmlns:a16="http://schemas.microsoft.com/office/drawing/2014/main" id="{D1F334DA-CFE1-287F-0655-007E2F314E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it-IT" dirty="0"/>
                  <a:t>L’analisi rivela:</a:t>
                </a:r>
              </a:p>
              <a:p>
                <a:pPr marL="0" indent="0">
                  <a:buNone/>
                </a:pPr>
                <a:r>
                  <a:rPr lang="it-IT" dirty="0"/>
                  <a:t>- un effetto principale significativo del tempo, F(1.80, 356.39) = 24.7, </a:t>
                </a:r>
                <a:r>
                  <a:rPr lang="it-IT" i="1" dirty="0"/>
                  <a:t>p</a:t>
                </a:r>
                <a:r>
                  <a:rPr lang="it-IT" dirty="0"/>
                  <a:t> &lt; .001,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=.111,</m:t>
                    </m:r>
                  </m:oMath>
                </a14:m>
                <a:r>
                  <a:rPr lang="it-IT" dirty="0"/>
                  <a:t> </a:t>
                </a:r>
              </a:p>
              <a:p>
                <a:pPr marL="0" indent="0">
                  <a:buNone/>
                </a:pPr>
                <a:r>
                  <a:rPr lang="it-IT" dirty="0"/>
                  <a:t>- un effetto di interazione significativo, F(1.80, 356.39) = 47.7, </a:t>
                </a:r>
                <a:r>
                  <a:rPr lang="it-IT" i="1" dirty="0"/>
                  <a:t>p</a:t>
                </a:r>
                <a:r>
                  <a:rPr lang="it-IT" dirty="0"/>
                  <a:t> &lt; .001,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=.194,</m:t>
                    </m:r>
                  </m:oMath>
                </a14:m>
                <a:r>
                  <a:rPr lang="it-IT" dirty="0"/>
                  <a:t> </a:t>
                </a:r>
              </a:p>
              <a:p>
                <a:pPr marL="0" indent="0">
                  <a:buNone/>
                </a:pPr>
                <a:r>
                  <a:rPr lang="it-IT" dirty="0"/>
                  <a:t>- l’assenza di un effetto principale significativo del disturbo borderline, F(1, 198) = 0.860, </a:t>
                </a:r>
                <a:r>
                  <a:rPr lang="it-IT" i="1" dirty="0"/>
                  <a:t>p</a:t>
                </a:r>
                <a:r>
                  <a:rPr lang="it-IT" dirty="0"/>
                  <a:t> = .355,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=.004.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9" name="Segnaposto contenuto 8">
                <a:extLst>
                  <a:ext uri="{FF2B5EF4-FFF2-40B4-BE49-F238E27FC236}">
                    <a16:creationId xmlns:a16="http://schemas.microsoft.com/office/drawing/2014/main" id="{D1F334DA-CFE1-287F-0655-007E2F314E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2801" r="-34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9C58FF-5DC1-781D-BA15-91751844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21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97F6F2-56BB-3C32-169C-F7A2B88C0048}"/>
              </a:ext>
            </a:extLst>
          </p:cNvPr>
          <p:cNvSpPr/>
          <p:nvPr/>
        </p:nvSpPr>
        <p:spPr>
          <a:xfrm>
            <a:off x="1753154" y="3271345"/>
            <a:ext cx="4166797" cy="1576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7BAFA92-37BF-D71C-6A0B-A324ACA188F4}"/>
              </a:ext>
            </a:extLst>
          </p:cNvPr>
          <p:cNvSpPr/>
          <p:nvPr/>
        </p:nvSpPr>
        <p:spPr>
          <a:xfrm>
            <a:off x="1747895" y="3612933"/>
            <a:ext cx="4166797" cy="1576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9BDCCC2-4D49-42D7-1D5A-B23BF22F114C}"/>
              </a:ext>
            </a:extLst>
          </p:cNvPr>
          <p:cNvSpPr/>
          <p:nvPr/>
        </p:nvSpPr>
        <p:spPr>
          <a:xfrm>
            <a:off x="1649682" y="5085708"/>
            <a:ext cx="2949411" cy="1576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8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38461-8B5A-42C4-F14B-F0A770FF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Interpretazione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EF87840-5FB4-5E46-F097-A508CDF21E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6527" y="1438415"/>
            <a:ext cx="5181600" cy="1990585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1293DE-1B45-D7F6-9BE1-D78F8BC05D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grafico delle medie marginali stimate indica che mentre l’autolesionismo era piuttosto stabile negli adolescenti non affetti da disturbo Borderline, questo tendeva ad aumentare tra i 14 e i 16 anni nei pazienti col disturbo.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83106-902D-D86F-A431-D05117AF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22</a:t>
            </a:fld>
            <a:endParaRPr lang="en-US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3E1E170-C158-0D51-6D5B-E29A228CB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27" y="2763978"/>
            <a:ext cx="5181600" cy="379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45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8691B4-847A-5131-F31F-10111771E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Post-hoc (non richiesti in questa domanda)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6F7F05-DC65-9509-0867-9EABE5A4B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9958" y="1825625"/>
            <a:ext cx="3013841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Un quadro simile è restituito anche dai test post-hoc, che però nel caso di effetti di interazione sono un po’ più difficili da interpretare.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A10EA7-C468-BD9A-C25E-560C4CDB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23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4550FE3-F565-AFAC-CBAA-F7F3E0BAD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36" y="1629569"/>
            <a:ext cx="8039100" cy="4743450"/>
          </a:xfrm>
          <a:prstGeom prst="rect">
            <a:avLst/>
          </a:prstGeom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C1EDE3A4-E1F1-1F14-8850-FA2ACA67DC81}"/>
              </a:ext>
            </a:extLst>
          </p:cNvPr>
          <p:cNvSpPr/>
          <p:nvPr/>
        </p:nvSpPr>
        <p:spPr>
          <a:xfrm>
            <a:off x="1019062" y="4032826"/>
            <a:ext cx="7060766" cy="2128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6E4B3FE6-A237-C2DB-C9E2-4294E9286A5E}"/>
              </a:ext>
            </a:extLst>
          </p:cNvPr>
          <p:cNvSpPr/>
          <p:nvPr/>
        </p:nvSpPr>
        <p:spPr>
          <a:xfrm>
            <a:off x="1019062" y="4533914"/>
            <a:ext cx="7060766" cy="2128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50E054C2-1621-CF3F-787F-73D1881675F6}"/>
              </a:ext>
            </a:extLst>
          </p:cNvPr>
          <p:cNvSpPr/>
          <p:nvPr/>
        </p:nvSpPr>
        <p:spPr>
          <a:xfrm>
            <a:off x="1019062" y="5711649"/>
            <a:ext cx="6989821" cy="2128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9F49F4FE-93D9-0C76-E7CE-E8915659AF7B}"/>
              </a:ext>
            </a:extLst>
          </p:cNvPr>
          <p:cNvSpPr/>
          <p:nvPr/>
        </p:nvSpPr>
        <p:spPr>
          <a:xfrm>
            <a:off x="1019062" y="2862250"/>
            <a:ext cx="6989821" cy="21283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7F1D7EA3-24AE-3A89-90BD-90F97DA1CB3B}"/>
              </a:ext>
            </a:extLst>
          </p:cNvPr>
          <p:cNvSpPr/>
          <p:nvPr/>
        </p:nvSpPr>
        <p:spPr>
          <a:xfrm>
            <a:off x="1019061" y="3347058"/>
            <a:ext cx="6989821" cy="21283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E0E6C508-C637-6B22-A6E6-99F5EC80DB74}"/>
              </a:ext>
            </a:extLst>
          </p:cNvPr>
          <p:cNvSpPr/>
          <p:nvPr/>
        </p:nvSpPr>
        <p:spPr>
          <a:xfrm>
            <a:off x="1019060" y="4997725"/>
            <a:ext cx="6989821" cy="21283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4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536ACF-5A1A-46A9-9B1F-98F07EA3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Rispondere alla domanda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62148EB6-83DA-08DA-20DC-DDE5478325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it-IT" dirty="0"/>
                  <a:t>Ho testato un’ANOVA mista con un fattore entro soggetti (tempo a 3 livelli) e uno tra soggetti (borderline, a 2 livelli) per predire l’autolesionismo. Il test di </a:t>
                </a:r>
                <a:r>
                  <a:rPr lang="it-IT" dirty="0" err="1"/>
                  <a:t>Mauchly</a:t>
                </a:r>
                <a:r>
                  <a:rPr lang="it-IT" dirty="0"/>
                  <a:t> indicava una violazione della sfericità (W = .879, </a:t>
                </a:r>
                <a:r>
                  <a:rPr lang="it-IT" i="1" dirty="0"/>
                  <a:t>p</a:t>
                </a:r>
                <a:r>
                  <a:rPr lang="it-IT" dirty="0"/>
                  <a:t> &lt; .001), quindi ho applicato una correzione di </a:t>
                </a:r>
                <a:r>
                  <a:rPr lang="it-IT" dirty="0" err="1"/>
                  <a:t>Huynh-Feldt</a:t>
                </a:r>
                <a:r>
                  <a:rPr lang="it-IT" dirty="0"/>
                  <a:t>.</a:t>
                </a:r>
              </a:p>
              <a:p>
                <a:pPr marL="0" indent="0">
                  <a:buNone/>
                </a:pPr>
                <a:r>
                  <a:rPr lang="it-IT" dirty="0"/>
                  <a:t>I risultati dell’ANOVA hanno rivelato un effetto principale significativo del tempo, F(1.80, 356.39) = 24.7, </a:t>
                </a:r>
                <a:r>
                  <a:rPr lang="it-IT" i="1" dirty="0"/>
                  <a:t>p</a:t>
                </a:r>
                <a:r>
                  <a:rPr lang="it-IT" dirty="0"/>
                  <a:t> &lt; .001,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=.111,</m:t>
                    </m:r>
                  </m:oMath>
                </a14:m>
                <a:r>
                  <a:rPr lang="it-IT" dirty="0"/>
                  <a:t> un effetto di interazione significativo, F(1.80, 356.39) = 47.7, </a:t>
                </a:r>
                <a:r>
                  <a:rPr lang="it-IT" i="1" dirty="0"/>
                  <a:t>p</a:t>
                </a:r>
                <a:r>
                  <a:rPr lang="it-IT" dirty="0"/>
                  <a:t> &lt; .001,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=.194</m:t>
                    </m:r>
                  </m:oMath>
                </a14:m>
                <a:r>
                  <a:rPr lang="it-IT" dirty="0"/>
                  <a:t> e l’assenza di un effetto principale significativo del disturbo borderline, F(1, 198) = 0.860, </a:t>
                </a:r>
                <a:r>
                  <a:rPr lang="it-IT" i="1" dirty="0"/>
                  <a:t>p</a:t>
                </a:r>
                <a:r>
                  <a:rPr lang="it-IT" dirty="0"/>
                  <a:t> = .355,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=.004.</m:t>
                    </m:r>
                  </m:oMath>
                </a14:m>
                <a:endParaRPr lang="it-IT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it-IT" dirty="0"/>
                  <a:t>Il grafico delle medie marginali stimate indica che mentre l’autolesionismo era piuttosto stabile negli adolescenti non affetti da disturbo Borderline, questo tendeva ad aumentare tra i 14 e i 16 anni nei pazienti col disturbo, per poi stabilizzarsi fino a 18 anni.</a:t>
                </a:r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62148EB6-83DA-08DA-20DC-DDE5478325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r="-1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33A895-51D6-9A78-4507-80CC9420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49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3246A7-F08F-BF72-65B8-CD9AEEC2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2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304AF1-D998-96DB-D41E-FE78C7A6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25</a:t>
            </a:fld>
            <a:endParaRPr lang="en-US"/>
          </a:p>
        </p:txBody>
      </p:sp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EEE28280-5134-BB9C-AEE1-68A669BE6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217" y="2546131"/>
            <a:ext cx="11175566" cy="610229"/>
          </a:xfrm>
        </p:spPr>
      </p:pic>
    </p:spTree>
    <p:extLst>
      <p:ext uri="{BB962C8B-B14F-4D97-AF65-F5344CB8AC3E}">
        <p14:creationId xmlns:p14="http://schemas.microsoft.com/office/powerpoint/2010/main" val="3104504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513C6-D900-2539-F8A4-C5CA9BA9A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</a:t>
            </a:r>
            <a:r>
              <a:rPr lang="it-IT" dirty="0" err="1"/>
              <a:t>Jamovi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CDF87E-1531-6E77-291E-B1452C7F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26</a:t>
            </a:fld>
            <a:endParaRPr lang="en-US"/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D17F6BD6-72CC-AFE4-3EAB-85A755B2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93021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In </a:t>
            </a:r>
            <a:r>
              <a:rPr lang="it-IT" dirty="0" err="1"/>
              <a:t>Jamovi</a:t>
            </a:r>
            <a:r>
              <a:rPr lang="it-IT" dirty="0"/>
              <a:t>, possiamo chiedere i coefficienti alpha e omega. Entrambi indicano un’affidabilità insufficiente, alpha = .522, omega = .528.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AFF721C9-1556-8E77-1F6B-04E6D628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6525"/>
            <a:ext cx="5433273" cy="4624387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F4E3C5C5-F48F-D723-C0B9-DE317E2B0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162" y="4935536"/>
            <a:ext cx="4116800" cy="13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85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61D6A-088B-AFB7-B444-11C0723F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Salvare punteggio medio di una scala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62D7FC-5C1A-B194-B5EE-5A6E4E2C1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menu dell’affidabilità offre un modo semplice per farlo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Ovviamente i risultati (e il voto) saranno identici se userete altri metodi.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864D4B-3599-C8D5-F7AD-46148A6E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27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7B3A765-BF11-5FD1-5B31-D3812DFE6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979" y="2587280"/>
            <a:ext cx="3487126" cy="168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59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C6B1C-5D67-FB6B-88AC-07704DDE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T-test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857022-37F4-11AF-7253-B4A013B5C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16214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T-</a:t>
            </a:r>
            <a:r>
              <a:rPr lang="it-IT" dirty="0" err="1"/>
              <a:t>tests</a:t>
            </a:r>
            <a:r>
              <a:rPr lang="it-IT" dirty="0"/>
              <a:t> &gt; </a:t>
            </a:r>
            <a:r>
              <a:rPr lang="it-IT" dirty="0" err="1"/>
              <a:t>independent</a:t>
            </a:r>
            <a:r>
              <a:rPr lang="it-IT" dirty="0"/>
              <a:t> samples t-test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1B37A3-C97B-9928-33F7-8F23D430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28</a:t>
            </a:fld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5835171-8BA0-1A28-BB83-4C1A0E5F8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602" y="0"/>
            <a:ext cx="6154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79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3BDBD-A514-CF45-BEE9-C584D67B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FCDB06-7336-7CEC-6E2A-6568EE18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083" y="1825625"/>
            <a:ext cx="288771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 risultati indicano una differenza significativa tra i due gruppi nel punteggio del questionario, </a:t>
            </a:r>
            <a:r>
              <a:rPr lang="it-IT" i="1" dirty="0"/>
              <a:t>t</a:t>
            </a:r>
            <a:r>
              <a:rPr lang="it-IT" dirty="0"/>
              <a:t>(198) = 2.34, </a:t>
            </a:r>
            <a:r>
              <a:rPr lang="it-IT" i="1" dirty="0"/>
              <a:t>p</a:t>
            </a:r>
            <a:r>
              <a:rPr lang="it-IT" dirty="0"/>
              <a:t> = .02. Chi non è affetto dal disturbo tende ad avere un punteggio più alto (M = 3.21, SD = .899) rispetto a chi è affetto (M = 2.91, SD = .886)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219175-C40E-7FB5-BD12-254DDB7C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29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C0F2F35-A2FD-1C03-98E8-9B80DFE4E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41" y="2014208"/>
            <a:ext cx="81724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4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E6479B-B79F-FC1D-CEFC-2ECECDAE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Installare moduli in </a:t>
            </a:r>
            <a:r>
              <a:rPr lang="it-IT" dirty="0" err="1"/>
              <a:t>Jamovi</a:t>
            </a:r>
            <a:r>
              <a:rPr lang="it-IT" dirty="0"/>
              <a:t> - offline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B14E65-FA82-BCEF-56DB-611C1258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3</a:t>
            </a:fld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F9F35A3-B478-7EB0-354C-6196AE58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97" y="1646238"/>
            <a:ext cx="4667250" cy="2009775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7C50C6E2-78CD-CA4A-BBAD-333E6FB1938B}"/>
              </a:ext>
            </a:extLst>
          </p:cNvPr>
          <p:cNvSpPr/>
          <p:nvPr/>
        </p:nvSpPr>
        <p:spPr>
          <a:xfrm>
            <a:off x="4173387" y="2457373"/>
            <a:ext cx="1035960" cy="7092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E255E48B-2969-BF6B-E100-C2FA81988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073" y="3366996"/>
            <a:ext cx="2790825" cy="26384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97759D-0B0E-8713-87C1-7AD1D36A84EB}"/>
              </a:ext>
            </a:extLst>
          </p:cNvPr>
          <p:cNvSpPr/>
          <p:nvPr/>
        </p:nvSpPr>
        <p:spPr>
          <a:xfrm>
            <a:off x="4173387" y="3309168"/>
            <a:ext cx="1035960" cy="481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5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868D3-0668-E54F-0BC5-9A13E08AE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Scrivere la risposta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27379B-C3B7-4027-34C7-86AAB9E3D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Ho esaminato l’affidabilità della scala tramite i coefficienti alpha e omega. Entrambi indicano un’affidabilità insufficiente, alpha = .522, omega = .528.</a:t>
            </a:r>
          </a:p>
          <a:p>
            <a:pPr marL="0" indent="0">
              <a:buNone/>
            </a:pPr>
            <a:r>
              <a:rPr lang="it-IT" dirty="0"/>
              <a:t>I risultati di un t-test per campioni indipendenti indicano che c’è una differenza significativa tra i due gruppi (affetto e non affetto dal disturbo borderline) nel punteggio del questionario, </a:t>
            </a:r>
            <a:r>
              <a:rPr lang="it-IT" i="1" dirty="0"/>
              <a:t>t</a:t>
            </a:r>
            <a:r>
              <a:rPr lang="it-IT" dirty="0"/>
              <a:t>(198) = 2.34, </a:t>
            </a:r>
            <a:r>
              <a:rPr lang="it-IT" i="1" dirty="0"/>
              <a:t>p</a:t>
            </a:r>
            <a:r>
              <a:rPr lang="it-IT" dirty="0"/>
              <a:t> = .02. Chi non è affetto dal disturbo tende ad avere un punteggio più alto (M = 3.21, SD = .899) rispetto a chi è affetto (M = 2.91, SD = .886)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2FBFCE-858F-8D74-486A-97B030BD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35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0F74D-5E03-0268-F432-F927726F8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 bocca al lupo per l’esame!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1D8D59-3267-2608-038F-93EDCCEE0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Domande?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4AD880-FB41-AFE9-10B3-06337002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C07F49-DEE6-F57C-EC16-B7654D1A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00CE4-6BE5-A2BA-2AF0-98891E3E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CB981E-83E7-B006-B4E6-DA872D66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4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70B2687-0805-FE65-DFC3-4544810CB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47" y="1878621"/>
            <a:ext cx="9477375" cy="4695825"/>
          </a:xfrm>
          <a:prstGeom prst="rect">
            <a:avLst/>
          </a:prstGeom>
        </p:spPr>
      </p:pic>
      <p:sp>
        <p:nvSpPr>
          <p:cNvPr id="7" name="Rectangle 11">
            <a:extLst>
              <a:ext uri="{FF2B5EF4-FFF2-40B4-BE49-F238E27FC236}">
                <a16:creationId xmlns:a16="http://schemas.microsoft.com/office/drawing/2014/main" id="{AE0CE8F8-D305-8FD1-6480-18E166F17980}"/>
              </a:ext>
            </a:extLst>
          </p:cNvPr>
          <p:cNvSpPr/>
          <p:nvPr/>
        </p:nvSpPr>
        <p:spPr>
          <a:xfrm>
            <a:off x="5410978" y="2607151"/>
            <a:ext cx="1035960" cy="7092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AEE49D35-C810-7052-B8EC-9479094E0FF5}"/>
              </a:ext>
            </a:extLst>
          </p:cNvPr>
          <p:cNvSpPr/>
          <p:nvPr/>
        </p:nvSpPr>
        <p:spPr>
          <a:xfrm>
            <a:off x="3876474" y="4229764"/>
            <a:ext cx="1729196" cy="20821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292CF2-2664-DCC1-DFEC-66BD7FE6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EDB899-661D-3898-49A2-EBB43AEE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5DFE78-03F3-2D62-5169-92614A83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5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8331AF1-EB24-D486-CA10-19162C7C4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43" y="557048"/>
            <a:ext cx="9182100" cy="4419600"/>
          </a:xfrm>
          <a:prstGeom prst="rect">
            <a:avLst/>
          </a:prstGeom>
        </p:spPr>
      </p:pic>
      <p:sp>
        <p:nvSpPr>
          <p:cNvPr id="7" name="Rectangle 11">
            <a:extLst>
              <a:ext uri="{FF2B5EF4-FFF2-40B4-BE49-F238E27FC236}">
                <a16:creationId xmlns:a16="http://schemas.microsoft.com/office/drawing/2014/main" id="{E85CC17F-041A-EC03-D968-60176863F4BF}"/>
              </a:ext>
            </a:extLst>
          </p:cNvPr>
          <p:cNvSpPr/>
          <p:nvPr/>
        </p:nvSpPr>
        <p:spPr>
          <a:xfrm>
            <a:off x="1453833" y="1825625"/>
            <a:ext cx="2944746" cy="7092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4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C9154EA-2CC3-D0C1-08A0-5C8A451B3B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Domande chiuse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73565AD3-031F-2FBF-AF74-B446103E1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CC5A76-658E-1B89-CF80-D5E1905A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4F5AF-BF6D-E3F9-B0D5-818B4F8DB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1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FE7F94D6-F319-A69E-51A4-E96326CACD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749132"/>
            <a:ext cx="5181600" cy="2504324"/>
          </a:xfrm>
        </p:spPr>
      </p:pic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6AEDFF8C-B2E3-BF3F-E828-9B767E6000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Serve conoscere la definizione di «</a:t>
            </a:r>
            <a:r>
              <a:rPr lang="it-IT" dirty="0" err="1"/>
              <a:t>comunalità</a:t>
            </a:r>
            <a:r>
              <a:rPr lang="it-IT" dirty="0"/>
              <a:t>» (= la varianza di un indicatore spiegata da tutti i fattori) e distinguerla da quella di «autovalore»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3D3B74-4503-C0EC-BAF7-CF4FC0FF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7</a:t>
            </a:fld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70AC269-EC56-8FEC-D049-DECCC90EBFDC}"/>
              </a:ext>
            </a:extLst>
          </p:cNvPr>
          <p:cNvSpPr/>
          <p:nvPr/>
        </p:nvSpPr>
        <p:spPr>
          <a:xfrm>
            <a:off x="945931" y="3720662"/>
            <a:ext cx="1671146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E0CAD7-75B6-289C-1FF4-B569578D4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2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8ABDA760-1D8D-AF6E-A75F-38188484E2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29249"/>
            <a:ext cx="5181600" cy="3144089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E749A0-9FF3-28BF-2D63-9781C3CC02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Bisogna aver compreso a cosa serve un modello misto, cioè a tenere conto delle dipendenze tra le osservazioni (es. bambini in scuole, trial entro soggetti, etc.).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CCC866-915B-EAC1-1C4F-048D2BE5D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771CD36-9356-B73C-1474-91677D4D0D19}"/>
              </a:ext>
            </a:extLst>
          </p:cNvPr>
          <p:cNvSpPr/>
          <p:nvPr/>
        </p:nvSpPr>
        <p:spPr>
          <a:xfrm>
            <a:off x="838200" y="4603531"/>
            <a:ext cx="3134710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3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9726A0-1DCB-BF3F-D64E-30D4F7EA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Domanda 3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B6D74C7E-AFA3-F759-5CEE-F1EA27928B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092293"/>
            <a:ext cx="5181600" cy="1818001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2681BE-933F-C505-7439-6A0FD8E6B7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Bisogna aver compreso la definizione di «intercetta» nella regressione multipla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85DC4A-0B40-9748-77BE-C72295DA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CD2DACD4-56AD-2EEB-7737-8D3F5C034CCB}"/>
              </a:ext>
            </a:extLst>
          </p:cNvPr>
          <p:cNvSpPr/>
          <p:nvPr/>
        </p:nvSpPr>
        <p:spPr>
          <a:xfrm>
            <a:off x="838200" y="4209393"/>
            <a:ext cx="5081752" cy="400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12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1299</Words>
  <Application>Microsoft Office PowerPoint</Application>
  <PresentationFormat>Widescreen</PresentationFormat>
  <Paragraphs>110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7" baseType="lpstr">
      <vt:lpstr>-apple-system</vt:lpstr>
      <vt:lpstr>Arial</vt:lpstr>
      <vt:lpstr>Calibri</vt:lpstr>
      <vt:lpstr>Calibri Light</vt:lpstr>
      <vt:lpstr>Cambria Math</vt:lpstr>
      <vt:lpstr>Tema di Office</vt:lpstr>
      <vt:lpstr>Tecniche Statistiche per la Psicologia Clinica e Sanitaria 2023  Correzione Simulazione Esame</vt:lpstr>
      <vt:lpstr>Prima di iniziare</vt:lpstr>
      <vt:lpstr>Installare moduli in Jamovi - offline</vt:lpstr>
      <vt:lpstr>Presentazione standard di PowerPoint</vt:lpstr>
      <vt:lpstr>Presentazione standard di PowerPoint</vt:lpstr>
      <vt:lpstr>Domande chiuse</vt:lpstr>
      <vt:lpstr>Domanda 1</vt:lpstr>
      <vt:lpstr>Domanda 2</vt:lpstr>
      <vt:lpstr>Domanda 3</vt:lpstr>
      <vt:lpstr>Domanda 4</vt:lpstr>
      <vt:lpstr>Domanda 5</vt:lpstr>
      <vt:lpstr>Domanda 6</vt:lpstr>
      <vt:lpstr>Domanda 7</vt:lpstr>
      <vt:lpstr>Domanda 8</vt:lpstr>
      <vt:lpstr>Domanda 9</vt:lpstr>
      <vt:lpstr>Domanda 10</vt:lpstr>
      <vt:lpstr>Domande aperte - descrizione</vt:lpstr>
      <vt:lpstr>Domanda aperta 1</vt:lpstr>
      <vt:lpstr>In Jamovi</vt:lpstr>
      <vt:lpstr>Test di Mauchly</vt:lpstr>
      <vt:lpstr>Effetti principali e di interazione</vt:lpstr>
      <vt:lpstr>Interpretazione</vt:lpstr>
      <vt:lpstr>Post-hoc (non richiesti in questa domanda)</vt:lpstr>
      <vt:lpstr>Rispondere alla domanda</vt:lpstr>
      <vt:lpstr>Domanda 2</vt:lpstr>
      <vt:lpstr>In Jamovi</vt:lpstr>
      <vt:lpstr>Salvare punteggio medio di una scala</vt:lpstr>
      <vt:lpstr>T-test</vt:lpstr>
      <vt:lpstr>Risultati</vt:lpstr>
      <vt:lpstr>Scrivere la risposta</vt:lpstr>
      <vt:lpstr>In bocca al lupo per l’esame!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AMD2017 - Esercitazione 1</dc:title>
  <dc:creator>Giulio Costantini</dc:creator>
  <cp:lastModifiedBy>Marco Perugini</cp:lastModifiedBy>
  <cp:revision>308</cp:revision>
  <dcterms:created xsi:type="dcterms:W3CDTF">2017-03-21T10:09:54Z</dcterms:created>
  <dcterms:modified xsi:type="dcterms:W3CDTF">2023-12-13T09:33:40Z</dcterms:modified>
</cp:coreProperties>
</file>