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wawWqA82lVf/N8PkSypHwwbLF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c061ddd9d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g37c061ddd9d_1_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7bb03d06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g37bb03d06b5_0_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8bc0fdcf9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g348bc0fdcf9_0_5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8bc0fdcf9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g348bc0fdcf9_0_3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3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48bc0fdcf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g348bc0fdcf9_0_3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7c061ddd9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37c061ddd9d_1_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48bc0fdcf9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g348bc0fdcf9_0_4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35775" y="0"/>
            <a:ext cx="6454701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0"/>
          <p:cNvSpPr txBox="1">
            <a:spLocks noGrp="1"/>
          </p:cNvSpPr>
          <p:nvPr>
            <p:ph type="title"/>
          </p:nvPr>
        </p:nvSpPr>
        <p:spPr>
          <a:xfrm>
            <a:off x="540568" y="329929"/>
            <a:ext cx="8176895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 b="1" i="0">
                <a:solidFill>
                  <a:srgbClr val="9B102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body" idx="1"/>
          </p:nvPr>
        </p:nvSpPr>
        <p:spPr>
          <a:xfrm>
            <a:off x="873125" y="1503679"/>
            <a:ext cx="7636509" cy="37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0" i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540568" y="329929"/>
            <a:ext cx="8176895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 b="1" i="0">
                <a:solidFill>
                  <a:srgbClr val="9B102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904771" y="1646475"/>
            <a:ext cx="3890645" cy="429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 b="1" i="0">
                <a:solidFill>
                  <a:srgbClr val="9B102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0" i="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540568" y="329929"/>
            <a:ext cx="8176895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100" b="1" i="0">
                <a:solidFill>
                  <a:srgbClr val="9B102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535775" y="0"/>
            <a:ext cx="6454701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9"/>
          <p:cNvSpPr/>
          <p:nvPr/>
        </p:nvSpPr>
        <p:spPr>
          <a:xfrm>
            <a:off x="0" y="0"/>
            <a:ext cx="447040" cy="6858000"/>
          </a:xfrm>
          <a:custGeom>
            <a:avLst/>
            <a:gdLst/>
            <a:ahLst/>
            <a:cxnLst/>
            <a:rect l="l" t="t" r="r" b="b"/>
            <a:pathLst>
              <a:path w="447040" h="6858000" extrusionOk="0">
                <a:moveTo>
                  <a:pt x="446849" y="0"/>
                </a:moveTo>
                <a:lnTo>
                  <a:pt x="446849" y="0"/>
                </a:lnTo>
                <a:lnTo>
                  <a:pt x="0" y="0"/>
                </a:lnTo>
                <a:lnTo>
                  <a:pt x="0" y="6858000"/>
                </a:lnTo>
                <a:lnTo>
                  <a:pt x="446849" y="6858000"/>
                </a:lnTo>
                <a:lnTo>
                  <a:pt x="446849" y="0"/>
                </a:lnTo>
                <a:close/>
              </a:path>
            </a:pathLst>
          </a:custGeom>
          <a:solidFill>
            <a:srgbClr val="9B102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40568" y="329929"/>
            <a:ext cx="8176895" cy="108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100" b="1" i="0" u="none" strike="noStrike" cap="none">
                <a:solidFill>
                  <a:srgbClr val="9B102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873125" y="1503679"/>
            <a:ext cx="7636509" cy="379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ftr" idx="11"/>
          </p:nvPr>
        </p:nvSpPr>
        <p:spPr>
          <a:xfrm>
            <a:off x="530225" y="6561242"/>
            <a:ext cx="3107690" cy="194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b.it/servizi/studenti-e-laureati/bicocca-orienta/servizi-orientament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b.it/servizi/studenti-e-laureati/segreteri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io.unimib.it/i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nimib.it/studiare/servizi-studenti-e-laureati/segreterie/immatricolazione/contribuzione-studentesca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b.it/ateneo/opportunita-e-facilities/vivi-bicocc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b.it/ateneo/opportunita-e-facilitie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nimib.it/studiare/servizi-studenti-e-laureati/service-desk/applicazioni-e-mobile#bicoccap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b.it/studiare/servizi-studenti-e-laureati/bicocca-orienta/servizi-orientamento/servizio-orientamento-studenti-so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mailto:orientamento@unimib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 txBox="1">
            <a:spLocks noGrp="1"/>
          </p:cNvSpPr>
          <p:nvPr>
            <p:ph type="title"/>
          </p:nvPr>
        </p:nvSpPr>
        <p:spPr>
          <a:xfrm>
            <a:off x="1343250" y="382650"/>
            <a:ext cx="7713900" cy="51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 sz="2400">
                <a:latin typeface="Comic Sans MS"/>
                <a:ea typeface="Comic Sans MS"/>
                <a:cs typeface="Comic Sans MS"/>
                <a:sym typeface="Comic Sans MS"/>
              </a:rPr>
              <a:t>Benvenuti a Milano-Bicocca!</a:t>
            </a:r>
            <a:br>
              <a:rPr lang="it-IT" sz="2400"/>
            </a:b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b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7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7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 sz="17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conoscere il tuo Ateneo e vivere al meglio questa nuova esperienza</a:t>
            </a:r>
            <a:endParaRPr sz="11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7" name="Google Shape;47;p1"/>
          <p:cNvSpPr txBox="1"/>
          <p:nvPr/>
        </p:nvSpPr>
        <p:spPr>
          <a:xfrm>
            <a:off x="6280372" y="123600"/>
            <a:ext cx="2538000" cy="2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cura del Settore Orientamento</a:t>
            </a:r>
            <a:endParaRPr b="0" i="1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8" name="Google Shape;48;p1"/>
          <p:cNvGrpSpPr/>
          <p:nvPr/>
        </p:nvGrpSpPr>
        <p:grpSpPr>
          <a:xfrm>
            <a:off x="0" y="0"/>
            <a:ext cx="1844675" cy="6858000"/>
            <a:chOff x="0" y="0"/>
            <a:chExt cx="1844675" cy="6858000"/>
          </a:xfrm>
        </p:grpSpPr>
        <p:sp>
          <p:nvSpPr>
            <p:cNvPr id="49" name="Google Shape;49;p1"/>
            <p:cNvSpPr/>
            <p:nvPr/>
          </p:nvSpPr>
          <p:spPr>
            <a:xfrm>
              <a:off x="0" y="0"/>
              <a:ext cx="1259205" cy="6858000"/>
            </a:xfrm>
            <a:custGeom>
              <a:avLst/>
              <a:gdLst/>
              <a:ahLst/>
              <a:cxnLst/>
              <a:rect l="l" t="t" r="r" b="b"/>
              <a:pathLst>
                <a:path w="1259205" h="6858000" extrusionOk="0">
                  <a:moveTo>
                    <a:pt x="1258887" y="6857999"/>
                  </a:moveTo>
                  <a:lnTo>
                    <a:pt x="0" y="6857999"/>
                  </a:lnTo>
                  <a:lnTo>
                    <a:pt x="0" y="0"/>
                  </a:lnTo>
                  <a:lnTo>
                    <a:pt x="1258887" y="0"/>
                  </a:lnTo>
                  <a:lnTo>
                    <a:pt x="1258887" y="6857999"/>
                  </a:lnTo>
                  <a:close/>
                </a:path>
              </a:pathLst>
            </a:custGeom>
            <a:solidFill>
              <a:srgbClr val="AA003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755650" y="549275"/>
              <a:ext cx="1089025" cy="1224280"/>
            </a:xfrm>
            <a:custGeom>
              <a:avLst/>
              <a:gdLst/>
              <a:ahLst/>
              <a:cxnLst/>
              <a:rect l="l" t="t" r="r" b="b"/>
              <a:pathLst>
                <a:path w="1089025" h="1224280" extrusionOk="0">
                  <a:moveTo>
                    <a:pt x="907517" y="1223962"/>
                  </a:moveTo>
                  <a:lnTo>
                    <a:pt x="181507" y="1223962"/>
                  </a:lnTo>
                  <a:lnTo>
                    <a:pt x="133255" y="1217479"/>
                  </a:lnTo>
                  <a:lnTo>
                    <a:pt x="89897" y="1199181"/>
                  </a:lnTo>
                  <a:lnTo>
                    <a:pt x="53162" y="1170800"/>
                  </a:lnTo>
                  <a:lnTo>
                    <a:pt x="24781" y="1134065"/>
                  </a:lnTo>
                  <a:lnTo>
                    <a:pt x="6483" y="1090707"/>
                  </a:lnTo>
                  <a:lnTo>
                    <a:pt x="0" y="1042455"/>
                  </a:lnTo>
                  <a:lnTo>
                    <a:pt x="0" y="181507"/>
                  </a:lnTo>
                  <a:lnTo>
                    <a:pt x="6483" y="133255"/>
                  </a:lnTo>
                  <a:lnTo>
                    <a:pt x="24781" y="89897"/>
                  </a:lnTo>
                  <a:lnTo>
                    <a:pt x="53162" y="53162"/>
                  </a:lnTo>
                  <a:lnTo>
                    <a:pt x="89897" y="24781"/>
                  </a:lnTo>
                  <a:lnTo>
                    <a:pt x="133255" y="6483"/>
                  </a:lnTo>
                  <a:lnTo>
                    <a:pt x="181507" y="0"/>
                  </a:lnTo>
                  <a:lnTo>
                    <a:pt x="907517" y="0"/>
                  </a:lnTo>
                  <a:lnTo>
                    <a:pt x="976977" y="13816"/>
                  </a:lnTo>
                  <a:lnTo>
                    <a:pt x="1035862" y="53162"/>
                  </a:lnTo>
                  <a:lnTo>
                    <a:pt x="1075208" y="112047"/>
                  </a:lnTo>
                  <a:lnTo>
                    <a:pt x="1089024" y="181507"/>
                  </a:lnTo>
                  <a:lnTo>
                    <a:pt x="1089024" y="1042455"/>
                  </a:lnTo>
                  <a:lnTo>
                    <a:pt x="1082541" y="1090707"/>
                  </a:lnTo>
                  <a:lnTo>
                    <a:pt x="1064243" y="1134065"/>
                  </a:lnTo>
                  <a:lnTo>
                    <a:pt x="1035862" y="1170800"/>
                  </a:lnTo>
                  <a:lnTo>
                    <a:pt x="999127" y="1199181"/>
                  </a:lnTo>
                  <a:lnTo>
                    <a:pt x="955769" y="1217479"/>
                  </a:lnTo>
                  <a:lnTo>
                    <a:pt x="907517" y="12239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1" name="Google Shape;51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27087" y="701675"/>
              <a:ext cx="882649" cy="92709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2" name="Google Shape;5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3498" y="1671600"/>
            <a:ext cx="6406609" cy="29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7c061ddd9d_1_7"/>
          <p:cNvSpPr txBox="1"/>
          <p:nvPr/>
        </p:nvSpPr>
        <p:spPr>
          <a:xfrm>
            <a:off x="717075" y="448350"/>
            <a:ext cx="8293200" cy="984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rgbClr val="9B102E"/>
                </a:solidFill>
                <a:latin typeface="Comic Sans MS"/>
                <a:ea typeface="Comic Sans MS"/>
                <a:cs typeface="Comic Sans MS"/>
                <a:sym typeface="Comic Sans MS"/>
              </a:rPr>
              <a:t>Resta sempre aggiornato</a:t>
            </a: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rgbClr val="9B102E"/>
                </a:solidFill>
                <a:latin typeface="Comic Sans MS"/>
                <a:ea typeface="Comic Sans MS"/>
                <a:cs typeface="Comic Sans MS"/>
                <a:sym typeface="Comic Sans MS"/>
              </a:rPr>
              <a:t>Seguici anche sui canali social</a:t>
            </a: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" name="Google Shape;104;g37c061ddd9d_1_7">
            <a:extLst>
              <a:ext uri="{FF2B5EF4-FFF2-40B4-BE49-F238E27FC236}">
                <a16:creationId xmlns:a16="http://schemas.microsoft.com/office/drawing/2014/main" id="{91884435-5D3F-4DA4-B77C-B33107D92FD9}"/>
              </a:ext>
            </a:extLst>
          </p:cNvPr>
          <p:cNvSpPr txBox="1"/>
          <p:nvPr/>
        </p:nvSpPr>
        <p:spPr>
          <a:xfrm>
            <a:off x="1330354" y="1867385"/>
            <a:ext cx="2762250" cy="58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chemeClr val="tx1"/>
                </a:solidFill>
                <a:latin typeface="Century Gothic" panose="020B0502020202020204" pitchFamily="34" charset="0"/>
                <a:ea typeface="Comic Sans MS"/>
                <a:cs typeface="Comic Sans MS"/>
                <a:sym typeface="Comic Sans MS"/>
              </a:rPr>
              <a:t>INSTAGRAM</a:t>
            </a:r>
            <a:endParaRPr sz="2600" b="1" dirty="0">
              <a:solidFill>
                <a:schemeClr val="tx1"/>
              </a:solidFill>
              <a:latin typeface="Century Gothic" panose="020B0502020202020204" pitchFamily="34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" name="Google Shape;104;g37c061ddd9d_1_7">
            <a:extLst>
              <a:ext uri="{FF2B5EF4-FFF2-40B4-BE49-F238E27FC236}">
                <a16:creationId xmlns:a16="http://schemas.microsoft.com/office/drawing/2014/main" id="{3DF92846-9403-421E-9E86-31C59E83B55F}"/>
              </a:ext>
            </a:extLst>
          </p:cNvPr>
          <p:cNvSpPr txBox="1"/>
          <p:nvPr/>
        </p:nvSpPr>
        <p:spPr>
          <a:xfrm>
            <a:off x="5200425" y="1867384"/>
            <a:ext cx="2762250" cy="58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chemeClr val="tx1"/>
                </a:solidFill>
                <a:latin typeface="Century Gothic" panose="020B0502020202020204" pitchFamily="34" charset="0"/>
                <a:ea typeface="Comic Sans MS"/>
                <a:cs typeface="Comic Sans MS"/>
                <a:sym typeface="Comic Sans MS"/>
              </a:rPr>
              <a:t>LINKEDIN</a:t>
            </a:r>
            <a:endParaRPr sz="2600" b="1" dirty="0">
              <a:solidFill>
                <a:schemeClr val="tx1"/>
              </a:solidFill>
              <a:latin typeface="Century Gothic" panose="020B0502020202020204" pitchFamily="34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C7C523D-F4A2-46EA-A97B-B7B2D8ABE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E75479D-8170-4C2D-92B4-CDAEAC866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CA44424-6C0B-4B61-9D55-05A45E849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284" y="2725444"/>
            <a:ext cx="2248533" cy="22057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76B90495-CD1A-4E58-89FF-0A1B298C0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3065" y="2725444"/>
            <a:ext cx="2428875" cy="2371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540568" y="329929"/>
            <a:ext cx="8176800" cy="4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I servizi di Orientamento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6"/>
          <p:cNvSpPr/>
          <p:nvPr/>
        </p:nvSpPr>
        <p:spPr>
          <a:xfrm>
            <a:off x="5712075" y="1556025"/>
            <a:ext cx="3178500" cy="32940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600" b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Tutti i servizi di orientamento sono gratuiti e operano in sinergia con gli altri servizi dell’Area della Didattica e dei Servizi agli Studenti.</a:t>
            </a:r>
            <a:endParaRPr sz="1600"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600" b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 supporto qualificato e personalizzato per accompagnarti durante tutto il tuo percorso di studi.</a:t>
            </a:r>
            <a:endParaRPr sz="1600" b="1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59" name="Google Shape;59;p6"/>
          <p:cNvPicPr preferRelativeResize="0"/>
          <p:nvPr/>
        </p:nvPicPr>
        <p:blipFill rotWithShape="1">
          <a:blip r:embed="rId4">
            <a:alphaModFix/>
          </a:blip>
          <a:srcRect l="36990" t="8016" r="24758" b="7066"/>
          <a:stretch/>
        </p:blipFill>
        <p:spPr>
          <a:xfrm>
            <a:off x="540575" y="949175"/>
            <a:ext cx="4766976" cy="5856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bb03d06b5_0_0"/>
          <p:cNvSpPr txBox="1">
            <a:spLocks noGrp="1"/>
          </p:cNvSpPr>
          <p:nvPr>
            <p:ph type="title"/>
          </p:nvPr>
        </p:nvSpPr>
        <p:spPr>
          <a:xfrm>
            <a:off x="982750" y="252875"/>
            <a:ext cx="80043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 sz="2600">
                <a:latin typeface="Comic Sans MS"/>
                <a:ea typeface="Comic Sans MS"/>
                <a:cs typeface="Comic Sans MS"/>
                <a:sym typeface="Comic Sans MS"/>
              </a:rPr>
              <a:t>Focus sui servizi di orientamento più utili nella fase iniziale </a:t>
            </a:r>
            <a:endParaRPr sz="2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g37bb03d06b5_0_0"/>
          <p:cNvSpPr txBox="1"/>
          <p:nvPr/>
        </p:nvSpPr>
        <p:spPr>
          <a:xfrm>
            <a:off x="745975" y="1164250"/>
            <a:ext cx="7534800" cy="47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SOS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se hai bisogno di informazioni a 360°</a:t>
            </a:r>
            <a:b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TUTORATO PEER TO PEER: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studenti senior del tuo corso al tuo fianco </a:t>
            </a:r>
            <a:b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CONSULENZA DIDATTICA E METODO DI STUDIO: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metodi e strategie efficaci che possono migliorare le tue prestazioni  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CONSULENZA PEDAGOGICA: 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riflettere sull’esperienza formativa e per intervenire se senti che il tuo percorso sta procedendo ad un ritmo rallentato</a:t>
            </a:r>
            <a:b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LIFE DESIGN: 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sviluppare risorse personali e sociali e progettare il proprio futuro</a:t>
            </a:r>
            <a:r>
              <a:rPr lang="it-IT" sz="1650" dirty="0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b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COUNSELLING PSICOLOGICO: 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spazio di ascolto e confronto per superare difficoltà personali che ostacolano lo studio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SPAZIO B-INCLUSION: 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un punto di riferimento per vivere l’università senza barriere, con servizi pensati per studenti con disabilità o DSA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❖"/>
            </a:pPr>
            <a:r>
              <a:rPr lang="it-IT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BICOCCA BRIDGE: </a:t>
            </a:r>
            <a:r>
              <a:rPr lang="it-IT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costruire ponti tra culture diverse e sentirsi parte della comunità universitaria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48bc0fdcf9_0_51"/>
          <p:cNvSpPr txBox="1"/>
          <p:nvPr/>
        </p:nvSpPr>
        <p:spPr>
          <a:xfrm>
            <a:off x="717075" y="448350"/>
            <a:ext cx="7534800" cy="51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600" b="1" dirty="0">
                <a:solidFill>
                  <a:srgbClr val="AA003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Servizi di supporto alla didattica /1</a:t>
            </a:r>
            <a:endParaRPr sz="3400" b="1" dirty="0">
              <a:solidFill>
                <a:srgbClr val="AA003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mic Sans MS"/>
              <a:buChar char="●"/>
            </a:pPr>
            <a:r>
              <a:rPr lang="it-IT" sz="1800" b="1" dirty="0">
                <a:solidFill>
                  <a:srgbClr val="9B102E"/>
                </a:solidFill>
                <a:latin typeface="Comic Sans MS"/>
                <a:ea typeface="Comic Sans MS"/>
                <a:cs typeface="Comic Sans MS"/>
                <a:sym typeface="Comic Sans MS"/>
              </a:rPr>
              <a:t>Segreterie studenti</a:t>
            </a: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Per info amministrativo come</a:t>
            </a:r>
            <a:r>
              <a:rPr lang="it-IT" sz="1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18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3B3B3B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Char char="●"/>
            </a:pPr>
            <a:r>
              <a:rPr lang="it-IT" sz="12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immatricolazione/iscrizione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Char char="●"/>
            </a:pPr>
            <a:r>
              <a:rPr lang="it-IT" sz="12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trasferimento e passaggio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Char char="●"/>
            </a:pPr>
            <a:r>
              <a:rPr lang="it-IT" sz="12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riconoscimento carriera e titoli pregressi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ic Sans MS"/>
              <a:buChar char="●"/>
            </a:pPr>
            <a:r>
              <a:rPr lang="it-IT" sz="12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conseguimento del titolo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mic Sans MS"/>
              <a:buChar char="●"/>
            </a:pPr>
            <a:r>
              <a:rPr lang="it-IT" sz="1800" b="1" dirty="0">
                <a:solidFill>
                  <a:srgbClr val="AA003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Segreterie didattiche </a:t>
            </a: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-</a:t>
            </a:r>
            <a:r>
              <a:rPr lang="it-IT" sz="1800" b="1" dirty="0">
                <a:solidFill>
                  <a:srgbClr val="AA003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info sulla didattica come</a:t>
            </a:r>
            <a:endParaRPr sz="18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piani di studio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convalide di crediti formativi universitari e/o extrauniversitari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riconoscimento di carriere pregresse o per trasferimento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appelli di esame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orari delle lezioni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ricevimento docenti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omic Sans MS"/>
              <a:buChar char="●"/>
            </a:pPr>
            <a:r>
              <a:rPr lang="it-IT" sz="1300" dirty="0">
                <a:solidFill>
                  <a:schemeClr val="dk1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prova finale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Contatti segreterie e dettagli nella </a:t>
            </a:r>
            <a:r>
              <a:rPr lang="it-IT" sz="16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pagina dedicata</a:t>
            </a: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8bc0fdcf9_0_38"/>
          <p:cNvSpPr txBox="1"/>
          <p:nvPr/>
        </p:nvSpPr>
        <p:spPr>
          <a:xfrm>
            <a:off x="717075" y="448350"/>
            <a:ext cx="7534800" cy="33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600" b="1" dirty="0">
                <a:solidFill>
                  <a:srgbClr val="AA003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Servizi di supporto alla didattica /2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omic Sans MS"/>
              <a:buChar char="●"/>
            </a:pPr>
            <a:r>
              <a:rPr lang="it-IT" sz="18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Biblioteca e spazi studio</a:t>
            </a:r>
            <a:endParaRPr sz="18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 biblioteca offre diversi servizi tra cui prestito di libri e e-book, spazi per lo studio (anche prenotabili con app </a:t>
            </a:r>
            <a:r>
              <a:rPr lang="it-IT" sz="1200" i="1" dirty="0" err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Influences</a:t>
            </a:r>
            <a:r>
              <a:rPr lang="it-IT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), accesso e consultazione delle risorse, servizi interbibliotecari, fotocopiatura e stampa, formazione all’uso delle risorse e supporto alla pubblicazione Open Access.</a:t>
            </a:r>
            <a:endParaRPr sz="1200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9B102E"/>
              </a:buClr>
              <a:buSzPts val="1800"/>
              <a:buFont typeface="Comic Sans MS"/>
              <a:buChar char="●"/>
            </a:pPr>
            <a:r>
              <a:rPr lang="it-IT" sz="18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Tasse e diritto allo studio</a:t>
            </a:r>
            <a:endParaRPr sz="18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Borse di studio, agevolazioni, esoneri, alloggi, servizi per il diritto allo studio, collaborazioni </a:t>
            </a:r>
            <a:endParaRPr sz="22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1"/>
          <p:cNvSpPr txBox="1">
            <a:spLocks noGrp="1"/>
          </p:cNvSpPr>
          <p:nvPr>
            <p:ph type="title"/>
          </p:nvPr>
        </p:nvSpPr>
        <p:spPr>
          <a:xfrm>
            <a:off x="870438" y="329929"/>
            <a:ext cx="7847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 sz="2600">
                <a:latin typeface="Comic Sans MS"/>
                <a:ea typeface="Comic Sans MS"/>
                <a:cs typeface="Comic Sans MS"/>
                <a:sym typeface="Comic Sans MS"/>
              </a:rPr>
              <a:t>Un Ateneo attento al benessere di tutti</a:t>
            </a:r>
            <a:endParaRPr sz="2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31"/>
          <p:cNvSpPr txBox="1"/>
          <p:nvPr/>
        </p:nvSpPr>
        <p:spPr>
          <a:xfrm>
            <a:off x="745975" y="1164250"/>
            <a:ext cx="7534800" cy="40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CARRIERE ALIAS</a:t>
            </a:r>
            <a:r>
              <a:rPr lang="it-IT" sz="1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per chi si </a:t>
            </a:r>
            <a:r>
              <a:rPr lang="it-IT" sz="1800" dirty="0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 identifica in un genere diverso da quello anagrafico</a:t>
            </a:r>
            <a:br>
              <a:rPr lang="it-IT" sz="1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SPORTELLO </a:t>
            </a:r>
            <a:r>
              <a:rPr lang="it-IT" sz="1800" b="1" dirty="0" err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ANTIVIOLENZA</a:t>
            </a:r>
            <a:r>
              <a:rPr lang="it-IT" sz="1800" dirty="0" err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lang="it-IT" sz="1800" dirty="0" err="1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per</a:t>
            </a:r>
            <a:r>
              <a:rPr lang="it-IT" sz="1800" dirty="0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 prevenire e contrastare ogni forma di violenza contro le donne</a:t>
            </a:r>
            <a:endParaRPr sz="1800" dirty="0">
              <a:solidFill>
                <a:srgbClr val="3B3B3B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B3B3B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CONSIGLIERA DI FIDUCIA: </a:t>
            </a:r>
            <a:r>
              <a:rPr lang="it-IT" sz="18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c</a:t>
            </a:r>
            <a:r>
              <a:rPr lang="it-IT" sz="1800" dirty="0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onsulenze gratuite in caso di molestie sessuali, morali o di mobbing </a:t>
            </a:r>
            <a:endParaRPr sz="1800" dirty="0">
              <a:solidFill>
                <a:srgbClr val="3B3B3B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3B3B3B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Char char="❖"/>
            </a:pPr>
            <a:r>
              <a:rPr lang="it-IT" sz="18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PRESIDIO MEDICO: </a:t>
            </a:r>
            <a:r>
              <a:rPr lang="it-IT" sz="1800" dirty="0">
                <a:solidFill>
                  <a:srgbClr val="3B3B3B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per triage ed assistenza sanitaria in loco</a:t>
            </a:r>
            <a:endParaRPr sz="18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48bc0fdcf9_0_30"/>
          <p:cNvSpPr txBox="1">
            <a:spLocks noGrp="1"/>
          </p:cNvSpPr>
          <p:nvPr>
            <p:ph type="title"/>
          </p:nvPr>
        </p:nvSpPr>
        <p:spPr>
          <a:xfrm>
            <a:off x="870438" y="329929"/>
            <a:ext cx="78471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6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Vivi Bicocca: crescere oltre lo studio</a:t>
            </a:r>
            <a:endParaRPr sz="260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</a:pPr>
            <a:endParaRPr sz="2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7" name="Google Shape;87;g348bc0fdcf9_0_30"/>
          <p:cNvSpPr txBox="1"/>
          <p:nvPr/>
        </p:nvSpPr>
        <p:spPr>
          <a:xfrm>
            <a:off x="745975" y="1164250"/>
            <a:ext cx="7534800" cy="53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SVILUPPO DELLE COMPETENZE TRASVERSALI: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laboratori, corsi di lingua, percorsi </a:t>
            </a:r>
            <a:r>
              <a:rPr lang="it-IT" sz="1600" dirty="0" err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Bbetween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I Bicocca </a:t>
            </a: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STAGE E TIROCINI: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sia curriculari che extracurriculari</a:t>
            </a: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MOBILITA’ INTERNAZIONALE</a:t>
            </a: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SPORT, MUSICA E INIZIATIVE CULTURALI</a:t>
            </a: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ASSOCIAZIONI STUDENTESCHE</a:t>
            </a: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SERVIZI DI JOB PLACEMENT 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aiutarti ad inserirti nel mercato del lavoro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c061ddd9d_1_0"/>
          <p:cNvSpPr txBox="1">
            <a:spLocks noGrp="1"/>
          </p:cNvSpPr>
          <p:nvPr>
            <p:ph type="title"/>
          </p:nvPr>
        </p:nvSpPr>
        <p:spPr>
          <a:xfrm>
            <a:off x="870438" y="329929"/>
            <a:ext cx="78471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26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Opportunità e facilities</a:t>
            </a:r>
            <a:endParaRPr sz="2600" dirty="0">
              <a:solidFill>
                <a:srgbClr val="C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</a:pPr>
            <a:endParaRPr sz="2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3" name="Google Shape;93;g37c061ddd9d_1_0"/>
          <p:cNvSpPr txBox="1"/>
          <p:nvPr/>
        </p:nvSpPr>
        <p:spPr>
          <a:xfrm>
            <a:off x="745975" y="1164250"/>
            <a:ext cx="8029200" cy="36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RESIDENZE </a:t>
            </a: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SERVIZI DI RISTORAZIONE: 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BAR E  MENSE</a:t>
            </a: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9144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CONVENZIONI CULTURALI E COMMERCIALI: </a:t>
            </a:r>
            <a:r>
              <a:rPr lang="it-IT" sz="16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SCONTISTICA PER STUDENTI</a:t>
            </a:r>
            <a:endParaRPr sz="16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02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❖"/>
            </a:pPr>
            <a:r>
              <a:rPr lang="it-IT" sz="16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APPLICAZIONI</a:t>
            </a:r>
            <a:r>
              <a:rPr lang="it-IT" sz="1600" b="1" dirty="0">
                <a:solidFill>
                  <a:srgbClr val="3B3B3B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lang="it-IT" sz="16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it-IT" sz="17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BICOCCAAPP (PER LA GESTIONE DELLA CARRIERA), </a:t>
            </a:r>
            <a:r>
              <a:rPr lang="it-IT" sz="150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AFFLUENCES APP (PER PRENOTARE UN POSTO IN BIBLIOTECA, ETC)</a:t>
            </a:r>
            <a:endParaRPr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8bc0fdcf9_0_43"/>
          <p:cNvSpPr txBox="1"/>
          <p:nvPr/>
        </p:nvSpPr>
        <p:spPr>
          <a:xfrm>
            <a:off x="717075" y="448350"/>
            <a:ext cx="8293200" cy="560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rgbClr val="9B102E"/>
                </a:solidFill>
                <a:latin typeface="Comic Sans MS"/>
                <a:ea typeface="Comic Sans MS"/>
                <a:cs typeface="Comic Sans MS"/>
                <a:sym typeface="Comic Sans MS"/>
              </a:rPr>
              <a:t>Ricapitolando ricorda sempre questi 4 punti</a:t>
            </a: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ic Sans MS"/>
              <a:buAutoNum type="arabicParenR"/>
            </a:pPr>
            <a:r>
              <a:rPr lang="it-IT" sz="17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 e quando serve usa i servizi a tua disposizione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ic Sans MS"/>
              <a:buAutoNum type="arabicParenR"/>
            </a:pPr>
            <a:r>
              <a:rPr lang="it-IT" sz="17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Sfrutta al massimo le opportunità di crescita personale e professionale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ic Sans MS"/>
              <a:buAutoNum type="arabicParenR"/>
            </a:pPr>
            <a:r>
              <a:rPr lang="it-IT" sz="17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Vivi appieno l’esperienza universitaria in Bicocca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omic Sans MS"/>
              <a:buAutoNum type="arabicParenR"/>
            </a:pPr>
            <a:r>
              <a:rPr lang="it-IT" sz="17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 domande o dubbi contatta il </a:t>
            </a:r>
            <a:r>
              <a:rPr lang="it-IT" sz="17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Servizio Orientamento Studenti</a:t>
            </a:r>
            <a:endParaRPr sz="17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8288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700" b="1" u="sng" dirty="0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orientamento@unimib.it</a:t>
            </a:r>
            <a:r>
              <a:rPr lang="it-IT" sz="1700" b="1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1700"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00" b="1" dirty="0">
                <a:solidFill>
                  <a:srgbClr val="9B102E"/>
                </a:solidFill>
                <a:latin typeface="Comic Sans MS"/>
                <a:ea typeface="Comic Sans MS"/>
                <a:cs typeface="Comic Sans MS"/>
                <a:sym typeface="Comic Sans MS"/>
              </a:rPr>
              <a:t>Il tuo percorso inizia qui!</a:t>
            </a: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9B102E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99" name="Google Shape;99;g348bc0fdcf9_0_4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67619" y="3013175"/>
            <a:ext cx="1486200" cy="14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0033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581</Words>
  <Application>Microsoft Office PowerPoint</Application>
  <PresentationFormat>Presentazione su schermo (4:3)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Comic Sans MS</vt:lpstr>
      <vt:lpstr>Times New Roman</vt:lpstr>
      <vt:lpstr>Office Theme</vt:lpstr>
      <vt:lpstr> Benvenuti a Milano-Bicocca!             Per conoscere il tuo Ateneo e vivere al meglio questa nuova esperienza</vt:lpstr>
      <vt:lpstr>I servizi di Orientamento</vt:lpstr>
      <vt:lpstr>Focus sui servizi di orientamento più utili nella fase iniziale </vt:lpstr>
      <vt:lpstr>Presentazione standard di PowerPoint</vt:lpstr>
      <vt:lpstr>Presentazione standard di PowerPoint</vt:lpstr>
      <vt:lpstr>Un Ateneo attento al benessere di tutti</vt:lpstr>
      <vt:lpstr>Vivi Bicocca: crescere oltre lo studio </vt:lpstr>
      <vt:lpstr>Opportunità e facilities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Benvenuti a Milano-Bicocca!             Per conoscere il tuo Ateneo e vivere al meglio questa nuova esperienza</dc:title>
  <dc:creator>Stefania Milani</dc:creator>
  <cp:lastModifiedBy>stefania.milani@unimib.it</cp:lastModifiedBy>
  <cp:revision>4</cp:revision>
  <dcterms:created xsi:type="dcterms:W3CDTF">2024-03-18T11:48:56Z</dcterms:created>
  <dcterms:modified xsi:type="dcterms:W3CDTF">2025-09-08T10:54:40Z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