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7" r:id="rId6"/>
    <p:sldId id="258" r:id="rId7"/>
    <p:sldId id="275" r:id="rId8"/>
    <p:sldId id="264" r:id="rId9"/>
    <p:sldId id="273" r:id="rId10"/>
    <p:sldId id="272" r:id="rId11"/>
    <p:sldId id="270" r:id="rId12"/>
    <p:sldId id="271" r:id="rId13"/>
    <p:sldId id="269" r:id="rId14"/>
    <p:sldId id="291" r:id="rId15"/>
    <p:sldId id="268" r:id="rId16"/>
    <p:sldId id="290" r:id="rId17"/>
    <p:sldId id="278" r:id="rId18"/>
    <p:sldId id="276" r:id="rId19"/>
    <p:sldId id="280" r:id="rId20"/>
    <p:sldId id="274" r:id="rId21"/>
    <p:sldId id="281" r:id="rId22"/>
    <p:sldId id="285" r:id="rId23"/>
    <p:sldId id="282" r:id="rId24"/>
    <p:sldId id="283" r:id="rId25"/>
    <p:sldId id="287" r:id="rId26"/>
    <p:sldId id="286" r:id="rId27"/>
    <p:sldId id="284" r:id="rId28"/>
    <p:sldId id="289" r:id="rId29"/>
    <p:sldId id="292" r:id="rId30"/>
    <p:sldId id="288" r:id="rId31"/>
    <p:sldId id="256" r:id="rId3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6B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7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49C805-5F94-439E-98DF-577DFA31A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B1818F7-2272-4BFD-87C1-B16E35BD83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53E8A3-9DCE-4C7C-AF06-6D62C2701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5BCBC6-76E2-45CE-B4C4-0A6DC846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5BF4F1-A97B-4DB8-AF9B-3E563FC7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2951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77894C-E2F5-4906-9676-F1D43567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074A27-C6A5-4B60-BFA3-22C009DCF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E1E2B-D650-45C1-857A-814EC9224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01027E-DEFC-46F4-97C4-88650EB7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828141-74F8-44C1-A804-6B0C5A887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3298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A77421-2687-4F58-BE31-D4E756DD8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2BB6A5F-69F4-4447-A06F-B74D58788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75ADB09-02E1-48B1-ACC7-B6FE42689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92CFAB4-9AC5-4D61-BE65-A9421547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4B25F6-0EFC-4BBB-B19F-0D6FBDFB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231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30DB07-81C7-4286-9BF1-0A594BB4C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3DF6A7-0CC8-4084-A5E6-54214A8EC9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08F4D44-1EB5-4035-950A-09B7715DB6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6D8D56C-E43F-4B7F-A0E0-C3E95931C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4170937-E05B-477A-BA59-00E15E3C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29823B-6F6D-4206-AB59-DD12F64E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853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D1169B-1FB0-4BF4-AB0A-41DB70E6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F02ABD4-5FBC-435C-BFB2-9A0507E22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796D82-F41F-4DF3-8AF2-D59286688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B3573E7-8EE4-4EAB-96C4-63BEE4F79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68183D5-5DC6-44BC-B711-F6BFCE34F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1D5CBF5-600D-48AF-8612-434CA2980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787723A-A1E9-4BE8-A7AB-A119A091C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496197B-5A5B-4D0B-BE2B-630DE1B9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2423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4D86BF-C911-4FF9-892E-5F0A0AF93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561410E-D284-45AA-BD46-F255C86C2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4416CD9-3192-4753-BFEF-C041C9DC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FC2F5EE-BB4E-4916-BD5B-BBBAA9A09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11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32D9B71-B410-4286-BDB3-F13A001D4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D0099DC-4C94-4603-A1D8-08D585899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640220-BF55-46E3-9E0A-7C57A114F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66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4F474-DDF0-488A-AEEF-EB2EE658A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68C13F-E190-4DDE-A2D1-C59B5FDA8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DB942D6-E475-4E85-9546-A94FB28BD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46166E-8F4F-412F-9F95-D23C6D5F6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A468EE2-FC3C-4792-A876-24F60398B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19D087A-14EA-48FB-B49F-0C8385B7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809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D739D3-CC40-49D5-BB9D-F0178AE17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70F0673-20D3-4067-A4DC-D35D35E7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7CF008C-70EB-4115-889E-F624B72029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C6359AD-2DC0-4905-8A6F-227B4F8FA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E33B7BD-5A2A-455E-8F4F-A8C9A3C7F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7543392-B922-42B6-8049-E423824FB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630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DFC441-D825-4B23-9841-F328672EF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342DBAD-9521-402E-8D32-C9A6358F4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0464B9-217A-4311-98E3-609CF7FB6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7305F3-B357-46AD-B876-5D100527A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6CDD52-D6AC-4606-8861-7DE89E496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580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21C8229-5DAF-4BEB-92A0-4724118F89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ED60A27-9610-403E-AF94-80F8BF371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60A8A8-7E8F-4D08-BDCF-7625F025C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2AE44F-8793-4B47-BCCE-34C1764D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B1337C-82C2-4756-ABC3-62ED4371E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530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0C6ACF7-9509-43FD-892D-960FFDD96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26EFDF-F7AA-4987-9649-ABD484351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3A8D29F-D884-4907-8001-63758F7CF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C8F56-EB96-4FF5-8283-5BE2307A1CC2}" type="datetimeFigureOut">
              <a:rPr lang="it-IT" smtClean="0"/>
              <a:t>28/09/2026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A279BA-31AD-481F-85DB-1C1EA8CC5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D0A0CC7-3DFB-4F55-8522-9F7C24EC4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7E8A3-8B79-48FE-A2E1-B0E2AE1A2C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234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mib.it/studiare/opportunita-studio/lingue-unimib/idoneita-ateneo-e-accertamento-linguistico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nimib.it/studiare/programma-erasmus/erasmus-studio/selezioni-erasmus-studi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hyperlink" Target="https://www.unimib.it/studiare/servizi-studenti-e-laureati/segreterie/area-economia-e-statistica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egr.studenti.ecostat@unimib.it" TargetMode="External"/><Relationship Id="rId5" Type="http://schemas.openxmlformats.org/officeDocument/2006/relationships/hyperlink" Target="https://www.unimib.it/welcomekit" TargetMode="External"/><Relationship Id="rId4" Type="http://schemas.openxmlformats.org/officeDocument/2006/relationships/hyperlink" Target="mailto:laura.resmini@unimib.i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imib.it/welcomekit" TargetMode="External"/><Relationship Id="rId4" Type="http://schemas.openxmlformats.org/officeDocument/2006/relationships/hyperlink" Target="https://elearning.unimib.it/course/index.php?categoryid=1089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imib.it/eventi/welcome-bicocca" TargetMode="Externa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nimib.it/welcomekit" TargetMode="External"/><Relationship Id="rId4" Type="http://schemas.openxmlformats.org/officeDocument/2006/relationships/hyperlink" Target="https://elearning.unimib.it/course/index.php?categoryid=10892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mib.it/studiare/opportunita-studio/lingue-unimib/idoneita-ateneo-e-accertamento-linguistico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ibicocca.unimib.it/wp-content/uploads/sites/133/2026/09/Bando-Platinum-2026-2027_p.pdf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www.unimib.it/studiare/programma-erasmus/erasmus-studio/selezioni-erasmus-studio" TargetMode="Externa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nimib.it/studiare/servizi-studenti-e-laureati/segreterie/piani-degli-studi/area-economico-statistica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s://ibicocca.unimib.it/wp-content/uploads/sites/133/2026/09/Bando-Platinum-2026-2027_p.pdf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nimib.it/studiare/servizi-studenti-e-laureati/segreterie/laurearsi/economi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mib.it/studiare/bicocca-international/mobilita-internazional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D90833-7E04-446B-805C-22D5ED6C2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580" y="2563156"/>
            <a:ext cx="7860088" cy="1984075"/>
          </a:xfrm>
        </p:spPr>
        <p:txBody>
          <a:bodyPr>
            <a:normAutofit/>
          </a:bodyPr>
          <a:lstStyle/>
          <a:p>
            <a:r>
              <a:rPr lang="it-IT" sz="3200" dirty="0">
                <a:latin typeface="Abadi" panose="020B0604020104020204" pitchFamily="34" charset="0"/>
                <a:cs typeface="Arial" panose="020B0604020202020204" pitchFamily="34" charset="0"/>
              </a:rPr>
              <a:t>Corso di laurea triennale in </a:t>
            </a:r>
            <a:br>
              <a:rPr lang="it-IT" sz="3200" dirty="0">
                <a:latin typeface="Abadi" panose="020B0604020104020204" pitchFamily="34" charset="0"/>
                <a:cs typeface="Arial" panose="020B0604020202020204" pitchFamily="34" charset="0"/>
              </a:rPr>
            </a:br>
            <a:r>
              <a:rPr lang="it-IT" sz="4000" b="1" dirty="0">
                <a:latin typeface="Abadi" panose="020B0604020104020204" pitchFamily="34" charset="0"/>
                <a:cs typeface="Arial" panose="020B0604020202020204" pitchFamily="34" charset="0"/>
              </a:rPr>
              <a:t>Economia aziendale e Management (EMA)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AE71E7F-07BB-4EFF-B93F-0FB52FF329DE}"/>
              </a:ext>
            </a:extLst>
          </p:cNvPr>
          <p:cNvSpPr txBox="1"/>
          <p:nvPr/>
        </p:nvSpPr>
        <p:spPr>
          <a:xfrm>
            <a:off x="3069580" y="4547231"/>
            <a:ext cx="47512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dirty="0">
                <a:solidFill>
                  <a:srgbClr val="F6BC27"/>
                </a:solidFill>
                <a:latin typeface="Bahnschrift Light" panose="020B0502040204020203" pitchFamily="34" charset="0"/>
              </a:rPr>
              <a:t>26 settembre 2026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1B1A24B-2674-402C-8065-AA60BB12FD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307"/>
          <a:stretch/>
        </p:blipFill>
        <p:spPr>
          <a:xfrm>
            <a:off x="10929668" y="5699919"/>
            <a:ext cx="983702" cy="10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1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BE79C-AFC0-19BE-F4E6-8B7753269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F8A333A5-4256-66A0-824E-552CF040D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224E449D-3B2A-99F1-40F4-B2F9089EABB8}"/>
              </a:ext>
            </a:extLst>
          </p:cNvPr>
          <p:cNvSpPr/>
          <p:nvPr/>
        </p:nvSpPr>
        <p:spPr>
          <a:xfrm>
            <a:off x="3592634" y="2584562"/>
            <a:ext cx="50067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badi" panose="020B0604020104020204" pitchFamily="34" charset="0"/>
              </a:rPr>
              <a:t>1° anno </a:t>
            </a:r>
          </a:p>
        </p:txBody>
      </p:sp>
    </p:spTree>
    <p:extLst>
      <p:ext uri="{BB962C8B-B14F-4D97-AF65-F5344CB8AC3E}">
        <p14:creationId xmlns:p14="http://schemas.microsoft.com/office/powerpoint/2010/main" val="295088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762BC-8134-4C63-9376-A22451B8C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045" y="1515238"/>
            <a:ext cx="10751126" cy="4104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Come si lavora a EMA  </a:t>
            </a:r>
          </a:p>
          <a:p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Corso </a:t>
            </a:r>
            <a:r>
              <a:rPr lang="it-IT" sz="2600" i="1" dirty="0">
                <a:latin typeface="Abadi" panose="020B0604020104020204" pitchFamily="34" charset="0"/>
                <a:cs typeface="Arial" panose="020B0604020202020204" pitchFamily="34" charset="0"/>
              </a:rPr>
              <a:t>prevalentemente </a:t>
            </a:r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a distanza (</a:t>
            </a:r>
            <a:r>
              <a:rPr lang="it-IT" sz="2600" i="1" dirty="0">
                <a:latin typeface="Abadi" panose="020B0604020104020204" pitchFamily="34" charset="0"/>
                <a:cs typeface="Arial" panose="020B0604020202020204" pitchFamily="34" charset="0"/>
              </a:rPr>
              <a:t>on line</a:t>
            </a:r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1 CFU=6 ore di didattica, così suddivise: </a:t>
            </a:r>
          </a:p>
          <a:p>
            <a:pPr lvl="2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Blended learning: 2 ore di DE (in presenza), e 4 ore di </a:t>
            </a:r>
            <a:r>
              <a:rPr lang="it-IT" dirty="0" err="1">
                <a:latin typeface="Abadi" panose="020B0604020104020204" pitchFamily="34" charset="0"/>
                <a:cs typeface="Arial" panose="020B0604020202020204" pitchFamily="34" charset="0"/>
              </a:rPr>
              <a:t>DI</a:t>
            </a:r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 (a distanza); </a:t>
            </a:r>
          </a:p>
          <a:p>
            <a:pPr lvl="2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Telematici: 1 ora di DE, e 5 ore DI.</a:t>
            </a:r>
          </a:p>
          <a:p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Approccio alla didattica </a:t>
            </a:r>
            <a:r>
              <a:rPr lang="it-IT" sz="2600" i="1" dirty="0">
                <a:latin typeface="Abadi" panose="020B0604020104020204" pitchFamily="34" charset="0"/>
                <a:cs typeface="Arial" panose="020B0604020202020204" pitchFamily="34" charset="0"/>
              </a:rPr>
              <a:t>innovativo</a:t>
            </a:r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 e </a:t>
            </a:r>
            <a:r>
              <a:rPr lang="it-IT" sz="2600" i="1" dirty="0">
                <a:latin typeface="Abadi" panose="020B0604020104020204" pitchFamily="34" charset="0"/>
                <a:cs typeface="Arial" panose="020B0604020202020204" pitchFamily="34" charset="0"/>
              </a:rPr>
              <a:t>flessibile</a:t>
            </a:r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 pensato per chi lavora</a:t>
            </a:r>
          </a:p>
          <a:p>
            <a:pPr lvl="1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Lezioni a/sincrone (in presenza oppure </a:t>
            </a:r>
            <a:r>
              <a:rPr lang="it-IT" i="1" dirty="0">
                <a:latin typeface="Abadi" panose="020B0604020104020204" pitchFamily="34" charset="0"/>
                <a:cs typeface="Arial" panose="020B0604020202020204" pitchFamily="34" charset="0"/>
              </a:rPr>
              <a:t>on line</a:t>
            </a:r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) usate per </a:t>
            </a:r>
            <a:r>
              <a:rPr lang="it-IT" i="1" dirty="0">
                <a:latin typeface="Abadi" panose="020B0604020104020204" pitchFamily="34" charset="0"/>
                <a:cs typeface="Arial" panose="020B0604020202020204" pitchFamily="34" charset="0"/>
              </a:rPr>
              <a:t>interagire</a:t>
            </a:r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 con gli studenti e non per erogare unidirezionalmente i contenuti </a:t>
            </a:r>
          </a:p>
          <a:p>
            <a:pPr lvl="1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Attività con interazione docente e studente fruibili sempre e comunque</a:t>
            </a:r>
          </a:p>
          <a:p>
            <a:pPr lvl="1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Attività interattive da svolgere da remoto individualmente o in gruppo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25BD498-4F9B-9603-0CA6-F2E7B98A2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2694" y="376980"/>
            <a:ext cx="669851" cy="6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1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2DEA8B-134D-8558-073B-4952C4849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D2F75F-BA43-6A0D-19A3-70BAA1419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52" y="417238"/>
            <a:ext cx="3428301" cy="785169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Il piano di studi</a:t>
            </a:r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7E5435D-8366-38D0-33C2-55882A368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2C2CEC1-CFA0-B96D-8559-EE6700232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675" y="1087933"/>
            <a:ext cx="10272650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27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1A3A4-A8F0-C058-E4F2-6E1820B61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363048-7F6B-12B7-3E00-0C4A8F656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52" y="417238"/>
            <a:ext cx="3428301" cy="785169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Il piano di studi</a:t>
            </a:r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8757FF-0DEA-4F5D-9857-12D9E35D4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02A0D3C0-531B-4002-B1D0-BFE0EAFAA7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6627"/>
          <a:stretch>
            <a:fillRect/>
          </a:stretch>
        </p:blipFill>
        <p:spPr>
          <a:xfrm>
            <a:off x="959675" y="1087933"/>
            <a:ext cx="3428301" cy="4682134"/>
          </a:xfrm>
          <a:prstGeom prst="rect">
            <a:avLst/>
          </a:prstGeom>
        </p:spPr>
      </p:pic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1D7BC2F9-6E1B-026C-012B-CFE93F10A0E6}"/>
              </a:ext>
            </a:extLst>
          </p:cNvPr>
          <p:cNvCxnSpPr>
            <a:cxnSpLocks/>
          </p:cNvCxnSpPr>
          <p:nvPr/>
        </p:nvCxnSpPr>
        <p:spPr>
          <a:xfrm flipV="1">
            <a:off x="3370521" y="1839433"/>
            <a:ext cx="2179674" cy="1190846"/>
          </a:xfrm>
          <a:prstGeom prst="bentConnector3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FAEA53F-E8BE-E5AB-28D5-2593C58683BD}"/>
              </a:ext>
            </a:extLst>
          </p:cNvPr>
          <p:cNvSpPr txBox="1"/>
          <p:nvPr/>
        </p:nvSpPr>
        <p:spPr>
          <a:xfrm>
            <a:off x="5709683" y="1456660"/>
            <a:ext cx="5202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Design and </a:t>
            </a:r>
            <a:r>
              <a:rPr lang="it-IT" sz="2400" dirty="0" err="1"/>
              <a:t>critical</a:t>
            </a:r>
            <a:r>
              <a:rPr lang="it-IT" sz="2400" dirty="0"/>
              <a:t> thinking (1° </a:t>
            </a:r>
            <a:r>
              <a:rPr lang="it-IT" sz="2400" dirty="0" err="1"/>
              <a:t>sem</a:t>
            </a:r>
            <a:r>
              <a:rPr lang="it-IT" sz="2400" dirty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Management (2° </a:t>
            </a:r>
            <a:r>
              <a:rPr lang="it-IT" sz="2400" dirty="0" err="1"/>
              <a:t>sem</a:t>
            </a:r>
            <a:r>
              <a:rPr lang="it-IT" sz="2400" dirty="0"/>
              <a:t>)</a:t>
            </a:r>
          </a:p>
        </p:txBody>
      </p:sp>
      <p:cxnSp>
        <p:nvCxnSpPr>
          <p:cNvPr id="11" name="Connettore a gomito 10">
            <a:extLst>
              <a:ext uri="{FF2B5EF4-FFF2-40B4-BE49-F238E27FC236}">
                <a16:creationId xmlns:a16="http://schemas.microsoft.com/office/drawing/2014/main" id="{C0EF3406-3AA7-231E-1C55-C214BF19EED9}"/>
              </a:ext>
            </a:extLst>
          </p:cNvPr>
          <p:cNvCxnSpPr>
            <a:cxnSpLocks/>
          </p:cNvCxnSpPr>
          <p:nvPr/>
        </p:nvCxnSpPr>
        <p:spPr>
          <a:xfrm>
            <a:off x="3604437" y="3795823"/>
            <a:ext cx="1850065" cy="31899"/>
          </a:xfrm>
          <a:prstGeom prst="bentConnector3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15A34E5-3C6F-5ADD-4282-7F20E9453A0C}"/>
              </a:ext>
            </a:extLst>
          </p:cNvPr>
          <p:cNvSpPr txBox="1"/>
          <p:nvPr/>
        </p:nvSpPr>
        <p:spPr>
          <a:xfrm>
            <a:off x="5709683" y="3380324"/>
            <a:ext cx="5324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Storia economica dell’impresa (1° </a:t>
            </a:r>
            <a:r>
              <a:rPr lang="it-IT" sz="2400" dirty="0" err="1"/>
              <a:t>sem</a:t>
            </a:r>
            <a:r>
              <a:rPr lang="it-IT" sz="2400" dirty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Microeconomia (2° </a:t>
            </a:r>
            <a:r>
              <a:rPr lang="it-IT" sz="2400" dirty="0" err="1"/>
              <a:t>sem</a:t>
            </a:r>
            <a:r>
              <a:rPr lang="it-IT" sz="2400" dirty="0"/>
              <a:t>)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4591E7C3-80AD-7CB0-08EF-736A989F21CF}"/>
              </a:ext>
            </a:extLst>
          </p:cNvPr>
          <p:cNvSpPr/>
          <p:nvPr/>
        </p:nvSpPr>
        <p:spPr>
          <a:xfrm>
            <a:off x="1573619" y="4348716"/>
            <a:ext cx="956930" cy="3402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a gomito 9">
            <a:extLst>
              <a:ext uri="{FF2B5EF4-FFF2-40B4-BE49-F238E27FC236}">
                <a16:creationId xmlns:a16="http://schemas.microsoft.com/office/drawing/2014/main" id="{6BF905AC-2A95-455D-87F2-5EDEEC1BDB82}"/>
              </a:ext>
            </a:extLst>
          </p:cNvPr>
          <p:cNvCxnSpPr>
            <a:cxnSpLocks/>
          </p:cNvCxnSpPr>
          <p:nvPr/>
        </p:nvCxnSpPr>
        <p:spPr>
          <a:xfrm>
            <a:off x="3732027" y="4211321"/>
            <a:ext cx="1818168" cy="900610"/>
          </a:xfrm>
          <a:prstGeom prst="bentConnector3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DFBDDE0-91D1-48FE-8C0B-C96800D5A8D1}"/>
              </a:ext>
            </a:extLst>
          </p:cNvPr>
          <p:cNvSpPr txBox="1"/>
          <p:nvPr/>
        </p:nvSpPr>
        <p:spPr>
          <a:xfrm>
            <a:off x="5581686" y="4696432"/>
            <a:ext cx="5324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Matematica generale (1° </a:t>
            </a:r>
            <a:r>
              <a:rPr lang="it-IT" sz="2400" dirty="0" err="1"/>
              <a:t>sem</a:t>
            </a:r>
            <a:r>
              <a:rPr lang="it-IT" sz="2400" dirty="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Matematica finanziaria (2° </a:t>
            </a:r>
            <a:r>
              <a:rPr lang="it-IT" sz="2400" dirty="0" err="1"/>
              <a:t>sem</a:t>
            </a:r>
            <a:r>
              <a:rPr lang="it-IT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880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1A3A4-A8F0-C058-E4F2-6E1820B61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363048-7F6B-12B7-3E00-0C4A8F656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75" y="1656699"/>
            <a:ext cx="11361574" cy="4430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Idoneità di linguistica di Ateneo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Tra le attività formative del primo anno è previsto l’accertamento delle competenze linguistiche e della conoscenza della lingua inglese 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È richiesto il raggiungimento </a:t>
            </a:r>
            <a:r>
              <a:rPr lang="it-IT" sz="2000" b="1" dirty="0">
                <a:latin typeface="Abadi" panose="020B0604020104020204" pitchFamily="34" charset="0"/>
                <a:cs typeface="Arial" panose="020B0604020202020204" pitchFamily="34" charset="0"/>
              </a:rPr>
              <a:t>almeno del livello B1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L’idoneità e i relativi CFU possono essere acquisiti:</a:t>
            </a:r>
          </a:p>
          <a:p>
            <a:pPr lvl="1"/>
            <a:r>
              <a:rPr lang="it-IT" sz="1600" dirty="0">
                <a:latin typeface="Abadi" panose="020B0604020104020204" pitchFamily="34" charset="0"/>
                <a:cs typeface="Arial" panose="020B0604020202020204" pitchFamily="34" charset="0"/>
              </a:rPr>
              <a:t>Presentando </a:t>
            </a:r>
            <a:r>
              <a:rPr lang="it-IT" sz="1600" b="1" dirty="0">
                <a:latin typeface="Abadi" panose="020B0604020104020204" pitchFamily="34" charset="0"/>
                <a:cs typeface="Arial" panose="020B0604020202020204" pitchFamily="34" charset="0"/>
              </a:rPr>
              <a:t>idonee certificazioni alla Segreteria Studenti</a:t>
            </a:r>
            <a:r>
              <a:rPr lang="it-IT" sz="1600" dirty="0">
                <a:latin typeface="Abadi" panose="020B0604020104020204" pitchFamily="34" charset="0"/>
                <a:cs typeface="Arial" panose="020B0604020202020204" pitchFamily="34" charset="0"/>
              </a:rPr>
              <a:t>. </a:t>
            </a:r>
          </a:p>
          <a:p>
            <a:pPr marL="714375" lvl="1" indent="-257175">
              <a:buNone/>
            </a:pPr>
            <a:r>
              <a:rPr lang="it-IT" sz="1600" dirty="0">
                <a:latin typeface="Abadi" panose="020B0604020104020204" pitchFamily="34" charset="0"/>
                <a:cs typeface="Arial" panose="020B0604020202020204" pitchFamily="34" charset="0"/>
              </a:rPr>
              <a:t>	N.B.: Le certificazioni non devono essere state ottenute da più di 3 anni rispetto alla data di consegna presso le segreterie.</a:t>
            </a:r>
          </a:p>
          <a:p>
            <a:pPr lvl="1"/>
            <a:r>
              <a:rPr lang="it-IT" sz="1600" dirty="0">
                <a:latin typeface="Abadi" panose="020B0604020104020204" pitchFamily="34" charset="0"/>
                <a:cs typeface="Arial" panose="020B0604020202020204" pitchFamily="34" charset="0"/>
              </a:rPr>
              <a:t>Sostenendo </a:t>
            </a:r>
            <a:r>
              <a:rPr lang="it-IT" sz="1600" b="1" dirty="0">
                <a:latin typeface="Abadi" panose="020B0604020104020204" pitchFamily="34" charset="0"/>
                <a:cs typeface="Arial" panose="020B0604020202020204" pitchFamily="34" charset="0"/>
              </a:rPr>
              <a:t>l’apposita prova di verifica prevista dall’Ateneo</a:t>
            </a:r>
            <a:r>
              <a:rPr lang="it-IT" sz="1600" dirty="0">
                <a:latin typeface="Abadi" panose="020B0604020104020204" pitchFamily="34" charset="0"/>
                <a:cs typeface="Arial" panose="020B0604020202020204" pitchFamily="34" charset="0"/>
              </a:rPr>
              <a:t>, previa prenotazione.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Il mancato conseguimento dell’idoneità linguistica </a:t>
            </a:r>
            <a:r>
              <a:rPr lang="it-IT" sz="2000" b="1" dirty="0">
                <a:latin typeface="Abadi" panose="020B0604020104020204" pitchFamily="34" charset="0"/>
                <a:cs typeface="Arial" panose="020B0604020202020204" pitchFamily="34" charset="0"/>
              </a:rPr>
              <a:t>blocca la carriera universitaria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dal secondo anno in poi</a:t>
            </a:r>
          </a:p>
          <a:p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  <a:hlinkClick r:id="rId3"/>
              </a:rPr>
              <a:t>https://www.unimib.it/studiare/opportunita-studio/lingue-unimib/idoneita-ateneo-e-accertamento-linguistico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</a:t>
            </a:r>
          </a:p>
          <a:p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8757FF-0DEA-4F5D-9857-12D9E35D4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02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1A3A4-A8F0-C058-E4F2-6E1820B61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363048-7F6B-12B7-3E00-0C4A8F656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063" y="1480590"/>
            <a:ext cx="11098325" cy="4484936"/>
          </a:xfrm>
        </p:spPr>
        <p:txBody>
          <a:bodyPr>
            <a:normAutofit/>
          </a:bodyPr>
          <a:lstStyle/>
          <a:p>
            <a:pPr indent="0" algn="l">
              <a:buNone/>
            </a:pPr>
            <a:r>
              <a:rPr lang="it-IT" b="1" i="0" dirty="0">
                <a:solidFill>
                  <a:srgbClr val="A71E3B"/>
                </a:solidFill>
                <a:effectLst/>
                <a:latin typeface="PT Sans Narrow" panose="020B0506020203020204" pitchFamily="34" charset="0"/>
              </a:rPr>
              <a:t>Estero, che passione!</a:t>
            </a:r>
          </a:p>
          <a:p>
            <a:pPr marL="0" indent="0">
              <a:buNone/>
            </a:pPr>
            <a:endParaRPr lang="it-IT" sz="2000" b="1" dirty="0">
              <a:latin typeface="Abadi" panose="020B0604020104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8757FF-0DEA-4F5D-9857-12D9E35D4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AE7C3B-39B6-54AA-2EB5-526F00FA5D7F}"/>
              </a:ext>
            </a:extLst>
          </p:cNvPr>
          <p:cNvSpPr txBox="1"/>
          <p:nvPr/>
        </p:nvSpPr>
        <p:spPr>
          <a:xfrm>
            <a:off x="678612" y="2139034"/>
            <a:ext cx="11513388" cy="3623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hlinkClick r:id="rId4"/>
              </a:rPr>
              <a:t>https://www.unimib.it/studiare/programma-erasmus/erasmus-studio/selezioni-erasmus-studio</a:t>
            </a:r>
            <a:endParaRPr lang="it-IT" sz="2800" dirty="0"/>
          </a:p>
          <a:p>
            <a:endParaRPr lang="it-IT" sz="2800" dirty="0"/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sz="2800" b="1" dirty="0">
                <a:solidFill>
                  <a:srgbClr val="A71E3B"/>
                </a:solidFill>
                <a:latin typeface="PT Sans Narrow" panose="020B0506020203020204" pitchFamily="34" charset="0"/>
              </a:rPr>
              <a:t>La tua opinione conta! 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rgbClr val="A71E3B"/>
              </a:solidFill>
              <a:effectLst/>
              <a:uLnTx/>
              <a:uFillTx/>
              <a:latin typeface="PT Sans Narrow" panose="020B05060202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Il questionario viene proposto tramite la piattaforma “Segreterie Online”, e permette di ottenere le vostre opinioni sull’efficacia della didattica, aspetti logistico-organizzativi e soddisfazione complessiva. 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113029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555709-48B5-BEB1-16E9-737278C0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A37EBAB-88E0-CFF5-E64B-4DAD8EBD7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C21EC5-131C-DEAD-178C-A6A2B70F67D4}"/>
              </a:ext>
            </a:extLst>
          </p:cNvPr>
          <p:cNvSpPr txBox="1"/>
          <p:nvPr/>
        </p:nvSpPr>
        <p:spPr>
          <a:xfrm>
            <a:off x="448194" y="1442997"/>
            <a:ext cx="1083720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2800" b="1" dirty="0">
                <a:solidFill>
                  <a:prstClr val="black"/>
                </a:solidFill>
                <a:latin typeface="Abadi" panose="020B0604020104020204" pitchFamily="34" charset="0"/>
              </a:rPr>
              <a:t>I riferimenti principali</a:t>
            </a:r>
          </a:p>
          <a:p>
            <a:pPr lvl="0"/>
            <a:endParaRPr lang="it-IT" sz="2800" dirty="0">
              <a:solidFill>
                <a:prstClr val="black"/>
              </a:solidFill>
              <a:latin typeface="Abadi" panose="020B0604020104020204" pitchFamily="34" charset="0"/>
            </a:endParaRPr>
          </a:p>
          <a:p>
            <a:pPr lvl="0"/>
            <a:r>
              <a:rPr lang="it-IT" sz="2200" b="1" dirty="0">
                <a:solidFill>
                  <a:prstClr val="black"/>
                </a:solidFill>
                <a:latin typeface="Abadi" panose="020B0604020104020204" pitchFamily="34" charset="0"/>
              </a:rPr>
              <a:t>Presidente del CCD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: prof.ssa Laura Resmini (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  <a:hlinkClick r:id="rId4"/>
              </a:rPr>
              <a:t>laura.resmini@unimib.it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)</a:t>
            </a:r>
          </a:p>
          <a:p>
            <a:pPr lvl="0"/>
            <a:r>
              <a:rPr lang="it-IT" sz="2200" b="1" dirty="0">
                <a:solidFill>
                  <a:prstClr val="black"/>
                </a:solidFill>
                <a:latin typeface="Abadi" panose="020B0604020104020204" pitchFamily="34" charset="0"/>
              </a:rPr>
              <a:t>Tutor «matricole»: 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Sara </a:t>
            </a:r>
            <a:r>
              <a:rPr lang="it-IT" sz="2200" dirty="0" err="1">
                <a:solidFill>
                  <a:prstClr val="black"/>
                </a:solidFill>
                <a:latin typeface="Abadi" panose="020B0604020104020204" pitchFamily="34" charset="0"/>
              </a:rPr>
              <a:t>Lahdili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 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  <a:hlinkClick r:id="rId5"/>
              </a:rPr>
              <a:t>(s.lahdili@campus.unimib.it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) </a:t>
            </a:r>
          </a:p>
          <a:p>
            <a:pPr lvl="0"/>
            <a:endParaRPr lang="it-IT" sz="2200" dirty="0">
              <a:solidFill>
                <a:prstClr val="black"/>
              </a:solidFill>
              <a:latin typeface="Abadi" panose="020B0604020104020204" pitchFamily="34" charset="0"/>
            </a:endParaRPr>
          </a:p>
          <a:p>
            <a:pPr lvl="0"/>
            <a:r>
              <a:rPr lang="it-IT" sz="2200" b="1" dirty="0">
                <a:solidFill>
                  <a:prstClr val="black"/>
                </a:solidFill>
                <a:latin typeface="Abadi" panose="020B0604020104020204" pitchFamily="34" charset="0"/>
              </a:rPr>
              <a:t>Segreteria studenti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: (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  <a:hlinkClick r:id="rId6"/>
              </a:rPr>
              <a:t>segr.studenti.ecostat@unimib.it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  - si prega di indicare sempre il proprio numero di matricola ed il </a:t>
            </a:r>
            <a:r>
              <a:rPr lang="it-IT" sz="2200" dirty="0" err="1">
                <a:solidFill>
                  <a:prstClr val="black"/>
                </a:solidFill>
                <a:latin typeface="Abadi" panose="020B0604020104020204" pitchFamily="34" charset="0"/>
              </a:rPr>
              <a:t>CdS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 di appartenenza). </a:t>
            </a:r>
          </a:p>
          <a:p>
            <a:pPr lvl="0"/>
            <a:endParaRPr lang="it-IT" sz="2200" dirty="0">
              <a:solidFill>
                <a:prstClr val="black"/>
              </a:solidFill>
              <a:latin typeface="Abadi" panose="020B0604020104020204" pitchFamily="34" charset="0"/>
            </a:endParaRPr>
          </a:p>
          <a:p>
            <a:pPr lvl="0"/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Il ricevimento in presenza è previsto il martedì, dalle 9:30 alle 12:30, Edificio U12 - AUDITORIUM, III piano, stanza 3008 (previo appuntamento). </a:t>
            </a:r>
          </a:p>
          <a:p>
            <a:pPr lvl="0"/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  <a:hlinkClick r:id="rId7"/>
              </a:rPr>
              <a:t>https://www.unimib.it/studiare/servizi-studenti-e-laureati/segreterie/area-economia-e-statistica</a:t>
            </a:r>
            <a:r>
              <a:rPr lang="it-IT" sz="2200" dirty="0">
                <a:solidFill>
                  <a:prstClr val="black"/>
                </a:solidFill>
                <a:latin typeface="Abadi" panose="020B0604020104020204" pitchFamily="34" charset="0"/>
              </a:rPr>
              <a:t>.</a:t>
            </a:r>
          </a:p>
          <a:p>
            <a:pPr lvl="0"/>
            <a:endParaRPr lang="it-IT" sz="2200" dirty="0">
              <a:solidFill>
                <a:prstClr val="black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463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555709-48B5-BEB1-16E9-737278C0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A37EBAB-88E0-CFF5-E64B-4DAD8EBD7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C21EC5-131C-DEAD-178C-A6A2B70F67D4}"/>
              </a:ext>
            </a:extLst>
          </p:cNvPr>
          <p:cNvSpPr txBox="1"/>
          <p:nvPr/>
        </p:nvSpPr>
        <p:spPr>
          <a:xfrm>
            <a:off x="501355" y="1613118"/>
            <a:ext cx="1132119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prstClr val="black"/>
                </a:solidFill>
                <a:latin typeface="Abadi" panose="020B0604020104020204" pitchFamily="34" charset="0"/>
              </a:rPr>
              <a:t>Piattaforma e-learning: </a:t>
            </a:r>
            <a:r>
              <a:rPr lang="it-IT" sz="2800" dirty="0">
                <a:solidFill>
                  <a:prstClr val="black"/>
                </a:solidFill>
                <a:latin typeface="Abadi" panose="020B0604020104020204" pitchFamily="34" charset="0"/>
                <a:hlinkClick r:id="rId4"/>
              </a:rPr>
              <a:t>https://elearning.unimib.it/course/index.php?categoryid=10892 </a:t>
            </a:r>
            <a:r>
              <a:rPr lang="it-IT" sz="2800" dirty="0">
                <a:solidFill>
                  <a:srgbClr val="FF0000"/>
                </a:solidFill>
                <a:latin typeface="Abadi" panose="020B0604020104020204" pitchFamily="34" charset="0"/>
              </a:rPr>
              <a:t>(iscrivetevi!)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it-IT" sz="3600" dirty="0">
              <a:solidFill>
                <a:prstClr val="black"/>
              </a:solidFill>
              <a:latin typeface="Abadi" panose="020B0604020104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prstClr val="black"/>
                </a:solidFill>
                <a:latin typeface="Abadi" panose="020B0604020104020204" pitchFamily="34" charset="0"/>
              </a:rPr>
              <a:t>Orientamento: Welcome kit </a:t>
            </a:r>
            <a:r>
              <a:rPr lang="it-IT" sz="2800" dirty="0">
                <a:solidFill>
                  <a:prstClr val="black"/>
                </a:solidFill>
                <a:latin typeface="Abadi" panose="020B0604020104020204" pitchFamily="34" charset="0"/>
              </a:rPr>
              <a:t>(</a:t>
            </a:r>
            <a:r>
              <a:rPr lang="it-IT" sz="2800" dirty="0">
                <a:solidFill>
                  <a:prstClr val="black"/>
                </a:solidFill>
                <a:latin typeface="Abadi" panose="020B0604020104020204" pitchFamily="34" charset="0"/>
                <a:hlinkClick r:id="rId5"/>
              </a:rPr>
              <a:t>https://www.unimib.it/</a:t>
            </a:r>
            <a:r>
              <a:rPr lang="it-IT" sz="2800" dirty="0" err="1">
                <a:solidFill>
                  <a:prstClr val="black"/>
                </a:solidFill>
                <a:latin typeface="Abadi" panose="020B0604020104020204" pitchFamily="34" charset="0"/>
                <a:hlinkClick r:id="rId5"/>
              </a:rPr>
              <a:t>welcomekit</a:t>
            </a:r>
            <a:r>
              <a:rPr lang="it-IT" sz="2800" dirty="0">
                <a:solidFill>
                  <a:prstClr val="black"/>
                </a:solidFill>
                <a:latin typeface="Abadi" panose="020B0604020104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366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555709-48B5-BEB1-16E9-737278C0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A37EBAB-88E0-CFF5-E64B-4DAD8EBD7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AC21EC5-131C-DEAD-178C-A6A2B70F67D4}"/>
              </a:ext>
            </a:extLst>
          </p:cNvPr>
          <p:cNvSpPr txBox="1"/>
          <p:nvPr/>
        </p:nvSpPr>
        <p:spPr>
          <a:xfrm>
            <a:off x="443939" y="4315400"/>
            <a:ext cx="101992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800" dirty="0"/>
          </a:p>
          <a:p>
            <a:r>
              <a:rPr lang="it-IT" sz="2400" dirty="0"/>
              <a:t>Settimana di accoglienza delle matricole:   </a:t>
            </a:r>
            <a:r>
              <a:rPr lang="it-IT" sz="2400" b="1" dirty="0"/>
              <a:t>28 settembre – 3 ottobre </a:t>
            </a:r>
          </a:p>
          <a:p>
            <a:endParaRPr lang="it-IT" sz="2400" b="1" dirty="0"/>
          </a:p>
          <a:p>
            <a:r>
              <a:rPr lang="it-IT" sz="2400" b="1" dirty="0">
                <a:solidFill>
                  <a:srgbClr val="FF0000"/>
                </a:solidFill>
              </a:rPr>
              <a:t>Partecipate numerosi! </a:t>
            </a:r>
            <a:endParaRPr lang="it-IT" sz="2400" dirty="0">
              <a:solidFill>
                <a:srgbClr val="FF000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5813AA8-E628-2DD8-D4FD-F3C26396A8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814"/>
          <a:stretch>
            <a:fillRect/>
          </a:stretch>
        </p:blipFill>
        <p:spPr>
          <a:xfrm>
            <a:off x="3614057" y="182693"/>
            <a:ext cx="8338457" cy="355408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2779C86-480F-36F1-F0E2-757436AA2F93}"/>
              </a:ext>
            </a:extLst>
          </p:cNvPr>
          <p:cNvSpPr txBox="1"/>
          <p:nvPr/>
        </p:nvSpPr>
        <p:spPr>
          <a:xfrm>
            <a:off x="5465312" y="3736776"/>
            <a:ext cx="68784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hlinkClick r:id="rId5"/>
              </a:rPr>
              <a:t>https://www.unimib.it/eventi/welcome-bicocca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99990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3ABEB7-BD06-EDE2-23D7-CEA02E98C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11600BA-24FF-5BD5-46CF-664BD2B6F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71525DB-6BE9-F553-EB2D-B7678F1BA614}"/>
              </a:ext>
            </a:extLst>
          </p:cNvPr>
          <p:cNvSpPr txBox="1"/>
          <p:nvPr/>
        </p:nvSpPr>
        <p:spPr>
          <a:xfrm>
            <a:off x="582162" y="1572200"/>
            <a:ext cx="1019925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AVVISO IMPORTANTE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Matematica generale per l’azienda: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lezioni da remoto (sincrone) sono comunque registrate dalla docente in un’aula qui in Ateneo. Chi vuole può partecipare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Lunedì 28 settembre: prima lezione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Consultate il calendario delle lezioni e/o la pagina e-learning dell’insegnamento per informazioni sull’aula.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576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9C2F87-BF7E-4F1C-8818-90670AEB2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529B747-CB9E-F111-CC07-2AC39CBB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0DB32CE-F922-4ACF-A93D-7B3AE80CF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939" y="2406769"/>
            <a:ext cx="5640962" cy="325030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83CFC8-3B33-45BF-963A-8EF41E41DFAB}"/>
              </a:ext>
            </a:extLst>
          </p:cNvPr>
          <p:cNvSpPr txBox="1"/>
          <p:nvPr/>
        </p:nvSpPr>
        <p:spPr>
          <a:xfrm>
            <a:off x="1328468" y="1406106"/>
            <a:ext cx="37611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b="1" dirty="0">
                <a:latin typeface="Abadi" panose="020B0604020104020204" pitchFamily="34" charset="0"/>
                <a:cs typeface="Arial" panose="020B0604020202020204" pitchFamily="34" charset="0"/>
              </a:rPr>
              <a:t>Domande?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71D383-512A-B797-709B-D0BE978995B6}"/>
              </a:ext>
            </a:extLst>
          </p:cNvPr>
          <p:cNvSpPr txBox="1"/>
          <p:nvPr/>
        </p:nvSpPr>
        <p:spPr>
          <a:xfrm>
            <a:off x="7777019" y="1981262"/>
            <a:ext cx="416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cs typeface="Arial" panose="020B0604020202020204" pitchFamily="34" charset="0"/>
              </a:rPr>
              <a:t>Contatta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cs typeface="Arial" panose="020B0604020202020204" pitchFamily="34" charset="0"/>
              </a:rPr>
              <a:t>: Prof.ssa Laura Resmini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i="1" dirty="0">
                <a:solidFill>
                  <a:prstClr val="black"/>
                </a:solidFill>
                <a:latin typeface="Abadi" panose="020B0604020104020204" pitchFamily="34" charset="0"/>
                <a:cs typeface="Arial" panose="020B0604020202020204" pitchFamily="34" charset="0"/>
              </a:rPr>
              <a:t>              laura.resmini@unimib.it</a:t>
            </a:r>
            <a:endParaRPr kumimoji="0" lang="it-IT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341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E378EA-8969-6996-C52E-F74670D25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90D2F8AD-2878-84FE-9BD9-AD7002FC7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EF9F8E8-288E-B823-7501-D2584F3C9B82}"/>
              </a:ext>
            </a:extLst>
          </p:cNvPr>
          <p:cNvSpPr txBox="1"/>
          <p:nvPr/>
        </p:nvSpPr>
        <p:spPr>
          <a:xfrm>
            <a:off x="501355" y="1613118"/>
            <a:ext cx="1132119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Piattaforma e-learning: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  <a:hlinkClick r:id="rId4"/>
              </a:rPr>
              <a:t>https://elearning.unimib.it/course/index.php?categoryid=10892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(iscrivetevi!)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Orientamento: Welcome kit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(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  <a:hlinkClick r:id="rId5"/>
              </a:rPr>
              <a:t>https://www.unimib.it/</a:t>
            </a: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  <a:hlinkClick r:id="rId5"/>
              </a:rPr>
              <a:t>welcomekit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927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E8F4F-8BA6-065B-665D-FAC7A3F8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516F021-CED4-CB39-CF82-6F3AD604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A3217318-8D9A-F145-E884-FB2E3E6FE9C4}"/>
              </a:ext>
            </a:extLst>
          </p:cNvPr>
          <p:cNvSpPr/>
          <p:nvPr/>
        </p:nvSpPr>
        <p:spPr>
          <a:xfrm>
            <a:off x="3592634" y="2584562"/>
            <a:ext cx="50067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badi" panose="020B0604020104020204" pitchFamily="34" charset="0"/>
              </a:rPr>
              <a:t>2</a:t>
            </a:r>
            <a:r>
              <a:rPr kumimoji="0" lang="it-IT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° anno </a:t>
            </a:r>
          </a:p>
        </p:txBody>
      </p:sp>
    </p:spTree>
    <p:extLst>
      <p:ext uri="{BB962C8B-B14F-4D97-AF65-F5344CB8AC3E}">
        <p14:creationId xmlns:p14="http://schemas.microsoft.com/office/powerpoint/2010/main" val="1062530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C79C9-BC15-CCF8-3999-DF8893F4B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271576-6FCB-39AF-8C69-91B1FAEF9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52" y="417238"/>
            <a:ext cx="3428301" cy="785169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Il piano di studi</a:t>
            </a:r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80145FF-7A7F-2B88-5129-2B8BE2063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005008C-634C-E31E-8F0F-3BF16CDB0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479" y="1202407"/>
            <a:ext cx="10272650" cy="4682134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0BA7B850-9C97-094F-3C39-5B6E1CAB983E}"/>
              </a:ext>
            </a:extLst>
          </p:cNvPr>
          <p:cNvSpPr/>
          <p:nvPr/>
        </p:nvSpPr>
        <p:spPr>
          <a:xfrm>
            <a:off x="1446028" y="4401879"/>
            <a:ext cx="1903228" cy="5209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4E2E3B68-F7BF-B90D-5A1A-D405E3E70CB8}"/>
              </a:ext>
            </a:extLst>
          </p:cNvPr>
          <p:cNvSpPr/>
          <p:nvPr/>
        </p:nvSpPr>
        <p:spPr>
          <a:xfrm>
            <a:off x="7953153" y="4093535"/>
            <a:ext cx="3381153" cy="8293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094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BA56CD-EC2F-5494-A72D-5C6BCF331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F7C0E1-7990-5252-DA6C-7183A12B6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75" y="1656699"/>
            <a:ext cx="11361574" cy="44305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IMPORTANTE: </a:t>
            </a:r>
          </a:p>
          <a:p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Per sostenere gli esami del 2° anno occorre aver conseguito </a:t>
            </a: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l’idoneità di linguistica di Ateneo</a:t>
            </a:r>
          </a:p>
          <a:p>
            <a:pPr lvl="1"/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Conoscenza della </a:t>
            </a:r>
            <a:r>
              <a:rPr lang="it-IT" sz="2600" b="1" dirty="0">
                <a:latin typeface="Abadi" panose="020B0604020104020204" pitchFamily="34" charset="0"/>
                <a:cs typeface="Arial" panose="020B0604020202020204" pitchFamily="34" charset="0"/>
              </a:rPr>
              <a:t>lingua inglese </a:t>
            </a:r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(almeno </a:t>
            </a:r>
            <a:r>
              <a:rPr lang="it-IT" sz="2600" b="1" dirty="0">
                <a:latin typeface="Abadi" panose="020B0604020104020204" pitchFamily="34" charset="0"/>
                <a:cs typeface="Arial" panose="020B0604020202020204" pitchFamily="34" charset="0"/>
              </a:rPr>
              <a:t>livello B1</a:t>
            </a:r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</a:rPr>
              <a:t>L’idoneità e i relativi CFU possono essere acquisiti:</a:t>
            </a:r>
          </a:p>
          <a:p>
            <a:pPr lvl="1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Presentando </a:t>
            </a: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idonee certificazioni alla Segreteria Studenti</a:t>
            </a:r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. </a:t>
            </a:r>
          </a:p>
          <a:p>
            <a:pPr marL="714375" lvl="1" indent="-257175">
              <a:buNone/>
            </a:pPr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	N.B.: Le certificazioni non devono essere state ottenute da più di 3 anni rispetto alla data di consegna presso le segreterie.</a:t>
            </a:r>
          </a:p>
          <a:p>
            <a:pPr lvl="1"/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Sostenendo </a:t>
            </a: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l’apposita prova di verifica prevista dall’Ateneo</a:t>
            </a:r>
            <a:r>
              <a:rPr lang="it-IT" dirty="0">
                <a:latin typeface="Abadi" panose="020B0604020104020204" pitchFamily="34" charset="0"/>
                <a:cs typeface="Arial" panose="020B0604020202020204" pitchFamily="34" charset="0"/>
              </a:rPr>
              <a:t>, previa prenotazione.</a:t>
            </a:r>
          </a:p>
          <a:p>
            <a:pPr marL="0" indent="0">
              <a:buNone/>
            </a:pPr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  <a:hlinkClick r:id="rId3"/>
              </a:rPr>
              <a:t>https://www.unimib.it/studiare/opportunita-studio/lingue-unimib/idoneita-ateneo-e-accertamento-linguistico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</a:t>
            </a:r>
          </a:p>
          <a:p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2A6CDA1-4F07-2FD5-5800-E80C6A1B4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43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1A3A4-A8F0-C058-E4F2-6E1820B61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363048-7F6B-12B7-3E00-0C4A8F656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77" y="1432978"/>
            <a:ext cx="11361574" cy="4430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Altre conoscenze utili per l’inserimento nel mondo del lavoro (9 CFU)</a:t>
            </a:r>
          </a:p>
          <a:p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Certificazione Bloomberg (3 CFU per ogni corso di autoformazione seguito) 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corsi </a:t>
            </a:r>
            <a:r>
              <a:rPr lang="it-IT" sz="2000" dirty="0" err="1">
                <a:latin typeface="Abadi" panose="020B0604020104020204" pitchFamily="34" charset="0"/>
                <a:cs typeface="Arial" panose="020B0604020202020204" pitchFamily="34" charset="0"/>
              </a:rPr>
              <a:t>iBicocca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(riconoscimento dei CFU assegnati): è uscito il bando:</a:t>
            </a:r>
          </a:p>
          <a:p>
            <a:pPr marL="457200" lvl="1" indent="0">
              <a:buNone/>
            </a:pPr>
            <a:r>
              <a:rPr lang="it-IT" sz="1600" dirty="0">
                <a:latin typeface="Abadi" panose="020B0604020104020204" pitchFamily="34" charset="0"/>
                <a:cs typeface="Arial" panose="020B0604020202020204" pitchFamily="34" charset="0"/>
                <a:hlinkClick r:id="rId3"/>
              </a:rPr>
              <a:t>https://ibicocca.unimib.it/wp-content/uploads/sites/133/2026/09/Bando-Platinum-2026-2027_p.pdf</a:t>
            </a:r>
            <a:r>
              <a:rPr lang="it-IT" sz="1600" dirty="0">
                <a:latin typeface="Abadi" panose="020B0604020104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corsi </a:t>
            </a:r>
            <a:r>
              <a:rPr lang="it-IT" sz="2000" dirty="0" err="1">
                <a:latin typeface="Abadi" panose="020B0604020104020204" pitchFamily="34" charset="0"/>
                <a:cs typeface="Arial" panose="020B0604020202020204" pitchFamily="34" charset="0"/>
              </a:rPr>
              <a:t>Bbetween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(1 CFU ogni percorso frequentato, previa autorizzazione del CCD)</a:t>
            </a:r>
          </a:p>
          <a:p>
            <a:r>
              <a:rPr lang="it-IT" sz="2000" dirty="0" err="1">
                <a:latin typeface="Abadi" panose="020B0604020104020204" pitchFamily="34" charset="0"/>
                <a:cs typeface="Arial" panose="020B0604020202020204" pitchFamily="34" charset="0"/>
              </a:rPr>
              <a:t>Bbetween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sustainability (riconoscimento dei CFU assegnati ai moduli frequentati) 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Stage (3 CFU).</a:t>
            </a:r>
          </a:p>
          <a:p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8757FF-0DEA-4F5D-9857-12D9E35D4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D91E6E5-6C2A-4B87-AE5A-F7D19B5B7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77" y="4565742"/>
            <a:ext cx="2041409" cy="152154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89E486C-ACA9-4B72-8E2C-B43788431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5878" y="4587656"/>
            <a:ext cx="2158586" cy="149963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3FB8AB0-3BBD-4ED4-9682-D72C57F662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6902" y="4600159"/>
            <a:ext cx="1723459" cy="152154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4FD3849-1DBC-441C-BAEB-C2FE6E6E5E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799" y="4713332"/>
            <a:ext cx="2315577" cy="129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06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1A3A4-A8F0-C058-E4F2-6E1820B61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363048-7F6B-12B7-3E00-0C4A8F656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10" y="1395662"/>
            <a:ext cx="11098325" cy="4484936"/>
          </a:xfrm>
        </p:spPr>
        <p:txBody>
          <a:bodyPr>
            <a:normAutofit/>
          </a:bodyPr>
          <a:lstStyle/>
          <a:p>
            <a:pPr indent="0" algn="l">
              <a:buNone/>
            </a:pPr>
            <a:r>
              <a:rPr lang="it-IT" b="1" i="0" dirty="0">
                <a:solidFill>
                  <a:srgbClr val="A71E3B"/>
                </a:solidFill>
                <a:effectLst/>
                <a:latin typeface="PT Sans Narrow" panose="020B0506020203020204" pitchFamily="34" charset="0"/>
              </a:rPr>
              <a:t>Estero, che passione!</a:t>
            </a:r>
          </a:p>
          <a:p>
            <a:pPr marL="0" indent="0">
              <a:buNone/>
            </a:pPr>
            <a:endParaRPr lang="it-IT" sz="2000" b="1" dirty="0">
              <a:latin typeface="Abadi" panose="020B0604020104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8757FF-0DEA-4F5D-9857-12D9E35D4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2AD4452-131B-8D54-93B9-574E058E4D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2372" y="1244880"/>
            <a:ext cx="3341134" cy="213677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0AE7C3B-39B6-54AA-2EB5-526F00FA5D7F}"/>
              </a:ext>
            </a:extLst>
          </p:cNvPr>
          <p:cNvSpPr txBox="1"/>
          <p:nvPr/>
        </p:nvSpPr>
        <p:spPr>
          <a:xfrm>
            <a:off x="621265" y="1996657"/>
            <a:ext cx="760833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https://www.unimib.it/studiare/programma-erasmus/erasmus-studio/selezioni-erasmus-studio</a:t>
            </a: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413F6BC-A8F0-7183-FE35-FD571752A61B}"/>
              </a:ext>
            </a:extLst>
          </p:cNvPr>
          <p:cNvSpPr txBox="1"/>
          <p:nvPr/>
        </p:nvSpPr>
        <p:spPr>
          <a:xfrm>
            <a:off x="472410" y="3196007"/>
            <a:ext cx="9383972" cy="2159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A71E3B"/>
                </a:solidFill>
                <a:effectLst/>
                <a:uLnTx/>
                <a:uFillTx/>
                <a:latin typeface="PT Sans Narrow" panose="020B0506020203020204" pitchFamily="34" charset="0"/>
                <a:ea typeface="+mn-ea"/>
                <a:cs typeface="+mn-cs"/>
              </a:rPr>
              <a:t>La tua opinione conta!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Il questionario viene proposto tramite la piattaforma “Segreterie Online”, e permette di ottenere le vostre opinioni sull’efficacia della didattica, aspetti logistico-organizzativi e soddisfazione complessiva.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C7091B0-8E3A-F5CF-0239-6217AA123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8554" y="5057329"/>
            <a:ext cx="6383446" cy="164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337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9C2F87-BF7E-4F1C-8818-90670AEB2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529B747-CB9E-F111-CC07-2AC39CBB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0DB32CE-F922-4ACF-A93D-7B3AE80CF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939" y="2406769"/>
            <a:ext cx="5640962" cy="325030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83CFC8-3B33-45BF-963A-8EF41E41DFAB}"/>
              </a:ext>
            </a:extLst>
          </p:cNvPr>
          <p:cNvSpPr txBox="1"/>
          <p:nvPr/>
        </p:nvSpPr>
        <p:spPr>
          <a:xfrm>
            <a:off x="1328468" y="1406106"/>
            <a:ext cx="37611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Domande?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71D383-512A-B797-709B-D0BE978995B6}"/>
              </a:ext>
            </a:extLst>
          </p:cNvPr>
          <p:cNvSpPr txBox="1"/>
          <p:nvPr/>
        </p:nvSpPr>
        <p:spPr>
          <a:xfrm>
            <a:off x="7777019" y="1981262"/>
            <a:ext cx="416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Contatta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: Prof.ssa Laura Resmini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             laura.resmini@unimib.it</a:t>
            </a:r>
          </a:p>
        </p:txBody>
      </p:sp>
    </p:spTree>
    <p:extLst>
      <p:ext uri="{BB962C8B-B14F-4D97-AF65-F5344CB8AC3E}">
        <p14:creationId xmlns:p14="http://schemas.microsoft.com/office/powerpoint/2010/main" val="445134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E8F4F-8BA6-065B-665D-FAC7A3F8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516F021-CED4-CB39-CF82-6F3AD604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A3217318-8D9A-F145-E884-FB2E3E6FE9C4}"/>
              </a:ext>
            </a:extLst>
          </p:cNvPr>
          <p:cNvSpPr/>
          <p:nvPr/>
        </p:nvSpPr>
        <p:spPr>
          <a:xfrm>
            <a:off x="3592634" y="2584562"/>
            <a:ext cx="50067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badi" panose="020B0604020104020204" pitchFamily="34" charset="0"/>
              </a:rPr>
              <a:t>3</a:t>
            </a:r>
            <a:r>
              <a:rPr kumimoji="0" lang="it-IT" sz="6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° anno </a:t>
            </a:r>
          </a:p>
        </p:txBody>
      </p:sp>
    </p:spTree>
    <p:extLst>
      <p:ext uri="{BB962C8B-B14F-4D97-AF65-F5344CB8AC3E}">
        <p14:creationId xmlns:p14="http://schemas.microsoft.com/office/powerpoint/2010/main" val="1454733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C79C9-BC15-CCF8-3999-DF8893F4B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271576-6FCB-39AF-8C69-91B1FAEF9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52" y="417238"/>
            <a:ext cx="3428301" cy="785169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Il piano di studi</a:t>
            </a:r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80145FF-7A7F-2B88-5129-2B8BE2063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005008C-634C-E31E-8F0F-3BF16CDB0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479" y="1202407"/>
            <a:ext cx="10272650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954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E8F4F-8BA6-065B-665D-FAC7A3F8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516F021-CED4-CB39-CF82-6F3AD604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430994-878C-45BF-9959-4CCB2F7868D2}"/>
              </a:ext>
            </a:extLst>
          </p:cNvPr>
          <p:cNvSpPr txBox="1"/>
          <p:nvPr/>
        </p:nvSpPr>
        <p:spPr>
          <a:xfrm>
            <a:off x="566057" y="1611086"/>
            <a:ext cx="10084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Piano di studio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A3752B2-EF65-4D9C-8ABF-6C5B88975387}"/>
              </a:ext>
            </a:extLst>
          </p:cNvPr>
          <p:cNvSpPr txBox="1"/>
          <p:nvPr/>
        </p:nvSpPr>
        <p:spPr>
          <a:xfrm>
            <a:off x="740229" y="2656114"/>
            <a:ext cx="111054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Due finestre: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fine ottobre/inizi novembre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Marzo/aprile 2027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Inserite i due insegnamenti opzionali che intendete seguire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it-IT" sz="2400" dirty="0"/>
              <a:t>Due modalità di presentazione (per le attività a scelta libera)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Schemi di piano </a:t>
            </a:r>
            <a:r>
              <a:rPr lang="it-IT" b="1" dirty="0" err="1"/>
              <a:t>pre</a:t>
            </a:r>
            <a:r>
              <a:rPr lang="it-IT" b="1" dirty="0"/>
              <a:t>-approvati </a:t>
            </a:r>
            <a:r>
              <a:rPr lang="it-IT" dirty="0"/>
              <a:t>(attività formative già validate dal corso di studio). La presentazione di un piano di questo tipo comporta l’approvazione automatica.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/>
              <a:t>Schemi di piano </a:t>
            </a:r>
            <a:r>
              <a:rPr lang="it-IT" b="1" dirty="0"/>
              <a:t>da approvare </a:t>
            </a:r>
            <a:r>
              <a:rPr lang="it-IT" dirty="0"/>
              <a:t>(selezione autonoma delle attività a scelta libera). I piani sono sottoposti alla valutazione del CCD che ne valuta la congruenza con il piano di studi. </a:t>
            </a:r>
          </a:p>
          <a:p>
            <a:pPr lvl="1"/>
            <a:endParaRPr lang="it-IT" dirty="0"/>
          </a:p>
          <a:p>
            <a:pPr marL="0" lvl="1"/>
            <a:r>
              <a:rPr lang="it-IT" dirty="0">
                <a:hlinkClick r:id="rId4"/>
              </a:rPr>
              <a:t>https://www.unimib.it/studiare/servizi-studenti-e-laureati/segreterie/piani-degli-studi/area-economico-statistica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73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D1A3A4-A8F0-C058-E4F2-6E1820B61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363048-7F6B-12B7-3E00-0C4A8F656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077" y="1432978"/>
            <a:ext cx="11361574" cy="4430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latin typeface="Abadi" panose="020B0604020104020204" pitchFamily="34" charset="0"/>
                <a:cs typeface="Arial" panose="020B0604020202020204" pitchFamily="34" charset="0"/>
              </a:rPr>
              <a:t>Altre conoscenze utili per l’inserimento nel mondo del lavoro (9 CFU)</a:t>
            </a:r>
          </a:p>
          <a:p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Certificazione Bloomberg (3 CFU per ogni corso di autoformazione seguito) 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corsi </a:t>
            </a:r>
            <a:r>
              <a:rPr lang="it-IT" sz="2000" dirty="0" err="1">
                <a:latin typeface="Abadi" panose="020B0604020104020204" pitchFamily="34" charset="0"/>
                <a:cs typeface="Arial" panose="020B0604020202020204" pitchFamily="34" charset="0"/>
              </a:rPr>
              <a:t>iBicocca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(riconoscimento dei CFU assegnati): il bando è aperto!</a:t>
            </a:r>
          </a:p>
          <a:p>
            <a:pPr marL="0" indent="0">
              <a:buNone/>
            </a:pP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  </a:t>
            </a:r>
            <a:r>
              <a:rPr lang="it-IT" sz="1800" dirty="0">
                <a:latin typeface="Abadi" panose="020B0604020104020204" pitchFamily="34" charset="0"/>
                <a:cs typeface="Arial" panose="020B0604020202020204" pitchFamily="34" charset="0"/>
                <a:hlinkClick r:id="rId3"/>
              </a:rPr>
              <a:t>https://ibicocca.unimib.it/wp-content/uploads/sites/133/2026/09/Bando-Platinum-2026-2027_p.pdf</a:t>
            </a:r>
            <a:r>
              <a:rPr lang="it-IT" sz="1800" dirty="0">
                <a:latin typeface="Abadi" panose="020B0604020104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corsi </a:t>
            </a:r>
            <a:r>
              <a:rPr lang="it-IT" sz="2000" dirty="0" err="1">
                <a:latin typeface="Abadi" panose="020B0604020104020204" pitchFamily="34" charset="0"/>
                <a:cs typeface="Arial" panose="020B0604020202020204" pitchFamily="34" charset="0"/>
              </a:rPr>
              <a:t>Bbetween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(1 CFU ogni percorso frequentato, previa autorizzazione del CCD)</a:t>
            </a:r>
          </a:p>
          <a:p>
            <a:r>
              <a:rPr lang="it-IT" sz="2000" dirty="0" err="1">
                <a:latin typeface="Abadi" panose="020B0604020104020204" pitchFamily="34" charset="0"/>
                <a:cs typeface="Arial" panose="020B0604020202020204" pitchFamily="34" charset="0"/>
              </a:rPr>
              <a:t>Bbetween</a:t>
            </a:r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 sustainability (riconoscimento dei CFU assegnati ai moduli frequentati) </a:t>
            </a:r>
          </a:p>
          <a:p>
            <a:r>
              <a:rPr lang="it-IT" sz="2000" dirty="0">
                <a:latin typeface="Abadi" panose="020B0604020104020204" pitchFamily="34" charset="0"/>
                <a:cs typeface="Arial" panose="020B0604020202020204" pitchFamily="34" charset="0"/>
              </a:rPr>
              <a:t>Stage (3 CFU).</a:t>
            </a:r>
          </a:p>
          <a:p>
            <a:endParaRPr lang="it-IT" sz="20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8757FF-0DEA-4F5D-9857-12D9E35D4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D91E6E5-6C2A-4B87-AE5A-F7D19B5B7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609" y="4595244"/>
            <a:ext cx="2041409" cy="152154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89E486C-ACA9-4B72-8E2C-B43788431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617158"/>
            <a:ext cx="2158586" cy="149963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4FD3849-1DBC-441C-BAEB-C2FE6E6E5E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7622" y="4841982"/>
            <a:ext cx="2315577" cy="129672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3FB8AB0-3BBD-4ED4-9682-D72C57F662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4392" y="4617158"/>
            <a:ext cx="1723459" cy="152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35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E8F4F-8BA6-065B-665D-FAC7A3F8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516F021-CED4-CB39-CF82-6F3AD604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430994-878C-45BF-9959-4CCB2F7868D2}"/>
              </a:ext>
            </a:extLst>
          </p:cNvPr>
          <p:cNvSpPr txBox="1"/>
          <p:nvPr/>
        </p:nvSpPr>
        <p:spPr>
          <a:xfrm>
            <a:off x="534160" y="1416674"/>
            <a:ext cx="10084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/>
              <a:t>Relazione finale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F1E7569-2136-42BE-A17D-51BCBFB42B2E}"/>
              </a:ext>
            </a:extLst>
          </p:cNvPr>
          <p:cNvSpPr txBox="1"/>
          <p:nvPr/>
        </p:nvSpPr>
        <p:spPr>
          <a:xfrm>
            <a:off x="534160" y="2291155"/>
            <a:ext cx="112360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Elaborato scritto su argomenti relativi alle discipline oggetto di studio durante il corso.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Il tema e il titolo dell'elaborato sono concordati con un docente/relatore che coordina e supervisiona il lavoro svolto dal laureando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La relazione finale può consistere in un’elaborazione di contenuto teorico, oppure applicato, o seguire un’esperienza di stage.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b="1" dirty="0"/>
              <a:t>Scelta del tema da approfondire </a:t>
            </a:r>
            <a:r>
              <a:rPr lang="it-IT" sz="2400" b="1" dirty="0">
                <a:sym typeface="Wingdings" panose="05000000000000000000" pitchFamily="2" charset="2"/>
              </a:rPr>
              <a:t>--&gt; </a:t>
            </a:r>
            <a:r>
              <a:rPr lang="it-IT" sz="2400" b="1" dirty="0"/>
              <a:t>Ricerca del relatore esperto del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Sessioni di laurea: luglio 2027, ottobre 2027, novembre 2027, e marzo 2028 </a:t>
            </a:r>
          </a:p>
          <a:p>
            <a:endParaRPr lang="it-IT" sz="2400" dirty="0"/>
          </a:p>
          <a:p>
            <a:r>
              <a:rPr lang="it-IT" sz="2400" dirty="0"/>
              <a:t>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3435104-FDFA-44CA-AB62-822B3F3D4462}"/>
              </a:ext>
            </a:extLst>
          </p:cNvPr>
          <p:cNvSpPr/>
          <p:nvPr/>
        </p:nvSpPr>
        <p:spPr>
          <a:xfrm>
            <a:off x="603505" y="5291976"/>
            <a:ext cx="113707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hlinkClick r:id="rId4"/>
              </a:rPr>
              <a:t>https://www.unimib.it/studiare/servizi-studenti-e-laureati/segreterie/laurearsi/economia</a:t>
            </a:r>
            <a:r>
              <a:rPr lang="it-IT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390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E8F4F-8BA6-065B-665D-FAC7A3F8F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516F021-CED4-CB39-CF82-6F3AD604C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024C105-93AE-4036-BF42-E52141745B59}"/>
              </a:ext>
            </a:extLst>
          </p:cNvPr>
          <p:cNvSpPr txBox="1"/>
          <p:nvPr/>
        </p:nvSpPr>
        <p:spPr>
          <a:xfrm>
            <a:off x="522514" y="1435965"/>
            <a:ext cx="8874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/>
              <a:t>Insegnamenti opzionali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BE8AF7B-66F6-4358-82AE-C8959E35DB43}"/>
              </a:ext>
            </a:extLst>
          </p:cNvPr>
          <p:cNvSpPr txBox="1"/>
          <p:nvPr/>
        </p:nvSpPr>
        <p:spPr>
          <a:xfrm>
            <a:off x="653142" y="2282861"/>
            <a:ext cx="108857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Due insegnamenti </a:t>
            </a:r>
            <a:r>
              <a:rPr lang="it-IT" sz="2400" dirty="0"/>
              <a:t>tra (insegnamenti telematici erogati in inglese):</a:t>
            </a:r>
          </a:p>
          <a:p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History of </a:t>
            </a:r>
            <a:r>
              <a:rPr lang="it-IT" sz="2400" dirty="0" err="1"/>
              <a:t>globalization</a:t>
            </a:r>
            <a:r>
              <a:rPr lang="it-IT" sz="2400" dirty="0"/>
              <a:t> (6 CFU)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ESG </a:t>
            </a:r>
            <a:r>
              <a:rPr lang="it-IT" sz="2400" dirty="0" err="1"/>
              <a:t>governance</a:t>
            </a:r>
            <a:r>
              <a:rPr lang="it-IT" sz="2400" dirty="0"/>
              <a:t>, business evaluation, and </a:t>
            </a:r>
            <a:r>
              <a:rPr lang="it-IT" sz="2400" dirty="0" err="1"/>
              <a:t>integrated</a:t>
            </a:r>
            <a:r>
              <a:rPr lang="it-IT" sz="2400" dirty="0"/>
              <a:t> reporting (6 CFU)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Digital Marketing e brand management (6 CFU)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Blockchain and Digital Finance (6 CFU)</a:t>
            </a:r>
          </a:p>
          <a:p>
            <a:endParaRPr lang="it-IT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Project management and </a:t>
            </a:r>
            <a:r>
              <a:rPr lang="it-IT" sz="2400" dirty="0" err="1"/>
              <a:t>entrepreneurial</a:t>
            </a:r>
            <a:r>
              <a:rPr lang="it-IT" sz="2400" dirty="0"/>
              <a:t> </a:t>
            </a:r>
            <a:r>
              <a:rPr lang="it-IT" sz="2400" dirty="0" err="1"/>
              <a:t>development</a:t>
            </a:r>
            <a:r>
              <a:rPr lang="it-IT" sz="2400" dirty="0"/>
              <a:t> (6 CFU)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/>
              <a:t>Public Management and Social </a:t>
            </a:r>
            <a:r>
              <a:rPr lang="it-IT" sz="2400" dirty="0" err="1"/>
              <a:t>Entrepreneurship</a:t>
            </a:r>
            <a:r>
              <a:rPr lang="it-IT" sz="2400" dirty="0"/>
              <a:t> (6 CFU)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343751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128882-A729-7CE1-EC7F-1E2965420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FE21B9-D8D3-1466-F700-161ADD074E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10" y="1395662"/>
            <a:ext cx="11098325" cy="448493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it-IT" b="1" i="0" dirty="0">
                <a:solidFill>
                  <a:srgbClr val="A71E3B"/>
                </a:solidFill>
                <a:effectLst/>
                <a:latin typeface="PT Sans Narrow" panose="020B0506020203020204" pitchFamily="34" charset="0"/>
              </a:rPr>
              <a:t>Estero, che passione!</a:t>
            </a:r>
          </a:p>
          <a:p>
            <a:pPr marL="0" indent="0">
              <a:buNone/>
            </a:pPr>
            <a:endParaRPr lang="it-IT" sz="2000" b="1" dirty="0">
              <a:latin typeface="Abadi" panose="020B0604020104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it-IT" sz="2600" dirty="0">
                <a:latin typeface="Abadi" panose="020B0604020104020204" pitchFamily="34" charset="0"/>
                <a:cs typeface="Arial" panose="020B0604020202020204" pitchFamily="34" charset="0"/>
                <a:hlinkClick r:id="rId3"/>
              </a:rPr>
              <a:t>https://www.unimib.it/studiare/bicocca-international/mobilita-internazionale</a:t>
            </a:r>
            <a:endParaRPr lang="it-IT" sz="2600" dirty="0">
              <a:latin typeface="Abadi" panose="020B06040201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F65CE96-E41A-C284-CF77-6889B2B86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1127" y="240877"/>
            <a:ext cx="664522" cy="6828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BDCB39B-98B0-C457-1B57-4256623BC01E}"/>
              </a:ext>
            </a:extLst>
          </p:cNvPr>
          <p:cNvSpPr txBox="1"/>
          <p:nvPr/>
        </p:nvSpPr>
        <p:spPr>
          <a:xfrm>
            <a:off x="472410" y="3130947"/>
            <a:ext cx="9383972" cy="192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A71E3B"/>
                </a:solidFill>
                <a:effectLst/>
                <a:uLnTx/>
                <a:uFillTx/>
                <a:latin typeface="PT Sans Narrow" panose="020B0506020203020204" pitchFamily="34" charset="0"/>
                <a:ea typeface="+mn-ea"/>
                <a:cs typeface="+mn-cs"/>
              </a:rPr>
              <a:t>La tua opinione conta!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Il questionario viene proposto tramite la piattaforma “Segreterie Online”, e permette di ottenere le vostre opinioni sull’efficacia della didattica, aspetti logistico-organizzativi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 soddisfazione complessiva.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DE1AF50-0EDA-31EE-75B5-7FE722775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4410" y="4382164"/>
            <a:ext cx="6174377" cy="159261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ECEFAB5-0F81-4947-881E-B1E8F6CC7B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4074" y="84464"/>
            <a:ext cx="3778667" cy="195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023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9C2F87-BF7E-4F1C-8818-90670AEB2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529B747-CB9E-F111-CC07-2AC39CBB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8023" y="386925"/>
            <a:ext cx="664522" cy="6828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0DB32CE-F922-4ACF-A93D-7B3AE80CF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939" y="2406769"/>
            <a:ext cx="5640962" cy="325030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883CFC8-3B33-45BF-963A-8EF41E41DFAB}"/>
              </a:ext>
            </a:extLst>
          </p:cNvPr>
          <p:cNvSpPr txBox="1"/>
          <p:nvPr/>
        </p:nvSpPr>
        <p:spPr>
          <a:xfrm>
            <a:off x="1328468" y="1406106"/>
            <a:ext cx="37611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Domande?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571D383-512A-B797-709B-D0BE978995B6}"/>
              </a:ext>
            </a:extLst>
          </p:cNvPr>
          <p:cNvSpPr txBox="1"/>
          <p:nvPr/>
        </p:nvSpPr>
        <p:spPr>
          <a:xfrm>
            <a:off x="7777019" y="1981262"/>
            <a:ext cx="416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Contatta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: Prof.ssa Laura Resmini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Arial" panose="020B0604020202020204" pitchFamily="34" charset="0"/>
              </a:rPr>
              <a:t>              laura.resmini@unimib.it</a:t>
            </a:r>
          </a:p>
        </p:txBody>
      </p:sp>
    </p:spTree>
    <p:extLst>
      <p:ext uri="{BB962C8B-B14F-4D97-AF65-F5344CB8AC3E}">
        <p14:creationId xmlns:p14="http://schemas.microsoft.com/office/powerpoint/2010/main" val="31623707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32227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d92850-f171-4268-8f00-d3eb1c0d11c4">
      <Terms xmlns="http://schemas.microsoft.com/office/infopath/2007/PartnerControls"/>
    </lcf76f155ced4ddcb4097134ff3c332f>
    <TaxCatchAll xmlns="36bece90-7e71-4bf0-85ee-9da550102ca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EB7D74C1E24C4DBBDE56A15CA1ED44" ma:contentTypeVersion="17" ma:contentTypeDescription="Creare un nuovo documento." ma:contentTypeScope="" ma:versionID="3ef764dc41a9b9ddb9da7b09a870476c">
  <xsd:schema xmlns:xsd="http://www.w3.org/2001/XMLSchema" xmlns:xs="http://www.w3.org/2001/XMLSchema" xmlns:p="http://schemas.microsoft.com/office/2006/metadata/properties" xmlns:ns2="36bece90-7e71-4bf0-85ee-9da550102caa" xmlns:ns3="a3d92850-f171-4268-8f00-d3eb1c0d11c4" targetNamespace="http://schemas.microsoft.com/office/2006/metadata/properties" ma:root="true" ma:fieldsID="c5c8fd4e85beadd3a6d23bdad5f93639" ns2:_="" ns3:_="">
    <xsd:import namespace="36bece90-7e71-4bf0-85ee-9da550102caa"/>
    <xsd:import namespace="a3d92850-f171-4268-8f00-d3eb1c0d11c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ece90-7e71-4bf0-85ee-9da550102ca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7bea85-941c-498e-a31b-c49ef098eb4f}" ma:internalName="TaxCatchAll" ma:showField="CatchAllData" ma:web="36bece90-7e71-4bf0-85ee-9da550102c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d92850-f171-4268-8f00-d3eb1c0d11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Tag immagine" ma:readOnly="false" ma:fieldId="{5cf76f15-5ced-4ddc-b409-7134ff3c332f}" ma:taxonomyMulti="true" ma:sspId="e581ac60-27e2-49a8-8580-3e575eedc5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6153BA-9DF8-464F-83B4-3E20B05D62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E28242-565F-41BB-8FC7-FE375E6B5306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36bece90-7e71-4bf0-85ee-9da550102caa"/>
    <ds:schemaRef ds:uri="http://schemas.microsoft.com/office/2006/documentManagement/types"/>
    <ds:schemaRef ds:uri="a3d92850-f171-4268-8f00-d3eb1c0d11c4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B83699F-C951-4742-B6A5-05D0D11B2E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bece90-7e71-4bf0-85ee-9da550102caa"/>
    <ds:schemaRef ds:uri="a3d92850-f171-4268-8f00-d3eb1c0d11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1339</Words>
  <Application>Microsoft Office PowerPoint</Application>
  <PresentationFormat>Widescreen</PresentationFormat>
  <Paragraphs>143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6" baseType="lpstr">
      <vt:lpstr>Abadi</vt:lpstr>
      <vt:lpstr>Arial</vt:lpstr>
      <vt:lpstr>Bahnschrift Light</vt:lpstr>
      <vt:lpstr>Calibri</vt:lpstr>
      <vt:lpstr>Calibri Light</vt:lpstr>
      <vt:lpstr>PT Sans Narrow</vt:lpstr>
      <vt:lpstr>Wingdings</vt:lpstr>
      <vt:lpstr>Tema di Office</vt:lpstr>
      <vt:lpstr>Corso di laurea triennale in  Economia aziendale e Management (EMA)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marta.costantino@unimib.it</dc:creator>
  <cp:lastModifiedBy>laura.resmini@unimib.it</cp:lastModifiedBy>
  <cp:revision>58</cp:revision>
  <dcterms:created xsi:type="dcterms:W3CDTF">2024-11-27T12:41:19Z</dcterms:created>
  <dcterms:modified xsi:type="dcterms:W3CDTF">2026-09-28T15:35:12Z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0x010100D1EB7D74C1E24C4DBBDE56A15CA1ED44</vt:lpwstr>
  </property>
</Properties>
</file>