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x="18288000" cy="10287000"/>
  <p:notesSz cx="6858000" cy="9144000"/>
  <p:embeddedFontLst>
    <p:embeddedFont>
      <p:font typeface="Intro Rust" charset="1" panose="00000500000000000000"/>
      <p:regular r:id="rId61"/>
    </p:embeddedFont>
    <p:embeddedFont>
      <p:font typeface="Foda Display" charset="1" panose="00000000000000000000"/>
      <p:regular r:id="rId62"/>
    </p:embeddedFont>
    <p:embeddedFont>
      <p:font typeface="Open Sans Bold" charset="1" panose="020B0806030504020204"/>
      <p:regular r:id="rId63"/>
    </p:embeddedFont>
    <p:embeddedFont>
      <p:font typeface="Quicksand 1 Bold" charset="1" panose="00000800000000000000"/>
      <p:regular r:id="rId64"/>
    </p:embeddedFont>
    <p:embeddedFont>
      <p:font typeface="Quicksand 2 Bold" charset="1" panose="00000000000000000000"/>
      <p:regular r:id="rId65"/>
    </p:embeddedFont>
    <p:embeddedFont>
      <p:font typeface="Open Sans" charset="1" panose="020B0606030504020204"/>
      <p:regular r:id="rId66"/>
    </p:embeddedFont>
    <p:embeddedFont>
      <p:font typeface="Quicksand 1 Medium" charset="1" panose="00000600000000000000"/>
      <p:regular r:id="rId67"/>
    </p:embeddedFont>
    <p:embeddedFont>
      <p:font typeface="Canva Sans Bold" charset="1" panose="020B0803030501040103"/>
      <p:regular r:id="rId68"/>
    </p:embeddedFont>
    <p:embeddedFont>
      <p:font typeface="Canva Sans" charset="1" panose="020B0503030501040103"/>
      <p:regular r:id="rId69"/>
    </p:embeddedFont>
    <p:embeddedFont>
      <p:font typeface="Quicksand 1" charset="1" panose="00000500000000000000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68" Target="fonts/font68.fntdata" Type="http://schemas.openxmlformats.org/officeDocument/2006/relationships/font"/><Relationship Id="rId69" Target="fonts/font69.fntdata" Type="http://schemas.openxmlformats.org/officeDocument/2006/relationships/font"/><Relationship Id="rId7" Target="slides/slide2.xml" Type="http://schemas.openxmlformats.org/officeDocument/2006/relationships/slide"/><Relationship Id="rId70" Target="fonts/font70.fntdata" Type="http://schemas.openxmlformats.org/officeDocument/2006/relationships/font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svg" Type="http://schemas.openxmlformats.org/officeDocument/2006/relationships/image"/><Relationship Id="rId2" Target="../media/image1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1.gif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2.png" Type="http://schemas.openxmlformats.org/officeDocument/2006/relationships/image"/><Relationship Id="rId4" Target="../media/image3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44.png" Type="http://schemas.openxmlformats.org/officeDocument/2006/relationships/image"/><Relationship Id="rId6" Target="../media/image45.png" Type="http://schemas.openxmlformats.org/officeDocument/2006/relationships/image"/><Relationship Id="rId7" Target="../media/image4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7.png" Type="http://schemas.openxmlformats.org/officeDocument/2006/relationships/image"/><Relationship Id="rId4" Target="../media/image48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1.png" Type="http://schemas.openxmlformats.org/officeDocument/2006/relationships/image"/><Relationship Id="rId4" Target="../media/image52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3.png" Type="http://schemas.openxmlformats.org/officeDocument/2006/relationships/image"/><Relationship Id="rId4" Target="../media/image54.svg" Type="http://schemas.openxmlformats.org/officeDocument/2006/relationships/image"/><Relationship Id="rId5" Target="../media/image55.png" Type="http://schemas.openxmlformats.org/officeDocument/2006/relationships/image"/><Relationship Id="rId6" Target="../media/image56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7.png" Type="http://schemas.openxmlformats.org/officeDocument/2006/relationships/image"/><Relationship Id="rId4" Target="../media/image58.sv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1.png" Type="http://schemas.openxmlformats.org/officeDocument/2006/relationships/image"/><Relationship Id="rId4" Target="../media/image62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3.png" Type="http://schemas.openxmlformats.org/officeDocument/2006/relationships/image"/><Relationship Id="rId4" Target="../media/image6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5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6.gif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67.png" Type="http://schemas.openxmlformats.org/officeDocument/2006/relationships/image"/><Relationship Id="rId6" Target="../media/image68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9.png" Type="http://schemas.openxmlformats.org/officeDocument/2006/relationships/image"/><Relationship Id="rId4" Target="../media/image70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1.png" Type="http://schemas.openxmlformats.org/officeDocument/2006/relationships/image"/><Relationship Id="rId4" Target="../media/image72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3.png" Type="http://schemas.openxmlformats.org/officeDocument/2006/relationships/image"/><Relationship Id="rId4" Target="../media/image74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5.png" Type="http://schemas.openxmlformats.org/officeDocument/2006/relationships/image"/><Relationship Id="rId4" Target="../media/image76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7.png" Type="http://schemas.openxmlformats.org/officeDocument/2006/relationships/image"/><Relationship Id="rId4" Target="../media/image78.svg" Type="http://schemas.openxmlformats.org/officeDocument/2006/relationships/image"/><Relationship Id="rId5" Target="../media/image79.png" Type="http://schemas.openxmlformats.org/officeDocument/2006/relationships/image"/><Relationship Id="rId6" Target="../media/image80.sv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1.png" Type="http://schemas.openxmlformats.org/officeDocument/2006/relationships/image"/><Relationship Id="rId4" Target="../media/image82.sv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3.png" Type="http://schemas.openxmlformats.org/officeDocument/2006/relationships/image"/><Relationship Id="rId4" Target="../media/image8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5.png" Type="http://schemas.openxmlformats.org/officeDocument/2006/relationships/image"/><Relationship Id="rId4" Target="../media/image86.svg" Type="http://schemas.openxmlformats.org/officeDocument/2006/relationships/image"/><Relationship Id="rId5" Target="../media/image87.png" Type="http://schemas.openxmlformats.org/officeDocument/2006/relationships/image"/><Relationship Id="rId6" Target="../media/image88.png" Type="http://schemas.openxmlformats.org/officeDocument/2006/relationships/image"/><Relationship Id="rId7" Target="../media/image89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0.png" Type="http://schemas.openxmlformats.org/officeDocument/2006/relationships/image"/><Relationship Id="rId4" Target="../media/image91.sv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2.gif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3.png" Type="http://schemas.openxmlformats.org/officeDocument/2006/relationships/image"/><Relationship Id="rId4" Target="../media/image94.svg" Type="http://schemas.openxmlformats.org/officeDocument/2006/relationships/image"/><Relationship Id="rId5" Target="../media/image95.png" Type="http://schemas.openxmlformats.org/officeDocument/2006/relationships/image"/><Relationship Id="rId6" Target="../media/image96.sv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7.png" Type="http://schemas.openxmlformats.org/officeDocument/2006/relationships/image"/><Relationship Id="rId4" Target="../media/image98.png" Type="http://schemas.openxmlformats.org/officeDocument/2006/relationships/image"/><Relationship Id="rId5" Target="../media/image99.sv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https://elearning.unimib.it/mod/data/view.php?id=608332" TargetMode="External" Type="http://schemas.openxmlformats.org/officeDocument/2006/relationships/hyperlink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https://psicologia.unimib.it/it/dipartimento/staff" TargetMode="External" Type="http://schemas.openxmlformats.org/officeDocument/2006/relationships/hyperlink"/><Relationship Id="rId4" Target="../media/image100.png" Type="http://schemas.openxmlformats.org/officeDocument/2006/relationships/image"/><Relationship Id="rId5" Target="../media/image101.sv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2.png" Type="http://schemas.openxmlformats.org/officeDocument/2006/relationships/image"/><Relationship Id="rId4" Target="../media/image103.svg" Type="http://schemas.openxmlformats.org/officeDocument/2006/relationships/image"/><Relationship Id="rId5" Target="../media/image104.png" Type="http://schemas.openxmlformats.org/officeDocument/2006/relationships/image"/><Relationship Id="rId6" Target="../media/image105.sv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https://elearning.unimib.it/course/view.php?id=13798" TargetMode="External" Type="http://schemas.openxmlformats.org/officeDocument/2006/relationships/hyperlink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6.png" Type="http://schemas.openxmlformats.org/officeDocument/2006/relationships/image"/><Relationship Id="rId4" Target="../media/image107.sv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8.png" Type="http://schemas.openxmlformats.org/officeDocument/2006/relationships/image"/><Relationship Id="rId4" Target="../media/image109.svg" Type="http://schemas.openxmlformats.org/officeDocument/2006/relationships/image"/><Relationship Id="rId5" Target="https://docs.google.com/document/d/1lpYFkoYlFFMtctHYxHipRkQ1KfTfDk8IwJ_3l-KvKZw/edit" TargetMode="External" Type="http://schemas.openxmlformats.org/officeDocument/2006/relationships/hyperlink"/><Relationship Id="rId6" Target="https://script.google.com/a/campus.unimib.it/macros/s/AKfycbwXCdDpdToa1Ff_OTrTaoo3rtgtrZA96b95fMKSd2rzIUCxByg/exec?id=rd" TargetMode="External" Type="http://schemas.openxmlformats.org/officeDocument/2006/relationships/hyperlink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0.png" Type="http://schemas.openxmlformats.org/officeDocument/2006/relationships/image"/><Relationship Id="rId4" Target="../media/image111.sv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4.png" Type="http://schemas.openxmlformats.org/officeDocument/2006/relationships/image"/><Relationship Id="rId4" Target="../media/image105.sv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mailto:tutor_psed@unimib.it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99820" y="582394"/>
            <a:ext cx="14088360" cy="9122213"/>
            <a:chOff x="0" y="0"/>
            <a:chExt cx="18784480" cy="12162951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8784480" cy="12162951"/>
              <a:chOff x="0" y="0"/>
              <a:chExt cx="3710515" cy="240255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710515" cy="2402558"/>
              </a:xfrm>
              <a:custGeom>
                <a:avLst/>
                <a:gdLst/>
                <a:ahLst/>
                <a:cxnLst/>
                <a:rect r="r" b="b" t="t" l="l"/>
                <a:pathLst>
                  <a:path h="2402558" w="3710515">
                    <a:moveTo>
                      <a:pt x="15387" y="0"/>
                    </a:moveTo>
                    <a:lnTo>
                      <a:pt x="3695128" y="0"/>
                    </a:lnTo>
                    <a:cubicBezTo>
                      <a:pt x="3699209" y="0"/>
                      <a:pt x="3703122" y="1621"/>
                      <a:pt x="3706008" y="4507"/>
                    </a:cubicBezTo>
                    <a:cubicBezTo>
                      <a:pt x="3708893" y="7392"/>
                      <a:pt x="3710515" y="11306"/>
                      <a:pt x="3710515" y="15387"/>
                    </a:cubicBezTo>
                    <a:lnTo>
                      <a:pt x="3710515" y="2387172"/>
                    </a:lnTo>
                    <a:cubicBezTo>
                      <a:pt x="3710515" y="2391252"/>
                      <a:pt x="3708893" y="2395166"/>
                      <a:pt x="3706008" y="2398051"/>
                    </a:cubicBezTo>
                    <a:cubicBezTo>
                      <a:pt x="3703122" y="2400937"/>
                      <a:pt x="3699209" y="2402558"/>
                      <a:pt x="3695128" y="2402558"/>
                    </a:cubicBezTo>
                    <a:lnTo>
                      <a:pt x="15387" y="2402558"/>
                    </a:lnTo>
                    <a:cubicBezTo>
                      <a:pt x="11306" y="2402558"/>
                      <a:pt x="7392" y="2400937"/>
                      <a:pt x="4507" y="2398051"/>
                    </a:cubicBezTo>
                    <a:cubicBezTo>
                      <a:pt x="1621" y="2395166"/>
                      <a:pt x="0" y="2391252"/>
                      <a:pt x="0" y="2387172"/>
                    </a:cubicBezTo>
                    <a:lnTo>
                      <a:pt x="0" y="15387"/>
                    </a:lnTo>
                    <a:cubicBezTo>
                      <a:pt x="0" y="11306"/>
                      <a:pt x="1621" y="7392"/>
                      <a:pt x="4507" y="4507"/>
                    </a:cubicBezTo>
                    <a:cubicBezTo>
                      <a:pt x="7392" y="1621"/>
                      <a:pt x="11306" y="0"/>
                      <a:pt x="15387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3710515" cy="245970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8784480" cy="1571782"/>
              <a:chOff x="0" y="0"/>
              <a:chExt cx="3710515" cy="31047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710515" cy="310475"/>
              </a:xfrm>
              <a:custGeom>
                <a:avLst/>
                <a:gdLst/>
                <a:ahLst/>
                <a:cxnLst/>
                <a:rect r="r" b="b" t="t" l="l"/>
                <a:pathLst>
                  <a:path h="310475" w="3710515">
                    <a:moveTo>
                      <a:pt x="14288" y="0"/>
                    </a:moveTo>
                    <a:lnTo>
                      <a:pt x="3696227" y="0"/>
                    </a:lnTo>
                    <a:cubicBezTo>
                      <a:pt x="3704118" y="0"/>
                      <a:pt x="3710515" y="6397"/>
                      <a:pt x="3710515" y="14288"/>
                    </a:cubicBezTo>
                    <a:lnTo>
                      <a:pt x="3710515" y="296188"/>
                    </a:lnTo>
                    <a:cubicBezTo>
                      <a:pt x="3710515" y="304079"/>
                      <a:pt x="3704118" y="310475"/>
                      <a:pt x="3696227" y="310475"/>
                    </a:cubicBezTo>
                    <a:lnTo>
                      <a:pt x="14288" y="310475"/>
                    </a:lnTo>
                    <a:cubicBezTo>
                      <a:pt x="6397" y="310475"/>
                      <a:pt x="0" y="304079"/>
                      <a:pt x="0" y="296188"/>
                    </a:cubicBezTo>
                    <a:lnTo>
                      <a:pt x="0" y="14288"/>
                    </a:lnTo>
                    <a:cubicBezTo>
                      <a:pt x="0" y="6397"/>
                      <a:pt x="6397" y="0"/>
                      <a:pt x="14288" y="0"/>
                    </a:cubicBezTo>
                    <a:close/>
                  </a:path>
                </a:pathLst>
              </a:custGeom>
              <a:solidFill>
                <a:srgbClr val="00A99D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3710515" cy="3676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858013" y="359556"/>
              <a:ext cx="725444" cy="725444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46CB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823399" y="359556"/>
              <a:ext cx="725444" cy="725444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46CB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2790143" y="359556"/>
              <a:ext cx="725444" cy="725444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46CB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0"/>
              <a:ext cx="18784480" cy="12162951"/>
              <a:chOff x="0" y="0"/>
              <a:chExt cx="3710515" cy="2402558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710515" cy="2402558"/>
              </a:xfrm>
              <a:custGeom>
                <a:avLst/>
                <a:gdLst/>
                <a:ahLst/>
                <a:cxnLst/>
                <a:rect r="r" b="b" t="t" l="l"/>
                <a:pathLst>
                  <a:path h="2402558" w="3710515">
                    <a:moveTo>
                      <a:pt x="14288" y="0"/>
                    </a:moveTo>
                    <a:lnTo>
                      <a:pt x="3696227" y="0"/>
                    </a:lnTo>
                    <a:cubicBezTo>
                      <a:pt x="3704118" y="0"/>
                      <a:pt x="3710515" y="6397"/>
                      <a:pt x="3710515" y="14288"/>
                    </a:cubicBezTo>
                    <a:lnTo>
                      <a:pt x="3710515" y="2388271"/>
                    </a:lnTo>
                    <a:cubicBezTo>
                      <a:pt x="3710515" y="2396161"/>
                      <a:pt x="3704118" y="2402558"/>
                      <a:pt x="3696227" y="2402558"/>
                    </a:cubicBezTo>
                    <a:lnTo>
                      <a:pt x="14288" y="2402558"/>
                    </a:lnTo>
                    <a:cubicBezTo>
                      <a:pt x="6397" y="2402558"/>
                      <a:pt x="0" y="2396161"/>
                      <a:pt x="0" y="2388271"/>
                    </a:cubicBezTo>
                    <a:lnTo>
                      <a:pt x="0" y="14288"/>
                    </a:lnTo>
                    <a:cubicBezTo>
                      <a:pt x="0" y="6397"/>
                      <a:pt x="6397" y="0"/>
                      <a:pt x="142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57150"/>
                <a:ext cx="3710515" cy="245970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0"/>
              <a:ext cx="18784480" cy="1571782"/>
              <a:chOff x="0" y="0"/>
              <a:chExt cx="3710515" cy="310475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710515" cy="310475"/>
              </a:xfrm>
              <a:custGeom>
                <a:avLst/>
                <a:gdLst/>
                <a:ahLst/>
                <a:cxnLst/>
                <a:rect r="r" b="b" t="t" l="l"/>
                <a:pathLst>
                  <a:path h="310475" w="3710515">
                    <a:moveTo>
                      <a:pt x="14288" y="0"/>
                    </a:moveTo>
                    <a:lnTo>
                      <a:pt x="3696227" y="0"/>
                    </a:lnTo>
                    <a:cubicBezTo>
                      <a:pt x="3704118" y="0"/>
                      <a:pt x="3710515" y="6397"/>
                      <a:pt x="3710515" y="14288"/>
                    </a:cubicBezTo>
                    <a:lnTo>
                      <a:pt x="3710515" y="296188"/>
                    </a:lnTo>
                    <a:cubicBezTo>
                      <a:pt x="3710515" y="304079"/>
                      <a:pt x="3704118" y="310475"/>
                      <a:pt x="3696227" y="310475"/>
                    </a:cubicBezTo>
                    <a:lnTo>
                      <a:pt x="14288" y="310475"/>
                    </a:lnTo>
                    <a:cubicBezTo>
                      <a:pt x="6397" y="310475"/>
                      <a:pt x="0" y="304079"/>
                      <a:pt x="0" y="296188"/>
                    </a:cubicBezTo>
                    <a:lnTo>
                      <a:pt x="0" y="14288"/>
                    </a:lnTo>
                    <a:cubicBezTo>
                      <a:pt x="0" y="6397"/>
                      <a:pt x="6397" y="0"/>
                      <a:pt x="142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57150"/>
                <a:ext cx="3710515" cy="3676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25" id="25"/>
          <p:cNvSpPr txBox="true"/>
          <p:nvPr/>
        </p:nvSpPr>
        <p:spPr>
          <a:xfrm rot="0">
            <a:off x="2882041" y="1951067"/>
            <a:ext cx="12424494" cy="1677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31"/>
              </a:lnSpc>
            </a:pPr>
            <a:r>
              <a:rPr lang="en-US" sz="9808">
                <a:solidFill>
                  <a:srgbClr val="F46CBF"/>
                </a:solidFill>
                <a:latin typeface="Intro Rust"/>
              </a:rPr>
              <a:t>la tesi di laurea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6917348" y="3628676"/>
            <a:ext cx="4510480" cy="4510480"/>
          </a:xfrm>
          <a:custGeom>
            <a:avLst/>
            <a:gdLst/>
            <a:ahLst/>
            <a:cxnLst/>
            <a:rect r="r" b="b" t="t" l="l"/>
            <a:pathLst>
              <a:path h="4510480" w="4510480">
                <a:moveTo>
                  <a:pt x="0" y="0"/>
                </a:moveTo>
                <a:lnTo>
                  <a:pt x="4510480" y="0"/>
                </a:lnTo>
                <a:lnTo>
                  <a:pt x="4510480" y="4510480"/>
                </a:lnTo>
                <a:lnTo>
                  <a:pt x="0" y="45104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9242213" y="7880632"/>
            <a:ext cx="6945966" cy="1823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5"/>
              </a:lnSpc>
              <a:spcBef>
                <a:spcPct val="0"/>
              </a:spcBef>
            </a:pPr>
            <a:r>
              <a:rPr lang="en-US" sz="3939">
                <a:solidFill>
                  <a:srgbClr val="FFFFFF"/>
                </a:solidFill>
                <a:latin typeface="Foda Display"/>
                <a:ea typeface="Foda Display"/>
              </a:rPr>
              <a:t>4° INCONTRO TUTORATO</a:t>
            </a:r>
          </a:p>
          <a:p>
            <a:pPr algn="ctr">
              <a:lnSpc>
                <a:spcPts val="5515"/>
              </a:lnSpc>
              <a:spcBef>
                <a:spcPct val="0"/>
              </a:spcBef>
            </a:pPr>
            <a:r>
              <a:rPr lang="en-US" sz="3939">
                <a:solidFill>
                  <a:srgbClr val="FFFFFF"/>
                </a:solidFill>
                <a:latin typeface="Foda Display"/>
              </a:rPr>
              <a:t>09/05/2024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Freeform 10" id="10"/>
          <p:cNvSpPr/>
          <p:nvPr/>
        </p:nvSpPr>
        <p:spPr>
          <a:xfrm flipH="false" flipV="false" rot="0">
            <a:off x="1698431" y="4479140"/>
            <a:ext cx="6150400" cy="4461835"/>
          </a:xfrm>
          <a:custGeom>
            <a:avLst/>
            <a:gdLst/>
            <a:ahLst/>
            <a:cxnLst/>
            <a:rect r="r" b="b" t="t" l="l"/>
            <a:pathLst>
              <a:path h="4461835" w="6150400">
                <a:moveTo>
                  <a:pt x="0" y="0"/>
                </a:moveTo>
                <a:lnTo>
                  <a:pt x="6150399" y="0"/>
                </a:lnTo>
                <a:lnTo>
                  <a:pt x="6150399" y="4461835"/>
                </a:lnTo>
                <a:lnTo>
                  <a:pt x="0" y="44618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864302" y="2034538"/>
            <a:ext cx="6674696" cy="6141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9"/>
              </a:lnSpc>
            </a:pPr>
            <a:r>
              <a:rPr lang="en-US" sz="3749">
                <a:solidFill>
                  <a:srgbClr val="FFFFFF"/>
                </a:solidFill>
                <a:latin typeface="Open Sans Bold"/>
              </a:rPr>
              <a:t>LA TESI VERRÀ VALUTATA PER LA </a:t>
            </a:r>
            <a:r>
              <a:rPr lang="en-US" sz="3749" u="sng">
                <a:solidFill>
                  <a:srgbClr val="FFFFFF"/>
                </a:solidFill>
                <a:latin typeface="Open Sans Bold"/>
              </a:rPr>
              <a:t>QUALITÀ </a:t>
            </a:r>
            <a:r>
              <a:rPr lang="en-US" sz="3749">
                <a:solidFill>
                  <a:srgbClr val="FFFFFF"/>
                </a:solidFill>
                <a:latin typeface="Open Sans Bold"/>
              </a:rPr>
              <a:t>DEL PRODOTTO FINALE E PER LA </a:t>
            </a:r>
            <a:r>
              <a:rPr lang="en-US" sz="3749" u="sng">
                <a:solidFill>
                  <a:srgbClr val="FFFFFF"/>
                </a:solidFill>
                <a:latin typeface="Open Sans Bold"/>
              </a:rPr>
              <a:t>CURA </a:t>
            </a:r>
            <a:r>
              <a:rPr lang="en-US" sz="3749">
                <a:solidFill>
                  <a:srgbClr val="FFFFFF"/>
                </a:solidFill>
                <a:latin typeface="Open Sans Bold"/>
              </a:rPr>
              <a:t>NEL PROCESSO. </a:t>
            </a:r>
          </a:p>
          <a:p>
            <a:pPr algn="ctr">
              <a:lnSpc>
                <a:spcPts val="5249"/>
              </a:lnSpc>
            </a:pPr>
          </a:p>
          <a:p>
            <a:pPr algn="ctr">
              <a:lnSpc>
                <a:spcPts val="5249"/>
              </a:lnSpc>
            </a:pPr>
          </a:p>
          <a:p>
            <a:pPr algn="ctr">
              <a:lnSpc>
                <a:spcPts val="4409"/>
              </a:lnSpc>
            </a:pPr>
            <a:r>
              <a:rPr lang="en-US" sz="3149">
                <a:solidFill>
                  <a:srgbClr val="FFFFFF"/>
                </a:solidFill>
                <a:latin typeface="Open Sans Bold"/>
              </a:rPr>
              <a:t>LE TESI BIBLIOGRAFICHE, SE FATTE BENE, NON SONO MENO IMPEGNATIVE RISPETTO A QUELLE DI RICERCA.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424789" y="428381"/>
            <a:ext cx="4697682" cy="3364715"/>
          </a:xfrm>
          <a:custGeom>
            <a:avLst/>
            <a:gdLst/>
            <a:ahLst/>
            <a:cxnLst/>
            <a:rect r="r" b="b" t="t" l="l"/>
            <a:pathLst>
              <a:path h="3364715" w="4697682">
                <a:moveTo>
                  <a:pt x="0" y="0"/>
                </a:moveTo>
                <a:lnTo>
                  <a:pt x="4697683" y="0"/>
                </a:lnTo>
                <a:lnTo>
                  <a:pt x="4697683" y="3364715"/>
                </a:lnTo>
                <a:lnTo>
                  <a:pt x="0" y="33647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439767" y="4503275"/>
            <a:ext cx="3523765" cy="4114800"/>
          </a:xfrm>
          <a:custGeom>
            <a:avLst/>
            <a:gdLst/>
            <a:ahLst/>
            <a:cxnLst/>
            <a:rect r="r" b="b" t="t" l="l"/>
            <a:pathLst>
              <a:path h="4114800" w="3523765">
                <a:moveTo>
                  <a:pt x="0" y="0"/>
                </a:moveTo>
                <a:lnTo>
                  <a:pt x="3523766" y="0"/>
                </a:lnTo>
                <a:lnTo>
                  <a:pt x="3523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895970" y="1450491"/>
            <a:ext cx="6691460" cy="2740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68"/>
              </a:lnSpc>
            </a:pPr>
            <a:r>
              <a:rPr lang="en-US" sz="5262">
                <a:solidFill>
                  <a:srgbClr val="FFFFFF"/>
                </a:solidFill>
                <a:latin typeface="Open Sans Bold"/>
              </a:rPr>
              <a:t>SE NON MI LAUREO ENTRO OTTOBRE SONO IN RITARDO.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95970" y="1450491"/>
            <a:ext cx="6691460" cy="2740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68"/>
              </a:lnSpc>
            </a:pPr>
            <a:r>
              <a:rPr lang="en-US" sz="5262">
                <a:solidFill>
                  <a:srgbClr val="FFFFFF"/>
                </a:solidFill>
                <a:latin typeface="Open Sans Bold"/>
              </a:rPr>
              <a:t>SE NON MI LAUREO ENTRO OTTOBRE SONO IN RITARDO.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305855" y="1312507"/>
            <a:ext cx="5791590" cy="4114800"/>
          </a:xfrm>
          <a:custGeom>
            <a:avLst/>
            <a:gdLst/>
            <a:ahLst/>
            <a:cxnLst/>
            <a:rect r="r" b="b" t="t" l="l"/>
            <a:pathLst>
              <a:path h="4114800" w="5791590">
                <a:moveTo>
                  <a:pt x="0" y="0"/>
                </a:moveTo>
                <a:lnTo>
                  <a:pt x="5791590" y="0"/>
                </a:lnTo>
                <a:lnTo>
                  <a:pt x="57915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305855" y="5682398"/>
            <a:ext cx="6593445" cy="3140128"/>
          </a:xfrm>
          <a:custGeom>
            <a:avLst/>
            <a:gdLst/>
            <a:ahLst/>
            <a:cxnLst/>
            <a:rect r="r" b="b" t="t" l="l"/>
            <a:pathLst>
              <a:path h="3140128" w="6593445">
                <a:moveTo>
                  <a:pt x="0" y="0"/>
                </a:moveTo>
                <a:lnTo>
                  <a:pt x="6593445" y="0"/>
                </a:lnTo>
                <a:lnTo>
                  <a:pt x="6593445" y="3140128"/>
                </a:lnTo>
                <a:lnTo>
                  <a:pt x="0" y="3140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451"/>
            <a:chOff x="0" y="0"/>
            <a:chExt cx="10820400" cy="10972601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601"/>
              <a:chOff x="0" y="0"/>
              <a:chExt cx="3199014" cy="324401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199014" cy="3244011"/>
              </a:xfrm>
              <a:custGeom>
                <a:avLst/>
                <a:gdLst/>
                <a:ahLst/>
                <a:cxnLst/>
                <a:rect r="r" b="b" t="t" l="l"/>
                <a:pathLst>
                  <a:path h="3244011" w="3199014">
                    <a:moveTo>
                      <a:pt x="26712" y="0"/>
                    </a:moveTo>
                    <a:lnTo>
                      <a:pt x="3172302" y="0"/>
                    </a:lnTo>
                    <a:cubicBezTo>
                      <a:pt x="3179387" y="0"/>
                      <a:pt x="3186181" y="2814"/>
                      <a:pt x="3191190" y="7824"/>
                    </a:cubicBezTo>
                    <a:cubicBezTo>
                      <a:pt x="3196200" y="12833"/>
                      <a:pt x="3199014" y="19627"/>
                      <a:pt x="3199014" y="26712"/>
                    </a:cubicBezTo>
                    <a:lnTo>
                      <a:pt x="3199014" y="3217300"/>
                    </a:lnTo>
                    <a:cubicBezTo>
                      <a:pt x="3199014" y="3224384"/>
                      <a:pt x="3196200" y="3231178"/>
                      <a:pt x="3191190" y="3236188"/>
                    </a:cubicBezTo>
                    <a:cubicBezTo>
                      <a:pt x="3186181" y="3241197"/>
                      <a:pt x="3179387" y="3244011"/>
                      <a:pt x="3172302" y="3244011"/>
                    </a:cubicBezTo>
                    <a:lnTo>
                      <a:pt x="26712" y="3244011"/>
                    </a:lnTo>
                    <a:cubicBezTo>
                      <a:pt x="19627" y="3244011"/>
                      <a:pt x="12833" y="3241197"/>
                      <a:pt x="7824" y="3236188"/>
                    </a:cubicBezTo>
                    <a:cubicBezTo>
                      <a:pt x="2814" y="3231178"/>
                      <a:pt x="0" y="3224384"/>
                      <a:pt x="0" y="3217300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3199014" cy="3301161"/>
              </a:xfrm>
              <a:prstGeom prst="rect">
                <a:avLst/>
              </a:prstGeom>
            </p:spPr>
            <p:txBody>
              <a:bodyPr anchor="ctr" rtlCol="false" tIns="33941" lIns="33941" bIns="33941" rIns="33941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601"/>
              <a:chOff x="0" y="0"/>
              <a:chExt cx="3199014" cy="3244011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199014" cy="3244011"/>
              </a:xfrm>
              <a:custGeom>
                <a:avLst/>
                <a:gdLst/>
                <a:ahLst/>
                <a:cxnLst/>
                <a:rect r="r" b="b" t="t" l="l"/>
                <a:pathLst>
                  <a:path h="3244011" w="3199014">
                    <a:moveTo>
                      <a:pt x="24804" y="0"/>
                    </a:moveTo>
                    <a:lnTo>
                      <a:pt x="3174210" y="0"/>
                    </a:lnTo>
                    <a:cubicBezTo>
                      <a:pt x="3180788" y="0"/>
                      <a:pt x="3187097" y="2613"/>
                      <a:pt x="3191749" y="7265"/>
                    </a:cubicBezTo>
                    <a:cubicBezTo>
                      <a:pt x="3196401" y="11916"/>
                      <a:pt x="3199014" y="18225"/>
                      <a:pt x="3199014" y="24804"/>
                    </a:cubicBezTo>
                    <a:lnTo>
                      <a:pt x="3199014" y="3219208"/>
                    </a:lnTo>
                    <a:cubicBezTo>
                      <a:pt x="3199014" y="3225786"/>
                      <a:pt x="3196401" y="3232095"/>
                      <a:pt x="3191749" y="3236747"/>
                    </a:cubicBezTo>
                    <a:cubicBezTo>
                      <a:pt x="3187097" y="3241398"/>
                      <a:pt x="3180788" y="3244011"/>
                      <a:pt x="3174210" y="3244011"/>
                    </a:cubicBezTo>
                    <a:lnTo>
                      <a:pt x="24804" y="3244011"/>
                    </a:lnTo>
                    <a:cubicBezTo>
                      <a:pt x="18225" y="3244011"/>
                      <a:pt x="11916" y="3241398"/>
                      <a:pt x="7265" y="3236747"/>
                    </a:cubicBezTo>
                    <a:cubicBezTo>
                      <a:pt x="2613" y="3232095"/>
                      <a:pt x="0" y="3225786"/>
                      <a:pt x="0" y="3219208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3199014" cy="3301161"/>
              </a:xfrm>
              <a:prstGeom prst="rect">
                <a:avLst/>
              </a:prstGeom>
            </p:spPr>
            <p:txBody>
              <a:bodyPr anchor="ctr" rtlCol="false" tIns="33941" lIns="33941" bIns="33941" rIns="33941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Freeform 10" id="10"/>
          <p:cNvSpPr/>
          <p:nvPr/>
        </p:nvSpPr>
        <p:spPr>
          <a:xfrm flipH="false" flipV="false" rot="0">
            <a:off x="4079522" y="0"/>
            <a:ext cx="4697682" cy="3364715"/>
          </a:xfrm>
          <a:custGeom>
            <a:avLst/>
            <a:gdLst/>
            <a:ahLst/>
            <a:cxnLst/>
            <a:rect r="r" b="b" t="t" l="l"/>
            <a:pathLst>
              <a:path h="3364715" w="4697682">
                <a:moveTo>
                  <a:pt x="0" y="0"/>
                </a:moveTo>
                <a:lnTo>
                  <a:pt x="4697683" y="0"/>
                </a:lnTo>
                <a:lnTo>
                  <a:pt x="4697683" y="3364715"/>
                </a:lnTo>
                <a:lnTo>
                  <a:pt x="0" y="33647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669465" y="4875009"/>
            <a:ext cx="5064369" cy="4114800"/>
          </a:xfrm>
          <a:custGeom>
            <a:avLst/>
            <a:gdLst/>
            <a:ahLst/>
            <a:cxnLst/>
            <a:rect r="r" b="b" t="t" l="l"/>
            <a:pathLst>
              <a:path h="4114800" w="5064369">
                <a:moveTo>
                  <a:pt x="0" y="0"/>
                </a:moveTo>
                <a:lnTo>
                  <a:pt x="5064370" y="0"/>
                </a:lnTo>
                <a:lnTo>
                  <a:pt x="50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335357" y="5442752"/>
            <a:ext cx="1676126" cy="1489657"/>
          </a:xfrm>
          <a:custGeom>
            <a:avLst/>
            <a:gdLst/>
            <a:ahLst/>
            <a:cxnLst/>
            <a:rect r="r" b="b" t="t" l="l"/>
            <a:pathLst>
              <a:path h="1489657" w="1676126">
                <a:moveTo>
                  <a:pt x="0" y="0"/>
                </a:moveTo>
                <a:lnTo>
                  <a:pt x="1676127" y="0"/>
                </a:lnTo>
                <a:lnTo>
                  <a:pt x="1676127" y="1489657"/>
                </a:lnTo>
                <a:lnTo>
                  <a:pt x="0" y="1489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913668" y="4130181"/>
            <a:ext cx="3173540" cy="4114800"/>
          </a:xfrm>
          <a:custGeom>
            <a:avLst/>
            <a:gdLst/>
            <a:ahLst/>
            <a:cxnLst/>
            <a:rect r="r" b="b" t="t" l="l"/>
            <a:pathLst>
              <a:path h="4114800" w="317354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782811" y="1517764"/>
            <a:ext cx="6781220" cy="3357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Quicksand 1 Bold"/>
              </a:rPr>
              <a:t>SI È CONSIDERAT* A TUTTI GLI EFFETTI </a:t>
            </a:r>
            <a:r>
              <a:rPr lang="en-US" sz="3199" u="sng">
                <a:solidFill>
                  <a:srgbClr val="FFFFFF"/>
                </a:solidFill>
                <a:latin typeface="Quicksand 1 Bold"/>
              </a:rPr>
              <a:t>IN CORSO</a:t>
            </a:r>
            <a:r>
              <a:rPr lang="en-US" sz="3199">
                <a:solidFill>
                  <a:srgbClr val="FFFFFF"/>
                </a:solidFill>
                <a:latin typeface="Quicksand 1 Bold"/>
              </a:rPr>
              <a:t> FINO ALLA SESSIONE DI LAUREA DI </a:t>
            </a:r>
            <a:r>
              <a:rPr lang="en-US" sz="3199" u="sng">
                <a:solidFill>
                  <a:srgbClr val="FFFFFF"/>
                </a:solidFill>
                <a:latin typeface="Quicksand 1 Bold"/>
              </a:rPr>
              <a:t>MARZO</a:t>
            </a:r>
            <a:r>
              <a:rPr lang="en-US" sz="3199">
                <a:solidFill>
                  <a:srgbClr val="FFFFFF"/>
                </a:solidFill>
                <a:latin typeface="Quicksand 1 Bold"/>
              </a:rPr>
              <a:t>.</a:t>
            </a:r>
          </a:p>
          <a:p>
            <a:pPr algn="l">
              <a:lnSpc>
                <a:spcPts val="4479"/>
              </a:lnSpc>
            </a:pPr>
          </a:p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Quicksand 1 Bold"/>
              </a:rPr>
              <a:t>MA POI, IN RITARDO PER COSA?</a:t>
            </a:r>
          </a:p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Quicksand 1 Bold"/>
              </a:rPr>
              <a:t>RISPETTO A CHI?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519879" y="6043288"/>
            <a:ext cx="3926732" cy="3215012"/>
          </a:xfrm>
          <a:custGeom>
            <a:avLst/>
            <a:gdLst/>
            <a:ahLst/>
            <a:cxnLst/>
            <a:rect r="r" b="b" t="t" l="l"/>
            <a:pathLst>
              <a:path h="3215012" w="3926732">
                <a:moveTo>
                  <a:pt x="0" y="0"/>
                </a:moveTo>
                <a:lnTo>
                  <a:pt x="3926732" y="0"/>
                </a:lnTo>
                <a:lnTo>
                  <a:pt x="3926732" y="3215012"/>
                </a:lnTo>
                <a:lnTo>
                  <a:pt x="0" y="3215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895970" y="1450491"/>
            <a:ext cx="6691460" cy="45927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68"/>
              </a:lnSpc>
            </a:pPr>
            <a:r>
              <a:rPr lang="en-US" sz="5262">
                <a:solidFill>
                  <a:srgbClr val="FFFFFF"/>
                </a:solidFill>
                <a:latin typeface="Open Sans Bold"/>
              </a:rPr>
              <a:t>SONO GIÀ IN RITARDO PER INIZIARE A CERCARE UNA RELATRICE / UN RELATORE.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95970" y="1450491"/>
            <a:ext cx="6691460" cy="45927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68"/>
              </a:lnSpc>
            </a:pPr>
            <a:r>
              <a:rPr lang="en-US" sz="5262">
                <a:solidFill>
                  <a:srgbClr val="FFFFFF"/>
                </a:solidFill>
                <a:latin typeface="Open Sans Bold"/>
              </a:rPr>
              <a:t>SONO GIÀ IN RITARDO PER INIZIARE A CERCARE UNA RELATRICE / UN RELATORE.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474721" y="68588"/>
            <a:ext cx="6408594" cy="7451853"/>
          </a:xfrm>
          <a:prstGeom prst="rect">
            <a:avLst/>
          </a:prstGeom>
        </p:spPr>
      </p:pic>
      <p:sp>
        <p:nvSpPr>
          <p:cNvPr name="Freeform 13" id="13"/>
          <p:cNvSpPr/>
          <p:nvPr/>
        </p:nvSpPr>
        <p:spPr>
          <a:xfrm flipH="false" flipV="false" rot="0">
            <a:off x="11619977" y="6935985"/>
            <a:ext cx="4118083" cy="1765628"/>
          </a:xfrm>
          <a:custGeom>
            <a:avLst/>
            <a:gdLst/>
            <a:ahLst/>
            <a:cxnLst/>
            <a:rect r="r" b="b" t="t" l="l"/>
            <a:pathLst>
              <a:path h="1765628" w="4118083">
                <a:moveTo>
                  <a:pt x="0" y="0"/>
                </a:moveTo>
                <a:lnTo>
                  <a:pt x="4118082" y="0"/>
                </a:lnTo>
                <a:lnTo>
                  <a:pt x="4118082" y="1765628"/>
                </a:lnTo>
                <a:lnTo>
                  <a:pt x="0" y="176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433219" y="1028700"/>
            <a:ext cx="8115300" cy="8952499"/>
            <a:chOff x="0" y="0"/>
            <a:chExt cx="10820400" cy="11936665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1936665"/>
              <a:chOff x="0" y="0"/>
              <a:chExt cx="3199014" cy="3529034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199014" cy="3529034"/>
              </a:xfrm>
              <a:custGeom>
                <a:avLst/>
                <a:gdLst/>
                <a:ahLst/>
                <a:cxnLst/>
                <a:rect r="r" b="b" t="t" l="l"/>
                <a:pathLst>
                  <a:path h="3529034" w="3199014">
                    <a:moveTo>
                      <a:pt x="26712" y="0"/>
                    </a:moveTo>
                    <a:lnTo>
                      <a:pt x="3172302" y="0"/>
                    </a:lnTo>
                    <a:cubicBezTo>
                      <a:pt x="3179387" y="0"/>
                      <a:pt x="3186181" y="2814"/>
                      <a:pt x="3191190" y="7824"/>
                    </a:cubicBezTo>
                    <a:cubicBezTo>
                      <a:pt x="3196200" y="12833"/>
                      <a:pt x="3199014" y="19627"/>
                      <a:pt x="3199014" y="26712"/>
                    </a:cubicBezTo>
                    <a:lnTo>
                      <a:pt x="3199014" y="3502322"/>
                    </a:lnTo>
                    <a:cubicBezTo>
                      <a:pt x="3199014" y="3509406"/>
                      <a:pt x="3196200" y="3516201"/>
                      <a:pt x="3191190" y="3521210"/>
                    </a:cubicBezTo>
                    <a:cubicBezTo>
                      <a:pt x="3186181" y="3526220"/>
                      <a:pt x="3179387" y="3529034"/>
                      <a:pt x="3172302" y="3529034"/>
                    </a:cubicBezTo>
                    <a:lnTo>
                      <a:pt x="26712" y="3529034"/>
                    </a:lnTo>
                    <a:cubicBezTo>
                      <a:pt x="19627" y="3529034"/>
                      <a:pt x="12833" y="3526220"/>
                      <a:pt x="7824" y="3521210"/>
                    </a:cubicBezTo>
                    <a:cubicBezTo>
                      <a:pt x="2814" y="3516201"/>
                      <a:pt x="0" y="3509406"/>
                      <a:pt x="0" y="3502322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3199014" cy="3586184"/>
              </a:xfrm>
              <a:prstGeom prst="rect">
                <a:avLst/>
              </a:prstGeom>
            </p:spPr>
            <p:txBody>
              <a:bodyPr anchor="ctr" rtlCol="false" tIns="33941" lIns="33941" bIns="33941" rIns="33941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1936665"/>
              <a:chOff x="0" y="0"/>
              <a:chExt cx="3199014" cy="3529034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199014" cy="3529034"/>
              </a:xfrm>
              <a:custGeom>
                <a:avLst/>
                <a:gdLst/>
                <a:ahLst/>
                <a:cxnLst/>
                <a:rect r="r" b="b" t="t" l="l"/>
                <a:pathLst>
                  <a:path h="3529034" w="3199014">
                    <a:moveTo>
                      <a:pt x="24804" y="0"/>
                    </a:moveTo>
                    <a:lnTo>
                      <a:pt x="3174210" y="0"/>
                    </a:lnTo>
                    <a:cubicBezTo>
                      <a:pt x="3180788" y="0"/>
                      <a:pt x="3187097" y="2613"/>
                      <a:pt x="3191749" y="7265"/>
                    </a:cubicBezTo>
                    <a:cubicBezTo>
                      <a:pt x="3196401" y="11916"/>
                      <a:pt x="3199014" y="18225"/>
                      <a:pt x="3199014" y="24804"/>
                    </a:cubicBezTo>
                    <a:lnTo>
                      <a:pt x="3199014" y="3504230"/>
                    </a:lnTo>
                    <a:cubicBezTo>
                      <a:pt x="3199014" y="3510809"/>
                      <a:pt x="3196401" y="3517117"/>
                      <a:pt x="3191749" y="3521769"/>
                    </a:cubicBezTo>
                    <a:cubicBezTo>
                      <a:pt x="3187097" y="3526420"/>
                      <a:pt x="3180788" y="3529034"/>
                      <a:pt x="3174210" y="3529034"/>
                    </a:cubicBezTo>
                    <a:lnTo>
                      <a:pt x="24804" y="3529034"/>
                    </a:lnTo>
                    <a:cubicBezTo>
                      <a:pt x="18225" y="3529034"/>
                      <a:pt x="11916" y="3526420"/>
                      <a:pt x="7265" y="3521769"/>
                    </a:cubicBezTo>
                    <a:cubicBezTo>
                      <a:pt x="2613" y="3517117"/>
                      <a:pt x="0" y="3510809"/>
                      <a:pt x="0" y="3504230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219075"/>
                <a:ext cx="3199014" cy="3309959"/>
              </a:xfrm>
              <a:prstGeom prst="rect">
                <a:avLst/>
              </a:prstGeom>
            </p:spPr>
            <p:txBody>
              <a:bodyPr anchor="ctr" rtlCol="false" tIns="33941" lIns="33941" bIns="33941" rIns="33941"/>
              <a:lstStyle/>
              <a:p>
                <a:pPr algn="l" marL="0" indent="0" lvl="0">
                  <a:lnSpc>
                    <a:spcPts val="971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10" id="10"/>
          <p:cNvGrpSpPr/>
          <p:nvPr/>
        </p:nvGrpSpPr>
        <p:grpSpPr>
          <a:xfrm rot="0">
            <a:off x="841625" y="3978737"/>
            <a:ext cx="7621792" cy="4403853"/>
            <a:chOff x="0" y="0"/>
            <a:chExt cx="10162389" cy="5871805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10162389" cy="5871805"/>
              <a:chOff x="0" y="0"/>
              <a:chExt cx="5614442" cy="3244011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5614442" cy="3244011"/>
              </a:xfrm>
              <a:custGeom>
                <a:avLst/>
                <a:gdLst/>
                <a:ahLst/>
                <a:cxnLst/>
                <a:rect r="r" b="b" t="t" l="l"/>
                <a:pathLst>
                  <a:path h="3244011" w="5614442">
                    <a:moveTo>
                      <a:pt x="15220" y="0"/>
                    </a:moveTo>
                    <a:lnTo>
                      <a:pt x="5599222" y="0"/>
                    </a:lnTo>
                    <a:cubicBezTo>
                      <a:pt x="5607627" y="0"/>
                      <a:pt x="5614442" y="6814"/>
                      <a:pt x="5614442" y="15220"/>
                    </a:cubicBezTo>
                    <a:lnTo>
                      <a:pt x="5614442" y="3228792"/>
                    </a:lnTo>
                    <a:cubicBezTo>
                      <a:pt x="5614442" y="3237197"/>
                      <a:pt x="5607627" y="3244011"/>
                      <a:pt x="5599222" y="3244011"/>
                    </a:cubicBezTo>
                    <a:lnTo>
                      <a:pt x="15220" y="3244011"/>
                    </a:lnTo>
                    <a:cubicBezTo>
                      <a:pt x="6814" y="3244011"/>
                      <a:pt x="0" y="3237197"/>
                      <a:pt x="0" y="3228792"/>
                    </a:cubicBezTo>
                    <a:lnTo>
                      <a:pt x="0" y="15220"/>
                    </a:lnTo>
                    <a:cubicBezTo>
                      <a:pt x="0" y="6814"/>
                      <a:pt x="6814" y="0"/>
                      <a:pt x="15220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57150"/>
                <a:ext cx="5614442" cy="3301161"/>
              </a:xfrm>
              <a:prstGeom prst="rect">
                <a:avLst/>
              </a:prstGeom>
            </p:spPr>
            <p:txBody>
              <a:bodyPr anchor="ctr" rtlCol="false" tIns="33941" lIns="33941" bIns="33941" rIns="33941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0" y="0"/>
              <a:ext cx="10162389" cy="5871805"/>
              <a:chOff x="0" y="0"/>
              <a:chExt cx="5614442" cy="3244011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5614442" cy="3244011"/>
              </a:xfrm>
              <a:custGeom>
                <a:avLst/>
                <a:gdLst/>
                <a:ahLst/>
                <a:cxnLst/>
                <a:rect r="r" b="b" t="t" l="l"/>
                <a:pathLst>
                  <a:path h="3244011" w="5614442">
                    <a:moveTo>
                      <a:pt x="14133" y="0"/>
                    </a:moveTo>
                    <a:lnTo>
                      <a:pt x="5600309" y="0"/>
                    </a:lnTo>
                    <a:cubicBezTo>
                      <a:pt x="5608114" y="0"/>
                      <a:pt x="5614442" y="6327"/>
                      <a:pt x="5614442" y="14133"/>
                    </a:cubicBezTo>
                    <a:lnTo>
                      <a:pt x="5614442" y="3229879"/>
                    </a:lnTo>
                    <a:cubicBezTo>
                      <a:pt x="5614442" y="3237684"/>
                      <a:pt x="5608114" y="3244011"/>
                      <a:pt x="5600309" y="3244011"/>
                    </a:cubicBezTo>
                    <a:lnTo>
                      <a:pt x="14133" y="3244011"/>
                    </a:lnTo>
                    <a:cubicBezTo>
                      <a:pt x="6327" y="3244011"/>
                      <a:pt x="0" y="3237684"/>
                      <a:pt x="0" y="3229879"/>
                    </a:cubicBezTo>
                    <a:lnTo>
                      <a:pt x="0" y="14133"/>
                    </a:lnTo>
                    <a:cubicBezTo>
                      <a:pt x="0" y="6327"/>
                      <a:pt x="6327" y="0"/>
                      <a:pt x="1413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57150"/>
                <a:ext cx="5614442" cy="3301161"/>
              </a:xfrm>
              <a:prstGeom prst="rect">
                <a:avLst/>
              </a:prstGeom>
            </p:spPr>
            <p:txBody>
              <a:bodyPr anchor="ctr" rtlCol="false" tIns="33941" lIns="33941" bIns="33941" rIns="33941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Freeform 17" id="17"/>
          <p:cNvSpPr/>
          <p:nvPr/>
        </p:nvSpPr>
        <p:spPr>
          <a:xfrm flipH="false" flipV="false" rot="0">
            <a:off x="2272097" y="199813"/>
            <a:ext cx="4760848" cy="3778923"/>
          </a:xfrm>
          <a:custGeom>
            <a:avLst/>
            <a:gdLst/>
            <a:ahLst/>
            <a:cxnLst/>
            <a:rect r="r" b="b" t="t" l="l"/>
            <a:pathLst>
              <a:path h="3778923" w="4760848">
                <a:moveTo>
                  <a:pt x="0" y="0"/>
                </a:moveTo>
                <a:lnTo>
                  <a:pt x="4760848" y="0"/>
                </a:lnTo>
                <a:lnTo>
                  <a:pt x="4760848" y="3778924"/>
                </a:lnTo>
                <a:lnTo>
                  <a:pt x="0" y="3778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313274" y="8382590"/>
            <a:ext cx="2355191" cy="1477882"/>
          </a:xfrm>
          <a:custGeom>
            <a:avLst/>
            <a:gdLst/>
            <a:ahLst/>
            <a:cxnLst/>
            <a:rect r="r" b="b" t="t" l="l"/>
            <a:pathLst>
              <a:path h="1477882" w="2355191">
                <a:moveTo>
                  <a:pt x="0" y="0"/>
                </a:moveTo>
                <a:lnTo>
                  <a:pt x="2355191" y="0"/>
                </a:lnTo>
                <a:lnTo>
                  <a:pt x="2355191" y="1477882"/>
                </a:lnTo>
                <a:lnTo>
                  <a:pt x="0" y="1477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261911" y="4352113"/>
            <a:ext cx="6781220" cy="448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Quicksand 1 Bold"/>
              </a:rPr>
              <a:t>LA PROCEDURA DI ASSEGNAZIONE RELATRICE/RELATORE SI PUÒ EFFETTUARE </a:t>
            </a:r>
            <a:r>
              <a:rPr lang="en-US" sz="3199" u="sng">
                <a:solidFill>
                  <a:srgbClr val="FFFFFF"/>
                </a:solidFill>
                <a:latin typeface="Quicksand 1 Bold"/>
              </a:rPr>
              <a:t>A PARTIRE DA UN ANNO PRIMA RISPETTO ALLA SESSIONE IN CUI SI INTENDE LAUREARSI.</a:t>
            </a:r>
          </a:p>
          <a:p>
            <a:pPr algn="l">
              <a:lnSpc>
                <a:spcPts val="4479"/>
              </a:lnSpc>
            </a:pPr>
          </a:p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Quicksand 1 Bold"/>
              </a:rPr>
              <a:t>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433219" y="1631440"/>
            <a:ext cx="7826081" cy="5417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Quicksand 2 Bold"/>
              </a:rPr>
              <a:t>QUESTO SIGNIFICA CHE NON POSSO/ NON DEVO INIZIARE A MUOVERMI?</a:t>
            </a: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Quicksand 2 Bold"/>
              </a:rPr>
              <a:t>NO!</a:t>
            </a: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Quicksand 2 Bold"/>
              </a:rPr>
              <a:t>SIGNIFICA PERÒ CHE NON C’È UN MOMENTO GIUSTO IN ASSOLUTO, UGUALE PER TUTT* IN CUI FARLO. </a:t>
            </a:r>
          </a:p>
          <a:p>
            <a:pPr algn="ctr">
              <a:lnSpc>
                <a:spcPts val="4339"/>
              </a:lnSpc>
            </a:pP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FFFFFF"/>
                </a:solidFill>
                <a:latin typeface="Quicksand 2 Bold"/>
              </a:rPr>
              <a:t>CERCA DI CALCOLARE I </a:t>
            </a:r>
            <a:r>
              <a:rPr lang="en-US" sz="3099" u="sng">
                <a:solidFill>
                  <a:srgbClr val="FFFFFF"/>
                </a:solidFill>
                <a:latin typeface="Quicksand 2 Bold"/>
              </a:rPr>
              <a:t>TUOI TEMPI</a:t>
            </a:r>
            <a:r>
              <a:rPr lang="en-US" sz="3099">
                <a:solidFill>
                  <a:srgbClr val="FFFFFF"/>
                </a:solidFill>
                <a:latin typeface="Quicksand 2 Bold"/>
              </a:rPr>
              <a:t> E DI PROGETTARE EFFICACEMENTE SULLA BASE DELLE </a:t>
            </a:r>
            <a:r>
              <a:rPr lang="en-US" sz="3099" u="sng">
                <a:solidFill>
                  <a:srgbClr val="FFFFFF"/>
                </a:solidFill>
                <a:latin typeface="Quicksand 2 Bold"/>
              </a:rPr>
              <a:t>TUE NECESSITÀ</a:t>
            </a:r>
            <a:r>
              <a:rPr lang="en-US" sz="3099">
                <a:solidFill>
                  <a:srgbClr val="FFFFFF"/>
                </a:solidFill>
                <a:latin typeface="Quicksand 2 Bold"/>
              </a:rPr>
              <a:t>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751361" y="7681610"/>
            <a:ext cx="7974573" cy="700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48"/>
              </a:lnSpc>
            </a:pPr>
            <a:r>
              <a:rPr lang="en-US" sz="5411">
                <a:solidFill>
                  <a:srgbClr val="F46CBF"/>
                </a:solidFill>
                <a:latin typeface="Intro Rust"/>
              </a:rPr>
              <a:t>mORE ON THAT LATER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240473" y="5896649"/>
            <a:ext cx="3931756" cy="3361651"/>
          </a:xfrm>
          <a:custGeom>
            <a:avLst/>
            <a:gdLst/>
            <a:ahLst/>
            <a:cxnLst/>
            <a:rect r="r" b="b" t="t" l="l"/>
            <a:pathLst>
              <a:path h="3361651" w="3931756">
                <a:moveTo>
                  <a:pt x="0" y="0"/>
                </a:moveTo>
                <a:lnTo>
                  <a:pt x="3931756" y="0"/>
                </a:lnTo>
                <a:lnTo>
                  <a:pt x="3931756" y="3361651"/>
                </a:lnTo>
                <a:lnTo>
                  <a:pt x="0" y="3361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19985" y="1144038"/>
            <a:ext cx="7363330" cy="4752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5438">
                <a:solidFill>
                  <a:srgbClr val="FFFFFF"/>
                </a:solidFill>
                <a:latin typeface="Open Sans Bold"/>
              </a:rPr>
              <a:t>UNA VOLTA TROVAT* UNA RELATRICE / UN RELATORE NON POSSO PIÙ CAMBIARE.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366672" y="6193150"/>
            <a:ext cx="3729474" cy="2685222"/>
          </a:xfrm>
          <a:custGeom>
            <a:avLst/>
            <a:gdLst/>
            <a:ahLst/>
            <a:cxnLst/>
            <a:rect r="r" b="b" t="t" l="l"/>
            <a:pathLst>
              <a:path h="2685222" w="3729474">
                <a:moveTo>
                  <a:pt x="0" y="0"/>
                </a:moveTo>
                <a:lnTo>
                  <a:pt x="3729475" y="0"/>
                </a:lnTo>
                <a:lnTo>
                  <a:pt x="3729475" y="2685222"/>
                </a:lnTo>
                <a:lnTo>
                  <a:pt x="0" y="26852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19985" y="1144038"/>
            <a:ext cx="7363330" cy="4752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5438">
                <a:solidFill>
                  <a:srgbClr val="FFFFFF"/>
                </a:solidFill>
                <a:latin typeface="Open Sans Bold"/>
              </a:rPr>
              <a:t>UNA VOLTA TROVAT* UNA RELATRICE / UN RELATORE NON POSSO PIÙ CAMBIARE.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Freeform 10" id="10"/>
          <p:cNvSpPr/>
          <p:nvPr/>
        </p:nvSpPr>
        <p:spPr>
          <a:xfrm flipH="false" flipV="false" rot="0">
            <a:off x="2445380" y="385505"/>
            <a:ext cx="4697682" cy="3364715"/>
          </a:xfrm>
          <a:custGeom>
            <a:avLst/>
            <a:gdLst/>
            <a:ahLst/>
            <a:cxnLst/>
            <a:rect r="r" b="b" t="t" l="l"/>
            <a:pathLst>
              <a:path h="3364715" w="4697682">
                <a:moveTo>
                  <a:pt x="0" y="0"/>
                </a:moveTo>
                <a:lnTo>
                  <a:pt x="4697682" y="0"/>
                </a:lnTo>
                <a:lnTo>
                  <a:pt x="4697682" y="3364714"/>
                </a:lnTo>
                <a:lnTo>
                  <a:pt x="0" y="336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144000" y="3783111"/>
            <a:ext cx="3662953" cy="2298503"/>
          </a:xfrm>
          <a:custGeom>
            <a:avLst/>
            <a:gdLst/>
            <a:ahLst/>
            <a:cxnLst/>
            <a:rect r="r" b="b" t="t" l="l"/>
            <a:pathLst>
              <a:path h="2298503" w="3662953">
                <a:moveTo>
                  <a:pt x="0" y="0"/>
                </a:moveTo>
                <a:lnTo>
                  <a:pt x="3662953" y="0"/>
                </a:lnTo>
                <a:lnTo>
                  <a:pt x="3662953" y="2298503"/>
                </a:lnTo>
                <a:lnTo>
                  <a:pt x="0" y="22985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144000" y="1378735"/>
            <a:ext cx="8115300" cy="7012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1"/>
              </a:lnSpc>
            </a:pPr>
            <a:r>
              <a:rPr lang="en-US" sz="4686">
                <a:solidFill>
                  <a:srgbClr val="FFFFFF"/>
                </a:solidFill>
                <a:latin typeface="Quicksand 2 Bold"/>
              </a:rPr>
              <a:t>SE NE SI HA LA NECESSITÀ, È POSSIBILE CAMBIARE RELATORE/RELATRICE.</a:t>
            </a:r>
          </a:p>
          <a:p>
            <a:pPr algn="ctr">
              <a:lnSpc>
                <a:spcPts val="6561"/>
              </a:lnSpc>
            </a:pPr>
            <a:r>
              <a:rPr lang="en-US" sz="4686">
                <a:solidFill>
                  <a:srgbClr val="FFFFFF"/>
                </a:solidFill>
                <a:latin typeface="Quicksand 2 Bold"/>
              </a:rPr>
              <a:t> </a:t>
            </a:r>
          </a:p>
          <a:p>
            <a:pPr algn="ctr">
              <a:lnSpc>
                <a:spcPts val="5861"/>
              </a:lnSpc>
            </a:pPr>
            <a:r>
              <a:rPr lang="en-US" sz="4186" u="sng">
                <a:solidFill>
                  <a:srgbClr val="F7FAF7"/>
                </a:solidFill>
                <a:latin typeface="Quicksand 2 Bold"/>
              </a:rPr>
              <a:t>ATTENZIONE</a:t>
            </a:r>
            <a:r>
              <a:rPr lang="en-US" sz="4186">
                <a:solidFill>
                  <a:srgbClr val="F7FAF7"/>
                </a:solidFill>
                <a:latin typeface="Quicksand 2 Bold"/>
              </a:rPr>
              <a:t>:</a:t>
            </a:r>
          </a:p>
          <a:p>
            <a:pPr algn="ctr">
              <a:lnSpc>
                <a:spcPts val="5861"/>
              </a:lnSpc>
              <a:spcBef>
                <a:spcPct val="0"/>
              </a:spcBef>
            </a:pPr>
            <a:r>
              <a:rPr lang="en-US" sz="4186">
                <a:solidFill>
                  <a:srgbClr val="FFFFFF"/>
                </a:solidFill>
                <a:latin typeface="Quicksand 2 Bold"/>
              </a:rPr>
              <a:t>QUANDO SI PROCEDE CON LA RINUNCIA  BISOGNA AVER GIÀ SCELTO LA NUOVA RELATRICE O IL NUOVO RELATORE.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99820" y="582394"/>
            <a:ext cx="14088360" cy="9122213"/>
            <a:chOff x="0" y="0"/>
            <a:chExt cx="18784480" cy="12162951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8784480" cy="12162951"/>
              <a:chOff x="0" y="0"/>
              <a:chExt cx="3710515" cy="240255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710515" cy="2402558"/>
              </a:xfrm>
              <a:custGeom>
                <a:avLst/>
                <a:gdLst/>
                <a:ahLst/>
                <a:cxnLst/>
                <a:rect r="r" b="b" t="t" l="l"/>
                <a:pathLst>
                  <a:path h="2402558" w="3710515">
                    <a:moveTo>
                      <a:pt x="15387" y="0"/>
                    </a:moveTo>
                    <a:lnTo>
                      <a:pt x="3695128" y="0"/>
                    </a:lnTo>
                    <a:cubicBezTo>
                      <a:pt x="3699209" y="0"/>
                      <a:pt x="3703122" y="1621"/>
                      <a:pt x="3706008" y="4507"/>
                    </a:cubicBezTo>
                    <a:cubicBezTo>
                      <a:pt x="3708893" y="7392"/>
                      <a:pt x="3710515" y="11306"/>
                      <a:pt x="3710515" y="15387"/>
                    </a:cubicBezTo>
                    <a:lnTo>
                      <a:pt x="3710515" y="2387172"/>
                    </a:lnTo>
                    <a:cubicBezTo>
                      <a:pt x="3710515" y="2391252"/>
                      <a:pt x="3708893" y="2395166"/>
                      <a:pt x="3706008" y="2398051"/>
                    </a:cubicBezTo>
                    <a:cubicBezTo>
                      <a:pt x="3703122" y="2400937"/>
                      <a:pt x="3699209" y="2402558"/>
                      <a:pt x="3695128" y="2402558"/>
                    </a:cubicBezTo>
                    <a:lnTo>
                      <a:pt x="15387" y="2402558"/>
                    </a:lnTo>
                    <a:cubicBezTo>
                      <a:pt x="11306" y="2402558"/>
                      <a:pt x="7392" y="2400937"/>
                      <a:pt x="4507" y="2398051"/>
                    </a:cubicBezTo>
                    <a:cubicBezTo>
                      <a:pt x="1621" y="2395166"/>
                      <a:pt x="0" y="2391252"/>
                      <a:pt x="0" y="2387172"/>
                    </a:cubicBezTo>
                    <a:lnTo>
                      <a:pt x="0" y="15387"/>
                    </a:lnTo>
                    <a:cubicBezTo>
                      <a:pt x="0" y="11306"/>
                      <a:pt x="1621" y="7392"/>
                      <a:pt x="4507" y="4507"/>
                    </a:cubicBezTo>
                    <a:cubicBezTo>
                      <a:pt x="7392" y="1621"/>
                      <a:pt x="11306" y="0"/>
                      <a:pt x="15387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3710515" cy="245970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8784480" cy="1571782"/>
              <a:chOff x="0" y="0"/>
              <a:chExt cx="3710515" cy="31047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710515" cy="310475"/>
              </a:xfrm>
              <a:custGeom>
                <a:avLst/>
                <a:gdLst/>
                <a:ahLst/>
                <a:cxnLst/>
                <a:rect r="r" b="b" t="t" l="l"/>
                <a:pathLst>
                  <a:path h="310475" w="3710515">
                    <a:moveTo>
                      <a:pt x="14288" y="0"/>
                    </a:moveTo>
                    <a:lnTo>
                      <a:pt x="3696227" y="0"/>
                    </a:lnTo>
                    <a:cubicBezTo>
                      <a:pt x="3704118" y="0"/>
                      <a:pt x="3710515" y="6397"/>
                      <a:pt x="3710515" y="14288"/>
                    </a:cubicBezTo>
                    <a:lnTo>
                      <a:pt x="3710515" y="296188"/>
                    </a:lnTo>
                    <a:cubicBezTo>
                      <a:pt x="3710515" y="304079"/>
                      <a:pt x="3704118" y="310475"/>
                      <a:pt x="3696227" y="310475"/>
                    </a:cubicBezTo>
                    <a:lnTo>
                      <a:pt x="14288" y="310475"/>
                    </a:lnTo>
                    <a:cubicBezTo>
                      <a:pt x="6397" y="310475"/>
                      <a:pt x="0" y="304079"/>
                      <a:pt x="0" y="296188"/>
                    </a:cubicBezTo>
                    <a:lnTo>
                      <a:pt x="0" y="14288"/>
                    </a:lnTo>
                    <a:cubicBezTo>
                      <a:pt x="0" y="6397"/>
                      <a:pt x="6397" y="0"/>
                      <a:pt x="14288" y="0"/>
                    </a:cubicBezTo>
                    <a:close/>
                  </a:path>
                </a:pathLst>
              </a:custGeom>
              <a:solidFill>
                <a:srgbClr val="00A99D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3710515" cy="3676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858013" y="359556"/>
              <a:ext cx="725444" cy="725444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46CB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823399" y="359556"/>
              <a:ext cx="725444" cy="725444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46CB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2790143" y="359556"/>
              <a:ext cx="725444" cy="725444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46CB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0"/>
              <a:ext cx="18784480" cy="12162951"/>
              <a:chOff x="0" y="0"/>
              <a:chExt cx="3710515" cy="2402558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710515" cy="2402558"/>
              </a:xfrm>
              <a:custGeom>
                <a:avLst/>
                <a:gdLst/>
                <a:ahLst/>
                <a:cxnLst/>
                <a:rect r="r" b="b" t="t" l="l"/>
                <a:pathLst>
                  <a:path h="2402558" w="3710515">
                    <a:moveTo>
                      <a:pt x="14288" y="0"/>
                    </a:moveTo>
                    <a:lnTo>
                      <a:pt x="3696227" y="0"/>
                    </a:lnTo>
                    <a:cubicBezTo>
                      <a:pt x="3704118" y="0"/>
                      <a:pt x="3710515" y="6397"/>
                      <a:pt x="3710515" y="14288"/>
                    </a:cubicBezTo>
                    <a:lnTo>
                      <a:pt x="3710515" y="2388271"/>
                    </a:lnTo>
                    <a:cubicBezTo>
                      <a:pt x="3710515" y="2396161"/>
                      <a:pt x="3704118" y="2402558"/>
                      <a:pt x="3696227" y="2402558"/>
                    </a:cubicBezTo>
                    <a:lnTo>
                      <a:pt x="14288" y="2402558"/>
                    </a:lnTo>
                    <a:cubicBezTo>
                      <a:pt x="6397" y="2402558"/>
                      <a:pt x="0" y="2396161"/>
                      <a:pt x="0" y="2388271"/>
                    </a:cubicBezTo>
                    <a:lnTo>
                      <a:pt x="0" y="14288"/>
                    </a:lnTo>
                    <a:cubicBezTo>
                      <a:pt x="0" y="6397"/>
                      <a:pt x="6397" y="0"/>
                      <a:pt x="142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57150"/>
                <a:ext cx="3710515" cy="245970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0"/>
              <a:ext cx="18784480" cy="1571782"/>
              <a:chOff x="0" y="0"/>
              <a:chExt cx="3710515" cy="310475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710515" cy="310475"/>
              </a:xfrm>
              <a:custGeom>
                <a:avLst/>
                <a:gdLst/>
                <a:ahLst/>
                <a:cxnLst/>
                <a:rect r="r" b="b" t="t" l="l"/>
                <a:pathLst>
                  <a:path h="310475" w="3710515">
                    <a:moveTo>
                      <a:pt x="14288" y="0"/>
                    </a:moveTo>
                    <a:lnTo>
                      <a:pt x="3696227" y="0"/>
                    </a:lnTo>
                    <a:cubicBezTo>
                      <a:pt x="3704118" y="0"/>
                      <a:pt x="3710515" y="6397"/>
                      <a:pt x="3710515" y="14288"/>
                    </a:cubicBezTo>
                    <a:lnTo>
                      <a:pt x="3710515" y="296188"/>
                    </a:lnTo>
                    <a:cubicBezTo>
                      <a:pt x="3710515" y="304079"/>
                      <a:pt x="3704118" y="310475"/>
                      <a:pt x="3696227" y="310475"/>
                    </a:cubicBezTo>
                    <a:lnTo>
                      <a:pt x="14288" y="310475"/>
                    </a:lnTo>
                    <a:cubicBezTo>
                      <a:pt x="6397" y="310475"/>
                      <a:pt x="0" y="304079"/>
                      <a:pt x="0" y="296188"/>
                    </a:cubicBezTo>
                    <a:lnTo>
                      <a:pt x="0" y="14288"/>
                    </a:lnTo>
                    <a:cubicBezTo>
                      <a:pt x="0" y="6397"/>
                      <a:pt x="6397" y="0"/>
                      <a:pt x="142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57150"/>
                <a:ext cx="3710515" cy="3676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25" id="25"/>
          <p:cNvSpPr txBox="true"/>
          <p:nvPr/>
        </p:nvSpPr>
        <p:spPr>
          <a:xfrm rot="0">
            <a:off x="2882041" y="1951067"/>
            <a:ext cx="12424494" cy="1677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31"/>
              </a:lnSpc>
            </a:pPr>
            <a:r>
              <a:rPr lang="en-US" sz="9808">
                <a:solidFill>
                  <a:srgbClr val="F46CBF"/>
                </a:solidFill>
                <a:latin typeface="Intro Rust"/>
              </a:rPr>
              <a:t>AGENDA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029966" y="3751898"/>
            <a:ext cx="12424494" cy="4214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318924" indent="-659462" lvl="1">
              <a:lnSpc>
                <a:spcPts val="11423"/>
              </a:lnSpc>
              <a:buAutoNum type="arabicPeriod" startAt="1"/>
            </a:pPr>
            <a:r>
              <a:rPr lang="en-US" sz="6108">
                <a:solidFill>
                  <a:srgbClr val="F46CBF"/>
                </a:solidFill>
                <a:latin typeface="Intro Rust"/>
              </a:rPr>
              <a:t>uN PO’ DI DEBUNKING</a:t>
            </a:r>
          </a:p>
          <a:p>
            <a:pPr algn="l" marL="1318924" indent="-659462" lvl="1">
              <a:lnSpc>
                <a:spcPts val="11423"/>
              </a:lnSpc>
              <a:buAutoNum type="arabicPeriod" startAt="1"/>
            </a:pPr>
            <a:r>
              <a:rPr lang="en-US" sz="6108">
                <a:solidFill>
                  <a:srgbClr val="F46CBF"/>
                </a:solidFill>
                <a:latin typeface="Intro Rust"/>
              </a:rPr>
              <a:t>ALCUNE PROCEDURE E CONSIGLI UTILI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660208" y="5528632"/>
            <a:ext cx="3641088" cy="3729668"/>
          </a:xfrm>
          <a:custGeom>
            <a:avLst/>
            <a:gdLst/>
            <a:ahLst/>
            <a:cxnLst/>
            <a:rect r="r" b="b" t="t" l="l"/>
            <a:pathLst>
              <a:path h="3729668" w="3641088">
                <a:moveTo>
                  <a:pt x="0" y="0"/>
                </a:moveTo>
                <a:lnTo>
                  <a:pt x="3641088" y="0"/>
                </a:lnTo>
                <a:lnTo>
                  <a:pt x="3641088" y="3729668"/>
                </a:lnTo>
                <a:lnTo>
                  <a:pt x="0" y="3729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19985" y="1144038"/>
            <a:ext cx="7363330" cy="3795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5438">
                <a:solidFill>
                  <a:srgbClr val="FFFFFF"/>
                </a:solidFill>
                <a:latin typeface="Open Sans Bold"/>
              </a:rPr>
              <a:t>LA STRUTTURA E L’IDEA DI TESI NON POSSONO CAMBIARE NEL TEMPO.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210970" y="4939452"/>
            <a:ext cx="4484796" cy="4114800"/>
          </a:xfrm>
          <a:custGeom>
            <a:avLst/>
            <a:gdLst/>
            <a:ahLst/>
            <a:cxnLst/>
            <a:rect r="r" b="b" t="t" l="l"/>
            <a:pathLst>
              <a:path h="4114800" w="4484796">
                <a:moveTo>
                  <a:pt x="0" y="0"/>
                </a:moveTo>
                <a:lnTo>
                  <a:pt x="4484795" y="0"/>
                </a:lnTo>
                <a:lnTo>
                  <a:pt x="4484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19985" y="1144038"/>
            <a:ext cx="7363330" cy="3795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5438">
                <a:solidFill>
                  <a:srgbClr val="FFFFFF"/>
                </a:solidFill>
                <a:latin typeface="Open Sans Bold"/>
              </a:rPr>
              <a:t>LA STRUTTURA E L’IDEA DI TESI NON POSSONO CAMBIARE NEL TEMPO.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104775"/>
                <a:ext cx="2137363" cy="227224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000"/>
                  </a:lnSpc>
                </a:pPr>
              </a:p>
            </p:txBody>
          </p:sp>
        </p:grpSp>
      </p:grpSp>
      <p:sp>
        <p:nvSpPr>
          <p:cNvPr name="Freeform 10" id="10"/>
          <p:cNvSpPr/>
          <p:nvPr/>
        </p:nvSpPr>
        <p:spPr>
          <a:xfrm flipH="false" flipV="false" rot="0">
            <a:off x="6710896" y="6172200"/>
            <a:ext cx="3929634" cy="4114800"/>
          </a:xfrm>
          <a:custGeom>
            <a:avLst/>
            <a:gdLst/>
            <a:ahLst/>
            <a:cxnLst/>
            <a:rect r="r" b="b" t="t" l="l"/>
            <a:pathLst>
              <a:path h="4114800" w="3929634">
                <a:moveTo>
                  <a:pt x="0" y="0"/>
                </a:moveTo>
                <a:lnTo>
                  <a:pt x="3929634" y="0"/>
                </a:lnTo>
                <a:lnTo>
                  <a:pt x="3929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62282" y="7704431"/>
            <a:ext cx="2525718" cy="2560931"/>
          </a:xfrm>
          <a:custGeom>
            <a:avLst/>
            <a:gdLst/>
            <a:ahLst/>
            <a:cxnLst/>
            <a:rect r="r" b="b" t="t" l="l"/>
            <a:pathLst>
              <a:path h="2560931" w="2525718">
                <a:moveTo>
                  <a:pt x="0" y="0"/>
                </a:moveTo>
                <a:lnTo>
                  <a:pt x="2525718" y="0"/>
                </a:lnTo>
                <a:lnTo>
                  <a:pt x="2525718" y="2560930"/>
                </a:lnTo>
                <a:lnTo>
                  <a:pt x="0" y="25609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183580" y="6900974"/>
            <a:ext cx="2036140" cy="2357326"/>
          </a:xfrm>
          <a:custGeom>
            <a:avLst/>
            <a:gdLst/>
            <a:ahLst/>
            <a:cxnLst/>
            <a:rect r="r" b="b" t="t" l="l"/>
            <a:pathLst>
              <a:path h="2357326" w="2036140">
                <a:moveTo>
                  <a:pt x="0" y="0"/>
                </a:moveTo>
                <a:lnTo>
                  <a:pt x="2036140" y="0"/>
                </a:lnTo>
                <a:lnTo>
                  <a:pt x="2036140" y="2357326"/>
                </a:lnTo>
                <a:lnTo>
                  <a:pt x="0" y="2357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55681" y="1576875"/>
            <a:ext cx="5193412" cy="8710125"/>
          </a:xfrm>
          <a:custGeom>
            <a:avLst/>
            <a:gdLst/>
            <a:ahLst/>
            <a:cxnLst/>
            <a:rect r="r" b="b" t="t" l="l"/>
            <a:pathLst>
              <a:path h="8710125" w="5193412">
                <a:moveTo>
                  <a:pt x="0" y="0"/>
                </a:moveTo>
                <a:lnTo>
                  <a:pt x="5193412" y="0"/>
                </a:lnTo>
                <a:lnTo>
                  <a:pt x="5193412" y="8710125"/>
                </a:lnTo>
                <a:lnTo>
                  <a:pt x="0" y="87101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144000" y="1491150"/>
            <a:ext cx="7962900" cy="5179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198">
                <a:solidFill>
                  <a:srgbClr val="FFFFFF"/>
                </a:solidFill>
                <a:latin typeface="Quicksand 2 Bold"/>
              </a:rPr>
              <a:t>È NORMALE (E FORSE ANCHE AUSPICABILE) CHE IL PROGETTO CAMBI E SI EVOLVA IN CORSO D’OPERA. </a:t>
            </a:r>
          </a:p>
          <a:p>
            <a:pPr algn="ctr">
              <a:lnSpc>
                <a:spcPts val="5878"/>
              </a:lnSpc>
              <a:spcBef>
                <a:spcPct val="0"/>
              </a:spcBef>
            </a:pPr>
            <a:r>
              <a:rPr lang="en-US" sz="4198">
                <a:solidFill>
                  <a:srgbClr val="FFFFFF"/>
                </a:solidFill>
                <a:latin typeface="Quicksand 2 Bold"/>
              </a:rPr>
              <a:t>IN CASO DI DUBBI, DISCUTINE SEMPRE CON IL TUO RELATORE!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710986" y="5143500"/>
            <a:ext cx="3600450" cy="4114800"/>
          </a:xfrm>
          <a:custGeom>
            <a:avLst/>
            <a:gdLst/>
            <a:ahLst/>
            <a:cxnLst/>
            <a:rect r="r" b="b" t="t" l="l"/>
            <a:pathLst>
              <a:path h="4114800" w="3600450">
                <a:moveTo>
                  <a:pt x="0" y="0"/>
                </a:moveTo>
                <a:lnTo>
                  <a:pt x="3600450" y="0"/>
                </a:lnTo>
                <a:lnTo>
                  <a:pt x="3600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19985" y="1144038"/>
            <a:ext cx="7363330" cy="3795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5438">
                <a:solidFill>
                  <a:srgbClr val="FFFFFF"/>
                </a:solidFill>
                <a:latin typeface="Open Sans Bold"/>
              </a:rPr>
              <a:t>I QUESTIONARI SONO L’UNICO MODO DI FARE RICERCA.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9519985" y="5143500"/>
            <a:ext cx="7315200" cy="2141359"/>
          </a:xfrm>
          <a:custGeom>
            <a:avLst/>
            <a:gdLst/>
            <a:ahLst/>
            <a:cxnLst/>
            <a:rect r="r" b="b" t="t" l="l"/>
            <a:pathLst>
              <a:path h="2141359" w="7315200">
                <a:moveTo>
                  <a:pt x="0" y="0"/>
                </a:moveTo>
                <a:lnTo>
                  <a:pt x="7315200" y="0"/>
                </a:lnTo>
                <a:lnTo>
                  <a:pt x="7315200" y="2141359"/>
                </a:lnTo>
                <a:lnTo>
                  <a:pt x="0" y="21413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19985" y="1144038"/>
            <a:ext cx="7363330" cy="3795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5438">
                <a:solidFill>
                  <a:srgbClr val="FFFFFF"/>
                </a:solidFill>
                <a:latin typeface="Open Sans Bold"/>
              </a:rPr>
              <a:t>I QUESTIONARI SONO L’UNICO MODO DI FARE RICERCA.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Freeform 10" id="10"/>
          <p:cNvSpPr/>
          <p:nvPr/>
        </p:nvSpPr>
        <p:spPr>
          <a:xfrm flipH="false" flipV="false" rot="0">
            <a:off x="5015986" y="5143500"/>
            <a:ext cx="3643468" cy="4114800"/>
          </a:xfrm>
          <a:custGeom>
            <a:avLst/>
            <a:gdLst/>
            <a:ahLst/>
            <a:cxnLst/>
            <a:rect r="r" b="b" t="t" l="l"/>
            <a:pathLst>
              <a:path h="4114800" w="3643468">
                <a:moveTo>
                  <a:pt x="0" y="0"/>
                </a:moveTo>
                <a:lnTo>
                  <a:pt x="3643469" y="0"/>
                </a:lnTo>
                <a:lnTo>
                  <a:pt x="3643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519985" y="1144038"/>
            <a:ext cx="7363330" cy="7383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5438">
                <a:solidFill>
                  <a:srgbClr val="FFFFFF"/>
                </a:solidFill>
                <a:latin typeface="Open Sans Bold"/>
              </a:rPr>
              <a:t>METODI QUALITATIVI: </a:t>
            </a:r>
          </a:p>
          <a:p>
            <a:pPr algn="ctr">
              <a:lnSpc>
                <a:spcPts val="5654"/>
              </a:lnSpc>
            </a:pPr>
            <a:r>
              <a:rPr lang="en-US" sz="4038">
                <a:solidFill>
                  <a:srgbClr val="FFFFFF"/>
                </a:solidFill>
                <a:latin typeface="Open Sans Bold"/>
              </a:rPr>
              <a:t>INTERVISTA</a:t>
            </a:r>
          </a:p>
          <a:p>
            <a:pPr algn="ctr">
              <a:lnSpc>
                <a:spcPts val="5654"/>
              </a:lnSpc>
            </a:pPr>
            <a:r>
              <a:rPr lang="en-US" sz="4038">
                <a:solidFill>
                  <a:srgbClr val="FFFFFF"/>
                </a:solidFill>
                <a:latin typeface="Open Sans Bold"/>
              </a:rPr>
              <a:t>FOCUS GROUP</a:t>
            </a:r>
          </a:p>
          <a:p>
            <a:pPr algn="ctr">
              <a:lnSpc>
                <a:spcPts val="5654"/>
              </a:lnSpc>
            </a:pPr>
            <a:r>
              <a:rPr lang="en-US" sz="4038">
                <a:solidFill>
                  <a:srgbClr val="FFFFFF"/>
                </a:solidFill>
                <a:latin typeface="Open Sans Bold"/>
              </a:rPr>
              <a:t>OSSERVAZIONE</a:t>
            </a:r>
          </a:p>
          <a:p>
            <a:pPr algn="ctr">
              <a:lnSpc>
                <a:spcPts val="5654"/>
              </a:lnSpc>
            </a:pPr>
            <a:r>
              <a:rPr lang="en-US" sz="4038">
                <a:solidFill>
                  <a:srgbClr val="FFFFFF"/>
                </a:solidFill>
                <a:latin typeface="Open Sans Bold"/>
              </a:rPr>
              <a:t>ETNOGRAFIA</a:t>
            </a:r>
          </a:p>
          <a:p>
            <a:pPr algn="ctr">
              <a:lnSpc>
                <a:spcPts val="6914"/>
              </a:lnSpc>
            </a:pPr>
            <a:r>
              <a:rPr lang="en-US" sz="4938">
                <a:solidFill>
                  <a:srgbClr val="FFFFFF"/>
                </a:solidFill>
                <a:latin typeface="Open Sans Bold"/>
              </a:rPr>
              <a:t> </a:t>
            </a:r>
          </a:p>
          <a:p>
            <a:pPr algn="ctr">
              <a:lnSpc>
                <a:spcPts val="6914"/>
              </a:lnSpc>
            </a:pPr>
            <a:r>
              <a:rPr lang="en-US" sz="4938">
                <a:solidFill>
                  <a:srgbClr val="FFFFFF"/>
                </a:solidFill>
                <a:latin typeface="Open Sans Bold"/>
              </a:rPr>
              <a:t>RICERCHE D’ARCHIVIO</a:t>
            </a:r>
          </a:p>
          <a:p>
            <a:pPr algn="ctr">
              <a:lnSpc>
                <a:spcPts val="6914"/>
              </a:lnSpc>
            </a:pPr>
            <a:r>
              <a:rPr lang="en-US" sz="4938">
                <a:solidFill>
                  <a:srgbClr val="FFFFFF"/>
                </a:solidFill>
                <a:latin typeface="Open Sans Bold"/>
              </a:rPr>
              <a:t>RICERCHE-INTERVENTO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1190625"/>
            <a:ext cx="7974573" cy="4477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4"/>
              </a:lnSpc>
            </a:pPr>
            <a:r>
              <a:rPr lang="en-US" sz="7210">
                <a:solidFill>
                  <a:srgbClr val="F46CBF"/>
                </a:solidFill>
                <a:latin typeface="Intro Rust"/>
              </a:rPr>
              <a:t>DIVERSE METODOLOGIE E DIVERSI STRUMENTI DI RICERCA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628225" y="6729571"/>
            <a:ext cx="3530511" cy="2528729"/>
          </a:xfrm>
          <a:custGeom>
            <a:avLst/>
            <a:gdLst/>
            <a:ahLst/>
            <a:cxnLst/>
            <a:rect r="r" b="b" t="t" l="l"/>
            <a:pathLst>
              <a:path h="2528729" w="3530511">
                <a:moveTo>
                  <a:pt x="0" y="0"/>
                </a:moveTo>
                <a:lnTo>
                  <a:pt x="3530511" y="0"/>
                </a:lnTo>
                <a:lnTo>
                  <a:pt x="3530511" y="2528729"/>
                </a:lnTo>
                <a:lnTo>
                  <a:pt x="0" y="25287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9714783" y="6188109"/>
            <a:ext cx="2802247" cy="3070191"/>
          </a:xfrm>
          <a:custGeom>
            <a:avLst/>
            <a:gdLst/>
            <a:ahLst/>
            <a:cxnLst/>
            <a:rect r="r" b="b" t="t" l="l"/>
            <a:pathLst>
              <a:path h="3070191" w="2802247">
                <a:moveTo>
                  <a:pt x="0" y="0"/>
                </a:moveTo>
                <a:lnTo>
                  <a:pt x="2802247" y="0"/>
                </a:lnTo>
                <a:lnTo>
                  <a:pt x="2802247" y="3070191"/>
                </a:lnTo>
                <a:lnTo>
                  <a:pt x="0" y="3070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428071" y="6352700"/>
            <a:ext cx="2741008" cy="2741008"/>
          </a:xfrm>
          <a:custGeom>
            <a:avLst/>
            <a:gdLst/>
            <a:ahLst/>
            <a:cxnLst/>
            <a:rect r="r" b="b" t="t" l="l"/>
            <a:pathLst>
              <a:path h="2741008" w="2741008">
                <a:moveTo>
                  <a:pt x="0" y="0"/>
                </a:moveTo>
                <a:lnTo>
                  <a:pt x="2741008" y="0"/>
                </a:lnTo>
                <a:lnTo>
                  <a:pt x="2741008" y="2741009"/>
                </a:lnTo>
                <a:lnTo>
                  <a:pt x="0" y="27410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519985" y="1144038"/>
            <a:ext cx="7363330" cy="4752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5438">
                <a:solidFill>
                  <a:srgbClr val="FFFFFF"/>
                </a:solidFill>
                <a:latin typeface="Open Sans Bold"/>
              </a:rPr>
              <a:t>L’ARGOMENTO DELLA MIA TESI DEVE PER FORZA ESSERE IN LINEA CON IL MIO FUTURO LAVORO.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438858" y="6498014"/>
            <a:ext cx="5894940" cy="1895813"/>
          </a:xfrm>
          <a:custGeom>
            <a:avLst/>
            <a:gdLst/>
            <a:ahLst/>
            <a:cxnLst/>
            <a:rect r="r" b="b" t="t" l="l"/>
            <a:pathLst>
              <a:path h="1895813" w="5894940">
                <a:moveTo>
                  <a:pt x="0" y="0"/>
                </a:moveTo>
                <a:lnTo>
                  <a:pt x="5894940" y="0"/>
                </a:lnTo>
                <a:lnTo>
                  <a:pt x="5894940" y="1895813"/>
                </a:lnTo>
                <a:lnTo>
                  <a:pt x="0" y="18958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19985" y="1144038"/>
            <a:ext cx="7363330" cy="4752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5438">
                <a:solidFill>
                  <a:srgbClr val="FFFFFF"/>
                </a:solidFill>
                <a:latin typeface="Open Sans Bold"/>
              </a:rPr>
              <a:t>L’ARGOMENTO DELLA MIA TESI DEVE PER FORZA ESSERE IN LINEA CON IL MIO FUTURO LAVORO.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1058323" y="1589037"/>
            <a:ext cx="4103001" cy="4307612"/>
          </a:xfrm>
          <a:custGeom>
            <a:avLst/>
            <a:gdLst/>
            <a:ahLst/>
            <a:cxnLst/>
            <a:rect r="r" b="b" t="t" l="l"/>
            <a:pathLst>
              <a:path h="4307612" w="4103001">
                <a:moveTo>
                  <a:pt x="0" y="0"/>
                </a:moveTo>
                <a:lnTo>
                  <a:pt x="4103000" y="0"/>
                </a:lnTo>
                <a:lnTo>
                  <a:pt x="4103000" y="4307612"/>
                </a:lnTo>
                <a:lnTo>
                  <a:pt x="0" y="4307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9997588" y="5413479"/>
            <a:ext cx="6408124" cy="3611852"/>
          </a:xfrm>
          <a:custGeom>
            <a:avLst/>
            <a:gdLst/>
            <a:ahLst/>
            <a:cxnLst/>
            <a:rect r="r" b="b" t="t" l="l"/>
            <a:pathLst>
              <a:path h="3611852" w="6408124">
                <a:moveTo>
                  <a:pt x="0" y="0"/>
                </a:moveTo>
                <a:lnTo>
                  <a:pt x="6408124" y="0"/>
                </a:lnTo>
                <a:lnTo>
                  <a:pt x="6408124" y="3611851"/>
                </a:lnTo>
                <a:lnTo>
                  <a:pt x="0" y="3611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19985" y="1144038"/>
            <a:ext cx="7363330" cy="3795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5438">
                <a:solidFill>
                  <a:srgbClr val="FFFFFF"/>
                </a:solidFill>
                <a:latin typeface="Open Sans Bold"/>
              </a:rPr>
              <a:t>SOLO ALCUNI ARGOMENTI DI TESI SONO SPENDIBILI PER IL FUTURO.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525862" y="4939452"/>
            <a:ext cx="3739324" cy="4114800"/>
          </a:xfrm>
          <a:custGeom>
            <a:avLst/>
            <a:gdLst/>
            <a:ahLst/>
            <a:cxnLst/>
            <a:rect r="r" b="b" t="t" l="l"/>
            <a:pathLst>
              <a:path h="4114800" w="3739324">
                <a:moveTo>
                  <a:pt x="0" y="0"/>
                </a:moveTo>
                <a:lnTo>
                  <a:pt x="3739324" y="0"/>
                </a:lnTo>
                <a:lnTo>
                  <a:pt x="3739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19985" y="1144038"/>
            <a:ext cx="7363330" cy="3795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5438">
                <a:solidFill>
                  <a:srgbClr val="FFFFFF"/>
                </a:solidFill>
                <a:latin typeface="Open Sans Bold"/>
              </a:rPr>
              <a:t>SOLO ALCUNI ARGOMENTI DI TESI SONO SPENDIBILI PER IL FUTURO.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570217" y="1421253"/>
            <a:ext cx="9689083" cy="6216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  <a:p>
            <a:pPr algn="l">
              <a:lnSpc>
                <a:spcPts val="9710"/>
              </a:lnSpc>
            </a:pPr>
          </a:p>
          <a:p>
            <a:pPr algn="l">
              <a:lnSpc>
                <a:spcPts val="9710"/>
              </a:lnSpc>
            </a:pPr>
          </a:p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...MA PERCHè?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471485" y="3982256"/>
            <a:ext cx="5460331" cy="5276044"/>
          </a:xfrm>
          <a:custGeom>
            <a:avLst/>
            <a:gdLst/>
            <a:ahLst/>
            <a:cxnLst/>
            <a:rect r="r" b="b" t="t" l="l"/>
            <a:pathLst>
              <a:path h="5276044" w="5460331">
                <a:moveTo>
                  <a:pt x="0" y="0"/>
                </a:moveTo>
                <a:lnTo>
                  <a:pt x="5460330" y="0"/>
                </a:lnTo>
                <a:lnTo>
                  <a:pt x="5460330" y="5276044"/>
                </a:lnTo>
                <a:lnTo>
                  <a:pt x="0" y="5276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19985" y="1144038"/>
            <a:ext cx="7363330" cy="2838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5438">
                <a:solidFill>
                  <a:srgbClr val="FFFFFF"/>
                </a:solidFill>
                <a:latin typeface="Open Sans Bold"/>
              </a:rPr>
              <a:t>LA TESI È L’UNICO BIGLIETTO DA VISITA CHE ABBIAMO.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9861389" y="4136718"/>
            <a:ext cx="6061044" cy="5121582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9519985" y="1144038"/>
            <a:ext cx="7363330" cy="2838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5438">
                <a:solidFill>
                  <a:srgbClr val="FFFFFF"/>
                </a:solidFill>
                <a:latin typeface="Open Sans Bold"/>
              </a:rPr>
              <a:t>LA TESI È L’UNICO BIGLIETTO DA VISITA CHE ABBIAMO.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Freeform 10" id="10"/>
          <p:cNvSpPr/>
          <p:nvPr/>
        </p:nvSpPr>
        <p:spPr>
          <a:xfrm flipH="false" flipV="false" rot="0">
            <a:off x="2679453" y="573029"/>
            <a:ext cx="3837265" cy="2748441"/>
          </a:xfrm>
          <a:custGeom>
            <a:avLst/>
            <a:gdLst/>
            <a:ahLst/>
            <a:cxnLst/>
            <a:rect r="r" b="b" t="t" l="l"/>
            <a:pathLst>
              <a:path h="2748441" w="3837265">
                <a:moveTo>
                  <a:pt x="0" y="0"/>
                </a:moveTo>
                <a:lnTo>
                  <a:pt x="3837265" y="0"/>
                </a:lnTo>
                <a:lnTo>
                  <a:pt x="3837265" y="2748442"/>
                </a:lnTo>
                <a:lnTo>
                  <a:pt x="0" y="2748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20270" y="4639875"/>
            <a:ext cx="5955632" cy="4114800"/>
          </a:xfrm>
          <a:custGeom>
            <a:avLst/>
            <a:gdLst/>
            <a:ahLst/>
            <a:cxnLst/>
            <a:rect r="r" b="b" t="t" l="l"/>
            <a:pathLst>
              <a:path h="4114800" w="5955632">
                <a:moveTo>
                  <a:pt x="0" y="0"/>
                </a:moveTo>
                <a:lnTo>
                  <a:pt x="5955631" y="0"/>
                </a:lnTo>
                <a:lnTo>
                  <a:pt x="59556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19985" y="1182138"/>
            <a:ext cx="7363330" cy="7242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4"/>
              </a:lnSpc>
            </a:pPr>
            <a:r>
              <a:rPr lang="en-US" sz="3538">
                <a:solidFill>
                  <a:srgbClr val="FFFFFF"/>
                </a:solidFill>
                <a:latin typeface="Open Sans Bold"/>
              </a:rPr>
              <a:t>IL LAVORO DI TESI È UN’OCCASIONE PER DIVENTARE ESPERT* IN UN DETERMINATO AMBITO, MA NON SOLO! </a:t>
            </a:r>
          </a:p>
          <a:p>
            <a:pPr algn="ctr">
              <a:lnSpc>
                <a:spcPts val="4954"/>
              </a:lnSpc>
            </a:pPr>
          </a:p>
          <a:p>
            <a:pPr algn="ctr">
              <a:lnSpc>
                <a:spcPts val="4114"/>
              </a:lnSpc>
            </a:pPr>
            <a:r>
              <a:rPr lang="en-US" sz="2938">
                <a:solidFill>
                  <a:srgbClr val="FFFFFF"/>
                </a:solidFill>
                <a:latin typeface="Open Sans Bold"/>
              </a:rPr>
              <a:t>SICURAMENTE È UN’INFORMAZIONE CHE PUÒ ESSERE INSERITA NEL CV, MA L’ARGOMENTO TRATTATO NON È L’UNICA COSA CHE CONTA.</a:t>
            </a:r>
          </a:p>
          <a:p>
            <a:pPr algn="ctr">
              <a:lnSpc>
                <a:spcPts val="4114"/>
              </a:lnSpc>
            </a:pPr>
          </a:p>
          <a:p>
            <a:pPr algn="ctr">
              <a:lnSpc>
                <a:spcPts val="4114"/>
              </a:lnSpc>
            </a:pPr>
          </a:p>
          <a:p>
            <a:pPr algn="ctr">
              <a:lnSpc>
                <a:spcPts val="4114"/>
              </a:lnSpc>
            </a:pPr>
            <a:r>
              <a:rPr lang="en-US" sz="2938">
                <a:solidFill>
                  <a:srgbClr val="FFFFFF"/>
                </a:solidFill>
                <a:latin typeface="Open Sans Bold"/>
              </a:rPr>
              <a:t>PENSATE A TUTTE LE COMPETENZE CHE SVILUPPERETE DURANTE IL PROCESSO!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331994"/>
            <a:ext cx="8802329" cy="9707198"/>
            <a:chOff x="0" y="0"/>
            <a:chExt cx="11736439" cy="12942931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1736439" cy="12942579"/>
              <a:chOff x="0" y="0"/>
              <a:chExt cx="2137363" cy="2357017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357017"/>
              </a:xfrm>
              <a:custGeom>
                <a:avLst/>
                <a:gdLst/>
                <a:ahLst/>
                <a:cxnLst/>
                <a:rect r="r" b="b" t="t" l="l"/>
                <a:pathLst>
                  <a:path h="2357017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330305"/>
                    </a:lnTo>
                    <a:cubicBezTo>
                      <a:pt x="2137363" y="2337390"/>
                      <a:pt x="2134549" y="2344184"/>
                      <a:pt x="2129539" y="2349193"/>
                    </a:cubicBezTo>
                    <a:cubicBezTo>
                      <a:pt x="2124530" y="2354203"/>
                      <a:pt x="2117736" y="2357017"/>
                      <a:pt x="2110651" y="2357017"/>
                    </a:cubicBezTo>
                    <a:lnTo>
                      <a:pt x="26712" y="2357017"/>
                    </a:lnTo>
                    <a:cubicBezTo>
                      <a:pt x="19627" y="2357017"/>
                      <a:pt x="12833" y="2354203"/>
                      <a:pt x="7824" y="2349193"/>
                    </a:cubicBezTo>
                    <a:cubicBezTo>
                      <a:pt x="2814" y="2344184"/>
                      <a:pt x="0" y="2337390"/>
                      <a:pt x="0" y="2330305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41416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1736439" cy="12942931"/>
              <a:chOff x="0" y="0"/>
              <a:chExt cx="2137363" cy="2357081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357081"/>
              </a:xfrm>
              <a:custGeom>
                <a:avLst/>
                <a:gdLst/>
                <a:ahLst/>
                <a:cxnLst/>
                <a:rect r="r" b="b" t="t" l="l"/>
                <a:pathLst>
                  <a:path h="2357081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332278"/>
                    </a:lnTo>
                    <a:cubicBezTo>
                      <a:pt x="2137363" y="2338856"/>
                      <a:pt x="2134750" y="2345165"/>
                      <a:pt x="2130098" y="2349816"/>
                    </a:cubicBezTo>
                    <a:cubicBezTo>
                      <a:pt x="2125446" y="2354468"/>
                      <a:pt x="2119138" y="2357081"/>
                      <a:pt x="2112559" y="2357081"/>
                    </a:cubicBezTo>
                    <a:lnTo>
                      <a:pt x="24804" y="2357081"/>
                    </a:lnTo>
                    <a:cubicBezTo>
                      <a:pt x="18225" y="2357081"/>
                      <a:pt x="11916" y="2354468"/>
                      <a:pt x="7265" y="2349816"/>
                    </a:cubicBezTo>
                    <a:cubicBezTo>
                      <a:pt x="2613" y="2345165"/>
                      <a:pt x="0" y="2338856"/>
                      <a:pt x="0" y="2332278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4142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Freeform 10" id="10"/>
          <p:cNvSpPr/>
          <p:nvPr/>
        </p:nvSpPr>
        <p:spPr>
          <a:xfrm flipH="false" flipV="false" rot="0">
            <a:off x="841175" y="2779303"/>
            <a:ext cx="7377740" cy="6478997"/>
          </a:xfrm>
          <a:custGeom>
            <a:avLst/>
            <a:gdLst/>
            <a:ahLst/>
            <a:cxnLst/>
            <a:rect r="r" b="b" t="t" l="l"/>
            <a:pathLst>
              <a:path h="6478997" w="7377740">
                <a:moveTo>
                  <a:pt x="0" y="0"/>
                </a:moveTo>
                <a:lnTo>
                  <a:pt x="7377740" y="0"/>
                </a:lnTo>
                <a:lnTo>
                  <a:pt x="7377740" y="6478997"/>
                </a:lnTo>
                <a:lnTo>
                  <a:pt x="0" y="6478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863500" y="470890"/>
            <a:ext cx="7363330" cy="7939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569746" indent="-284873" lvl="1">
              <a:lnSpc>
                <a:spcPts val="5304"/>
              </a:lnSpc>
              <a:buFont typeface="Arial"/>
              <a:buChar char="•"/>
            </a:pPr>
            <a:r>
              <a:rPr lang="en-US" sz="2638">
                <a:solidFill>
                  <a:srgbClr val="FFFFFF"/>
                </a:solidFill>
                <a:latin typeface="Open Sans Bold"/>
              </a:rPr>
              <a:t>GESTIONE DI DATI </a:t>
            </a:r>
          </a:p>
          <a:p>
            <a:pPr algn="ctr" marL="569746" indent="-284873" lvl="1">
              <a:lnSpc>
                <a:spcPts val="5304"/>
              </a:lnSpc>
              <a:buFont typeface="Arial"/>
              <a:buChar char="•"/>
            </a:pPr>
            <a:r>
              <a:rPr lang="en-US" sz="2638">
                <a:solidFill>
                  <a:srgbClr val="FFFFFF"/>
                </a:solidFill>
                <a:latin typeface="Open Sans Bold"/>
              </a:rPr>
              <a:t>SISTEMATIZZAZIONE DELLE CONOSCENZE</a:t>
            </a:r>
          </a:p>
          <a:p>
            <a:pPr algn="ctr" marL="569746" indent="-284873" lvl="1">
              <a:lnSpc>
                <a:spcPts val="5304"/>
              </a:lnSpc>
              <a:buFont typeface="Arial"/>
              <a:buChar char="•"/>
            </a:pPr>
            <a:r>
              <a:rPr lang="en-US" sz="2638">
                <a:solidFill>
                  <a:srgbClr val="FFFFFF"/>
                </a:solidFill>
                <a:latin typeface="Open Sans Bold"/>
              </a:rPr>
              <a:t>UTILIZZO DI SOFTWARE SPECIFICI</a:t>
            </a:r>
          </a:p>
          <a:p>
            <a:pPr algn="ctr" marL="569746" indent="-284873" lvl="1">
              <a:lnSpc>
                <a:spcPts val="5304"/>
              </a:lnSpc>
              <a:buFont typeface="Arial"/>
              <a:buChar char="•"/>
            </a:pPr>
            <a:r>
              <a:rPr lang="en-US" sz="2638">
                <a:solidFill>
                  <a:srgbClr val="FFFFFF"/>
                </a:solidFill>
                <a:latin typeface="Open Sans Bold"/>
              </a:rPr>
              <a:t>ORGANIZZAZIONE TEMPISTICHE RICERCA</a:t>
            </a:r>
          </a:p>
          <a:p>
            <a:pPr algn="ctr" marL="569746" indent="-284873" lvl="1">
              <a:lnSpc>
                <a:spcPts val="5304"/>
              </a:lnSpc>
              <a:buFont typeface="Arial"/>
              <a:buChar char="•"/>
            </a:pPr>
            <a:r>
              <a:rPr lang="en-US" sz="2638">
                <a:solidFill>
                  <a:srgbClr val="FFFFFF"/>
                </a:solidFill>
                <a:latin typeface="Open Sans Bold"/>
              </a:rPr>
              <a:t>INTERAZIONI CON STAKEHOLDER DEL PROGETTO </a:t>
            </a:r>
          </a:p>
          <a:p>
            <a:pPr algn="ctr" marL="569746" indent="-284873" lvl="1">
              <a:lnSpc>
                <a:spcPts val="5304"/>
              </a:lnSpc>
              <a:buFont typeface="Arial"/>
              <a:buChar char="•"/>
            </a:pPr>
            <a:r>
              <a:rPr lang="en-US" sz="2638">
                <a:solidFill>
                  <a:srgbClr val="FFFFFF"/>
                </a:solidFill>
                <a:latin typeface="Open Sans Bold"/>
              </a:rPr>
              <a:t>UTILIZZO DI METODI E PROCEDURE RIGOROSE</a:t>
            </a:r>
          </a:p>
          <a:p>
            <a:pPr algn="ctr" marL="569746" indent="-284873" lvl="1">
              <a:lnSpc>
                <a:spcPts val="5304"/>
              </a:lnSpc>
              <a:buFont typeface="Arial"/>
              <a:buChar char="•"/>
            </a:pPr>
            <a:r>
              <a:rPr lang="en-US" sz="2638">
                <a:solidFill>
                  <a:srgbClr val="FFFFFF"/>
                </a:solidFill>
                <a:latin typeface="Open Sans Bold"/>
              </a:rPr>
              <a:t>CONOSCENZA DEI PORTALI DI LETTERATURA ACCADEMICA</a:t>
            </a:r>
          </a:p>
          <a:p>
            <a:pPr algn="ctr" marL="569746" indent="-284873" lvl="1">
              <a:lnSpc>
                <a:spcPts val="5304"/>
              </a:lnSpc>
              <a:buFont typeface="Arial"/>
              <a:buChar char="•"/>
            </a:pPr>
            <a:r>
              <a:rPr lang="en-US" sz="2638">
                <a:solidFill>
                  <a:srgbClr val="FFFFFF"/>
                </a:solidFill>
                <a:latin typeface="Open Sans Bold"/>
              </a:rPr>
              <a:t>CAPACITÀ DI SCRITTURA SCIENTIFICA</a:t>
            </a:r>
            <a:r>
              <a:rPr lang="en-US" sz="2638">
                <a:solidFill>
                  <a:srgbClr val="FFFFFF"/>
                </a:solidFill>
                <a:latin typeface="Open Sans Bold"/>
              </a:rPr>
              <a:t>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42759" y="823315"/>
            <a:ext cx="7974573" cy="1754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03"/>
              </a:lnSpc>
            </a:pPr>
            <a:r>
              <a:rPr lang="en-US" sz="6910">
                <a:solidFill>
                  <a:srgbClr val="F46CBF"/>
                </a:solidFill>
                <a:latin typeface="Intro Rust"/>
              </a:rPr>
              <a:t>ATTIVITà E  competenze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866063" y="9026730"/>
            <a:ext cx="5358203" cy="567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96"/>
              </a:lnSpc>
            </a:pPr>
            <a:r>
              <a:rPr lang="en-US" sz="4429">
                <a:solidFill>
                  <a:srgbClr val="F46CBF"/>
                </a:solidFill>
                <a:latin typeface="Intro Rust"/>
              </a:rPr>
              <a:t>and much more...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819633" y="5143500"/>
            <a:ext cx="3441001" cy="4114800"/>
          </a:xfrm>
          <a:custGeom>
            <a:avLst/>
            <a:gdLst/>
            <a:ahLst/>
            <a:cxnLst/>
            <a:rect r="r" b="b" t="t" l="l"/>
            <a:pathLst>
              <a:path h="4114800" w="3441001">
                <a:moveTo>
                  <a:pt x="0" y="0"/>
                </a:moveTo>
                <a:lnTo>
                  <a:pt x="3441001" y="0"/>
                </a:lnTo>
                <a:lnTo>
                  <a:pt x="34410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19985" y="1144038"/>
            <a:ext cx="7363330" cy="3558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4"/>
              </a:lnSpc>
            </a:pPr>
            <a:r>
              <a:rPr lang="en-US" sz="5038">
                <a:solidFill>
                  <a:srgbClr val="FFFFFF"/>
                </a:solidFill>
                <a:latin typeface="Open Sans Bold"/>
              </a:rPr>
              <a:t>E SE ALLA MIA TESI NON VIENE ASSEGNATO IL PUNTEGGIO MASSIMO?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519985" y="1144038"/>
            <a:ext cx="7363330" cy="87302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4"/>
              </a:lnSpc>
            </a:pPr>
            <a:r>
              <a:rPr lang="en-US" sz="5038">
                <a:solidFill>
                  <a:srgbClr val="FFFFFF"/>
                </a:solidFill>
                <a:latin typeface="Open Sans Bold"/>
              </a:rPr>
              <a:t>E SE ALLA MIA TESI NON VIENE ASSEGNATO IL PUNTEGGIO MASSIMO?</a:t>
            </a:r>
          </a:p>
          <a:p>
            <a:pPr algn="ctr">
              <a:lnSpc>
                <a:spcPts val="7054"/>
              </a:lnSpc>
            </a:pPr>
          </a:p>
          <a:p>
            <a:pPr algn="ctr">
              <a:lnSpc>
                <a:spcPts val="5374"/>
              </a:lnSpc>
            </a:pPr>
            <a:r>
              <a:rPr lang="en-US" sz="3838">
                <a:solidFill>
                  <a:srgbClr val="FFFFFF"/>
                </a:solidFill>
                <a:latin typeface="Open Sans Bold"/>
              </a:rPr>
              <a:t>NESSUN PUNTEGGIO CI DEFINISCE! E POI, LA MAGGIOR PARTE DELL* STUDENT* OTTIENE UN PUNTEGGIO MEDIO</a:t>
            </a:r>
          </a:p>
          <a:p>
            <a:pPr algn="ctr">
              <a:lnSpc>
                <a:spcPts val="7054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9144000" y="1248813"/>
            <a:ext cx="8115300" cy="4290965"/>
          </a:xfrm>
          <a:custGeom>
            <a:avLst/>
            <a:gdLst/>
            <a:ahLst/>
            <a:cxnLst/>
            <a:rect r="r" b="b" t="t" l="l"/>
            <a:pathLst>
              <a:path h="4290965" w="8115300">
                <a:moveTo>
                  <a:pt x="0" y="0"/>
                </a:moveTo>
                <a:lnTo>
                  <a:pt x="8115300" y="0"/>
                </a:lnTo>
                <a:lnTo>
                  <a:pt x="8115300" y="4290964"/>
                </a:lnTo>
                <a:lnTo>
                  <a:pt x="0" y="429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7384915" y="4490374"/>
            <a:ext cx="6691826" cy="4767926"/>
          </a:xfrm>
          <a:custGeom>
            <a:avLst/>
            <a:gdLst/>
            <a:ahLst/>
            <a:cxnLst/>
            <a:rect r="r" b="b" t="t" l="l"/>
            <a:pathLst>
              <a:path h="4767926" w="6691826">
                <a:moveTo>
                  <a:pt x="0" y="0"/>
                </a:moveTo>
                <a:lnTo>
                  <a:pt x="6691826" y="0"/>
                </a:lnTo>
                <a:lnTo>
                  <a:pt x="6691826" y="4767926"/>
                </a:lnTo>
                <a:lnTo>
                  <a:pt x="0" y="4767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076741" y="5539795"/>
            <a:ext cx="3527931" cy="3718505"/>
          </a:xfrm>
          <a:custGeom>
            <a:avLst/>
            <a:gdLst/>
            <a:ahLst/>
            <a:cxnLst/>
            <a:rect r="r" b="b" t="t" l="l"/>
            <a:pathLst>
              <a:path h="3718505" w="3527931">
                <a:moveTo>
                  <a:pt x="0" y="0"/>
                </a:moveTo>
                <a:lnTo>
                  <a:pt x="3527932" y="0"/>
                </a:lnTo>
                <a:lnTo>
                  <a:pt x="3527932" y="3718505"/>
                </a:lnTo>
                <a:lnTo>
                  <a:pt x="0" y="37185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519985" y="1699266"/>
            <a:ext cx="7363330" cy="2791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5438">
                <a:solidFill>
                  <a:srgbClr val="FFFFFF"/>
                </a:solidFill>
                <a:latin typeface="Open Sans Bold"/>
              </a:rPr>
              <a:t>E SE NON MI LAUREO CON 110 E LODE? </a:t>
            </a:r>
          </a:p>
          <a:p>
            <a:pPr algn="ctr">
              <a:lnSpc>
                <a:spcPts val="7054"/>
              </a:lnSpc>
            </a:pP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519985" y="1699266"/>
            <a:ext cx="7363330" cy="7839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5438">
                <a:solidFill>
                  <a:srgbClr val="FFFFFF"/>
                </a:solidFill>
                <a:latin typeface="Open Sans Bold"/>
              </a:rPr>
              <a:t>E SE NON MI LAUREO CON 110 E LODE?</a:t>
            </a:r>
          </a:p>
          <a:p>
            <a:pPr algn="ctr">
              <a:lnSpc>
                <a:spcPts val="7614"/>
              </a:lnSpc>
            </a:pPr>
          </a:p>
          <a:p>
            <a:pPr algn="l">
              <a:lnSpc>
                <a:spcPts val="7614"/>
              </a:lnSpc>
            </a:pPr>
          </a:p>
          <a:p>
            <a:pPr algn="ctr">
              <a:lnSpc>
                <a:spcPts val="6214"/>
              </a:lnSpc>
            </a:pPr>
            <a:r>
              <a:rPr lang="en-US" sz="4438">
                <a:solidFill>
                  <a:srgbClr val="FFFFFF"/>
                </a:solidFill>
                <a:latin typeface="Open Sans Bold"/>
              </a:rPr>
              <a:t>SINCERAMENTE? NON IMPORTA NIENTE A NESSUNO. </a:t>
            </a:r>
          </a:p>
          <a:p>
            <a:pPr algn="l">
              <a:lnSpc>
                <a:spcPts val="6214"/>
              </a:lnSpc>
            </a:pPr>
          </a:p>
          <a:p>
            <a:pPr algn="ctr">
              <a:lnSpc>
                <a:spcPts val="7054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1338124" y="10287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395524" y="7871635"/>
            <a:ext cx="2978932" cy="1184125"/>
          </a:xfrm>
          <a:custGeom>
            <a:avLst/>
            <a:gdLst/>
            <a:ahLst/>
            <a:cxnLst/>
            <a:rect r="r" b="b" t="t" l="l"/>
            <a:pathLst>
              <a:path h="1184125" w="2978932">
                <a:moveTo>
                  <a:pt x="0" y="0"/>
                </a:moveTo>
                <a:lnTo>
                  <a:pt x="2978932" y="0"/>
                </a:lnTo>
                <a:lnTo>
                  <a:pt x="2978932" y="1184125"/>
                </a:lnTo>
                <a:lnTo>
                  <a:pt x="0" y="1184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2562889" y="7312767"/>
            <a:ext cx="3170210" cy="2974233"/>
          </a:xfrm>
          <a:custGeom>
            <a:avLst/>
            <a:gdLst/>
            <a:ahLst/>
            <a:cxnLst/>
            <a:rect r="r" b="b" t="t" l="l"/>
            <a:pathLst>
              <a:path h="2974233" w="3170210">
                <a:moveTo>
                  <a:pt x="0" y="0"/>
                </a:moveTo>
                <a:lnTo>
                  <a:pt x="3170210" y="0"/>
                </a:lnTo>
                <a:lnTo>
                  <a:pt x="3170210" y="2974233"/>
                </a:lnTo>
                <a:lnTo>
                  <a:pt x="0" y="29742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331993" y="1222322"/>
            <a:ext cx="7739315" cy="685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96"/>
              </a:lnSpc>
            </a:pPr>
            <a:r>
              <a:rPr lang="en-US" sz="4140">
                <a:solidFill>
                  <a:srgbClr val="FFFFFF"/>
                </a:solidFill>
                <a:latin typeface="Open Sans Bold"/>
              </a:rPr>
              <a:t>A PARTE RARE ECCEZIONI PER PARTICOLARI PERCORSI, IL VOTO DI LAUREA NON SARÀ IN ALCUN MODO DETERMINANTE PER LE VOSTRE POSSIBILITÀ FUTURE.</a:t>
            </a:r>
          </a:p>
          <a:p>
            <a:pPr algn="ctr">
              <a:lnSpc>
                <a:spcPts val="4151"/>
              </a:lnSpc>
            </a:pPr>
            <a:r>
              <a:rPr lang="en-US" sz="2965">
                <a:solidFill>
                  <a:srgbClr val="FFFFFF"/>
                </a:solidFill>
                <a:latin typeface="Open Sans"/>
              </a:rPr>
              <a:t>NESSUNA PERSONA INCARICATA DELLA SELEZIONE DEL PERSONALE DECIDERÀ SE ASSUMERVI O MENO IN BASE A QUEL NUMERO.</a:t>
            </a:r>
          </a:p>
          <a:p>
            <a:pPr algn="ctr">
              <a:lnSpc>
                <a:spcPts val="7414"/>
              </a:lnSpc>
            </a:pP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434124" y="7083377"/>
            <a:ext cx="5904532" cy="3240112"/>
          </a:xfrm>
          <a:custGeom>
            <a:avLst/>
            <a:gdLst/>
            <a:ahLst/>
            <a:cxnLst/>
            <a:rect r="r" b="b" t="t" l="l"/>
            <a:pathLst>
              <a:path h="3240112" w="5904532">
                <a:moveTo>
                  <a:pt x="0" y="0"/>
                </a:moveTo>
                <a:lnTo>
                  <a:pt x="5904531" y="0"/>
                </a:lnTo>
                <a:lnTo>
                  <a:pt x="5904531" y="3240112"/>
                </a:lnTo>
                <a:lnTo>
                  <a:pt x="0" y="32401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331993" y="1222322"/>
            <a:ext cx="7739315" cy="7252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96"/>
              </a:lnSpc>
            </a:pPr>
            <a:r>
              <a:rPr lang="en-US" sz="4140">
                <a:solidFill>
                  <a:srgbClr val="FFFFFF"/>
                </a:solidFill>
                <a:latin typeface="Open Sans Bold"/>
              </a:rPr>
              <a:t>COSA È DAVVERO IMPORTANTE?</a:t>
            </a:r>
          </a:p>
          <a:p>
            <a:pPr algn="ctr">
              <a:lnSpc>
                <a:spcPts val="5516"/>
              </a:lnSpc>
            </a:pPr>
            <a:r>
              <a:rPr lang="en-US" sz="3940">
                <a:solidFill>
                  <a:srgbClr val="FFFFFF"/>
                </a:solidFill>
                <a:latin typeface="Open Sans Bold"/>
              </a:rPr>
              <a:t>LE </a:t>
            </a:r>
            <a:r>
              <a:rPr lang="en-US" sz="3940">
                <a:solidFill>
                  <a:srgbClr val="018FA6"/>
                </a:solidFill>
                <a:latin typeface="Open Sans Bold"/>
              </a:rPr>
              <a:t>ESPERIENZE</a:t>
            </a:r>
            <a:r>
              <a:rPr lang="en-US" sz="3940">
                <a:solidFill>
                  <a:srgbClr val="FFFFFF"/>
                </a:solidFill>
                <a:latin typeface="Open Sans Bold"/>
              </a:rPr>
              <a:t> FATTE, LE </a:t>
            </a:r>
            <a:r>
              <a:rPr lang="en-US" sz="3940">
                <a:solidFill>
                  <a:srgbClr val="018FA6"/>
                </a:solidFill>
                <a:latin typeface="Open Sans Bold"/>
              </a:rPr>
              <a:t>CONOSCENZE</a:t>
            </a:r>
            <a:r>
              <a:rPr lang="en-US" sz="3940">
                <a:solidFill>
                  <a:srgbClr val="FFFFFF"/>
                </a:solidFill>
                <a:latin typeface="Open Sans Bold"/>
              </a:rPr>
              <a:t> E LE </a:t>
            </a:r>
            <a:r>
              <a:rPr lang="en-US" sz="3940">
                <a:solidFill>
                  <a:srgbClr val="018FA6"/>
                </a:solidFill>
                <a:latin typeface="Open Sans Bold"/>
              </a:rPr>
              <a:t>COMPETENZE</a:t>
            </a:r>
            <a:r>
              <a:rPr lang="en-US" sz="3940">
                <a:solidFill>
                  <a:srgbClr val="FFFFFF"/>
                </a:solidFill>
                <a:latin typeface="Open Sans Bold"/>
              </a:rPr>
              <a:t> SVILUPPATE, LA </a:t>
            </a:r>
            <a:r>
              <a:rPr lang="en-US" sz="3940">
                <a:solidFill>
                  <a:srgbClr val="018FA6"/>
                </a:solidFill>
                <a:latin typeface="Open Sans Bold"/>
              </a:rPr>
              <a:t>PROFESSIONALITÀ </a:t>
            </a:r>
            <a:r>
              <a:rPr lang="en-US" sz="3940">
                <a:solidFill>
                  <a:srgbClr val="FFFFFF"/>
                </a:solidFill>
                <a:latin typeface="Open Sans Bold"/>
              </a:rPr>
              <a:t>CHE SI È ACQUISITA, LE </a:t>
            </a:r>
            <a:r>
              <a:rPr lang="en-US" sz="3940">
                <a:solidFill>
                  <a:srgbClr val="018FA6"/>
                </a:solidFill>
                <a:latin typeface="Open Sans Bold"/>
              </a:rPr>
              <a:t>RETI RELAZIONALI </a:t>
            </a:r>
            <a:r>
              <a:rPr lang="en-US" sz="3940">
                <a:solidFill>
                  <a:srgbClr val="FFFFFF"/>
                </a:solidFill>
                <a:latin typeface="Open Sans Bold"/>
              </a:rPr>
              <a:t>CREATE...</a:t>
            </a:r>
          </a:p>
          <a:p>
            <a:pPr algn="ctr">
              <a:lnSpc>
                <a:spcPts val="5796"/>
              </a:lnSpc>
            </a:pPr>
            <a:r>
              <a:rPr lang="en-US" sz="4140">
                <a:solidFill>
                  <a:srgbClr val="FFFFFF"/>
                </a:solidFill>
                <a:latin typeface="Open Sans Bold"/>
              </a:rPr>
              <a:t> </a:t>
            </a:r>
          </a:p>
          <a:p>
            <a:pPr algn="ctr">
              <a:lnSpc>
                <a:spcPts val="7414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497876" y="5599189"/>
            <a:ext cx="3407547" cy="3659111"/>
          </a:xfrm>
          <a:custGeom>
            <a:avLst/>
            <a:gdLst/>
            <a:ahLst/>
            <a:cxnLst/>
            <a:rect r="r" b="b" t="t" l="l"/>
            <a:pathLst>
              <a:path h="3659111" w="3407547">
                <a:moveTo>
                  <a:pt x="0" y="0"/>
                </a:moveTo>
                <a:lnTo>
                  <a:pt x="3407548" y="0"/>
                </a:lnTo>
                <a:lnTo>
                  <a:pt x="3407548" y="3659111"/>
                </a:lnTo>
                <a:lnTo>
                  <a:pt x="0" y="3659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864302" y="1475777"/>
            <a:ext cx="6674696" cy="3657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5249">
                <a:solidFill>
                  <a:srgbClr val="FFFFFF"/>
                </a:solidFill>
                <a:latin typeface="Open Sans Bold"/>
              </a:rPr>
              <a:t>SONO GIÀ IN RITARDO PER INIZIARE A PENSARE ALLA TESI? 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09370" y="4142931"/>
            <a:ext cx="3362936" cy="6356064"/>
          </a:xfrm>
          <a:custGeom>
            <a:avLst/>
            <a:gdLst/>
            <a:ahLst/>
            <a:cxnLst/>
            <a:rect r="r" b="b" t="t" l="l"/>
            <a:pathLst>
              <a:path h="6356064" w="3362936">
                <a:moveTo>
                  <a:pt x="0" y="0"/>
                </a:moveTo>
                <a:lnTo>
                  <a:pt x="3362936" y="0"/>
                </a:lnTo>
                <a:lnTo>
                  <a:pt x="3362936" y="6356064"/>
                </a:lnTo>
                <a:lnTo>
                  <a:pt x="0" y="6356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483469" y="4866089"/>
            <a:ext cx="6472730" cy="5420911"/>
          </a:xfrm>
          <a:custGeom>
            <a:avLst/>
            <a:gdLst/>
            <a:ahLst/>
            <a:cxnLst/>
            <a:rect r="r" b="b" t="t" l="l"/>
            <a:pathLst>
              <a:path h="5420911" w="6472730">
                <a:moveTo>
                  <a:pt x="0" y="0"/>
                </a:moveTo>
                <a:lnTo>
                  <a:pt x="6472730" y="0"/>
                </a:lnTo>
                <a:lnTo>
                  <a:pt x="6472730" y="5420911"/>
                </a:lnTo>
                <a:lnTo>
                  <a:pt x="0" y="54209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662394" y="6957696"/>
            <a:ext cx="4625606" cy="3503897"/>
          </a:xfrm>
          <a:custGeom>
            <a:avLst/>
            <a:gdLst/>
            <a:ahLst/>
            <a:cxnLst/>
            <a:rect r="r" b="b" t="t" l="l"/>
            <a:pathLst>
              <a:path h="3503897" w="4625606">
                <a:moveTo>
                  <a:pt x="0" y="0"/>
                </a:moveTo>
                <a:lnTo>
                  <a:pt x="4625606" y="0"/>
                </a:lnTo>
                <a:lnTo>
                  <a:pt x="4625606" y="3503897"/>
                </a:lnTo>
                <a:lnTo>
                  <a:pt x="0" y="35038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253052" y="4473205"/>
            <a:ext cx="2845222" cy="3469783"/>
          </a:xfrm>
          <a:custGeom>
            <a:avLst/>
            <a:gdLst/>
            <a:ahLst/>
            <a:cxnLst/>
            <a:rect r="r" b="b" t="t" l="l"/>
            <a:pathLst>
              <a:path h="3469783" w="2845222">
                <a:moveTo>
                  <a:pt x="0" y="0"/>
                </a:moveTo>
                <a:lnTo>
                  <a:pt x="2845222" y="0"/>
                </a:lnTo>
                <a:lnTo>
                  <a:pt x="2845222" y="3469783"/>
                </a:lnTo>
                <a:lnTo>
                  <a:pt x="0" y="3469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52759" y="1200150"/>
            <a:ext cx="17779107" cy="2942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76"/>
              </a:lnSpc>
            </a:pPr>
            <a:r>
              <a:rPr lang="en-US" sz="7810">
                <a:solidFill>
                  <a:srgbClr val="F46CBF"/>
                </a:solidFill>
                <a:latin typeface="Intro Rust"/>
              </a:rPr>
              <a:t>cerchiamo di ricordarci che il </a:t>
            </a:r>
            <a:r>
              <a:rPr lang="en-US" sz="7810">
                <a:solidFill>
                  <a:srgbClr val="018FA6"/>
                </a:solidFill>
                <a:latin typeface="Intro Rust"/>
              </a:rPr>
              <a:t>successo</a:t>
            </a:r>
            <a:r>
              <a:rPr lang="en-US" sz="7810">
                <a:solidFill>
                  <a:srgbClr val="F46CBF"/>
                </a:solidFill>
                <a:latin typeface="Intro Rust"/>
              </a:rPr>
              <a:t> ha un aspetto </a:t>
            </a:r>
            <a:r>
              <a:rPr lang="en-US" sz="7810">
                <a:solidFill>
                  <a:srgbClr val="018FA6"/>
                </a:solidFill>
                <a:latin typeface="Intro Rust"/>
              </a:rPr>
              <a:t>diverso</a:t>
            </a:r>
            <a:r>
              <a:rPr lang="en-US" sz="7810">
                <a:solidFill>
                  <a:srgbClr val="F46CBF"/>
                </a:solidFill>
                <a:latin typeface="Intro Rust"/>
              </a:rPr>
              <a:t> per</a:t>
            </a:r>
            <a:r>
              <a:rPr lang="en-US" sz="7810">
                <a:solidFill>
                  <a:srgbClr val="018FA6"/>
                </a:solidFill>
                <a:latin typeface="Intro Rust"/>
              </a:rPr>
              <a:t> ognun*</a:t>
            </a:r>
            <a:r>
              <a:rPr lang="en-US" sz="7810">
                <a:solidFill>
                  <a:srgbClr val="F46CBF"/>
                </a:solidFill>
                <a:latin typeface="Intro Rust"/>
              </a:rPr>
              <a:t> di noi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1637" y="1551576"/>
            <a:ext cx="14032809" cy="8735424"/>
          </a:xfrm>
          <a:custGeom>
            <a:avLst/>
            <a:gdLst/>
            <a:ahLst/>
            <a:cxnLst/>
            <a:rect r="r" b="b" t="t" l="l"/>
            <a:pathLst>
              <a:path h="8735424" w="14032809">
                <a:moveTo>
                  <a:pt x="0" y="0"/>
                </a:moveTo>
                <a:lnTo>
                  <a:pt x="14032809" y="0"/>
                </a:lnTo>
                <a:lnTo>
                  <a:pt x="14032809" y="8735424"/>
                </a:lnTo>
                <a:lnTo>
                  <a:pt x="0" y="87354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2759" y="506024"/>
            <a:ext cx="9565279" cy="2942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</a:pPr>
            <a:r>
              <a:rPr lang="en-US" sz="7810">
                <a:solidFill>
                  <a:srgbClr val="F46CBF"/>
                </a:solidFill>
                <a:latin typeface="Intro Rust"/>
              </a:rPr>
              <a:t>liberato il campo da ansie e falsi miti...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227332" y="7150317"/>
            <a:ext cx="9825320" cy="2859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356"/>
              </a:lnSpc>
            </a:pPr>
            <a:r>
              <a:rPr lang="en-US" sz="7584">
                <a:solidFill>
                  <a:srgbClr val="F46CBF"/>
                </a:solidFill>
                <a:latin typeface="Intro Rust"/>
              </a:rPr>
              <a:t>...possiamo finalmente parlare di tesi!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28700" y="1751748"/>
            <a:ext cx="7406640" cy="82296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6974678" y="1484929"/>
            <a:ext cx="9689083" cy="6273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412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ALCUNE PROCEDURE </a:t>
            </a:r>
          </a:p>
          <a:p>
            <a:pPr algn="r">
              <a:lnSpc>
                <a:spcPts val="12412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E CONSIGLI UTILI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52208" y="2499284"/>
            <a:ext cx="19359373" cy="6759016"/>
            <a:chOff x="0" y="0"/>
            <a:chExt cx="5098765" cy="17801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98765" cy="1780153"/>
            </a:xfrm>
            <a:custGeom>
              <a:avLst/>
              <a:gdLst/>
              <a:ahLst/>
              <a:cxnLst/>
              <a:rect r="r" b="b" t="t" l="l"/>
              <a:pathLst>
                <a:path h="1780153" w="5098765">
                  <a:moveTo>
                    <a:pt x="0" y="0"/>
                  </a:moveTo>
                  <a:lnTo>
                    <a:pt x="5098765" y="0"/>
                  </a:lnTo>
                  <a:lnTo>
                    <a:pt x="5098765" y="1780153"/>
                  </a:lnTo>
                  <a:lnTo>
                    <a:pt x="0" y="1780153"/>
                  </a:lnTo>
                  <a:close/>
                </a:path>
              </a:pathLst>
            </a:custGeom>
            <a:solidFill>
              <a:srgbClr val="C9E26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5098765" cy="18373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56963" y="2992957"/>
            <a:ext cx="18231037" cy="6166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7"/>
              </a:lnSpc>
            </a:pPr>
            <a:r>
              <a:rPr lang="en-US" sz="2948">
                <a:solidFill>
                  <a:srgbClr val="000000"/>
                </a:solidFill>
                <a:latin typeface="Open Sans"/>
              </a:rPr>
              <a:t>Ovviamente non c’è una regola universale che vada bene per tutt*. </a:t>
            </a:r>
          </a:p>
          <a:p>
            <a:pPr algn="ctr">
              <a:lnSpc>
                <a:spcPts val="4127"/>
              </a:lnSpc>
            </a:pPr>
            <a:r>
              <a:rPr lang="en-US" sz="2948">
                <a:solidFill>
                  <a:srgbClr val="000000"/>
                </a:solidFill>
                <a:latin typeface="Open Sans"/>
              </a:rPr>
              <a:t>Un </a:t>
            </a:r>
            <a:r>
              <a:rPr lang="en-US" sz="2948">
                <a:solidFill>
                  <a:srgbClr val="000000"/>
                </a:solidFill>
                <a:latin typeface="Open Sans Bold"/>
              </a:rPr>
              <a:t>consiglio</a:t>
            </a:r>
            <a:r>
              <a:rPr lang="en-US" sz="2948">
                <a:solidFill>
                  <a:srgbClr val="000000"/>
                </a:solidFill>
                <a:latin typeface="Open Sans"/>
              </a:rPr>
              <a:t> che però ci sentiamo di darvi è di partire dai vostri </a:t>
            </a:r>
            <a:r>
              <a:rPr lang="en-US" sz="2948">
                <a:solidFill>
                  <a:srgbClr val="000000"/>
                </a:solidFill>
                <a:latin typeface="Open Sans Bold"/>
              </a:rPr>
              <a:t>interessi</a:t>
            </a:r>
            <a:r>
              <a:rPr lang="en-US" sz="2948">
                <a:solidFill>
                  <a:srgbClr val="000000"/>
                </a:solidFill>
                <a:latin typeface="Open Sans"/>
              </a:rPr>
              <a:t> e dalle vostre </a:t>
            </a:r>
            <a:r>
              <a:rPr lang="en-US" sz="2948">
                <a:solidFill>
                  <a:srgbClr val="000000"/>
                </a:solidFill>
                <a:latin typeface="Open Sans Bold"/>
              </a:rPr>
              <a:t>passioni</a:t>
            </a:r>
            <a:r>
              <a:rPr lang="en-US" sz="2948">
                <a:solidFill>
                  <a:srgbClr val="000000"/>
                </a:solidFill>
                <a:latin typeface="Open Sans"/>
              </a:rPr>
              <a:t>!</a:t>
            </a:r>
          </a:p>
          <a:p>
            <a:pPr algn="ctr">
              <a:lnSpc>
                <a:spcPts val="4127"/>
              </a:lnSpc>
            </a:pPr>
            <a:r>
              <a:rPr lang="en-US" sz="2948">
                <a:solidFill>
                  <a:srgbClr val="000000"/>
                </a:solidFill>
                <a:latin typeface="Open Sans"/>
              </a:rPr>
              <a:t> </a:t>
            </a:r>
          </a:p>
          <a:p>
            <a:pPr algn="ctr">
              <a:lnSpc>
                <a:spcPts val="4127"/>
              </a:lnSpc>
            </a:pPr>
            <a:r>
              <a:rPr lang="en-US" sz="2948">
                <a:solidFill>
                  <a:srgbClr val="000000"/>
                </a:solidFill>
                <a:latin typeface="Open Sans"/>
              </a:rPr>
              <a:t>Alla tesi magistrale si dedicano </a:t>
            </a:r>
            <a:r>
              <a:rPr lang="en-US" sz="2948">
                <a:solidFill>
                  <a:srgbClr val="000000"/>
                </a:solidFill>
                <a:latin typeface="Open Sans Bold"/>
              </a:rPr>
              <a:t>mesi</a:t>
            </a:r>
            <a:r>
              <a:rPr lang="en-US" sz="2948">
                <a:solidFill>
                  <a:srgbClr val="000000"/>
                </a:solidFill>
                <a:latin typeface="Open Sans"/>
              </a:rPr>
              <a:t>, molto meglio passarli lavorando su qualcosa che vi piace!</a:t>
            </a:r>
          </a:p>
          <a:p>
            <a:pPr algn="ctr">
              <a:lnSpc>
                <a:spcPts val="4127"/>
              </a:lnSpc>
            </a:pPr>
            <a:r>
              <a:rPr lang="en-US" sz="2948">
                <a:solidFill>
                  <a:srgbClr val="000000"/>
                </a:solidFill>
                <a:latin typeface="Open Sans"/>
              </a:rPr>
              <a:t>Per un’idea di ricerca o di approfondimento bibliografico si può attingere da </a:t>
            </a:r>
            <a:r>
              <a:rPr lang="en-US" sz="2948">
                <a:solidFill>
                  <a:srgbClr val="000000"/>
                </a:solidFill>
                <a:latin typeface="Open Sans Bold"/>
              </a:rPr>
              <a:t>argomenti</a:t>
            </a:r>
            <a:r>
              <a:rPr lang="en-US" sz="2948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948">
                <a:solidFill>
                  <a:srgbClr val="000000"/>
                </a:solidFill>
                <a:latin typeface="Open Sans Bold"/>
              </a:rPr>
              <a:t>studiati</a:t>
            </a:r>
            <a:r>
              <a:rPr lang="en-US" sz="2948">
                <a:solidFill>
                  <a:srgbClr val="000000"/>
                </a:solidFill>
                <a:latin typeface="Open Sans"/>
              </a:rPr>
              <a:t> nei corsi universitari, da fenomeni osservati nella propria </a:t>
            </a:r>
            <a:r>
              <a:rPr lang="en-US" sz="2948">
                <a:solidFill>
                  <a:srgbClr val="000000"/>
                </a:solidFill>
                <a:latin typeface="Open Sans Bold"/>
              </a:rPr>
              <a:t>vita</a:t>
            </a:r>
            <a:r>
              <a:rPr lang="en-US" sz="2948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948">
                <a:solidFill>
                  <a:srgbClr val="000000"/>
                </a:solidFill>
                <a:latin typeface="Open Sans Bold"/>
              </a:rPr>
              <a:t>quotidiana</a:t>
            </a:r>
            <a:r>
              <a:rPr lang="en-US" sz="2948">
                <a:solidFill>
                  <a:srgbClr val="000000"/>
                </a:solidFill>
                <a:latin typeface="Open Sans"/>
              </a:rPr>
              <a:t> o nel proprio </a:t>
            </a:r>
            <a:r>
              <a:rPr lang="en-US" sz="2948">
                <a:solidFill>
                  <a:srgbClr val="000000"/>
                </a:solidFill>
                <a:latin typeface="Open Sans Bold"/>
              </a:rPr>
              <a:t>contesto</a:t>
            </a:r>
            <a:r>
              <a:rPr lang="en-US" sz="2948">
                <a:solidFill>
                  <a:srgbClr val="000000"/>
                </a:solidFill>
                <a:latin typeface="Open Sans"/>
              </a:rPr>
              <a:t>, da questioni o </a:t>
            </a:r>
            <a:r>
              <a:rPr lang="en-US" sz="2948">
                <a:solidFill>
                  <a:srgbClr val="000000"/>
                </a:solidFill>
                <a:latin typeface="Open Sans Bold"/>
              </a:rPr>
              <a:t>problemi sociali </a:t>
            </a:r>
            <a:r>
              <a:rPr lang="en-US" sz="2948">
                <a:solidFill>
                  <a:srgbClr val="000000"/>
                </a:solidFill>
                <a:latin typeface="Open Sans"/>
              </a:rPr>
              <a:t>rievanti nella </a:t>
            </a:r>
            <a:r>
              <a:rPr lang="en-US" sz="2948">
                <a:solidFill>
                  <a:srgbClr val="000000"/>
                </a:solidFill>
                <a:latin typeface="Open Sans Bold"/>
              </a:rPr>
              <a:t>contemporaneità</a:t>
            </a:r>
            <a:r>
              <a:rPr lang="en-US" sz="2948">
                <a:solidFill>
                  <a:srgbClr val="000000"/>
                </a:solidFill>
                <a:latin typeface="Open Sans"/>
              </a:rPr>
              <a:t>,  da </a:t>
            </a:r>
            <a:r>
              <a:rPr lang="en-US" sz="2948">
                <a:solidFill>
                  <a:srgbClr val="000000"/>
                </a:solidFill>
                <a:latin typeface="Open Sans Bold"/>
              </a:rPr>
              <a:t>esperienze</a:t>
            </a:r>
            <a:r>
              <a:rPr lang="en-US" sz="2948">
                <a:solidFill>
                  <a:srgbClr val="000000"/>
                </a:solidFill>
                <a:latin typeface="Open Sans"/>
              </a:rPr>
              <a:t> in realtà </a:t>
            </a:r>
            <a:r>
              <a:rPr lang="en-US" sz="2948">
                <a:solidFill>
                  <a:srgbClr val="000000"/>
                </a:solidFill>
                <a:latin typeface="Open Sans Bold"/>
              </a:rPr>
              <a:t>organizzative</a:t>
            </a:r>
            <a:r>
              <a:rPr lang="en-US" sz="2948">
                <a:solidFill>
                  <a:srgbClr val="000000"/>
                </a:solidFill>
                <a:latin typeface="Open Sans"/>
              </a:rPr>
              <a:t>/aziendali...</a:t>
            </a:r>
          </a:p>
          <a:p>
            <a:pPr algn="ctr">
              <a:lnSpc>
                <a:spcPts val="4127"/>
              </a:lnSpc>
            </a:pPr>
          </a:p>
          <a:p>
            <a:pPr algn="ctr">
              <a:lnSpc>
                <a:spcPts val="4127"/>
              </a:lnSpc>
            </a:pPr>
            <a:r>
              <a:rPr lang="en-US" sz="2948">
                <a:solidFill>
                  <a:srgbClr val="000000"/>
                </a:solidFill>
                <a:latin typeface="Open Sans"/>
              </a:rPr>
              <a:t>Cercate di scegliere qualcosa che sia </a:t>
            </a:r>
            <a:r>
              <a:rPr lang="en-US" sz="2948">
                <a:solidFill>
                  <a:srgbClr val="000000"/>
                </a:solidFill>
                <a:latin typeface="Open Sans Bold"/>
              </a:rPr>
              <a:t>rilevante</a:t>
            </a:r>
            <a:r>
              <a:rPr lang="en-US" sz="2948">
                <a:solidFill>
                  <a:srgbClr val="000000"/>
                </a:solidFill>
                <a:latin typeface="Open Sans"/>
              </a:rPr>
              <a:t>!</a:t>
            </a:r>
          </a:p>
          <a:p>
            <a:pPr algn="ctr">
              <a:lnSpc>
                <a:spcPts val="4127"/>
              </a:lnSpc>
            </a:pPr>
            <a:r>
              <a:rPr lang="en-US" sz="2948">
                <a:solidFill>
                  <a:srgbClr val="000000"/>
                </a:solidFill>
                <a:latin typeface="Open Sans"/>
              </a:rPr>
              <a:t>E, come sempre, di porvi degli </a:t>
            </a:r>
            <a:r>
              <a:rPr lang="en-US" sz="2948">
                <a:solidFill>
                  <a:srgbClr val="000000"/>
                </a:solidFill>
                <a:latin typeface="Open Sans Bold"/>
              </a:rPr>
              <a:t>obiettivi realistici</a:t>
            </a:r>
            <a:r>
              <a:rPr lang="en-US" sz="2948">
                <a:solidFill>
                  <a:srgbClr val="000000"/>
                </a:solidFill>
                <a:latin typeface="Open Sans"/>
              </a:rPr>
              <a:t> in base a tempo, risorse e capacità.</a:t>
            </a:r>
          </a:p>
          <a:p>
            <a:pPr algn="ctr">
              <a:lnSpc>
                <a:spcPts val="3994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510345" y="362848"/>
            <a:ext cx="2777655" cy="2440865"/>
          </a:xfrm>
          <a:custGeom>
            <a:avLst/>
            <a:gdLst/>
            <a:ahLst/>
            <a:cxnLst/>
            <a:rect r="r" b="b" t="t" l="l"/>
            <a:pathLst>
              <a:path h="2440865" w="2777655">
                <a:moveTo>
                  <a:pt x="0" y="0"/>
                </a:moveTo>
                <a:lnTo>
                  <a:pt x="2777655" y="0"/>
                </a:lnTo>
                <a:lnTo>
                  <a:pt x="2777655" y="2440865"/>
                </a:lnTo>
                <a:lnTo>
                  <a:pt x="0" y="24408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52208" y="362848"/>
            <a:ext cx="2667769" cy="2284580"/>
          </a:xfrm>
          <a:custGeom>
            <a:avLst/>
            <a:gdLst/>
            <a:ahLst/>
            <a:cxnLst/>
            <a:rect r="r" b="b" t="t" l="l"/>
            <a:pathLst>
              <a:path h="2284580" w="2667769">
                <a:moveTo>
                  <a:pt x="0" y="0"/>
                </a:moveTo>
                <a:lnTo>
                  <a:pt x="2667769" y="0"/>
                </a:lnTo>
                <a:lnTo>
                  <a:pt x="2667769" y="2284580"/>
                </a:lnTo>
                <a:lnTo>
                  <a:pt x="0" y="2284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568041" y="578063"/>
            <a:ext cx="13903887" cy="1558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412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da dove si parte?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70691"/>
            <a:ext cx="18288000" cy="2228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09"/>
              </a:lnSpc>
            </a:pPr>
            <a:r>
              <a:rPr lang="en-US" sz="8772">
                <a:solidFill>
                  <a:srgbClr val="F46CBF"/>
                </a:solidFill>
                <a:latin typeface="Intro Rust"/>
              </a:rPr>
              <a:t>        TESI BIBLIOGRAFICA VS </a:t>
            </a:r>
          </a:p>
          <a:p>
            <a:pPr algn="l">
              <a:lnSpc>
                <a:spcPts val="8509"/>
              </a:lnSpc>
            </a:pPr>
            <a:r>
              <a:rPr lang="en-US" sz="8772">
                <a:solidFill>
                  <a:srgbClr val="F46CBF"/>
                </a:solidFill>
                <a:latin typeface="Intro Rust"/>
              </a:rPr>
              <a:t>        TESI DI RICERCA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854559" y="2699546"/>
            <a:ext cx="8433441" cy="6558754"/>
            <a:chOff x="0" y="0"/>
            <a:chExt cx="11244588" cy="8745006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11244588" cy="8744768"/>
              <a:chOff x="0" y="0"/>
              <a:chExt cx="2221153" cy="1727362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221153" cy="1727362"/>
              </a:xfrm>
              <a:custGeom>
                <a:avLst/>
                <a:gdLst/>
                <a:ahLst/>
                <a:cxnLst/>
                <a:rect r="r" b="b" t="t" l="l"/>
                <a:pathLst>
                  <a:path h="1727362" w="2221153">
                    <a:moveTo>
                      <a:pt x="25704" y="0"/>
                    </a:moveTo>
                    <a:lnTo>
                      <a:pt x="2195449" y="0"/>
                    </a:lnTo>
                    <a:cubicBezTo>
                      <a:pt x="2202266" y="0"/>
                      <a:pt x="2208804" y="2708"/>
                      <a:pt x="2213625" y="7529"/>
                    </a:cubicBezTo>
                    <a:cubicBezTo>
                      <a:pt x="2218445" y="12349"/>
                      <a:pt x="2221153" y="18887"/>
                      <a:pt x="2221153" y="25704"/>
                    </a:cubicBezTo>
                    <a:lnTo>
                      <a:pt x="2221153" y="1701658"/>
                    </a:lnTo>
                    <a:cubicBezTo>
                      <a:pt x="2221153" y="1708475"/>
                      <a:pt x="2218445" y="1715013"/>
                      <a:pt x="2213625" y="1719833"/>
                    </a:cubicBezTo>
                    <a:cubicBezTo>
                      <a:pt x="2208804" y="1724653"/>
                      <a:pt x="2202266" y="1727362"/>
                      <a:pt x="2195449" y="1727362"/>
                    </a:cubicBezTo>
                    <a:lnTo>
                      <a:pt x="25704" y="1727362"/>
                    </a:lnTo>
                    <a:cubicBezTo>
                      <a:pt x="18887" y="1727362"/>
                      <a:pt x="12349" y="1724653"/>
                      <a:pt x="7529" y="1719833"/>
                    </a:cubicBezTo>
                    <a:cubicBezTo>
                      <a:pt x="2708" y="1715013"/>
                      <a:pt x="0" y="1708475"/>
                      <a:pt x="0" y="1701658"/>
                    </a:cubicBezTo>
                    <a:lnTo>
                      <a:pt x="0" y="25704"/>
                    </a:lnTo>
                    <a:cubicBezTo>
                      <a:pt x="0" y="18887"/>
                      <a:pt x="2708" y="12349"/>
                      <a:pt x="7529" y="7529"/>
                    </a:cubicBezTo>
                    <a:cubicBezTo>
                      <a:pt x="12349" y="2708"/>
                      <a:pt x="18887" y="0"/>
                      <a:pt x="25704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57150"/>
                <a:ext cx="2221153" cy="178451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0"/>
              <a:ext cx="11244588" cy="8745006"/>
              <a:chOff x="0" y="0"/>
              <a:chExt cx="2221153" cy="1727409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221153" cy="1727409"/>
              </a:xfrm>
              <a:custGeom>
                <a:avLst/>
                <a:gdLst/>
                <a:ahLst/>
                <a:cxnLst/>
                <a:rect r="r" b="b" t="t" l="l"/>
                <a:pathLst>
                  <a:path h="1727409" w="2221153">
                    <a:moveTo>
                      <a:pt x="23868" y="0"/>
                    </a:moveTo>
                    <a:lnTo>
                      <a:pt x="2197285" y="0"/>
                    </a:lnTo>
                    <a:cubicBezTo>
                      <a:pt x="2203615" y="0"/>
                      <a:pt x="2209686" y="2515"/>
                      <a:pt x="2214162" y="6991"/>
                    </a:cubicBezTo>
                    <a:cubicBezTo>
                      <a:pt x="2218639" y="11467"/>
                      <a:pt x="2221153" y="17538"/>
                      <a:pt x="2221153" y="23868"/>
                    </a:cubicBezTo>
                    <a:lnTo>
                      <a:pt x="2221153" y="1703540"/>
                    </a:lnTo>
                    <a:cubicBezTo>
                      <a:pt x="2221153" y="1709871"/>
                      <a:pt x="2218639" y="1715942"/>
                      <a:pt x="2214162" y="1720418"/>
                    </a:cubicBezTo>
                    <a:cubicBezTo>
                      <a:pt x="2209686" y="1724894"/>
                      <a:pt x="2203615" y="1727409"/>
                      <a:pt x="2197285" y="1727409"/>
                    </a:cubicBezTo>
                    <a:lnTo>
                      <a:pt x="23868" y="1727409"/>
                    </a:lnTo>
                    <a:cubicBezTo>
                      <a:pt x="17538" y="1727409"/>
                      <a:pt x="11467" y="1724894"/>
                      <a:pt x="6991" y="1720418"/>
                    </a:cubicBezTo>
                    <a:cubicBezTo>
                      <a:pt x="2515" y="1715942"/>
                      <a:pt x="0" y="1709871"/>
                      <a:pt x="0" y="1703540"/>
                    </a:cubicBezTo>
                    <a:lnTo>
                      <a:pt x="0" y="23868"/>
                    </a:lnTo>
                    <a:cubicBezTo>
                      <a:pt x="0" y="17538"/>
                      <a:pt x="2515" y="11467"/>
                      <a:pt x="6991" y="6991"/>
                    </a:cubicBezTo>
                    <a:cubicBezTo>
                      <a:pt x="11467" y="2515"/>
                      <a:pt x="17538" y="0"/>
                      <a:pt x="2386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57150"/>
                <a:ext cx="2221153" cy="178455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grpSp>
        <p:nvGrpSpPr>
          <p:cNvPr name="Group 11" id="11"/>
          <p:cNvGrpSpPr/>
          <p:nvPr/>
        </p:nvGrpSpPr>
        <p:grpSpPr>
          <a:xfrm rot="0">
            <a:off x="0" y="2699546"/>
            <a:ext cx="8954036" cy="6558754"/>
            <a:chOff x="0" y="0"/>
            <a:chExt cx="11938715" cy="8745006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1938715" cy="8744768"/>
              <a:chOff x="0" y="0"/>
              <a:chExt cx="2358265" cy="1727362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358265" cy="1727362"/>
              </a:xfrm>
              <a:custGeom>
                <a:avLst/>
                <a:gdLst/>
                <a:ahLst/>
                <a:cxnLst/>
                <a:rect r="r" b="b" t="t" l="l"/>
                <a:pathLst>
                  <a:path h="1727362" w="2358265">
                    <a:moveTo>
                      <a:pt x="24210" y="0"/>
                    </a:moveTo>
                    <a:lnTo>
                      <a:pt x="2334055" y="0"/>
                    </a:lnTo>
                    <a:cubicBezTo>
                      <a:pt x="2340476" y="0"/>
                      <a:pt x="2346634" y="2551"/>
                      <a:pt x="2351174" y="7091"/>
                    </a:cubicBezTo>
                    <a:cubicBezTo>
                      <a:pt x="2355714" y="11631"/>
                      <a:pt x="2358265" y="17789"/>
                      <a:pt x="2358265" y="24210"/>
                    </a:cubicBezTo>
                    <a:lnTo>
                      <a:pt x="2358265" y="1703152"/>
                    </a:lnTo>
                    <a:cubicBezTo>
                      <a:pt x="2358265" y="1709573"/>
                      <a:pt x="2355714" y="1715731"/>
                      <a:pt x="2351174" y="1720271"/>
                    </a:cubicBezTo>
                    <a:cubicBezTo>
                      <a:pt x="2346634" y="1724811"/>
                      <a:pt x="2340476" y="1727362"/>
                      <a:pt x="2334055" y="1727362"/>
                    </a:cubicBezTo>
                    <a:lnTo>
                      <a:pt x="24210" y="1727362"/>
                    </a:lnTo>
                    <a:cubicBezTo>
                      <a:pt x="17789" y="1727362"/>
                      <a:pt x="11631" y="1724811"/>
                      <a:pt x="7091" y="1720271"/>
                    </a:cubicBezTo>
                    <a:cubicBezTo>
                      <a:pt x="2551" y="1715731"/>
                      <a:pt x="0" y="1709573"/>
                      <a:pt x="0" y="1703152"/>
                    </a:cubicBezTo>
                    <a:lnTo>
                      <a:pt x="0" y="24210"/>
                    </a:lnTo>
                    <a:cubicBezTo>
                      <a:pt x="0" y="17789"/>
                      <a:pt x="2551" y="11631"/>
                      <a:pt x="7091" y="7091"/>
                    </a:cubicBezTo>
                    <a:cubicBezTo>
                      <a:pt x="11631" y="2551"/>
                      <a:pt x="17789" y="0"/>
                      <a:pt x="24210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57150"/>
                <a:ext cx="2358265" cy="178451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0"/>
              <a:ext cx="11938715" cy="8745006"/>
              <a:chOff x="0" y="0"/>
              <a:chExt cx="2358265" cy="1727409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358265" cy="1727409"/>
              </a:xfrm>
              <a:custGeom>
                <a:avLst/>
                <a:gdLst/>
                <a:ahLst/>
                <a:cxnLst/>
                <a:rect r="r" b="b" t="t" l="l"/>
                <a:pathLst>
                  <a:path h="1727409" w="2358265">
                    <a:moveTo>
                      <a:pt x="22480" y="0"/>
                    </a:moveTo>
                    <a:lnTo>
                      <a:pt x="2335784" y="0"/>
                    </a:lnTo>
                    <a:cubicBezTo>
                      <a:pt x="2341746" y="0"/>
                      <a:pt x="2347464" y="2368"/>
                      <a:pt x="2351680" y="6584"/>
                    </a:cubicBezTo>
                    <a:cubicBezTo>
                      <a:pt x="2355896" y="10800"/>
                      <a:pt x="2358265" y="16518"/>
                      <a:pt x="2358265" y="22480"/>
                    </a:cubicBezTo>
                    <a:lnTo>
                      <a:pt x="2358265" y="1704928"/>
                    </a:lnTo>
                    <a:cubicBezTo>
                      <a:pt x="2358265" y="1710890"/>
                      <a:pt x="2355896" y="1716608"/>
                      <a:pt x="2351680" y="1720824"/>
                    </a:cubicBezTo>
                    <a:cubicBezTo>
                      <a:pt x="2347464" y="1725040"/>
                      <a:pt x="2341746" y="1727409"/>
                      <a:pt x="2335784" y="1727409"/>
                    </a:cubicBezTo>
                    <a:lnTo>
                      <a:pt x="22480" y="1727409"/>
                    </a:lnTo>
                    <a:cubicBezTo>
                      <a:pt x="16518" y="1727409"/>
                      <a:pt x="10800" y="1725040"/>
                      <a:pt x="6584" y="1720824"/>
                    </a:cubicBezTo>
                    <a:cubicBezTo>
                      <a:pt x="2368" y="1716608"/>
                      <a:pt x="0" y="1710890"/>
                      <a:pt x="0" y="1704928"/>
                    </a:cubicBezTo>
                    <a:lnTo>
                      <a:pt x="0" y="22480"/>
                    </a:lnTo>
                    <a:cubicBezTo>
                      <a:pt x="0" y="16518"/>
                      <a:pt x="2368" y="10800"/>
                      <a:pt x="6584" y="6584"/>
                    </a:cubicBezTo>
                    <a:cubicBezTo>
                      <a:pt x="10800" y="2368"/>
                      <a:pt x="16518" y="0"/>
                      <a:pt x="2248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57150"/>
                <a:ext cx="2358265" cy="178455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Freeform 18" id="18"/>
          <p:cNvSpPr/>
          <p:nvPr/>
        </p:nvSpPr>
        <p:spPr>
          <a:xfrm flipH="false" flipV="false" rot="0">
            <a:off x="0" y="1028700"/>
            <a:ext cx="2385030" cy="1711259"/>
          </a:xfrm>
          <a:custGeom>
            <a:avLst/>
            <a:gdLst/>
            <a:ahLst/>
            <a:cxnLst/>
            <a:rect r="r" b="b" t="t" l="l"/>
            <a:pathLst>
              <a:path h="1711259" w="2385030">
                <a:moveTo>
                  <a:pt x="0" y="0"/>
                </a:moveTo>
                <a:lnTo>
                  <a:pt x="2385030" y="0"/>
                </a:lnTo>
                <a:lnTo>
                  <a:pt x="2385030" y="1711259"/>
                </a:lnTo>
                <a:lnTo>
                  <a:pt x="0" y="17112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082012" y="1209453"/>
            <a:ext cx="2205988" cy="1767548"/>
          </a:xfrm>
          <a:custGeom>
            <a:avLst/>
            <a:gdLst/>
            <a:ahLst/>
            <a:cxnLst/>
            <a:rect r="r" b="b" t="t" l="l"/>
            <a:pathLst>
              <a:path h="1767548" w="2205988">
                <a:moveTo>
                  <a:pt x="0" y="0"/>
                </a:moveTo>
                <a:lnTo>
                  <a:pt x="2205988" y="0"/>
                </a:lnTo>
                <a:lnTo>
                  <a:pt x="2205988" y="1767548"/>
                </a:lnTo>
                <a:lnTo>
                  <a:pt x="0" y="1767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40401" y="2793833"/>
            <a:ext cx="6873233" cy="5998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3701">
                <a:solidFill>
                  <a:srgbClr val="000002"/>
                </a:solidFill>
                <a:latin typeface="Quicksand 1 Bold"/>
              </a:rPr>
              <a:t>TESI DI RICERCA </a:t>
            </a:r>
          </a:p>
          <a:p>
            <a:pPr algn="ctr">
              <a:lnSpc>
                <a:spcPts val="3633"/>
              </a:lnSpc>
            </a:pPr>
          </a:p>
          <a:p>
            <a:pPr algn="just">
              <a:lnSpc>
                <a:spcPts val="3512"/>
              </a:lnSpc>
            </a:pPr>
            <a:r>
              <a:rPr lang="en-US" sz="2508">
                <a:solidFill>
                  <a:srgbClr val="000002"/>
                </a:solidFill>
                <a:latin typeface="Quicksand 1 Bold"/>
              </a:rPr>
              <a:t>L</a:t>
            </a:r>
            <a:r>
              <a:rPr lang="en-US" sz="2508">
                <a:solidFill>
                  <a:srgbClr val="000002"/>
                </a:solidFill>
                <a:latin typeface="Quicksand 1 Medium"/>
              </a:rPr>
              <a:t>a tesi consiste: nell’</a:t>
            </a:r>
            <a:r>
              <a:rPr lang="en-US" sz="2508">
                <a:solidFill>
                  <a:srgbClr val="000002"/>
                </a:solidFill>
                <a:latin typeface="Quicksand 1 Bold"/>
              </a:rPr>
              <a:t>inquadramento teorico</a:t>
            </a:r>
            <a:r>
              <a:rPr lang="en-US" sz="2508">
                <a:solidFill>
                  <a:srgbClr val="000002"/>
                </a:solidFill>
                <a:latin typeface="Quicksand 1 Medium"/>
              </a:rPr>
              <a:t> della ricerca all'interno della </a:t>
            </a:r>
            <a:r>
              <a:rPr lang="en-US" sz="2508">
                <a:solidFill>
                  <a:srgbClr val="000002"/>
                </a:solidFill>
                <a:latin typeface="Quicksand 1 Bold"/>
              </a:rPr>
              <a:t>letteratura</a:t>
            </a:r>
            <a:r>
              <a:rPr lang="en-US" sz="2508">
                <a:solidFill>
                  <a:srgbClr val="000002"/>
                </a:solidFill>
                <a:latin typeface="Quicksand 1 Medium"/>
              </a:rPr>
              <a:t> pertinente con particolare riferimento alla </a:t>
            </a:r>
            <a:r>
              <a:rPr lang="en-US" sz="2508">
                <a:solidFill>
                  <a:srgbClr val="000002"/>
                </a:solidFill>
                <a:latin typeface="Quicksand 1 Bold"/>
              </a:rPr>
              <a:t>rilevanza</a:t>
            </a:r>
            <a:r>
              <a:rPr lang="en-US" sz="2508">
                <a:solidFill>
                  <a:srgbClr val="000002"/>
                </a:solidFill>
                <a:latin typeface="Quicksand 1 Medium"/>
              </a:rPr>
              <a:t> dello specifico tema indagato dalla ricerca, con consultazione diretta delle </a:t>
            </a:r>
            <a:r>
              <a:rPr lang="en-US" sz="2508">
                <a:solidFill>
                  <a:srgbClr val="000002"/>
                </a:solidFill>
                <a:latin typeface="Quicksand 1 Bold"/>
              </a:rPr>
              <a:t>fonti</a:t>
            </a:r>
            <a:r>
              <a:rPr lang="en-US" sz="2508">
                <a:solidFill>
                  <a:srgbClr val="000002"/>
                </a:solidFill>
                <a:latin typeface="Quicksand 1 Medium"/>
              </a:rPr>
              <a:t>; nella descrizione delle </a:t>
            </a:r>
            <a:r>
              <a:rPr lang="en-US" sz="2508">
                <a:solidFill>
                  <a:srgbClr val="000002"/>
                </a:solidFill>
                <a:latin typeface="Quicksand 1 Bold"/>
              </a:rPr>
              <a:t>ipotesi</a:t>
            </a:r>
            <a:r>
              <a:rPr lang="en-US" sz="2508">
                <a:solidFill>
                  <a:srgbClr val="000002"/>
                </a:solidFill>
                <a:latin typeface="Quicksand 1 Medium"/>
              </a:rPr>
              <a:t> della ricerca, della </a:t>
            </a:r>
            <a:r>
              <a:rPr lang="en-US" sz="2508">
                <a:solidFill>
                  <a:srgbClr val="000002"/>
                </a:solidFill>
                <a:latin typeface="Quicksand 1 Bold"/>
              </a:rPr>
              <a:t>metodologia</a:t>
            </a:r>
            <a:r>
              <a:rPr lang="en-US" sz="2508">
                <a:solidFill>
                  <a:srgbClr val="000002"/>
                </a:solidFill>
                <a:latin typeface="Quicksand 1 Medium"/>
              </a:rPr>
              <a:t>, delle </a:t>
            </a:r>
            <a:r>
              <a:rPr lang="en-US" sz="2508">
                <a:solidFill>
                  <a:srgbClr val="000002"/>
                </a:solidFill>
                <a:latin typeface="Quicksand 1 Bold"/>
              </a:rPr>
              <a:t>procedure</a:t>
            </a:r>
            <a:r>
              <a:rPr lang="en-US" sz="2508">
                <a:solidFill>
                  <a:srgbClr val="000002"/>
                </a:solidFill>
                <a:latin typeface="Quicksand 1 Medium"/>
              </a:rPr>
              <a:t> utilizzate e dei metodi statistici utilizzati per </a:t>
            </a:r>
            <a:r>
              <a:rPr lang="en-US" sz="2508">
                <a:solidFill>
                  <a:srgbClr val="000002"/>
                </a:solidFill>
                <a:latin typeface="Quicksand 1 Bold"/>
              </a:rPr>
              <a:t>l'analisi</a:t>
            </a:r>
            <a:r>
              <a:rPr lang="en-US" sz="2508">
                <a:solidFill>
                  <a:srgbClr val="000002"/>
                </a:solidFill>
                <a:latin typeface="Quicksand 1 Medium"/>
              </a:rPr>
              <a:t> dei dati; nella descrizione dei </a:t>
            </a:r>
            <a:r>
              <a:rPr lang="en-US" sz="2508">
                <a:solidFill>
                  <a:srgbClr val="000002"/>
                </a:solidFill>
                <a:latin typeface="Quicksand 1 Bold"/>
              </a:rPr>
              <a:t>risultati</a:t>
            </a:r>
            <a:r>
              <a:rPr lang="en-US" sz="2508">
                <a:solidFill>
                  <a:srgbClr val="000002"/>
                </a:solidFill>
                <a:latin typeface="Quicksand 1 Medium"/>
              </a:rPr>
              <a:t> ottenuti e nella loro </a:t>
            </a:r>
            <a:r>
              <a:rPr lang="en-US" sz="2508">
                <a:solidFill>
                  <a:srgbClr val="000002"/>
                </a:solidFill>
                <a:latin typeface="Quicksand 1 Bold"/>
              </a:rPr>
              <a:t>discussione</a:t>
            </a:r>
            <a:r>
              <a:rPr lang="en-US" sz="2508">
                <a:solidFill>
                  <a:srgbClr val="000002"/>
                </a:solidFill>
                <a:latin typeface="Quicksand 1 Medium"/>
              </a:rPr>
              <a:t> e </a:t>
            </a:r>
            <a:r>
              <a:rPr lang="en-US" sz="2508">
                <a:solidFill>
                  <a:srgbClr val="000002"/>
                </a:solidFill>
                <a:latin typeface="Quicksand 1 Bold"/>
              </a:rPr>
              <a:t>interpretazione</a:t>
            </a:r>
            <a:r>
              <a:rPr lang="en-US" sz="2508">
                <a:solidFill>
                  <a:srgbClr val="000002"/>
                </a:solidFill>
                <a:latin typeface="Quicksand 1 Medium"/>
              </a:rPr>
              <a:t> (art 11 Regolamento tesi).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657812" y="2793833"/>
            <a:ext cx="6826935" cy="5998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3700">
                <a:solidFill>
                  <a:srgbClr val="000000"/>
                </a:solidFill>
                <a:latin typeface="Quicksand 1 Bold"/>
              </a:rPr>
              <a:t>TESI BIBLIOGRAFICA</a:t>
            </a:r>
          </a:p>
          <a:p>
            <a:pPr algn="ctr">
              <a:lnSpc>
                <a:spcPts val="3886"/>
              </a:lnSpc>
            </a:pPr>
          </a:p>
          <a:p>
            <a:pPr algn="just">
              <a:lnSpc>
                <a:spcPts val="3886"/>
              </a:lnSpc>
            </a:pPr>
            <a:r>
              <a:rPr lang="en-US" sz="2775">
                <a:solidFill>
                  <a:srgbClr val="000000"/>
                </a:solidFill>
                <a:latin typeface="Quicksand 1 Bold"/>
              </a:rPr>
              <a:t>L</a:t>
            </a:r>
            <a:r>
              <a:rPr lang="en-US" sz="2775">
                <a:solidFill>
                  <a:srgbClr val="000000"/>
                </a:solidFill>
                <a:latin typeface="Quicksand 1 Medium"/>
              </a:rPr>
              <a:t>a tesi consiste: “in una </a:t>
            </a:r>
            <a:r>
              <a:rPr lang="en-US" sz="2775">
                <a:solidFill>
                  <a:srgbClr val="000000"/>
                </a:solidFill>
                <a:latin typeface="Quicksand 1 Bold"/>
              </a:rPr>
              <a:t>revisione</a:t>
            </a:r>
            <a:r>
              <a:rPr lang="en-US" sz="2775">
                <a:solidFill>
                  <a:srgbClr val="000000"/>
                </a:solidFill>
                <a:latin typeface="Quicksand 1 Medium"/>
              </a:rPr>
              <a:t> esauriente della </a:t>
            </a:r>
            <a:r>
              <a:rPr lang="en-US" sz="2775">
                <a:solidFill>
                  <a:srgbClr val="000000"/>
                </a:solidFill>
                <a:latin typeface="Quicksand 1 Bold"/>
              </a:rPr>
              <a:t>letteratura</a:t>
            </a:r>
            <a:r>
              <a:rPr lang="en-US" sz="2775">
                <a:solidFill>
                  <a:srgbClr val="000000"/>
                </a:solidFill>
                <a:latin typeface="Quicksand 1 Medium"/>
              </a:rPr>
              <a:t> pertinente, con </a:t>
            </a:r>
            <a:r>
              <a:rPr lang="en-US" sz="2775">
                <a:solidFill>
                  <a:srgbClr val="000000"/>
                </a:solidFill>
                <a:latin typeface="Quicksand 1 Bold"/>
              </a:rPr>
              <a:t>consultazione</a:t>
            </a:r>
            <a:r>
              <a:rPr lang="en-US" sz="2775">
                <a:solidFill>
                  <a:srgbClr val="000000"/>
                </a:solidFill>
                <a:latin typeface="Quicksand 1 Medium"/>
              </a:rPr>
              <a:t> diretta delle </a:t>
            </a:r>
            <a:r>
              <a:rPr lang="en-US" sz="2775">
                <a:solidFill>
                  <a:srgbClr val="000000"/>
                </a:solidFill>
                <a:latin typeface="Quicksand 1 Bold"/>
              </a:rPr>
              <a:t>fonti</a:t>
            </a:r>
            <a:r>
              <a:rPr lang="en-US" sz="2775">
                <a:solidFill>
                  <a:srgbClr val="000000"/>
                </a:solidFill>
                <a:latin typeface="Quicksand 1 Medium"/>
              </a:rPr>
              <a:t>, che metta in evidenza gli aspetti principali e la </a:t>
            </a:r>
            <a:r>
              <a:rPr lang="en-US" sz="2775">
                <a:solidFill>
                  <a:srgbClr val="000000"/>
                </a:solidFill>
                <a:latin typeface="Quicksand 1 Bold"/>
              </a:rPr>
              <a:t>rilevanza</a:t>
            </a:r>
            <a:r>
              <a:rPr lang="en-US" sz="2775">
                <a:solidFill>
                  <a:srgbClr val="000000"/>
                </a:solidFill>
                <a:latin typeface="Quicksand 1 Medium"/>
              </a:rPr>
              <a:t> del tema trattato; nella </a:t>
            </a:r>
            <a:r>
              <a:rPr lang="en-US" sz="2775">
                <a:solidFill>
                  <a:srgbClr val="000000"/>
                </a:solidFill>
                <a:latin typeface="Quicksand 1 Bold"/>
              </a:rPr>
              <a:t>discussione</a:t>
            </a:r>
            <a:r>
              <a:rPr lang="en-US" sz="2775">
                <a:solidFill>
                  <a:srgbClr val="000000"/>
                </a:solidFill>
                <a:latin typeface="Quicksand 1 Medium"/>
              </a:rPr>
              <a:t> dei diversi </a:t>
            </a:r>
            <a:r>
              <a:rPr lang="en-US" sz="2775">
                <a:solidFill>
                  <a:srgbClr val="000000"/>
                </a:solidFill>
                <a:latin typeface="Quicksand 1 Bold"/>
              </a:rPr>
              <a:t>approcci interpretativi</a:t>
            </a:r>
            <a:r>
              <a:rPr lang="en-US" sz="2775">
                <a:solidFill>
                  <a:srgbClr val="000000"/>
                </a:solidFill>
                <a:latin typeface="Quicksand 1 Medium"/>
              </a:rPr>
              <a:t> e delle varie </a:t>
            </a:r>
            <a:r>
              <a:rPr lang="en-US" sz="2775">
                <a:solidFill>
                  <a:srgbClr val="000000"/>
                </a:solidFill>
                <a:latin typeface="Quicksand 1 Bold"/>
              </a:rPr>
              <a:t>ipotesi</a:t>
            </a:r>
            <a:r>
              <a:rPr lang="en-US" sz="2775">
                <a:solidFill>
                  <a:srgbClr val="000000"/>
                </a:solidFill>
                <a:latin typeface="Quicksand 1 Medium"/>
              </a:rPr>
              <a:t> </a:t>
            </a:r>
            <a:r>
              <a:rPr lang="en-US" sz="2775">
                <a:solidFill>
                  <a:srgbClr val="000000"/>
                </a:solidFill>
                <a:latin typeface="Quicksand 1 Bold"/>
              </a:rPr>
              <a:t>esplicative</a:t>
            </a:r>
            <a:r>
              <a:rPr lang="en-US" sz="2775">
                <a:solidFill>
                  <a:srgbClr val="000000"/>
                </a:solidFill>
                <a:latin typeface="Quicksand 1 Medium"/>
              </a:rPr>
              <a:t>; nell’illustrazione di eventuali ipotesi ed interpretazioni avanzate dallo studente” (art 11 Regolamento tesi)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255341" y="9381835"/>
            <a:ext cx="13777317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46CBF"/>
                </a:solidFill>
                <a:latin typeface="Quicksand 1 Bold"/>
              </a:rPr>
              <a:t>ASPETTO DA CONSIDERARE: </a:t>
            </a:r>
            <a:r>
              <a:rPr lang="en-US" sz="2799">
                <a:solidFill>
                  <a:srgbClr val="000000"/>
                </a:solidFill>
                <a:latin typeface="Quicksand 1 Bold"/>
              </a:rPr>
              <a:t>ACCESSO ALLE FONTI/ AL CAMPO/ AI PARTECIPANTI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4070294"/>
            <a:ext cx="4865735" cy="5188006"/>
            <a:chOff x="0" y="0"/>
            <a:chExt cx="1485213" cy="158358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85213" cy="1583582"/>
            </a:xfrm>
            <a:custGeom>
              <a:avLst/>
              <a:gdLst/>
              <a:ahLst/>
              <a:cxnLst/>
              <a:rect r="r" b="b" t="t" l="l"/>
              <a:pathLst>
                <a:path h="1583582" w="1485213">
                  <a:moveTo>
                    <a:pt x="81147" y="0"/>
                  </a:moveTo>
                  <a:lnTo>
                    <a:pt x="1404066" y="0"/>
                  </a:lnTo>
                  <a:cubicBezTo>
                    <a:pt x="1448882" y="0"/>
                    <a:pt x="1485213" y="36331"/>
                    <a:pt x="1485213" y="81147"/>
                  </a:cubicBezTo>
                  <a:lnTo>
                    <a:pt x="1485213" y="1502436"/>
                  </a:lnTo>
                  <a:cubicBezTo>
                    <a:pt x="1485213" y="1523957"/>
                    <a:pt x="1476663" y="1544597"/>
                    <a:pt x="1461445" y="1559815"/>
                  </a:cubicBezTo>
                  <a:cubicBezTo>
                    <a:pt x="1446228" y="1575033"/>
                    <a:pt x="1425587" y="1583582"/>
                    <a:pt x="1404066" y="1583582"/>
                  </a:cubicBezTo>
                  <a:lnTo>
                    <a:pt x="81147" y="1583582"/>
                  </a:lnTo>
                  <a:cubicBezTo>
                    <a:pt x="59625" y="1583582"/>
                    <a:pt x="38985" y="1575033"/>
                    <a:pt x="23767" y="1559815"/>
                  </a:cubicBezTo>
                  <a:cubicBezTo>
                    <a:pt x="8549" y="1544597"/>
                    <a:pt x="0" y="1523957"/>
                    <a:pt x="0" y="1502436"/>
                  </a:cubicBezTo>
                  <a:lnTo>
                    <a:pt x="0" y="81147"/>
                  </a:lnTo>
                  <a:cubicBezTo>
                    <a:pt x="0" y="59625"/>
                    <a:pt x="8549" y="38985"/>
                    <a:pt x="23767" y="23767"/>
                  </a:cubicBezTo>
                  <a:cubicBezTo>
                    <a:pt x="38985" y="8549"/>
                    <a:pt x="59625" y="0"/>
                    <a:pt x="81147" y="0"/>
                  </a:cubicBezTo>
                  <a:close/>
                </a:path>
              </a:pathLst>
            </a:custGeom>
            <a:solidFill>
              <a:srgbClr val="FACE6D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485213" cy="16407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711132" y="4070294"/>
            <a:ext cx="4865735" cy="5188006"/>
            <a:chOff x="0" y="0"/>
            <a:chExt cx="1485213" cy="158358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85213" cy="1583582"/>
            </a:xfrm>
            <a:custGeom>
              <a:avLst/>
              <a:gdLst/>
              <a:ahLst/>
              <a:cxnLst/>
              <a:rect r="r" b="b" t="t" l="l"/>
              <a:pathLst>
                <a:path h="1583582" w="1485213">
                  <a:moveTo>
                    <a:pt x="81147" y="0"/>
                  </a:moveTo>
                  <a:lnTo>
                    <a:pt x="1404066" y="0"/>
                  </a:lnTo>
                  <a:cubicBezTo>
                    <a:pt x="1448882" y="0"/>
                    <a:pt x="1485213" y="36331"/>
                    <a:pt x="1485213" y="81147"/>
                  </a:cubicBezTo>
                  <a:lnTo>
                    <a:pt x="1485213" y="1502436"/>
                  </a:lnTo>
                  <a:cubicBezTo>
                    <a:pt x="1485213" y="1523957"/>
                    <a:pt x="1476663" y="1544597"/>
                    <a:pt x="1461445" y="1559815"/>
                  </a:cubicBezTo>
                  <a:cubicBezTo>
                    <a:pt x="1446228" y="1575033"/>
                    <a:pt x="1425587" y="1583582"/>
                    <a:pt x="1404066" y="1583582"/>
                  </a:cubicBezTo>
                  <a:lnTo>
                    <a:pt x="81147" y="1583582"/>
                  </a:lnTo>
                  <a:cubicBezTo>
                    <a:pt x="59625" y="1583582"/>
                    <a:pt x="38985" y="1575033"/>
                    <a:pt x="23767" y="1559815"/>
                  </a:cubicBezTo>
                  <a:cubicBezTo>
                    <a:pt x="8549" y="1544597"/>
                    <a:pt x="0" y="1523957"/>
                    <a:pt x="0" y="1502436"/>
                  </a:cubicBezTo>
                  <a:lnTo>
                    <a:pt x="0" y="81147"/>
                  </a:lnTo>
                  <a:cubicBezTo>
                    <a:pt x="0" y="59625"/>
                    <a:pt x="8549" y="38985"/>
                    <a:pt x="23767" y="23767"/>
                  </a:cubicBezTo>
                  <a:cubicBezTo>
                    <a:pt x="38985" y="8549"/>
                    <a:pt x="59625" y="0"/>
                    <a:pt x="81147" y="0"/>
                  </a:cubicBezTo>
                  <a:close/>
                </a:path>
              </a:pathLst>
            </a:custGeom>
            <a:solidFill>
              <a:srgbClr val="FACE6D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1485213" cy="16407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393565" y="4070294"/>
            <a:ext cx="4865735" cy="5188006"/>
            <a:chOff x="0" y="0"/>
            <a:chExt cx="1485213" cy="158358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85213" cy="1583582"/>
            </a:xfrm>
            <a:custGeom>
              <a:avLst/>
              <a:gdLst/>
              <a:ahLst/>
              <a:cxnLst/>
              <a:rect r="r" b="b" t="t" l="l"/>
              <a:pathLst>
                <a:path h="1583582" w="1485213">
                  <a:moveTo>
                    <a:pt x="81147" y="0"/>
                  </a:moveTo>
                  <a:lnTo>
                    <a:pt x="1404066" y="0"/>
                  </a:lnTo>
                  <a:cubicBezTo>
                    <a:pt x="1448882" y="0"/>
                    <a:pt x="1485213" y="36331"/>
                    <a:pt x="1485213" y="81147"/>
                  </a:cubicBezTo>
                  <a:lnTo>
                    <a:pt x="1485213" y="1502436"/>
                  </a:lnTo>
                  <a:cubicBezTo>
                    <a:pt x="1485213" y="1523957"/>
                    <a:pt x="1476663" y="1544597"/>
                    <a:pt x="1461445" y="1559815"/>
                  </a:cubicBezTo>
                  <a:cubicBezTo>
                    <a:pt x="1446228" y="1575033"/>
                    <a:pt x="1425587" y="1583582"/>
                    <a:pt x="1404066" y="1583582"/>
                  </a:cubicBezTo>
                  <a:lnTo>
                    <a:pt x="81147" y="1583582"/>
                  </a:lnTo>
                  <a:cubicBezTo>
                    <a:pt x="59625" y="1583582"/>
                    <a:pt x="38985" y="1575033"/>
                    <a:pt x="23767" y="1559815"/>
                  </a:cubicBezTo>
                  <a:cubicBezTo>
                    <a:pt x="8549" y="1544597"/>
                    <a:pt x="0" y="1523957"/>
                    <a:pt x="0" y="1502436"/>
                  </a:cubicBezTo>
                  <a:lnTo>
                    <a:pt x="0" y="81147"/>
                  </a:lnTo>
                  <a:cubicBezTo>
                    <a:pt x="0" y="59625"/>
                    <a:pt x="8549" y="38985"/>
                    <a:pt x="23767" y="23767"/>
                  </a:cubicBezTo>
                  <a:cubicBezTo>
                    <a:pt x="38985" y="8549"/>
                    <a:pt x="59625" y="0"/>
                    <a:pt x="81147" y="0"/>
                  </a:cubicBezTo>
                  <a:close/>
                </a:path>
              </a:pathLst>
            </a:custGeom>
            <a:solidFill>
              <a:srgbClr val="FACE6D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1485213" cy="16407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028700" y="412172"/>
            <a:ext cx="16868775" cy="2628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F46CBF"/>
                </a:solidFill>
                <a:latin typeface="Intro Rust"/>
              </a:rPr>
              <a:t>COME FACCIO A TROVARE LA RELATRICE / IL RELATORE giust*?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711132" y="4142782"/>
            <a:ext cx="4865735" cy="5115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4"/>
              </a:lnSpc>
            </a:pPr>
            <a:r>
              <a:rPr lang="en-US" sz="3010">
                <a:solidFill>
                  <a:srgbClr val="018FA6"/>
                </a:solidFill>
                <a:latin typeface="Quicksand 1 Bold"/>
              </a:rPr>
              <a:t>NON HO IDEA DELL’ARGOMENTO CHE VORREI TRATTARE: </a:t>
            </a:r>
          </a:p>
          <a:p>
            <a:pPr algn="ctr">
              <a:lnSpc>
                <a:spcPts val="3534"/>
              </a:lnSpc>
            </a:pPr>
          </a:p>
          <a:p>
            <a:pPr algn="ctr">
              <a:lnSpc>
                <a:spcPts val="4078"/>
              </a:lnSpc>
            </a:pPr>
            <a:r>
              <a:rPr lang="en-US" sz="2913">
                <a:solidFill>
                  <a:srgbClr val="000000"/>
                </a:solidFill>
                <a:latin typeface="Quicksand 1 Bold"/>
              </a:rPr>
              <a:t>In base ai miei interessi, chiedo un colloquio ad alcun* insegnanti per farmi illustrare i loro progetti di ricerca oppure consulto la bacheca tesi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393565" y="4142782"/>
            <a:ext cx="4865735" cy="4593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7"/>
              </a:lnSpc>
            </a:pPr>
            <a:r>
              <a:rPr lang="en-US" sz="3019">
                <a:solidFill>
                  <a:srgbClr val="018FA6"/>
                </a:solidFill>
                <a:latin typeface="Quicksand 1 Bold"/>
              </a:rPr>
              <a:t>NON HO TROVATO NESSUNO CHE SIA DISPONIBILE A FARMI DA RELATORE/TRICE</a:t>
            </a:r>
          </a:p>
          <a:p>
            <a:pPr algn="ctr">
              <a:lnSpc>
                <a:spcPts val="3956"/>
              </a:lnSpc>
            </a:pPr>
            <a:r>
              <a:rPr lang="en-US" sz="2826">
                <a:solidFill>
                  <a:srgbClr val="000000"/>
                </a:solidFill>
                <a:latin typeface="Quicksand 1 Bold"/>
              </a:rPr>
              <a:t>Non preoccuparti! Esiste l’assegnazione d’ufficio ad un* relatore/trice. Bisogna fare domanda, indicando l’area di interesse.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4012895"/>
            <a:ext cx="4863282" cy="5153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6"/>
              </a:lnSpc>
            </a:pPr>
            <a:r>
              <a:rPr lang="en-US" sz="2961">
                <a:solidFill>
                  <a:srgbClr val="018FA6"/>
                </a:solidFill>
                <a:latin typeface="Quicksand 1 Bold"/>
              </a:rPr>
              <a:t>HO GIA’ PENSATO ALL’ARGOMENTO CHE VORREI TRATTARE: </a:t>
            </a:r>
          </a:p>
          <a:p>
            <a:pPr algn="ctr">
              <a:lnSpc>
                <a:spcPts val="3639"/>
              </a:lnSpc>
            </a:pPr>
          </a:p>
          <a:p>
            <a:pPr algn="ctr">
              <a:lnSpc>
                <a:spcPts val="4198"/>
              </a:lnSpc>
            </a:pPr>
            <a:r>
              <a:rPr lang="en-US" sz="2999">
                <a:solidFill>
                  <a:srgbClr val="000000"/>
                </a:solidFill>
                <a:latin typeface="Quicksand 1 Bold"/>
              </a:rPr>
              <a:t>Chiedo un colloquio all’insegnante con cui vorrei fare la tesi per illustargli/le il progetto o l’argomento che vorrei trattare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89059" y="9532585"/>
            <a:ext cx="17141257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Bacheca tesi: </a:t>
            </a:r>
            <a:r>
              <a:rPr lang="en-US" sz="3399" u="sng">
                <a:solidFill>
                  <a:srgbClr val="000000"/>
                </a:solidFill>
                <a:latin typeface="Open Sans"/>
                <a:hlinkClick r:id="rId3" tooltip="https://elearning.unimib.it/mod/data/view.php?id=608332"/>
              </a:rPr>
              <a:t>https://elearning.unimib.it/mod/data/view.php?id=608332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-90408"/>
            <a:ext cx="16868775" cy="2756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880"/>
              </a:lnSpc>
            </a:pPr>
            <a:r>
              <a:rPr lang="en-US" sz="4200">
                <a:solidFill>
                  <a:srgbClr val="F46CBF"/>
                </a:solidFill>
                <a:latin typeface="Intro Rust"/>
              </a:rPr>
              <a:t>                    COME FACCIO A TROVARE LA RELATRICE  / IL RELATORE giust*?</a:t>
            </a:r>
          </a:p>
          <a:p>
            <a:pPr algn="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F46CBF"/>
                </a:solidFill>
                <a:latin typeface="Intro Rust"/>
              </a:rPr>
              <a:t>consigli utili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0" y="2666126"/>
            <a:ext cx="18288000" cy="6893413"/>
            <a:chOff x="0" y="0"/>
            <a:chExt cx="4816593" cy="181554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815549"/>
            </a:xfrm>
            <a:custGeom>
              <a:avLst/>
              <a:gdLst/>
              <a:ahLst/>
              <a:cxnLst/>
              <a:rect r="r" b="b" t="t" l="l"/>
              <a:pathLst>
                <a:path h="181554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15549"/>
                  </a:lnTo>
                  <a:lnTo>
                    <a:pt x="0" y="1815549"/>
                  </a:lnTo>
                  <a:close/>
                </a:path>
              </a:pathLst>
            </a:custGeom>
            <a:solidFill>
              <a:srgbClr val="D4DEF9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816593" cy="18726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0" y="2643253"/>
            <a:ext cx="18288000" cy="6581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34059" indent="-367030" lvl="1">
              <a:lnSpc>
                <a:spcPts val="4759"/>
              </a:lnSpc>
              <a:buAutoNum type="arabicPeriod" startAt="1"/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Non chiedere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a una professoressa/professore di essere la tua relatrice/relatore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per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mail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senza aver fatto un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colloquio prima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. Molti prof tendono a non considerare queste richieste. E’ raccomandato e più efficace chiedere un colloquio</a:t>
            </a:r>
          </a:p>
          <a:p>
            <a:pPr algn="ctr" marL="734059" indent="-367030" lvl="1">
              <a:lnSpc>
                <a:spcPts val="4759"/>
              </a:lnSpc>
              <a:buAutoNum type="arabicPeriod" startAt="1"/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Non chiedere colloqui a tappeto nell’ansia di trovare qualcun* al più presto.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Informati prima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sull’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ambito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e sulle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metodologie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di ricerca del* prof.  </a:t>
            </a:r>
          </a:p>
          <a:p>
            <a:pPr algn="ctr" marL="734059" indent="-367030" lvl="1">
              <a:lnSpc>
                <a:spcPts val="4759"/>
              </a:lnSpc>
              <a:buAutoNum type="arabicPeriod" startAt="1"/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Potresti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non conoscere ancora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il/la prof che si occupa proprio di quello che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interessa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a te!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Non limitarti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a considerare come opzioni solo i professori di cui hai già seguito corsi,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espandi le tue possibilità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! (Ad esempio dando un’occhiata a questa pagina: </a:t>
            </a:r>
            <a:r>
              <a:rPr lang="en-US" sz="3399" u="sng">
                <a:solidFill>
                  <a:srgbClr val="000000"/>
                </a:solidFill>
                <a:latin typeface="Open Sans"/>
                <a:hlinkClick r:id="rId3" tooltip="https://psicologia.unimib.it/it/dipartimento/staff"/>
              </a:rPr>
              <a:t>https://psicologia.unimib.it/it/dipartimento/staff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)</a:t>
            </a:r>
          </a:p>
          <a:p>
            <a:pPr algn="ctr" marL="734059" indent="-367030" lvl="1">
              <a:lnSpc>
                <a:spcPts val="4759"/>
              </a:lnSpc>
              <a:buAutoNum type="arabicPeriod" startAt="1"/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Cerca, nei limiti del possibile, di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scegliere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un* relatrice/tore con cui ti senti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allineat*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, dal momento che ci dovrai lavorare per vari mesi!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8700" y="32679"/>
            <a:ext cx="3585139" cy="2633448"/>
          </a:xfrm>
          <a:custGeom>
            <a:avLst/>
            <a:gdLst/>
            <a:ahLst/>
            <a:cxnLst/>
            <a:rect r="r" b="b" t="t" l="l"/>
            <a:pathLst>
              <a:path h="2633448" w="3585139">
                <a:moveTo>
                  <a:pt x="0" y="0"/>
                </a:moveTo>
                <a:lnTo>
                  <a:pt x="3585139" y="0"/>
                </a:lnTo>
                <a:lnTo>
                  <a:pt x="3585139" y="2633447"/>
                </a:lnTo>
                <a:lnTo>
                  <a:pt x="0" y="26334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2666126"/>
            <a:ext cx="18288000" cy="6893413"/>
            <a:chOff x="0" y="0"/>
            <a:chExt cx="4816593" cy="181554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1815549"/>
            </a:xfrm>
            <a:custGeom>
              <a:avLst/>
              <a:gdLst/>
              <a:ahLst/>
              <a:cxnLst/>
              <a:rect r="r" b="b" t="t" l="l"/>
              <a:pathLst>
                <a:path h="181554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15549"/>
                  </a:lnTo>
                  <a:lnTo>
                    <a:pt x="0" y="1815549"/>
                  </a:lnTo>
                  <a:close/>
                </a:path>
              </a:pathLst>
            </a:custGeom>
            <a:solidFill>
              <a:srgbClr val="D4DE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816593" cy="18726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0" y="2795653"/>
            <a:ext cx="18288000" cy="598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Cerca di arrivarci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preparat*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!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Cosa vuol dire?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Arrivare al colloquio avendo già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riflettuto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su quello che si vuole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chiedere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e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proporre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!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Consiglio: se ti può essere utile, preparati degli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appunti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e delle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note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su quello che vuoi chiedere, così non rischi di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dimenticare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qualcosa per l’agitazione.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L’idea di tesi andrà quasi sempre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negoziata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con il/la prof, che saprà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guidarti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sulla fattibilità, le implicazioni pratiche e le modalità migliori per procedere!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Ricordati di chiedere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informazioni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sulle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tempistiche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 in base alla sessione di laurea a cui vorresti puntare.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In generale, non farti problemi a porre </a:t>
            </a:r>
            <a:r>
              <a:rPr lang="en-US" sz="3399">
                <a:solidFill>
                  <a:srgbClr val="000000"/>
                </a:solidFill>
                <a:latin typeface="Open Sans Bold"/>
              </a:rPr>
              <a:t>domande</a:t>
            </a:r>
            <a:r>
              <a:rPr lang="en-US" sz="3399">
                <a:solidFill>
                  <a:srgbClr val="000000"/>
                </a:solidFill>
                <a:latin typeface="Open Sans"/>
              </a:rPr>
              <a:t>!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612721" y="0"/>
            <a:ext cx="3353562" cy="4114800"/>
          </a:xfrm>
          <a:custGeom>
            <a:avLst/>
            <a:gdLst/>
            <a:ahLst/>
            <a:cxnLst/>
            <a:rect r="r" b="b" t="t" l="l"/>
            <a:pathLst>
              <a:path h="4114800" w="3353562">
                <a:moveTo>
                  <a:pt x="0" y="0"/>
                </a:moveTo>
                <a:lnTo>
                  <a:pt x="3353562" y="0"/>
                </a:lnTo>
                <a:lnTo>
                  <a:pt x="33535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139533" y="7502140"/>
            <a:ext cx="3119767" cy="4114800"/>
          </a:xfrm>
          <a:custGeom>
            <a:avLst/>
            <a:gdLst/>
            <a:ahLst/>
            <a:cxnLst/>
            <a:rect r="r" b="b" t="t" l="l"/>
            <a:pathLst>
              <a:path h="4114800" w="3119767">
                <a:moveTo>
                  <a:pt x="0" y="0"/>
                </a:moveTo>
                <a:lnTo>
                  <a:pt x="3119767" y="0"/>
                </a:lnTo>
                <a:lnTo>
                  <a:pt x="31197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02232" y="184786"/>
            <a:ext cx="16868775" cy="1872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560"/>
              </a:lnSpc>
              <a:spcBef>
                <a:spcPct val="0"/>
              </a:spcBef>
            </a:pPr>
            <a:r>
              <a:rPr lang="en-US" sz="5400">
                <a:solidFill>
                  <a:srgbClr val="F46CBF"/>
                </a:solidFill>
                <a:latin typeface="Intro Rust"/>
              </a:rPr>
              <a:t>                    e una volta arrivat* al ricevimento con la/il prof?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2144" y="0"/>
            <a:ext cx="18487124" cy="12634603"/>
            <a:chOff x="0" y="0"/>
            <a:chExt cx="24649499" cy="16846137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24649499" cy="16846137"/>
              <a:chOff x="0" y="0"/>
              <a:chExt cx="3515456" cy="240255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515456" cy="2402558"/>
              </a:xfrm>
              <a:custGeom>
                <a:avLst/>
                <a:gdLst/>
                <a:ahLst/>
                <a:cxnLst/>
                <a:rect r="r" b="b" t="t" l="l"/>
                <a:pathLst>
                  <a:path h="2402558" w="3515456">
                    <a:moveTo>
                      <a:pt x="16240" y="0"/>
                    </a:moveTo>
                    <a:lnTo>
                      <a:pt x="3499215" y="0"/>
                    </a:lnTo>
                    <a:cubicBezTo>
                      <a:pt x="3508185" y="0"/>
                      <a:pt x="3515456" y="7271"/>
                      <a:pt x="3515456" y="16240"/>
                    </a:cubicBezTo>
                    <a:lnTo>
                      <a:pt x="3515456" y="2386318"/>
                    </a:lnTo>
                    <a:cubicBezTo>
                      <a:pt x="3515456" y="2395287"/>
                      <a:pt x="3508185" y="2402558"/>
                      <a:pt x="3499215" y="2402558"/>
                    </a:cubicBezTo>
                    <a:lnTo>
                      <a:pt x="16240" y="2402558"/>
                    </a:lnTo>
                    <a:cubicBezTo>
                      <a:pt x="7271" y="2402558"/>
                      <a:pt x="0" y="2395287"/>
                      <a:pt x="0" y="2386318"/>
                    </a:cubicBezTo>
                    <a:lnTo>
                      <a:pt x="0" y="16240"/>
                    </a:lnTo>
                    <a:cubicBezTo>
                      <a:pt x="0" y="7271"/>
                      <a:pt x="7271" y="0"/>
                      <a:pt x="16240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3515456" cy="245970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3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24649499" cy="2176976"/>
              <a:chOff x="0" y="0"/>
              <a:chExt cx="3515456" cy="31047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515456" cy="310475"/>
              </a:xfrm>
              <a:custGeom>
                <a:avLst/>
                <a:gdLst/>
                <a:ahLst/>
                <a:cxnLst/>
                <a:rect r="r" b="b" t="t" l="l"/>
                <a:pathLst>
                  <a:path h="310475" w="3515456">
                    <a:moveTo>
                      <a:pt x="15080" y="0"/>
                    </a:moveTo>
                    <a:lnTo>
                      <a:pt x="3500375" y="0"/>
                    </a:lnTo>
                    <a:cubicBezTo>
                      <a:pt x="3508704" y="0"/>
                      <a:pt x="3515456" y="6752"/>
                      <a:pt x="3515456" y="15080"/>
                    </a:cubicBezTo>
                    <a:lnTo>
                      <a:pt x="3515456" y="295395"/>
                    </a:lnTo>
                    <a:cubicBezTo>
                      <a:pt x="3515456" y="303724"/>
                      <a:pt x="3508704" y="310475"/>
                      <a:pt x="3500375" y="310475"/>
                    </a:cubicBezTo>
                    <a:lnTo>
                      <a:pt x="15080" y="310475"/>
                    </a:lnTo>
                    <a:cubicBezTo>
                      <a:pt x="6752" y="310475"/>
                      <a:pt x="0" y="303724"/>
                      <a:pt x="0" y="295395"/>
                    </a:cubicBezTo>
                    <a:lnTo>
                      <a:pt x="0" y="15080"/>
                    </a:lnTo>
                    <a:cubicBezTo>
                      <a:pt x="0" y="6752"/>
                      <a:pt x="6752" y="0"/>
                      <a:pt x="15080" y="0"/>
                    </a:cubicBezTo>
                    <a:close/>
                  </a:path>
                </a:pathLst>
              </a:custGeom>
              <a:solidFill>
                <a:srgbClr val="00A99D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3515456" cy="3676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39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1287615" y="497999"/>
              <a:ext cx="1088669" cy="1004767"/>
              <a:chOff x="0" y="0"/>
              <a:chExt cx="880673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806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80673">
                    <a:moveTo>
                      <a:pt x="440336" y="0"/>
                    </a:moveTo>
                    <a:cubicBezTo>
                      <a:pt x="197145" y="0"/>
                      <a:pt x="0" y="181951"/>
                      <a:pt x="0" y="406400"/>
                    </a:cubicBezTo>
                    <a:cubicBezTo>
                      <a:pt x="0" y="630849"/>
                      <a:pt x="197145" y="812800"/>
                      <a:pt x="440336" y="812800"/>
                    </a:cubicBezTo>
                    <a:cubicBezTo>
                      <a:pt x="683527" y="812800"/>
                      <a:pt x="880673" y="630849"/>
                      <a:pt x="880673" y="406400"/>
                    </a:cubicBezTo>
                    <a:cubicBezTo>
                      <a:pt x="880673" y="181951"/>
                      <a:pt x="683527" y="0"/>
                      <a:pt x="440336" y="0"/>
                    </a:cubicBezTo>
                    <a:close/>
                  </a:path>
                </a:pathLst>
              </a:custGeom>
              <a:solidFill>
                <a:srgbClr val="F46CB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82563" y="19050"/>
                <a:ext cx="715547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3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2736365" y="497999"/>
              <a:ext cx="1088669" cy="1004767"/>
              <a:chOff x="0" y="0"/>
              <a:chExt cx="880673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806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80673">
                    <a:moveTo>
                      <a:pt x="440336" y="0"/>
                    </a:moveTo>
                    <a:cubicBezTo>
                      <a:pt x="197145" y="0"/>
                      <a:pt x="0" y="181951"/>
                      <a:pt x="0" y="406400"/>
                    </a:cubicBezTo>
                    <a:cubicBezTo>
                      <a:pt x="0" y="630849"/>
                      <a:pt x="197145" y="812800"/>
                      <a:pt x="440336" y="812800"/>
                    </a:cubicBezTo>
                    <a:cubicBezTo>
                      <a:pt x="683527" y="812800"/>
                      <a:pt x="880673" y="630849"/>
                      <a:pt x="880673" y="406400"/>
                    </a:cubicBezTo>
                    <a:cubicBezTo>
                      <a:pt x="880673" y="181951"/>
                      <a:pt x="683527" y="0"/>
                      <a:pt x="440336" y="0"/>
                    </a:cubicBezTo>
                    <a:close/>
                  </a:path>
                </a:pathLst>
              </a:custGeom>
              <a:solidFill>
                <a:srgbClr val="F46CB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82563" y="19050"/>
                <a:ext cx="715547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39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4187152" y="497999"/>
              <a:ext cx="1088669" cy="1004767"/>
              <a:chOff x="0" y="0"/>
              <a:chExt cx="880673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806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80673">
                    <a:moveTo>
                      <a:pt x="440336" y="0"/>
                    </a:moveTo>
                    <a:cubicBezTo>
                      <a:pt x="197145" y="0"/>
                      <a:pt x="0" y="181951"/>
                      <a:pt x="0" y="406400"/>
                    </a:cubicBezTo>
                    <a:cubicBezTo>
                      <a:pt x="0" y="630849"/>
                      <a:pt x="197145" y="812800"/>
                      <a:pt x="440336" y="812800"/>
                    </a:cubicBezTo>
                    <a:cubicBezTo>
                      <a:pt x="683527" y="812800"/>
                      <a:pt x="880673" y="630849"/>
                      <a:pt x="880673" y="406400"/>
                    </a:cubicBezTo>
                    <a:cubicBezTo>
                      <a:pt x="880673" y="181951"/>
                      <a:pt x="683527" y="0"/>
                      <a:pt x="440336" y="0"/>
                    </a:cubicBezTo>
                    <a:close/>
                  </a:path>
                </a:pathLst>
              </a:custGeom>
              <a:solidFill>
                <a:srgbClr val="F46CB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82563" y="19050"/>
                <a:ext cx="715547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39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0"/>
              <a:ext cx="24649499" cy="16846137"/>
              <a:chOff x="0" y="0"/>
              <a:chExt cx="3515456" cy="2402558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515456" cy="2402558"/>
              </a:xfrm>
              <a:custGeom>
                <a:avLst/>
                <a:gdLst/>
                <a:ahLst/>
                <a:cxnLst/>
                <a:rect r="r" b="b" t="t" l="l"/>
                <a:pathLst>
                  <a:path h="2402558" w="3515456">
                    <a:moveTo>
                      <a:pt x="15080" y="0"/>
                    </a:moveTo>
                    <a:lnTo>
                      <a:pt x="3500375" y="0"/>
                    </a:lnTo>
                    <a:cubicBezTo>
                      <a:pt x="3508704" y="0"/>
                      <a:pt x="3515456" y="6752"/>
                      <a:pt x="3515456" y="15080"/>
                    </a:cubicBezTo>
                    <a:lnTo>
                      <a:pt x="3515456" y="2387478"/>
                    </a:lnTo>
                    <a:cubicBezTo>
                      <a:pt x="3515456" y="2391477"/>
                      <a:pt x="3513867" y="2395313"/>
                      <a:pt x="3511039" y="2398141"/>
                    </a:cubicBezTo>
                    <a:cubicBezTo>
                      <a:pt x="3508211" y="2400969"/>
                      <a:pt x="3504375" y="2402558"/>
                      <a:pt x="3500375" y="2402558"/>
                    </a:cubicBezTo>
                    <a:lnTo>
                      <a:pt x="15080" y="2402558"/>
                    </a:lnTo>
                    <a:cubicBezTo>
                      <a:pt x="6752" y="2402558"/>
                      <a:pt x="0" y="2395806"/>
                      <a:pt x="0" y="2387478"/>
                    </a:cubicBezTo>
                    <a:lnTo>
                      <a:pt x="0" y="15080"/>
                    </a:lnTo>
                    <a:cubicBezTo>
                      <a:pt x="0" y="6752"/>
                      <a:pt x="6752" y="0"/>
                      <a:pt x="1508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57150"/>
                <a:ext cx="3515456" cy="245970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39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0"/>
              <a:ext cx="24649499" cy="2176976"/>
              <a:chOff x="0" y="0"/>
              <a:chExt cx="3515456" cy="310475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515456" cy="310475"/>
              </a:xfrm>
              <a:custGeom>
                <a:avLst/>
                <a:gdLst/>
                <a:ahLst/>
                <a:cxnLst/>
                <a:rect r="r" b="b" t="t" l="l"/>
                <a:pathLst>
                  <a:path h="310475" w="3515456">
                    <a:moveTo>
                      <a:pt x="15080" y="0"/>
                    </a:moveTo>
                    <a:lnTo>
                      <a:pt x="3500375" y="0"/>
                    </a:lnTo>
                    <a:cubicBezTo>
                      <a:pt x="3508704" y="0"/>
                      <a:pt x="3515456" y="6752"/>
                      <a:pt x="3515456" y="15080"/>
                    </a:cubicBezTo>
                    <a:lnTo>
                      <a:pt x="3515456" y="295395"/>
                    </a:lnTo>
                    <a:cubicBezTo>
                      <a:pt x="3515456" y="303724"/>
                      <a:pt x="3508704" y="310475"/>
                      <a:pt x="3500375" y="310475"/>
                    </a:cubicBezTo>
                    <a:lnTo>
                      <a:pt x="15080" y="310475"/>
                    </a:lnTo>
                    <a:cubicBezTo>
                      <a:pt x="6752" y="310475"/>
                      <a:pt x="0" y="303724"/>
                      <a:pt x="0" y="295395"/>
                    </a:cubicBezTo>
                    <a:lnTo>
                      <a:pt x="0" y="15080"/>
                    </a:lnTo>
                    <a:cubicBezTo>
                      <a:pt x="0" y="6752"/>
                      <a:pt x="6752" y="0"/>
                      <a:pt x="1508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57150"/>
                <a:ext cx="3515456" cy="3676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39"/>
                  </a:lnSpc>
                </a:pPr>
              </a:p>
            </p:txBody>
          </p:sp>
        </p:grpSp>
      </p:grpSp>
      <p:sp>
        <p:nvSpPr>
          <p:cNvPr name="TextBox 25" id="25"/>
          <p:cNvSpPr txBox="true"/>
          <p:nvPr/>
        </p:nvSpPr>
        <p:spPr>
          <a:xfrm rot="0">
            <a:off x="4147273" y="268413"/>
            <a:ext cx="11342096" cy="1066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29"/>
              </a:lnSpc>
            </a:pPr>
            <a:r>
              <a:rPr lang="en-US" sz="6999">
                <a:solidFill>
                  <a:srgbClr val="F46CBF"/>
                </a:solidFill>
                <a:latin typeface="Intro Rust"/>
              </a:rPr>
              <a:t>Informazioni utili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-62144" y="1677413"/>
            <a:ext cx="18350144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18FA6"/>
                </a:solidFill>
                <a:latin typeface="Open Sans Bold"/>
              </a:rPr>
              <a:t>e-learning: informazioni generali del corso di studi; “prova finale”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4836" y="3412233"/>
            <a:ext cx="18350144" cy="1419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2"/>
                </a:solidFill>
                <a:latin typeface="Open Sans Bold"/>
              </a:rPr>
              <a:t>Bacheca tesi:  </a:t>
            </a:r>
            <a:r>
              <a:rPr lang="en-US" sz="4100">
                <a:solidFill>
                  <a:srgbClr val="000002"/>
                </a:solidFill>
                <a:latin typeface="Open Sans"/>
              </a:rPr>
              <a:t>è una bacheca in cui i/ le docenti inseriscono i propri progetti di ricerca e si può scegliere tra questi per poter scrivere la tesi.</a:t>
            </a:r>
            <a:r>
              <a:rPr lang="en-US" sz="4100">
                <a:solidFill>
                  <a:srgbClr val="A2272D"/>
                </a:solidFill>
                <a:latin typeface="Open Sans"/>
              </a:rPr>
              <a:t>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3124" y="5041064"/>
            <a:ext cx="17605204" cy="2895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96"/>
              </a:lnSpc>
            </a:pPr>
            <a:r>
              <a:rPr lang="en-US" sz="4140">
                <a:solidFill>
                  <a:srgbClr val="000002"/>
                </a:solidFill>
                <a:latin typeface="Open Sans Bold"/>
              </a:rPr>
              <a:t>Assegnazione d’ufficio di un* docente relatore/trice: </a:t>
            </a:r>
            <a:r>
              <a:rPr lang="en-US" sz="4140">
                <a:solidFill>
                  <a:srgbClr val="000002"/>
                </a:solidFill>
                <a:latin typeface="Open Sans"/>
              </a:rPr>
              <a:t>18-28 febbraio, 20-30 giugno, 20-30 ottobre</a:t>
            </a:r>
          </a:p>
          <a:p>
            <a:pPr algn="ctr">
              <a:lnSpc>
                <a:spcPts val="5796"/>
              </a:lnSpc>
            </a:pPr>
            <a:r>
              <a:rPr lang="en-US" sz="4140">
                <a:solidFill>
                  <a:srgbClr val="000002"/>
                </a:solidFill>
                <a:latin typeface="Open Sans"/>
              </a:rPr>
              <a:t>si esprimono le proprie preferenze per ogni area tematica, dopodichè si è assegnat* ad un* relatore/trice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91790" y="8500590"/>
            <a:ext cx="14667873" cy="1429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22"/>
              </a:lnSpc>
            </a:pPr>
            <a:r>
              <a:rPr lang="en-US" sz="4087">
                <a:solidFill>
                  <a:srgbClr val="018FA6"/>
                </a:solidFill>
                <a:latin typeface="Open Sans Bold"/>
              </a:rPr>
              <a:t>Tutte le informazioni sono qui: </a:t>
            </a:r>
            <a:r>
              <a:rPr lang="en-US" sz="4087" u="sng">
                <a:solidFill>
                  <a:srgbClr val="018FA6"/>
                </a:solidFill>
                <a:latin typeface="Open Sans Bold"/>
                <a:hlinkClick r:id="rId3" tooltip="https://elearning.unimib.it/course/view.php?id=13798"/>
              </a:rPr>
              <a:t>https://elearning.unimib.it/course/view.php?id=13798</a:t>
            </a:r>
          </a:p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19225" y="6478663"/>
            <a:ext cx="7334250" cy="1278374"/>
            <a:chOff x="0" y="0"/>
            <a:chExt cx="2146252" cy="37409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46252" cy="374096"/>
            </a:xfrm>
            <a:custGeom>
              <a:avLst/>
              <a:gdLst/>
              <a:ahLst/>
              <a:cxnLst/>
              <a:rect r="r" b="b" t="t" l="l"/>
              <a:pathLst>
                <a:path h="374096" w="2146252">
                  <a:moveTo>
                    <a:pt x="53835" y="0"/>
                  </a:moveTo>
                  <a:lnTo>
                    <a:pt x="2092417" y="0"/>
                  </a:lnTo>
                  <a:cubicBezTo>
                    <a:pt x="2122150" y="0"/>
                    <a:pt x="2146252" y="24103"/>
                    <a:pt x="2146252" y="53835"/>
                  </a:cubicBezTo>
                  <a:lnTo>
                    <a:pt x="2146252" y="320261"/>
                  </a:lnTo>
                  <a:cubicBezTo>
                    <a:pt x="2146252" y="349993"/>
                    <a:pt x="2122150" y="374096"/>
                    <a:pt x="2092417" y="374096"/>
                  </a:cubicBezTo>
                  <a:lnTo>
                    <a:pt x="53835" y="374096"/>
                  </a:lnTo>
                  <a:cubicBezTo>
                    <a:pt x="24103" y="374096"/>
                    <a:pt x="0" y="349993"/>
                    <a:pt x="0" y="320261"/>
                  </a:cubicBezTo>
                  <a:lnTo>
                    <a:pt x="0" y="53835"/>
                  </a:lnTo>
                  <a:cubicBezTo>
                    <a:pt x="0" y="24103"/>
                    <a:pt x="24103" y="0"/>
                    <a:pt x="53835" y="0"/>
                  </a:cubicBezTo>
                  <a:close/>
                </a:path>
              </a:pathLst>
            </a:custGeom>
            <a:solidFill>
              <a:srgbClr val="FACE6D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2146252" cy="4312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19225" y="4981494"/>
            <a:ext cx="7334250" cy="1278374"/>
            <a:chOff x="0" y="0"/>
            <a:chExt cx="2146252" cy="37409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46252" cy="374096"/>
            </a:xfrm>
            <a:custGeom>
              <a:avLst/>
              <a:gdLst/>
              <a:ahLst/>
              <a:cxnLst/>
              <a:rect r="r" b="b" t="t" l="l"/>
              <a:pathLst>
                <a:path h="374096" w="2146252">
                  <a:moveTo>
                    <a:pt x="53835" y="0"/>
                  </a:moveTo>
                  <a:lnTo>
                    <a:pt x="2092417" y="0"/>
                  </a:lnTo>
                  <a:cubicBezTo>
                    <a:pt x="2122150" y="0"/>
                    <a:pt x="2146252" y="24103"/>
                    <a:pt x="2146252" y="53835"/>
                  </a:cubicBezTo>
                  <a:lnTo>
                    <a:pt x="2146252" y="320261"/>
                  </a:lnTo>
                  <a:cubicBezTo>
                    <a:pt x="2146252" y="349993"/>
                    <a:pt x="2122150" y="374096"/>
                    <a:pt x="2092417" y="374096"/>
                  </a:cubicBezTo>
                  <a:lnTo>
                    <a:pt x="53835" y="374096"/>
                  </a:lnTo>
                  <a:cubicBezTo>
                    <a:pt x="24103" y="374096"/>
                    <a:pt x="0" y="349993"/>
                    <a:pt x="0" y="320261"/>
                  </a:cubicBezTo>
                  <a:lnTo>
                    <a:pt x="0" y="53835"/>
                  </a:lnTo>
                  <a:cubicBezTo>
                    <a:pt x="0" y="24103"/>
                    <a:pt x="24103" y="0"/>
                    <a:pt x="53835" y="0"/>
                  </a:cubicBezTo>
                  <a:close/>
                </a:path>
              </a:pathLst>
            </a:custGeom>
            <a:solidFill>
              <a:srgbClr val="FACE6D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2146252" cy="4312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19225" y="3480232"/>
            <a:ext cx="7334250" cy="1278374"/>
            <a:chOff x="0" y="0"/>
            <a:chExt cx="2146252" cy="3740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146252" cy="374096"/>
            </a:xfrm>
            <a:custGeom>
              <a:avLst/>
              <a:gdLst/>
              <a:ahLst/>
              <a:cxnLst/>
              <a:rect r="r" b="b" t="t" l="l"/>
              <a:pathLst>
                <a:path h="374096" w="2146252">
                  <a:moveTo>
                    <a:pt x="53835" y="0"/>
                  </a:moveTo>
                  <a:lnTo>
                    <a:pt x="2092417" y="0"/>
                  </a:lnTo>
                  <a:cubicBezTo>
                    <a:pt x="2122150" y="0"/>
                    <a:pt x="2146252" y="24103"/>
                    <a:pt x="2146252" y="53835"/>
                  </a:cubicBezTo>
                  <a:lnTo>
                    <a:pt x="2146252" y="320261"/>
                  </a:lnTo>
                  <a:cubicBezTo>
                    <a:pt x="2146252" y="349993"/>
                    <a:pt x="2122150" y="374096"/>
                    <a:pt x="2092417" y="374096"/>
                  </a:cubicBezTo>
                  <a:lnTo>
                    <a:pt x="53835" y="374096"/>
                  </a:lnTo>
                  <a:cubicBezTo>
                    <a:pt x="24103" y="374096"/>
                    <a:pt x="0" y="349993"/>
                    <a:pt x="0" y="320261"/>
                  </a:cubicBezTo>
                  <a:lnTo>
                    <a:pt x="0" y="53835"/>
                  </a:lnTo>
                  <a:cubicBezTo>
                    <a:pt x="0" y="24103"/>
                    <a:pt x="24103" y="0"/>
                    <a:pt x="53835" y="0"/>
                  </a:cubicBezTo>
                  <a:close/>
                </a:path>
              </a:pathLst>
            </a:custGeom>
            <a:solidFill>
              <a:srgbClr val="FACE6D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2146252" cy="4312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419225" y="7979926"/>
            <a:ext cx="7334250" cy="1278374"/>
            <a:chOff x="0" y="0"/>
            <a:chExt cx="2146252" cy="37409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46252" cy="374096"/>
            </a:xfrm>
            <a:custGeom>
              <a:avLst/>
              <a:gdLst/>
              <a:ahLst/>
              <a:cxnLst/>
              <a:rect r="r" b="b" t="t" l="l"/>
              <a:pathLst>
                <a:path h="374096" w="2146252">
                  <a:moveTo>
                    <a:pt x="53835" y="0"/>
                  </a:moveTo>
                  <a:lnTo>
                    <a:pt x="2092417" y="0"/>
                  </a:lnTo>
                  <a:cubicBezTo>
                    <a:pt x="2122150" y="0"/>
                    <a:pt x="2146252" y="24103"/>
                    <a:pt x="2146252" y="53835"/>
                  </a:cubicBezTo>
                  <a:lnTo>
                    <a:pt x="2146252" y="320261"/>
                  </a:lnTo>
                  <a:cubicBezTo>
                    <a:pt x="2146252" y="349993"/>
                    <a:pt x="2122150" y="374096"/>
                    <a:pt x="2092417" y="374096"/>
                  </a:cubicBezTo>
                  <a:lnTo>
                    <a:pt x="53835" y="374096"/>
                  </a:lnTo>
                  <a:cubicBezTo>
                    <a:pt x="24103" y="374096"/>
                    <a:pt x="0" y="349993"/>
                    <a:pt x="0" y="320261"/>
                  </a:cubicBezTo>
                  <a:lnTo>
                    <a:pt x="0" y="53835"/>
                  </a:lnTo>
                  <a:cubicBezTo>
                    <a:pt x="0" y="24103"/>
                    <a:pt x="24103" y="0"/>
                    <a:pt x="53835" y="0"/>
                  </a:cubicBezTo>
                  <a:close/>
                </a:path>
              </a:pathLst>
            </a:custGeom>
            <a:solidFill>
              <a:srgbClr val="FACE6D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2146252" cy="4312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534525" y="6478663"/>
            <a:ext cx="7334250" cy="1278374"/>
            <a:chOff x="0" y="0"/>
            <a:chExt cx="2146252" cy="37409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146252" cy="374096"/>
            </a:xfrm>
            <a:custGeom>
              <a:avLst/>
              <a:gdLst/>
              <a:ahLst/>
              <a:cxnLst/>
              <a:rect r="r" b="b" t="t" l="l"/>
              <a:pathLst>
                <a:path h="374096" w="2146252">
                  <a:moveTo>
                    <a:pt x="53835" y="0"/>
                  </a:moveTo>
                  <a:lnTo>
                    <a:pt x="2092417" y="0"/>
                  </a:lnTo>
                  <a:cubicBezTo>
                    <a:pt x="2122150" y="0"/>
                    <a:pt x="2146252" y="24103"/>
                    <a:pt x="2146252" y="53835"/>
                  </a:cubicBezTo>
                  <a:lnTo>
                    <a:pt x="2146252" y="320261"/>
                  </a:lnTo>
                  <a:cubicBezTo>
                    <a:pt x="2146252" y="349993"/>
                    <a:pt x="2122150" y="374096"/>
                    <a:pt x="2092417" y="374096"/>
                  </a:cubicBezTo>
                  <a:lnTo>
                    <a:pt x="53835" y="374096"/>
                  </a:lnTo>
                  <a:cubicBezTo>
                    <a:pt x="24103" y="374096"/>
                    <a:pt x="0" y="349993"/>
                    <a:pt x="0" y="320261"/>
                  </a:cubicBezTo>
                  <a:lnTo>
                    <a:pt x="0" y="53835"/>
                  </a:lnTo>
                  <a:cubicBezTo>
                    <a:pt x="0" y="24103"/>
                    <a:pt x="24103" y="0"/>
                    <a:pt x="53835" y="0"/>
                  </a:cubicBezTo>
                  <a:close/>
                </a:path>
              </a:pathLst>
            </a:custGeom>
            <a:solidFill>
              <a:srgbClr val="FACE6D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57150"/>
              <a:ext cx="2146252" cy="4312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534525" y="4981494"/>
            <a:ext cx="7334250" cy="1278374"/>
            <a:chOff x="0" y="0"/>
            <a:chExt cx="2146252" cy="37409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146252" cy="374096"/>
            </a:xfrm>
            <a:custGeom>
              <a:avLst/>
              <a:gdLst/>
              <a:ahLst/>
              <a:cxnLst/>
              <a:rect r="r" b="b" t="t" l="l"/>
              <a:pathLst>
                <a:path h="374096" w="2146252">
                  <a:moveTo>
                    <a:pt x="53835" y="0"/>
                  </a:moveTo>
                  <a:lnTo>
                    <a:pt x="2092417" y="0"/>
                  </a:lnTo>
                  <a:cubicBezTo>
                    <a:pt x="2122150" y="0"/>
                    <a:pt x="2146252" y="24103"/>
                    <a:pt x="2146252" y="53835"/>
                  </a:cubicBezTo>
                  <a:lnTo>
                    <a:pt x="2146252" y="320261"/>
                  </a:lnTo>
                  <a:cubicBezTo>
                    <a:pt x="2146252" y="349993"/>
                    <a:pt x="2122150" y="374096"/>
                    <a:pt x="2092417" y="374096"/>
                  </a:cubicBezTo>
                  <a:lnTo>
                    <a:pt x="53835" y="374096"/>
                  </a:lnTo>
                  <a:cubicBezTo>
                    <a:pt x="24103" y="374096"/>
                    <a:pt x="0" y="349993"/>
                    <a:pt x="0" y="320261"/>
                  </a:cubicBezTo>
                  <a:lnTo>
                    <a:pt x="0" y="53835"/>
                  </a:lnTo>
                  <a:cubicBezTo>
                    <a:pt x="0" y="24103"/>
                    <a:pt x="24103" y="0"/>
                    <a:pt x="53835" y="0"/>
                  </a:cubicBezTo>
                  <a:close/>
                </a:path>
              </a:pathLst>
            </a:custGeom>
            <a:solidFill>
              <a:srgbClr val="FACE6D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57150"/>
              <a:ext cx="2146252" cy="4312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534525" y="3480232"/>
            <a:ext cx="7334250" cy="1278374"/>
            <a:chOff x="0" y="0"/>
            <a:chExt cx="2146252" cy="374096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146252" cy="374096"/>
            </a:xfrm>
            <a:custGeom>
              <a:avLst/>
              <a:gdLst/>
              <a:ahLst/>
              <a:cxnLst/>
              <a:rect r="r" b="b" t="t" l="l"/>
              <a:pathLst>
                <a:path h="374096" w="2146252">
                  <a:moveTo>
                    <a:pt x="53835" y="0"/>
                  </a:moveTo>
                  <a:lnTo>
                    <a:pt x="2092417" y="0"/>
                  </a:lnTo>
                  <a:cubicBezTo>
                    <a:pt x="2122150" y="0"/>
                    <a:pt x="2146252" y="24103"/>
                    <a:pt x="2146252" y="53835"/>
                  </a:cubicBezTo>
                  <a:lnTo>
                    <a:pt x="2146252" y="320261"/>
                  </a:lnTo>
                  <a:cubicBezTo>
                    <a:pt x="2146252" y="349993"/>
                    <a:pt x="2122150" y="374096"/>
                    <a:pt x="2092417" y="374096"/>
                  </a:cubicBezTo>
                  <a:lnTo>
                    <a:pt x="53835" y="374096"/>
                  </a:lnTo>
                  <a:cubicBezTo>
                    <a:pt x="24103" y="374096"/>
                    <a:pt x="0" y="349993"/>
                    <a:pt x="0" y="320261"/>
                  </a:cubicBezTo>
                  <a:lnTo>
                    <a:pt x="0" y="53835"/>
                  </a:lnTo>
                  <a:cubicBezTo>
                    <a:pt x="0" y="24103"/>
                    <a:pt x="24103" y="0"/>
                    <a:pt x="53835" y="0"/>
                  </a:cubicBezTo>
                  <a:close/>
                </a:path>
              </a:pathLst>
            </a:custGeom>
            <a:solidFill>
              <a:srgbClr val="FACE6D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57150"/>
              <a:ext cx="2146252" cy="4312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9534525" y="7979926"/>
            <a:ext cx="7334250" cy="1278374"/>
            <a:chOff x="0" y="0"/>
            <a:chExt cx="2146252" cy="37409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146252" cy="374096"/>
            </a:xfrm>
            <a:custGeom>
              <a:avLst/>
              <a:gdLst/>
              <a:ahLst/>
              <a:cxnLst/>
              <a:rect r="r" b="b" t="t" l="l"/>
              <a:pathLst>
                <a:path h="374096" w="2146252">
                  <a:moveTo>
                    <a:pt x="53835" y="0"/>
                  </a:moveTo>
                  <a:lnTo>
                    <a:pt x="2092417" y="0"/>
                  </a:lnTo>
                  <a:cubicBezTo>
                    <a:pt x="2122150" y="0"/>
                    <a:pt x="2146252" y="24103"/>
                    <a:pt x="2146252" y="53835"/>
                  </a:cubicBezTo>
                  <a:lnTo>
                    <a:pt x="2146252" y="320261"/>
                  </a:lnTo>
                  <a:cubicBezTo>
                    <a:pt x="2146252" y="349993"/>
                    <a:pt x="2122150" y="374096"/>
                    <a:pt x="2092417" y="374096"/>
                  </a:cubicBezTo>
                  <a:lnTo>
                    <a:pt x="53835" y="374096"/>
                  </a:lnTo>
                  <a:cubicBezTo>
                    <a:pt x="24103" y="374096"/>
                    <a:pt x="0" y="349993"/>
                    <a:pt x="0" y="320261"/>
                  </a:cubicBezTo>
                  <a:lnTo>
                    <a:pt x="0" y="53835"/>
                  </a:lnTo>
                  <a:cubicBezTo>
                    <a:pt x="0" y="24103"/>
                    <a:pt x="24103" y="0"/>
                    <a:pt x="53835" y="0"/>
                  </a:cubicBezTo>
                  <a:close/>
                </a:path>
              </a:pathLst>
            </a:custGeom>
            <a:solidFill>
              <a:srgbClr val="FACE6D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57150"/>
              <a:ext cx="2146252" cy="4312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1028700" y="815470"/>
            <a:ext cx="16230600" cy="722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5499">
                <a:solidFill>
                  <a:srgbClr val="F46CBF"/>
                </a:solidFill>
                <a:latin typeface="Intro Rust"/>
              </a:rPr>
              <a:t>Corso: procedure tesi (e-learning)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833562" y="3842939"/>
            <a:ext cx="6505575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1 Medium"/>
              </a:rPr>
              <a:t>Consultare la guida alla stesura tesi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833562" y="5373128"/>
            <a:ext cx="6505575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1 Medium"/>
              </a:rPr>
              <a:t>Consultare il regolamento di tesi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833562" y="6628275"/>
            <a:ext cx="6505575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1 Medium"/>
              </a:rPr>
              <a:t>Consultare le linee guida per le analisi statistiche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833562" y="8137783"/>
            <a:ext cx="6505575" cy="941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678">
                <a:solidFill>
                  <a:srgbClr val="000000"/>
                </a:solidFill>
                <a:latin typeface="Quicksand 1 Medium"/>
              </a:rPr>
              <a:t>Accedere al form che permette la formalizzazione del/lla relatore/trice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948862" y="3842939"/>
            <a:ext cx="6505575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1 Medium"/>
              </a:rPr>
              <a:t>Accedere alla bacheca tesi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948862" y="5056660"/>
            <a:ext cx="6505575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1 Medium"/>
              </a:rPr>
              <a:t>Consultare il calnedario delle sessioni di laurea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948862" y="6634625"/>
            <a:ext cx="6505575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1 Medium"/>
              </a:rPr>
              <a:t>Consultare le scadenze per ogni sessione di laurea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948862" y="8323838"/>
            <a:ext cx="6505575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1 Medium"/>
              </a:rPr>
              <a:t>Consultare le F.A.Q.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419225" y="1880032"/>
            <a:ext cx="15449550" cy="93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46CBF"/>
                </a:solidFill>
                <a:latin typeface="Quicksand 1 Bold"/>
              </a:rPr>
              <a:t>UTILE PER:</a:t>
            </a:r>
            <a:r>
              <a:rPr lang="en-US" sz="5499">
                <a:solidFill>
                  <a:srgbClr val="DD6A59"/>
                </a:solidFill>
                <a:latin typeface="Quicksand 1 Bold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175918" y="51435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895970" y="1450491"/>
            <a:ext cx="6674696" cy="3657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5249">
                <a:solidFill>
                  <a:srgbClr val="FFFFFF"/>
                </a:solidFill>
                <a:latin typeface="Open Sans Bold"/>
              </a:rPr>
              <a:t>SONO GIÀ IN RITARDO PER INIZIARE A PENSARE ALLA TESI?</a:t>
            </a:r>
            <a:r>
              <a:rPr lang="en-US" sz="5249">
                <a:solidFill>
                  <a:srgbClr val="000000"/>
                </a:solidFill>
                <a:latin typeface="Open Sans Bold"/>
              </a:rPr>
              <a:t> </a:t>
            </a:r>
          </a:p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5489814"/>
            <a:ext cx="4925847" cy="3768263"/>
            <a:chOff x="0" y="0"/>
            <a:chExt cx="1297342" cy="9924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97343" cy="992464"/>
            </a:xfrm>
            <a:custGeom>
              <a:avLst/>
              <a:gdLst/>
              <a:ahLst/>
              <a:cxnLst/>
              <a:rect r="r" b="b" t="t" l="l"/>
              <a:pathLst>
                <a:path h="992464" w="1297343">
                  <a:moveTo>
                    <a:pt x="44007" y="0"/>
                  </a:moveTo>
                  <a:lnTo>
                    <a:pt x="1253335" y="0"/>
                  </a:lnTo>
                  <a:cubicBezTo>
                    <a:pt x="1265007" y="0"/>
                    <a:pt x="1276200" y="4636"/>
                    <a:pt x="1284453" y="12889"/>
                  </a:cubicBezTo>
                  <a:cubicBezTo>
                    <a:pt x="1292706" y="21142"/>
                    <a:pt x="1297343" y="32336"/>
                    <a:pt x="1297343" y="44007"/>
                  </a:cubicBezTo>
                  <a:lnTo>
                    <a:pt x="1297343" y="948457"/>
                  </a:lnTo>
                  <a:cubicBezTo>
                    <a:pt x="1297343" y="960128"/>
                    <a:pt x="1292706" y="971322"/>
                    <a:pt x="1284453" y="979575"/>
                  </a:cubicBezTo>
                  <a:cubicBezTo>
                    <a:pt x="1276200" y="987828"/>
                    <a:pt x="1265007" y="992464"/>
                    <a:pt x="1253335" y="992464"/>
                  </a:cubicBezTo>
                  <a:lnTo>
                    <a:pt x="44007" y="992464"/>
                  </a:lnTo>
                  <a:cubicBezTo>
                    <a:pt x="32336" y="992464"/>
                    <a:pt x="21142" y="987828"/>
                    <a:pt x="12889" y="979575"/>
                  </a:cubicBezTo>
                  <a:cubicBezTo>
                    <a:pt x="4636" y="971322"/>
                    <a:pt x="0" y="960128"/>
                    <a:pt x="0" y="948457"/>
                  </a:cubicBezTo>
                  <a:lnTo>
                    <a:pt x="0" y="44007"/>
                  </a:lnTo>
                  <a:cubicBezTo>
                    <a:pt x="0" y="32336"/>
                    <a:pt x="4636" y="21142"/>
                    <a:pt x="12889" y="12889"/>
                  </a:cubicBezTo>
                  <a:cubicBezTo>
                    <a:pt x="21142" y="4636"/>
                    <a:pt x="32336" y="0"/>
                    <a:pt x="44007" y="0"/>
                  </a:cubicBezTo>
                  <a:close/>
                </a:path>
              </a:pathLst>
            </a:custGeom>
            <a:solidFill>
              <a:srgbClr val="FACE6D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297342" cy="1049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681076" y="5489814"/>
            <a:ext cx="4925847" cy="3768486"/>
            <a:chOff x="0" y="0"/>
            <a:chExt cx="1297342" cy="99252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97343" cy="992523"/>
            </a:xfrm>
            <a:custGeom>
              <a:avLst/>
              <a:gdLst/>
              <a:ahLst/>
              <a:cxnLst/>
              <a:rect r="r" b="b" t="t" l="l"/>
              <a:pathLst>
                <a:path h="992523" w="1297343">
                  <a:moveTo>
                    <a:pt x="44007" y="0"/>
                  </a:moveTo>
                  <a:lnTo>
                    <a:pt x="1253335" y="0"/>
                  </a:lnTo>
                  <a:cubicBezTo>
                    <a:pt x="1265007" y="0"/>
                    <a:pt x="1276200" y="4636"/>
                    <a:pt x="1284453" y="12889"/>
                  </a:cubicBezTo>
                  <a:cubicBezTo>
                    <a:pt x="1292706" y="21142"/>
                    <a:pt x="1297343" y="32336"/>
                    <a:pt x="1297343" y="44007"/>
                  </a:cubicBezTo>
                  <a:lnTo>
                    <a:pt x="1297343" y="948516"/>
                  </a:lnTo>
                  <a:cubicBezTo>
                    <a:pt x="1297343" y="960187"/>
                    <a:pt x="1292706" y="971381"/>
                    <a:pt x="1284453" y="979634"/>
                  </a:cubicBezTo>
                  <a:cubicBezTo>
                    <a:pt x="1276200" y="987887"/>
                    <a:pt x="1265007" y="992523"/>
                    <a:pt x="1253335" y="992523"/>
                  </a:cubicBezTo>
                  <a:lnTo>
                    <a:pt x="44007" y="992523"/>
                  </a:lnTo>
                  <a:cubicBezTo>
                    <a:pt x="32336" y="992523"/>
                    <a:pt x="21142" y="987887"/>
                    <a:pt x="12889" y="979634"/>
                  </a:cubicBezTo>
                  <a:cubicBezTo>
                    <a:pt x="4636" y="971381"/>
                    <a:pt x="0" y="960187"/>
                    <a:pt x="0" y="948516"/>
                  </a:cubicBezTo>
                  <a:lnTo>
                    <a:pt x="0" y="44007"/>
                  </a:lnTo>
                  <a:cubicBezTo>
                    <a:pt x="0" y="32336"/>
                    <a:pt x="4636" y="21142"/>
                    <a:pt x="12889" y="12889"/>
                  </a:cubicBezTo>
                  <a:cubicBezTo>
                    <a:pt x="21142" y="4636"/>
                    <a:pt x="32336" y="0"/>
                    <a:pt x="44007" y="0"/>
                  </a:cubicBezTo>
                  <a:close/>
                </a:path>
              </a:pathLst>
            </a:custGeom>
            <a:solidFill>
              <a:srgbClr val="FACE6D"/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1297342" cy="1049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333453" y="5489814"/>
            <a:ext cx="4925847" cy="3768263"/>
            <a:chOff x="0" y="0"/>
            <a:chExt cx="1297342" cy="99246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97343" cy="992464"/>
            </a:xfrm>
            <a:custGeom>
              <a:avLst/>
              <a:gdLst/>
              <a:ahLst/>
              <a:cxnLst/>
              <a:rect r="r" b="b" t="t" l="l"/>
              <a:pathLst>
                <a:path h="992464" w="1297343">
                  <a:moveTo>
                    <a:pt x="44007" y="0"/>
                  </a:moveTo>
                  <a:lnTo>
                    <a:pt x="1253335" y="0"/>
                  </a:lnTo>
                  <a:cubicBezTo>
                    <a:pt x="1265007" y="0"/>
                    <a:pt x="1276200" y="4636"/>
                    <a:pt x="1284453" y="12889"/>
                  </a:cubicBezTo>
                  <a:cubicBezTo>
                    <a:pt x="1292706" y="21142"/>
                    <a:pt x="1297343" y="32336"/>
                    <a:pt x="1297343" y="44007"/>
                  </a:cubicBezTo>
                  <a:lnTo>
                    <a:pt x="1297343" y="948457"/>
                  </a:lnTo>
                  <a:cubicBezTo>
                    <a:pt x="1297343" y="960128"/>
                    <a:pt x="1292706" y="971322"/>
                    <a:pt x="1284453" y="979575"/>
                  </a:cubicBezTo>
                  <a:cubicBezTo>
                    <a:pt x="1276200" y="987828"/>
                    <a:pt x="1265007" y="992464"/>
                    <a:pt x="1253335" y="992464"/>
                  </a:cubicBezTo>
                  <a:lnTo>
                    <a:pt x="44007" y="992464"/>
                  </a:lnTo>
                  <a:cubicBezTo>
                    <a:pt x="32336" y="992464"/>
                    <a:pt x="21142" y="987828"/>
                    <a:pt x="12889" y="979575"/>
                  </a:cubicBezTo>
                  <a:cubicBezTo>
                    <a:pt x="4636" y="971322"/>
                    <a:pt x="0" y="960128"/>
                    <a:pt x="0" y="948457"/>
                  </a:cubicBezTo>
                  <a:lnTo>
                    <a:pt x="0" y="44007"/>
                  </a:lnTo>
                  <a:cubicBezTo>
                    <a:pt x="0" y="32336"/>
                    <a:pt x="4636" y="21142"/>
                    <a:pt x="12889" y="12889"/>
                  </a:cubicBezTo>
                  <a:cubicBezTo>
                    <a:pt x="21142" y="4636"/>
                    <a:pt x="32336" y="0"/>
                    <a:pt x="44007" y="0"/>
                  </a:cubicBezTo>
                  <a:close/>
                </a:path>
              </a:pathLst>
            </a:custGeom>
            <a:solidFill>
              <a:srgbClr val="FACE6D"/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1297342" cy="1049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8700" y="5489814"/>
            <a:ext cx="4925847" cy="3768486"/>
            <a:chOff x="0" y="0"/>
            <a:chExt cx="1297342" cy="99252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97343" cy="992523"/>
            </a:xfrm>
            <a:custGeom>
              <a:avLst/>
              <a:gdLst/>
              <a:ahLst/>
              <a:cxnLst/>
              <a:rect r="r" b="b" t="t" l="l"/>
              <a:pathLst>
                <a:path h="992523" w="1297343">
                  <a:moveTo>
                    <a:pt x="40864" y="0"/>
                  </a:moveTo>
                  <a:lnTo>
                    <a:pt x="1256479" y="0"/>
                  </a:lnTo>
                  <a:cubicBezTo>
                    <a:pt x="1279047" y="0"/>
                    <a:pt x="1297343" y="18295"/>
                    <a:pt x="1297343" y="40864"/>
                  </a:cubicBezTo>
                  <a:lnTo>
                    <a:pt x="1297343" y="951659"/>
                  </a:lnTo>
                  <a:cubicBezTo>
                    <a:pt x="1297343" y="962497"/>
                    <a:pt x="1293037" y="972891"/>
                    <a:pt x="1285374" y="980554"/>
                  </a:cubicBezTo>
                  <a:cubicBezTo>
                    <a:pt x="1277710" y="988218"/>
                    <a:pt x="1267316" y="992523"/>
                    <a:pt x="1256479" y="992523"/>
                  </a:cubicBezTo>
                  <a:lnTo>
                    <a:pt x="40864" y="992523"/>
                  </a:lnTo>
                  <a:cubicBezTo>
                    <a:pt x="30026" y="992523"/>
                    <a:pt x="19632" y="988218"/>
                    <a:pt x="11969" y="980554"/>
                  </a:cubicBezTo>
                  <a:cubicBezTo>
                    <a:pt x="4305" y="972891"/>
                    <a:pt x="0" y="962497"/>
                    <a:pt x="0" y="951659"/>
                  </a:cubicBezTo>
                  <a:lnTo>
                    <a:pt x="0" y="40864"/>
                  </a:lnTo>
                  <a:cubicBezTo>
                    <a:pt x="0" y="30026"/>
                    <a:pt x="4305" y="19632"/>
                    <a:pt x="11969" y="11969"/>
                  </a:cubicBezTo>
                  <a:cubicBezTo>
                    <a:pt x="19632" y="4305"/>
                    <a:pt x="30026" y="0"/>
                    <a:pt x="408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1297342" cy="1049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681076" y="5489814"/>
            <a:ext cx="4925847" cy="3768263"/>
            <a:chOff x="0" y="0"/>
            <a:chExt cx="1297342" cy="99246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97343" cy="992464"/>
            </a:xfrm>
            <a:custGeom>
              <a:avLst/>
              <a:gdLst/>
              <a:ahLst/>
              <a:cxnLst/>
              <a:rect r="r" b="b" t="t" l="l"/>
              <a:pathLst>
                <a:path h="992464" w="1297343">
                  <a:moveTo>
                    <a:pt x="40864" y="0"/>
                  </a:moveTo>
                  <a:lnTo>
                    <a:pt x="1256479" y="0"/>
                  </a:lnTo>
                  <a:cubicBezTo>
                    <a:pt x="1279047" y="0"/>
                    <a:pt x="1297343" y="18295"/>
                    <a:pt x="1297343" y="40864"/>
                  </a:cubicBezTo>
                  <a:lnTo>
                    <a:pt x="1297343" y="951600"/>
                  </a:lnTo>
                  <a:cubicBezTo>
                    <a:pt x="1297343" y="962438"/>
                    <a:pt x="1293037" y="972832"/>
                    <a:pt x="1285374" y="980495"/>
                  </a:cubicBezTo>
                  <a:cubicBezTo>
                    <a:pt x="1277710" y="988159"/>
                    <a:pt x="1267316" y="992464"/>
                    <a:pt x="1256479" y="992464"/>
                  </a:cubicBezTo>
                  <a:lnTo>
                    <a:pt x="40864" y="992464"/>
                  </a:lnTo>
                  <a:cubicBezTo>
                    <a:pt x="30026" y="992464"/>
                    <a:pt x="19632" y="988159"/>
                    <a:pt x="11969" y="980495"/>
                  </a:cubicBezTo>
                  <a:cubicBezTo>
                    <a:pt x="4305" y="972832"/>
                    <a:pt x="0" y="962438"/>
                    <a:pt x="0" y="951600"/>
                  </a:cubicBezTo>
                  <a:lnTo>
                    <a:pt x="0" y="40864"/>
                  </a:lnTo>
                  <a:cubicBezTo>
                    <a:pt x="0" y="30026"/>
                    <a:pt x="4305" y="19632"/>
                    <a:pt x="11969" y="11969"/>
                  </a:cubicBezTo>
                  <a:cubicBezTo>
                    <a:pt x="19632" y="4305"/>
                    <a:pt x="30026" y="0"/>
                    <a:pt x="408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57150"/>
              <a:ext cx="1297342" cy="1049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330824" y="5489814"/>
            <a:ext cx="4925847" cy="3768263"/>
            <a:chOff x="0" y="0"/>
            <a:chExt cx="1297342" cy="99246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97343" cy="992464"/>
            </a:xfrm>
            <a:custGeom>
              <a:avLst/>
              <a:gdLst/>
              <a:ahLst/>
              <a:cxnLst/>
              <a:rect r="r" b="b" t="t" l="l"/>
              <a:pathLst>
                <a:path h="992464" w="1297343">
                  <a:moveTo>
                    <a:pt x="40864" y="0"/>
                  </a:moveTo>
                  <a:lnTo>
                    <a:pt x="1256479" y="0"/>
                  </a:lnTo>
                  <a:cubicBezTo>
                    <a:pt x="1279047" y="0"/>
                    <a:pt x="1297343" y="18295"/>
                    <a:pt x="1297343" y="40864"/>
                  </a:cubicBezTo>
                  <a:lnTo>
                    <a:pt x="1297343" y="951600"/>
                  </a:lnTo>
                  <a:cubicBezTo>
                    <a:pt x="1297343" y="962438"/>
                    <a:pt x="1293037" y="972832"/>
                    <a:pt x="1285374" y="980495"/>
                  </a:cubicBezTo>
                  <a:cubicBezTo>
                    <a:pt x="1277710" y="988159"/>
                    <a:pt x="1267316" y="992464"/>
                    <a:pt x="1256479" y="992464"/>
                  </a:cubicBezTo>
                  <a:lnTo>
                    <a:pt x="40864" y="992464"/>
                  </a:lnTo>
                  <a:cubicBezTo>
                    <a:pt x="30026" y="992464"/>
                    <a:pt x="19632" y="988159"/>
                    <a:pt x="11969" y="980495"/>
                  </a:cubicBezTo>
                  <a:cubicBezTo>
                    <a:pt x="4305" y="972832"/>
                    <a:pt x="0" y="962438"/>
                    <a:pt x="0" y="951600"/>
                  </a:cubicBezTo>
                  <a:lnTo>
                    <a:pt x="0" y="40864"/>
                  </a:lnTo>
                  <a:cubicBezTo>
                    <a:pt x="0" y="30026"/>
                    <a:pt x="4305" y="19632"/>
                    <a:pt x="11969" y="11969"/>
                  </a:cubicBezTo>
                  <a:cubicBezTo>
                    <a:pt x="19632" y="4305"/>
                    <a:pt x="30026" y="0"/>
                    <a:pt x="408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57150"/>
              <a:ext cx="1297342" cy="1049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2655378" y="4654154"/>
            <a:ext cx="1671320" cy="1671320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99D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8307025" y="4654154"/>
            <a:ext cx="1671320" cy="1671320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99D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3958087" y="4654154"/>
            <a:ext cx="1671320" cy="1671320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99D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111874" y="495021"/>
            <a:ext cx="4154302" cy="4114800"/>
          </a:xfrm>
          <a:custGeom>
            <a:avLst/>
            <a:gdLst/>
            <a:ahLst/>
            <a:cxnLst/>
            <a:rect r="r" b="b" t="t" l="l"/>
            <a:pathLst>
              <a:path h="4114800" w="4154302">
                <a:moveTo>
                  <a:pt x="0" y="0"/>
                </a:moveTo>
                <a:lnTo>
                  <a:pt x="4154302" y="0"/>
                </a:lnTo>
                <a:lnTo>
                  <a:pt x="41543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595813" y="2928600"/>
            <a:ext cx="16390411" cy="748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18FA6"/>
                </a:solidFill>
                <a:latin typeface="Quicksand 1 Medium"/>
              </a:rPr>
              <a:t>Ma ora cosa devo fare?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139759" y="785851"/>
            <a:ext cx="13119541" cy="1766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89"/>
              </a:lnSpc>
            </a:pPr>
            <a:r>
              <a:rPr lang="en-US" sz="6999">
                <a:solidFill>
                  <a:srgbClr val="F46CBF"/>
                </a:solidFill>
                <a:latin typeface="Intro Rust"/>
              </a:rPr>
              <a:t>HO TROVATO IL/LA RELATORE/TRICE!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28700" y="6277849"/>
            <a:ext cx="4928476" cy="2776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2"/>
              </a:lnSpc>
            </a:pPr>
            <a:r>
              <a:rPr lang="en-US" sz="3201">
                <a:solidFill>
                  <a:srgbClr val="000000"/>
                </a:solidFill>
                <a:latin typeface="Quicksand 1 Bold"/>
              </a:rPr>
              <a:t>Scambio di e-mail in cui viene esplicitata, da parte del/la docente, la volontà a seguirti per la stesura della tesi.*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6681076" y="6413395"/>
            <a:ext cx="4925847" cy="2601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7"/>
              </a:lnSpc>
            </a:pPr>
            <a:r>
              <a:rPr lang="en-US" sz="2962">
                <a:solidFill>
                  <a:srgbClr val="000000"/>
                </a:solidFill>
                <a:latin typeface="Quicksand 1 Bold"/>
              </a:rPr>
              <a:t>Richiesta formale tramite  form apposito. Vi verrà chiesto di allegare lo screenshot/il pdf dell’e-mail.*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458673" y="6477754"/>
            <a:ext cx="4675406" cy="1725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Quicksand 1 Bold"/>
              </a:rPr>
              <a:t>Ora puoi concordare i primi passi con la tua relatrice!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2737026" y="4663679"/>
            <a:ext cx="1508024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90"/>
              </a:lnSpc>
            </a:pPr>
            <a:r>
              <a:rPr lang="en-US" sz="11000">
                <a:solidFill>
                  <a:srgbClr val="FACE6D"/>
                </a:solidFill>
                <a:latin typeface="Intro Rust"/>
              </a:rPr>
              <a:t>1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8388673" y="4663679"/>
            <a:ext cx="1508024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90"/>
              </a:lnSpc>
            </a:pPr>
            <a:r>
              <a:rPr lang="en-US" sz="11000">
                <a:solidFill>
                  <a:srgbClr val="FACE6D"/>
                </a:solidFill>
                <a:latin typeface="Intro Rust"/>
              </a:rPr>
              <a:t>2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4039735" y="4663679"/>
            <a:ext cx="1508024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90"/>
              </a:lnSpc>
            </a:pPr>
            <a:r>
              <a:rPr lang="en-US" sz="11000">
                <a:solidFill>
                  <a:srgbClr val="FACE6D"/>
                </a:solidFill>
                <a:latin typeface="Intro Rust"/>
              </a:rPr>
              <a:t>3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111874" y="9440547"/>
            <a:ext cx="583317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*Link nella slide successiva</a:t>
            </a: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737026" y="4117364"/>
            <a:ext cx="1671320" cy="167132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99D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818674" y="6468984"/>
            <a:ext cx="1671320" cy="167132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99D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543660" y="339232"/>
            <a:ext cx="4386731" cy="3778132"/>
          </a:xfrm>
          <a:custGeom>
            <a:avLst/>
            <a:gdLst/>
            <a:ahLst/>
            <a:cxnLst/>
            <a:rect r="r" b="b" t="t" l="l"/>
            <a:pathLst>
              <a:path h="3778132" w="4386731">
                <a:moveTo>
                  <a:pt x="0" y="0"/>
                </a:moveTo>
                <a:lnTo>
                  <a:pt x="4386731" y="0"/>
                </a:lnTo>
                <a:lnTo>
                  <a:pt x="4386731" y="3778132"/>
                </a:lnTo>
                <a:lnTo>
                  <a:pt x="0" y="3778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595813" y="2928600"/>
            <a:ext cx="16390411" cy="748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18FA6"/>
                </a:solidFill>
                <a:latin typeface="Quicksand 1 Medium"/>
              </a:rPr>
              <a:t>Ma ora cosa devo fare?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139759" y="785851"/>
            <a:ext cx="13119541" cy="1766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89"/>
              </a:lnSpc>
            </a:pPr>
            <a:r>
              <a:rPr lang="en-US" sz="6999">
                <a:solidFill>
                  <a:srgbClr val="F46CBF"/>
                </a:solidFill>
                <a:latin typeface="Intro Rust"/>
              </a:rPr>
              <a:t>HO TROVATO IL/LA RELATORE/TRICE!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00322" y="4174917"/>
            <a:ext cx="1508024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90"/>
              </a:lnSpc>
            </a:pPr>
            <a:r>
              <a:rPr lang="en-US" sz="11000">
                <a:solidFill>
                  <a:srgbClr val="FACE6D"/>
                </a:solidFill>
                <a:latin typeface="Intro Rust"/>
              </a:rPr>
              <a:t>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900322" y="6334999"/>
            <a:ext cx="1508024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90"/>
              </a:lnSpc>
            </a:pPr>
            <a:r>
              <a:rPr lang="en-US" sz="11000">
                <a:solidFill>
                  <a:srgbClr val="FACE6D"/>
                </a:solidFill>
                <a:latin typeface="Intro Rust"/>
              </a:rPr>
              <a:t>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685353" y="4239052"/>
            <a:ext cx="11986421" cy="1597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Canva Sans Bold"/>
              </a:rPr>
              <a:t>Utilizza questo modulo per scrivere il contenuto della mail: </a:t>
            </a:r>
            <a:r>
              <a:rPr lang="en-US" sz="3099" u="sng">
                <a:solidFill>
                  <a:srgbClr val="000000"/>
                </a:solidFill>
                <a:latin typeface="Canva Sans"/>
                <a:hlinkClick r:id="rId5" tooltip="https://docs.google.com/document/d/1lpYFkoYlFFMtctHYxHipRkQ1KfTfDk8IwJ_3l-KvKZw/edit"/>
              </a:rPr>
              <a:t>https://docs.google.com/document/d/1lpYFkoYlFFMtctHYxHipRkQ1KfTfDk8IwJ_3l-KvKZw/edit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85353" y="6626146"/>
            <a:ext cx="12573947" cy="215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pen Sans Bold"/>
              </a:rPr>
              <a:t>Compila la domanda di assegnazione relatore tramite questo form (utilizzare navigazione in incognito): </a:t>
            </a:r>
            <a:r>
              <a:rPr lang="en-US" sz="3100" u="sng">
                <a:solidFill>
                  <a:srgbClr val="000000"/>
                </a:solidFill>
                <a:latin typeface="Open Sans"/>
                <a:hlinkClick r:id="rId6" tooltip="https://script.google.com/a/campus.unimib.it/macros/s/AKfycbwXCdDpdToa1Ff_OTrTaoo3rtgtrZA96b95fMKSd2rzIUCxByg/exec?id=rd"/>
              </a:rPr>
              <a:t>https://script.google.com/a/campus.unimib.it/macros/s/AKfycbwXCdDpdToa1Ff_OTrTaoo3rtgtrZA96b95fMKSd2rzIUCxByg/exec?id=rd</a:t>
            </a:r>
          </a:p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5489814"/>
            <a:ext cx="4925847" cy="3768263"/>
            <a:chOff x="0" y="0"/>
            <a:chExt cx="1297342" cy="9924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97343" cy="992464"/>
            </a:xfrm>
            <a:custGeom>
              <a:avLst/>
              <a:gdLst/>
              <a:ahLst/>
              <a:cxnLst/>
              <a:rect r="r" b="b" t="t" l="l"/>
              <a:pathLst>
                <a:path h="992464" w="1297343">
                  <a:moveTo>
                    <a:pt x="44007" y="0"/>
                  </a:moveTo>
                  <a:lnTo>
                    <a:pt x="1253335" y="0"/>
                  </a:lnTo>
                  <a:cubicBezTo>
                    <a:pt x="1265007" y="0"/>
                    <a:pt x="1276200" y="4636"/>
                    <a:pt x="1284453" y="12889"/>
                  </a:cubicBezTo>
                  <a:cubicBezTo>
                    <a:pt x="1292706" y="21142"/>
                    <a:pt x="1297343" y="32336"/>
                    <a:pt x="1297343" y="44007"/>
                  </a:cubicBezTo>
                  <a:lnTo>
                    <a:pt x="1297343" y="948457"/>
                  </a:lnTo>
                  <a:cubicBezTo>
                    <a:pt x="1297343" y="960128"/>
                    <a:pt x="1292706" y="971322"/>
                    <a:pt x="1284453" y="979575"/>
                  </a:cubicBezTo>
                  <a:cubicBezTo>
                    <a:pt x="1276200" y="987828"/>
                    <a:pt x="1265007" y="992464"/>
                    <a:pt x="1253335" y="992464"/>
                  </a:cubicBezTo>
                  <a:lnTo>
                    <a:pt x="44007" y="992464"/>
                  </a:lnTo>
                  <a:cubicBezTo>
                    <a:pt x="32336" y="992464"/>
                    <a:pt x="21142" y="987828"/>
                    <a:pt x="12889" y="979575"/>
                  </a:cubicBezTo>
                  <a:cubicBezTo>
                    <a:pt x="4636" y="971322"/>
                    <a:pt x="0" y="960128"/>
                    <a:pt x="0" y="948457"/>
                  </a:cubicBezTo>
                  <a:lnTo>
                    <a:pt x="0" y="44007"/>
                  </a:lnTo>
                  <a:cubicBezTo>
                    <a:pt x="0" y="32336"/>
                    <a:pt x="4636" y="21142"/>
                    <a:pt x="12889" y="12889"/>
                  </a:cubicBezTo>
                  <a:cubicBezTo>
                    <a:pt x="21142" y="4636"/>
                    <a:pt x="32336" y="0"/>
                    <a:pt x="44007" y="0"/>
                  </a:cubicBezTo>
                  <a:close/>
                </a:path>
              </a:pathLst>
            </a:custGeom>
            <a:solidFill>
              <a:srgbClr val="FACE6D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297342" cy="1049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681076" y="5489814"/>
            <a:ext cx="4925847" cy="3768486"/>
            <a:chOff x="0" y="0"/>
            <a:chExt cx="1297342" cy="99252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97343" cy="992523"/>
            </a:xfrm>
            <a:custGeom>
              <a:avLst/>
              <a:gdLst/>
              <a:ahLst/>
              <a:cxnLst/>
              <a:rect r="r" b="b" t="t" l="l"/>
              <a:pathLst>
                <a:path h="992523" w="1297343">
                  <a:moveTo>
                    <a:pt x="44007" y="0"/>
                  </a:moveTo>
                  <a:lnTo>
                    <a:pt x="1253335" y="0"/>
                  </a:lnTo>
                  <a:cubicBezTo>
                    <a:pt x="1265007" y="0"/>
                    <a:pt x="1276200" y="4636"/>
                    <a:pt x="1284453" y="12889"/>
                  </a:cubicBezTo>
                  <a:cubicBezTo>
                    <a:pt x="1292706" y="21142"/>
                    <a:pt x="1297343" y="32336"/>
                    <a:pt x="1297343" y="44007"/>
                  </a:cubicBezTo>
                  <a:lnTo>
                    <a:pt x="1297343" y="948516"/>
                  </a:lnTo>
                  <a:cubicBezTo>
                    <a:pt x="1297343" y="960187"/>
                    <a:pt x="1292706" y="971381"/>
                    <a:pt x="1284453" y="979634"/>
                  </a:cubicBezTo>
                  <a:cubicBezTo>
                    <a:pt x="1276200" y="987887"/>
                    <a:pt x="1265007" y="992523"/>
                    <a:pt x="1253335" y="992523"/>
                  </a:cubicBezTo>
                  <a:lnTo>
                    <a:pt x="44007" y="992523"/>
                  </a:lnTo>
                  <a:cubicBezTo>
                    <a:pt x="32336" y="992523"/>
                    <a:pt x="21142" y="987887"/>
                    <a:pt x="12889" y="979634"/>
                  </a:cubicBezTo>
                  <a:cubicBezTo>
                    <a:pt x="4636" y="971381"/>
                    <a:pt x="0" y="960187"/>
                    <a:pt x="0" y="948516"/>
                  </a:cubicBezTo>
                  <a:lnTo>
                    <a:pt x="0" y="44007"/>
                  </a:lnTo>
                  <a:cubicBezTo>
                    <a:pt x="0" y="32336"/>
                    <a:pt x="4636" y="21142"/>
                    <a:pt x="12889" y="12889"/>
                  </a:cubicBezTo>
                  <a:cubicBezTo>
                    <a:pt x="21142" y="4636"/>
                    <a:pt x="32336" y="0"/>
                    <a:pt x="44007" y="0"/>
                  </a:cubicBezTo>
                  <a:close/>
                </a:path>
              </a:pathLst>
            </a:custGeom>
            <a:solidFill>
              <a:srgbClr val="FACE6D"/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1297342" cy="1049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333453" y="5489814"/>
            <a:ext cx="4925847" cy="3768263"/>
            <a:chOff x="0" y="0"/>
            <a:chExt cx="1297342" cy="99246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97343" cy="992464"/>
            </a:xfrm>
            <a:custGeom>
              <a:avLst/>
              <a:gdLst/>
              <a:ahLst/>
              <a:cxnLst/>
              <a:rect r="r" b="b" t="t" l="l"/>
              <a:pathLst>
                <a:path h="992464" w="1297343">
                  <a:moveTo>
                    <a:pt x="44007" y="0"/>
                  </a:moveTo>
                  <a:lnTo>
                    <a:pt x="1253335" y="0"/>
                  </a:lnTo>
                  <a:cubicBezTo>
                    <a:pt x="1265007" y="0"/>
                    <a:pt x="1276200" y="4636"/>
                    <a:pt x="1284453" y="12889"/>
                  </a:cubicBezTo>
                  <a:cubicBezTo>
                    <a:pt x="1292706" y="21142"/>
                    <a:pt x="1297343" y="32336"/>
                    <a:pt x="1297343" y="44007"/>
                  </a:cubicBezTo>
                  <a:lnTo>
                    <a:pt x="1297343" y="948457"/>
                  </a:lnTo>
                  <a:cubicBezTo>
                    <a:pt x="1297343" y="960128"/>
                    <a:pt x="1292706" y="971322"/>
                    <a:pt x="1284453" y="979575"/>
                  </a:cubicBezTo>
                  <a:cubicBezTo>
                    <a:pt x="1276200" y="987828"/>
                    <a:pt x="1265007" y="992464"/>
                    <a:pt x="1253335" y="992464"/>
                  </a:cubicBezTo>
                  <a:lnTo>
                    <a:pt x="44007" y="992464"/>
                  </a:lnTo>
                  <a:cubicBezTo>
                    <a:pt x="32336" y="992464"/>
                    <a:pt x="21142" y="987828"/>
                    <a:pt x="12889" y="979575"/>
                  </a:cubicBezTo>
                  <a:cubicBezTo>
                    <a:pt x="4636" y="971322"/>
                    <a:pt x="0" y="960128"/>
                    <a:pt x="0" y="948457"/>
                  </a:cubicBezTo>
                  <a:lnTo>
                    <a:pt x="0" y="44007"/>
                  </a:lnTo>
                  <a:cubicBezTo>
                    <a:pt x="0" y="32336"/>
                    <a:pt x="4636" y="21142"/>
                    <a:pt x="12889" y="12889"/>
                  </a:cubicBezTo>
                  <a:cubicBezTo>
                    <a:pt x="21142" y="4636"/>
                    <a:pt x="32336" y="0"/>
                    <a:pt x="44007" y="0"/>
                  </a:cubicBezTo>
                  <a:close/>
                </a:path>
              </a:pathLst>
            </a:custGeom>
            <a:solidFill>
              <a:srgbClr val="FACE6D"/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1297342" cy="1049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8700" y="5489814"/>
            <a:ext cx="4925847" cy="3768486"/>
            <a:chOff x="0" y="0"/>
            <a:chExt cx="1297342" cy="99252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97343" cy="992523"/>
            </a:xfrm>
            <a:custGeom>
              <a:avLst/>
              <a:gdLst/>
              <a:ahLst/>
              <a:cxnLst/>
              <a:rect r="r" b="b" t="t" l="l"/>
              <a:pathLst>
                <a:path h="992523" w="1297343">
                  <a:moveTo>
                    <a:pt x="40864" y="0"/>
                  </a:moveTo>
                  <a:lnTo>
                    <a:pt x="1256479" y="0"/>
                  </a:lnTo>
                  <a:cubicBezTo>
                    <a:pt x="1279047" y="0"/>
                    <a:pt x="1297343" y="18295"/>
                    <a:pt x="1297343" y="40864"/>
                  </a:cubicBezTo>
                  <a:lnTo>
                    <a:pt x="1297343" y="951659"/>
                  </a:lnTo>
                  <a:cubicBezTo>
                    <a:pt x="1297343" y="962497"/>
                    <a:pt x="1293037" y="972891"/>
                    <a:pt x="1285374" y="980554"/>
                  </a:cubicBezTo>
                  <a:cubicBezTo>
                    <a:pt x="1277710" y="988218"/>
                    <a:pt x="1267316" y="992523"/>
                    <a:pt x="1256479" y="992523"/>
                  </a:cubicBezTo>
                  <a:lnTo>
                    <a:pt x="40864" y="992523"/>
                  </a:lnTo>
                  <a:cubicBezTo>
                    <a:pt x="30026" y="992523"/>
                    <a:pt x="19632" y="988218"/>
                    <a:pt x="11969" y="980554"/>
                  </a:cubicBezTo>
                  <a:cubicBezTo>
                    <a:pt x="4305" y="972891"/>
                    <a:pt x="0" y="962497"/>
                    <a:pt x="0" y="951659"/>
                  </a:cubicBezTo>
                  <a:lnTo>
                    <a:pt x="0" y="40864"/>
                  </a:lnTo>
                  <a:cubicBezTo>
                    <a:pt x="0" y="30026"/>
                    <a:pt x="4305" y="19632"/>
                    <a:pt x="11969" y="11969"/>
                  </a:cubicBezTo>
                  <a:cubicBezTo>
                    <a:pt x="19632" y="4305"/>
                    <a:pt x="30026" y="0"/>
                    <a:pt x="408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1297342" cy="1049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681076" y="5489814"/>
            <a:ext cx="4925847" cy="3768263"/>
            <a:chOff x="0" y="0"/>
            <a:chExt cx="1297342" cy="99246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97343" cy="992464"/>
            </a:xfrm>
            <a:custGeom>
              <a:avLst/>
              <a:gdLst/>
              <a:ahLst/>
              <a:cxnLst/>
              <a:rect r="r" b="b" t="t" l="l"/>
              <a:pathLst>
                <a:path h="992464" w="1297343">
                  <a:moveTo>
                    <a:pt x="40864" y="0"/>
                  </a:moveTo>
                  <a:lnTo>
                    <a:pt x="1256479" y="0"/>
                  </a:lnTo>
                  <a:cubicBezTo>
                    <a:pt x="1279047" y="0"/>
                    <a:pt x="1297343" y="18295"/>
                    <a:pt x="1297343" y="40864"/>
                  </a:cubicBezTo>
                  <a:lnTo>
                    <a:pt x="1297343" y="951600"/>
                  </a:lnTo>
                  <a:cubicBezTo>
                    <a:pt x="1297343" y="962438"/>
                    <a:pt x="1293037" y="972832"/>
                    <a:pt x="1285374" y="980495"/>
                  </a:cubicBezTo>
                  <a:cubicBezTo>
                    <a:pt x="1277710" y="988159"/>
                    <a:pt x="1267316" y="992464"/>
                    <a:pt x="1256479" y="992464"/>
                  </a:cubicBezTo>
                  <a:lnTo>
                    <a:pt x="40864" y="992464"/>
                  </a:lnTo>
                  <a:cubicBezTo>
                    <a:pt x="30026" y="992464"/>
                    <a:pt x="19632" y="988159"/>
                    <a:pt x="11969" y="980495"/>
                  </a:cubicBezTo>
                  <a:cubicBezTo>
                    <a:pt x="4305" y="972832"/>
                    <a:pt x="0" y="962438"/>
                    <a:pt x="0" y="951600"/>
                  </a:cubicBezTo>
                  <a:lnTo>
                    <a:pt x="0" y="40864"/>
                  </a:lnTo>
                  <a:cubicBezTo>
                    <a:pt x="0" y="30026"/>
                    <a:pt x="4305" y="19632"/>
                    <a:pt x="11969" y="11969"/>
                  </a:cubicBezTo>
                  <a:cubicBezTo>
                    <a:pt x="19632" y="4305"/>
                    <a:pt x="30026" y="0"/>
                    <a:pt x="408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57150"/>
              <a:ext cx="1297342" cy="1049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330824" y="5489814"/>
            <a:ext cx="4925847" cy="3768263"/>
            <a:chOff x="0" y="0"/>
            <a:chExt cx="1297342" cy="99246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97343" cy="992464"/>
            </a:xfrm>
            <a:custGeom>
              <a:avLst/>
              <a:gdLst/>
              <a:ahLst/>
              <a:cxnLst/>
              <a:rect r="r" b="b" t="t" l="l"/>
              <a:pathLst>
                <a:path h="992464" w="1297343">
                  <a:moveTo>
                    <a:pt x="40864" y="0"/>
                  </a:moveTo>
                  <a:lnTo>
                    <a:pt x="1256479" y="0"/>
                  </a:lnTo>
                  <a:cubicBezTo>
                    <a:pt x="1279047" y="0"/>
                    <a:pt x="1297343" y="18295"/>
                    <a:pt x="1297343" y="40864"/>
                  </a:cubicBezTo>
                  <a:lnTo>
                    <a:pt x="1297343" y="951600"/>
                  </a:lnTo>
                  <a:cubicBezTo>
                    <a:pt x="1297343" y="962438"/>
                    <a:pt x="1293037" y="972832"/>
                    <a:pt x="1285374" y="980495"/>
                  </a:cubicBezTo>
                  <a:cubicBezTo>
                    <a:pt x="1277710" y="988159"/>
                    <a:pt x="1267316" y="992464"/>
                    <a:pt x="1256479" y="992464"/>
                  </a:cubicBezTo>
                  <a:lnTo>
                    <a:pt x="40864" y="992464"/>
                  </a:lnTo>
                  <a:cubicBezTo>
                    <a:pt x="30026" y="992464"/>
                    <a:pt x="19632" y="988159"/>
                    <a:pt x="11969" y="980495"/>
                  </a:cubicBezTo>
                  <a:cubicBezTo>
                    <a:pt x="4305" y="972832"/>
                    <a:pt x="0" y="962438"/>
                    <a:pt x="0" y="951600"/>
                  </a:cubicBezTo>
                  <a:lnTo>
                    <a:pt x="0" y="40864"/>
                  </a:lnTo>
                  <a:cubicBezTo>
                    <a:pt x="0" y="30026"/>
                    <a:pt x="4305" y="19632"/>
                    <a:pt x="11969" y="11969"/>
                  </a:cubicBezTo>
                  <a:cubicBezTo>
                    <a:pt x="19632" y="4305"/>
                    <a:pt x="30026" y="0"/>
                    <a:pt x="408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57150"/>
              <a:ext cx="1297342" cy="1049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2655378" y="4654154"/>
            <a:ext cx="1671320" cy="1671320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99D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8307025" y="4654154"/>
            <a:ext cx="1671320" cy="1671320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99D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3958087" y="4654154"/>
            <a:ext cx="1671320" cy="1671320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99D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1945058" y="2866911"/>
            <a:ext cx="15012377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Quicksand 1 Bold"/>
              </a:rPr>
              <a:t>Ecco i passaggi: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139759" y="766801"/>
            <a:ext cx="12552428" cy="1572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4"/>
              </a:lnSpc>
            </a:pPr>
            <a:r>
              <a:rPr lang="en-US" sz="6210">
                <a:solidFill>
                  <a:srgbClr val="F46CBF"/>
                </a:solidFill>
                <a:latin typeface="Intro Rust"/>
              </a:rPr>
              <a:t>Vorrei cambiare il/la relatore/trice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28700" y="6258799"/>
            <a:ext cx="4928476" cy="2999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2"/>
              </a:lnSpc>
            </a:pPr>
            <a:r>
              <a:rPr lang="en-US" sz="3430">
                <a:solidFill>
                  <a:srgbClr val="000000"/>
                </a:solidFill>
                <a:latin typeface="Quicksand 1 Bold"/>
              </a:rPr>
              <a:t>Prendi accordi con l’insegnante che vorresti avere come nuovo/a relatore/trice.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6681076" y="6352845"/>
            <a:ext cx="4925847" cy="2646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67"/>
              </a:lnSpc>
            </a:pPr>
            <a:r>
              <a:rPr lang="en-US" sz="3048">
                <a:solidFill>
                  <a:srgbClr val="000000"/>
                </a:solidFill>
                <a:latin typeface="Quicksand 1 Bold"/>
              </a:rPr>
              <a:t>Utilizza il form che hai utilizzato in precedenza per fare una nuova richiesta. C’è un’apposita sezione.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2333453" y="6535849"/>
            <a:ext cx="4923218" cy="2463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43"/>
              </a:lnSpc>
            </a:pPr>
            <a:r>
              <a:rPr lang="en-US" sz="3530">
                <a:solidFill>
                  <a:srgbClr val="000000"/>
                </a:solidFill>
                <a:latin typeface="Quicksand 1 Bold"/>
              </a:rPr>
              <a:t>Anche se al* vecchi* docente arriva una e-mail, avvisal* di questa tua scelta.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737026" y="4663679"/>
            <a:ext cx="1508024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90"/>
              </a:lnSpc>
            </a:pPr>
            <a:r>
              <a:rPr lang="en-US" sz="11000">
                <a:solidFill>
                  <a:srgbClr val="FACE6D"/>
                </a:solidFill>
                <a:latin typeface="Intro Rust"/>
              </a:rPr>
              <a:t>1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8388673" y="4663679"/>
            <a:ext cx="1508024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90"/>
              </a:lnSpc>
            </a:pPr>
            <a:r>
              <a:rPr lang="en-US" sz="11000">
                <a:solidFill>
                  <a:srgbClr val="FACE6D"/>
                </a:solidFill>
                <a:latin typeface="Intro Rust"/>
              </a:rPr>
              <a:t>2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039735" y="4663679"/>
            <a:ext cx="1508024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90"/>
              </a:lnSpc>
            </a:pPr>
            <a:r>
              <a:rPr lang="en-US" sz="11000">
                <a:solidFill>
                  <a:srgbClr val="FACE6D"/>
                </a:solidFill>
                <a:latin typeface="Intro Rust"/>
              </a:rPr>
              <a:t>3</a:t>
            </a:r>
          </a:p>
        </p:txBody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5489814"/>
            <a:ext cx="4925847" cy="3768263"/>
            <a:chOff x="0" y="0"/>
            <a:chExt cx="1297342" cy="9924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97343" cy="992464"/>
            </a:xfrm>
            <a:custGeom>
              <a:avLst/>
              <a:gdLst/>
              <a:ahLst/>
              <a:cxnLst/>
              <a:rect r="r" b="b" t="t" l="l"/>
              <a:pathLst>
                <a:path h="992464" w="1297343">
                  <a:moveTo>
                    <a:pt x="44007" y="0"/>
                  </a:moveTo>
                  <a:lnTo>
                    <a:pt x="1253335" y="0"/>
                  </a:lnTo>
                  <a:cubicBezTo>
                    <a:pt x="1265007" y="0"/>
                    <a:pt x="1276200" y="4636"/>
                    <a:pt x="1284453" y="12889"/>
                  </a:cubicBezTo>
                  <a:cubicBezTo>
                    <a:pt x="1292706" y="21142"/>
                    <a:pt x="1297343" y="32336"/>
                    <a:pt x="1297343" y="44007"/>
                  </a:cubicBezTo>
                  <a:lnTo>
                    <a:pt x="1297343" y="948457"/>
                  </a:lnTo>
                  <a:cubicBezTo>
                    <a:pt x="1297343" y="960128"/>
                    <a:pt x="1292706" y="971322"/>
                    <a:pt x="1284453" y="979575"/>
                  </a:cubicBezTo>
                  <a:cubicBezTo>
                    <a:pt x="1276200" y="987828"/>
                    <a:pt x="1265007" y="992464"/>
                    <a:pt x="1253335" y="992464"/>
                  </a:cubicBezTo>
                  <a:lnTo>
                    <a:pt x="44007" y="992464"/>
                  </a:lnTo>
                  <a:cubicBezTo>
                    <a:pt x="32336" y="992464"/>
                    <a:pt x="21142" y="987828"/>
                    <a:pt x="12889" y="979575"/>
                  </a:cubicBezTo>
                  <a:cubicBezTo>
                    <a:pt x="4636" y="971322"/>
                    <a:pt x="0" y="960128"/>
                    <a:pt x="0" y="948457"/>
                  </a:cubicBezTo>
                  <a:lnTo>
                    <a:pt x="0" y="44007"/>
                  </a:lnTo>
                  <a:cubicBezTo>
                    <a:pt x="0" y="32336"/>
                    <a:pt x="4636" y="21142"/>
                    <a:pt x="12889" y="12889"/>
                  </a:cubicBezTo>
                  <a:cubicBezTo>
                    <a:pt x="21142" y="4636"/>
                    <a:pt x="32336" y="0"/>
                    <a:pt x="44007" y="0"/>
                  </a:cubicBezTo>
                  <a:close/>
                </a:path>
              </a:pathLst>
            </a:custGeom>
            <a:solidFill>
              <a:srgbClr val="FACE6D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297342" cy="1049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681076" y="5489814"/>
            <a:ext cx="4925847" cy="3768486"/>
            <a:chOff x="0" y="0"/>
            <a:chExt cx="1297342" cy="99252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97343" cy="992523"/>
            </a:xfrm>
            <a:custGeom>
              <a:avLst/>
              <a:gdLst/>
              <a:ahLst/>
              <a:cxnLst/>
              <a:rect r="r" b="b" t="t" l="l"/>
              <a:pathLst>
                <a:path h="992523" w="1297343">
                  <a:moveTo>
                    <a:pt x="44007" y="0"/>
                  </a:moveTo>
                  <a:lnTo>
                    <a:pt x="1253335" y="0"/>
                  </a:lnTo>
                  <a:cubicBezTo>
                    <a:pt x="1265007" y="0"/>
                    <a:pt x="1276200" y="4636"/>
                    <a:pt x="1284453" y="12889"/>
                  </a:cubicBezTo>
                  <a:cubicBezTo>
                    <a:pt x="1292706" y="21142"/>
                    <a:pt x="1297343" y="32336"/>
                    <a:pt x="1297343" y="44007"/>
                  </a:cubicBezTo>
                  <a:lnTo>
                    <a:pt x="1297343" y="948516"/>
                  </a:lnTo>
                  <a:cubicBezTo>
                    <a:pt x="1297343" y="960187"/>
                    <a:pt x="1292706" y="971381"/>
                    <a:pt x="1284453" y="979634"/>
                  </a:cubicBezTo>
                  <a:cubicBezTo>
                    <a:pt x="1276200" y="987887"/>
                    <a:pt x="1265007" y="992523"/>
                    <a:pt x="1253335" y="992523"/>
                  </a:cubicBezTo>
                  <a:lnTo>
                    <a:pt x="44007" y="992523"/>
                  </a:lnTo>
                  <a:cubicBezTo>
                    <a:pt x="32336" y="992523"/>
                    <a:pt x="21142" y="987887"/>
                    <a:pt x="12889" y="979634"/>
                  </a:cubicBezTo>
                  <a:cubicBezTo>
                    <a:pt x="4636" y="971381"/>
                    <a:pt x="0" y="960187"/>
                    <a:pt x="0" y="948516"/>
                  </a:cubicBezTo>
                  <a:lnTo>
                    <a:pt x="0" y="44007"/>
                  </a:lnTo>
                  <a:cubicBezTo>
                    <a:pt x="0" y="32336"/>
                    <a:pt x="4636" y="21142"/>
                    <a:pt x="12889" y="12889"/>
                  </a:cubicBezTo>
                  <a:cubicBezTo>
                    <a:pt x="21142" y="4636"/>
                    <a:pt x="32336" y="0"/>
                    <a:pt x="44007" y="0"/>
                  </a:cubicBezTo>
                  <a:close/>
                </a:path>
              </a:pathLst>
            </a:custGeom>
            <a:solidFill>
              <a:srgbClr val="FACE6D"/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1297342" cy="1049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333453" y="5489814"/>
            <a:ext cx="4925847" cy="3768263"/>
            <a:chOff x="0" y="0"/>
            <a:chExt cx="1297342" cy="99246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97343" cy="992464"/>
            </a:xfrm>
            <a:custGeom>
              <a:avLst/>
              <a:gdLst/>
              <a:ahLst/>
              <a:cxnLst/>
              <a:rect r="r" b="b" t="t" l="l"/>
              <a:pathLst>
                <a:path h="992464" w="1297343">
                  <a:moveTo>
                    <a:pt x="44007" y="0"/>
                  </a:moveTo>
                  <a:lnTo>
                    <a:pt x="1253335" y="0"/>
                  </a:lnTo>
                  <a:cubicBezTo>
                    <a:pt x="1265007" y="0"/>
                    <a:pt x="1276200" y="4636"/>
                    <a:pt x="1284453" y="12889"/>
                  </a:cubicBezTo>
                  <a:cubicBezTo>
                    <a:pt x="1292706" y="21142"/>
                    <a:pt x="1297343" y="32336"/>
                    <a:pt x="1297343" y="44007"/>
                  </a:cubicBezTo>
                  <a:lnTo>
                    <a:pt x="1297343" y="948457"/>
                  </a:lnTo>
                  <a:cubicBezTo>
                    <a:pt x="1297343" y="960128"/>
                    <a:pt x="1292706" y="971322"/>
                    <a:pt x="1284453" y="979575"/>
                  </a:cubicBezTo>
                  <a:cubicBezTo>
                    <a:pt x="1276200" y="987828"/>
                    <a:pt x="1265007" y="992464"/>
                    <a:pt x="1253335" y="992464"/>
                  </a:cubicBezTo>
                  <a:lnTo>
                    <a:pt x="44007" y="992464"/>
                  </a:lnTo>
                  <a:cubicBezTo>
                    <a:pt x="32336" y="992464"/>
                    <a:pt x="21142" y="987828"/>
                    <a:pt x="12889" y="979575"/>
                  </a:cubicBezTo>
                  <a:cubicBezTo>
                    <a:pt x="4636" y="971322"/>
                    <a:pt x="0" y="960128"/>
                    <a:pt x="0" y="948457"/>
                  </a:cubicBezTo>
                  <a:lnTo>
                    <a:pt x="0" y="44007"/>
                  </a:lnTo>
                  <a:cubicBezTo>
                    <a:pt x="0" y="32336"/>
                    <a:pt x="4636" y="21142"/>
                    <a:pt x="12889" y="12889"/>
                  </a:cubicBezTo>
                  <a:cubicBezTo>
                    <a:pt x="21142" y="4636"/>
                    <a:pt x="32336" y="0"/>
                    <a:pt x="44007" y="0"/>
                  </a:cubicBezTo>
                  <a:close/>
                </a:path>
              </a:pathLst>
            </a:custGeom>
            <a:solidFill>
              <a:srgbClr val="FACE6D"/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1297342" cy="1049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8700" y="5489814"/>
            <a:ext cx="4928476" cy="3768486"/>
            <a:chOff x="0" y="0"/>
            <a:chExt cx="1298035" cy="99252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98035" cy="992523"/>
            </a:xfrm>
            <a:custGeom>
              <a:avLst/>
              <a:gdLst/>
              <a:ahLst/>
              <a:cxnLst/>
              <a:rect r="r" b="b" t="t" l="l"/>
              <a:pathLst>
                <a:path h="992523" w="1298035">
                  <a:moveTo>
                    <a:pt x="40842" y="0"/>
                  </a:moveTo>
                  <a:lnTo>
                    <a:pt x="1257193" y="0"/>
                  </a:lnTo>
                  <a:cubicBezTo>
                    <a:pt x="1279749" y="0"/>
                    <a:pt x="1298035" y="18286"/>
                    <a:pt x="1298035" y="40842"/>
                  </a:cubicBezTo>
                  <a:lnTo>
                    <a:pt x="1298035" y="951681"/>
                  </a:lnTo>
                  <a:cubicBezTo>
                    <a:pt x="1298035" y="974237"/>
                    <a:pt x="1279749" y="992523"/>
                    <a:pt x="1257193" y="992523"/>
                  </a:cubicBezTo>
                  <a:lnTo>
                    <a:pt x="40842" y="992523"/>
                  </a:lnTo>
                  <a:cubicBezTo>
                    <a:pt x="30010" y="992523"/>
                    <a:pt x="19622" y="988220"/>
                    <a:pt x="11962" y="980561"/>
                  </a:cubicBezTo>
                  <a:cubicBezTo>
                    <a:pt x="4303" y="972901"/>
                    <a:pt x="0" y="962513"/>
                    <a:pt x="0" y="951681"/>
                  </a:cubicBezTo>
                  <a:lnTo>
                    <a:pt x="0" y="40842"/>
                  </a:lnTo>
                  <a:cubicBezTo>
                    <a:pt x="0" y="18286"/>
                    <a:pt x="18286" y="0"/>
                    <a:pt x="408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1298035" cy="1049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681076" y="5489814"/>
            <a:ext cx="4925847" cy="3768263"/>
            <a:chOff x="0" y="0"/>
            <a:chExt cx="1297342" cy="99246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97343" cy="992464"/>
            </a:xfrm>
            <a:custGeom>
              <a:avLst/>
              <a:gdLst/>
              <a:ahLst/>
              <a:cxnLst/>
              <a:rect r="r" b="b" t="t" l="l"/>
              <a:pathLst>
                <a:path h="992464" w="1297343">
                  <a:moveTo>
                    <a:pt x="40864" y="0"/>
                  </a:moveTo>
                  <a:lnTo>
                    <a:pt x="1256479" y="0"/>
                  </a:lnTo>
                  <a:cubicBezTo>
                    <a:pt x="1279047" y="0"/>
                    <a:pt x="1297343" y="18295"/>
                    <a:pt x="1297343" y="40864"/>
                  </a:cubicBezTo>
                  <a:lnTo>
                    <a:pt x="1297343" y="951600"/>
                  </a:lnTo>
                  <a:cubicBezTo>
                    <a:pt x="1297343" y="962438"/>
                    <a:pt x="1293037" y="972832"/>
                    <a:pt x="1285374" y="980495"/>
                  </a:cubicBezTo>
                  <a:cubicBezTo>
                    <a:pt x="1277710" y="988159"/>
                    <a:pt x="1267316" y="992464"/>
                    <a:pt x="1256479" y="992464"/>
                  </a:cubicBezTo>
                  <a:lnTo>
                    <a:pt x="40864" y="992464"/>
                  </a:lnTo>
                  <a:cubicBezTo>
                    <a:pt x="30026" y="992464"/>
                    <a:pt x="19632" y="988159"/>
                    <a:pt x="11969" y="980495"/>
                  </a:cubicBezTo>
                  <a:cubicBezTo>
                    <a:pt x="4305" y="972832"/>
                    <a:pt x="0" y="962438"/>
                    <a:pt x="0" y="951600"/>
                  </a:cubicBezTo>
                  <a:lnTo>
                    <a:pt x="0" y="40864"/>
                  </a:lnTo>
                  <a:cubicBezTo>
                    <a:pt x="0" y="30026"/>
                    <a:pt x="4305" y="19632"/>
                    <a:pt x="11969" y="11969"/>
                  </a:cubicBezTo>
                  <a:cubicBezTo>
                    <a:pt x="19632" y="4305"/>
                    <a:pt x="30026" y="0"/>
                    <a:pt x="408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57150"/>
              <a:ext cx="1297342" cy="1049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330824" y="5489814"/>
            <a:ext cx="4925847" cy="3768263"/>
            <a:chOff x="0" y="0"/>
            <a:chExt cx="1297342" cy="99246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97343" cy="992464"/>
            </a:xfrm>
            <a:custGeom>
              <a:avLst/>
              <a:gdLst/>
              <a:ahLst/>
              <a:cxnLst/>
              <a:rect r="r" b="b" t="t" l="l"/>
              <a:pathLst>
                <a:path h="992464" w="1297343">
                  <a:moveTo>
                    <a:pt x="40864" y="0"/>
                  </a:moveTo>
                  <a:lnTo>
                    <a:pt x="1256479" y="0"/>
                  </a:lnTo>
                  <a:cubicBezTo>
                    <a:pt x="1279047" y="0"/>
                    <a:pt x="1297343" y="18295"/>
                    <a:pt x="1297343" y="40864"/>
                  </a:cubicBezTo>
                  <a:lnTo>
                    <a:pt x="1297343" y="951600"/>
                  </a:lnTo>
                  <a:cubicBezTo>
                    <a:pt x="1297343" y="962438"/>
                    <a:pt x="1293037" y="972832"/>
                    <a:pt x="1285374" y="980495"/>
                  </a:cubicBezTo>
                  <a:cubicBezTo>
                    <a:pt x="1277710" y="988159"/>
                    <a:pt x="1267316" y="992464"/>
                    <a:pt x="1256479" y="992464"/>
                  </a:cubicBezTo>
                  <a:lnTo>
                    <a:pt x="40864" y="992464"/>
                  </a:lnTo>
                  <a:cubicBezTo>
                    <a:pt x="30026" y="992464"/>
                    <a:pt x="19632" y="988159"/>
                    <a:pt x="11969" y="980495"/>
                  </a:cubicBezTo>
                  <a:cubicBezTo>
                    <a:pt x="4305" y="972832"/>
                    <a:pt x="0" y="962438"/>
                    <a:pt x="0" y="951600"/>
                  </a:cubicBezTo>
                  <a:lnTo>
                    <a:pt x="0" y="40864"/>
                  </a:lnTo>
                  <a:cubicBezTo>
                    <a:pt x="0" y="30026"/>
                    <a:pt x="4305" y="19632"/>
                    <a:pt x="11969" y="11969"/>
                  </a:cubicBezTo>
                  <a:cubicBezTo>
                    <a:pt x="19632" y="4305"/>
                    <a:pt x="30026" y="0"/>
                    <a:pt x="408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57150"/>
              <a:ext cx="1297342" cy="1049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913476" y="115616"/>
            <a:ext cx="10080970" cy="5027884"/>
          </a:xfrm>
          <a:custGeom>
            <a:avLst/>
            <a:gdLst/>
            <a:ahLst/>
            <a:cxnLst/>
            <a:rect r="r" b="b" t="t" l="l"/>
            <a:pathLst>
              <a:path h="5027884" w="10080970">
                <a:moveTo>
                  <a:pt x="0" y="0"/>
                </a:moveTo>
                <a:lnTo>
                  <a:pt x="10080970" y="0"/>
                </a:lnTo>
                <a:lnTo>
                  <a:pt x="10080970" y="5027884"/>
                </a:lnTo>
                <a:lnTo>
                  <a:pt x="0" y="5027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1815159" y="981750"/>
            <a:ext cx="5957176" cy="3388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608"/>
              </a:lnSpc>
            </a:pPr>
            <a:r>
              <a:rPr lang="en-US" sz="6813">
                <a:solidFill>
                  <a:srgbClr val="F46CBF"/>
                </a:solidFill>
                <a:latin typeface="Intro Rust"/>
              </a:rPr>
              <a:t>Alcune F.A.Q. su questioni “tecniche”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8114" y="5478470"/>
            <a:ext cx="4925847" cy="372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1 Bold"/>
              </a:rPr>
              <a:t>Quanto deve essere lunga la tesi?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icksand 1"/>
              </a:rPr>
              <a:t>Di norma non si dovrebbero superare i 150.000 caratteri, ad ogni modo chiedi sempre al* tu* relatore/trice!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681076" y="5489216"/>
            <a:ext cx="4925847" cy="3797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7"/>
              </a:lnSpc>
            </a:pPr>
            <a:r>
              <a:rPr lang="en-US" sz="2948">
                <a:solidFill>
                  <a:srgbClr val="000000"/>
                </a:solidFill>
                <a:latin typeface="Quicksand 1 Bold"/>
              </a:rPr>
              <a:t>Qual è il punteggio massimo e come si ottiene?</a:t>
            </a:r>
          </a:p>
          <a:p>
            <a:pPr algn="ctr">
              <a:lnSpc>
                <a:spcPts val="3567"/>
              </a:lnSpc>
            </a:pPr>
            <a:r>
              <a:rPr lang="en-US" sz="2548">
                <a:solidFill>
                  <a:srgbClr val="000000"/>
                </a:solidFill>
                <a:latin typeface="Quicksand 1"/>
              </a:rPr>
              <a:t> Il punteggio massimo è di 8 punti e per ottenerlo la commissione deve essere unanime nell’attribuire tale votazione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333453" y="5487995"/>
            <a:ext cx="4925847" cy="3685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Quicksand 1 Bold"/>
              </a:rPr>
              <a:t>Come viene assegnata la lode?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Quicksand 1"/>
              </a:rPr>
              <a:t>In questo caso, il/la relatore/trice e il/la correlatore/trice devono proporre la lode e la commissione deve essere unanime nell’attribuirla</a:t>
            </a:r>
          </a:p>
        </p:txBody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8479" y="514334"/>
            <a:ext cx="3751990" cy="4948668"/>
          </a:xfrm>
          <a:custGeom>
            <a:avLst/>
            <a:gdLst/>
            <a:ahLst/>
            <a:cxnLst/>
            <a:rect r="r" b="b" t="t" l="l"/>
            <a:pathLst>
              <a:path h="4948668" w="3751990">
                <a:moveTo>
                  <a:pt x="0" y="0"/>
                </a:moveTo>
                <a:lnTo>
                  <a:pt x="3751990" y="0"/>
                </a:lnTo>
                <a:lnTo>
                  <a:pt x="3751990" y="4948668"/>
                </a:lnTo>
                <a:lnTo>
                  <a:pt x="0" y="49486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082248" y="819150"/>
            <a:ext cx="9424101" cy="5434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431"/>
              </a:lnSpc>
            </a:pPr>
            <a:r>
              <a:rPr lang="en-US" sz="10308">
                <a:solidFill>
                  <a:srgbClr val="F46CBF"/>
                </a:solidFill>
                <a:latin typeface="Intro Rust"/>
              </a:rPr>
              <a:t>DUBBI E </a:t>
            </a:r>
          </a:p>
          <a:p>
            <a:pPr algn="l">
              <a:lnSpc>
                <a:spcPts val="14431"/>
              </a:lnSpc>
            </a:pPr>
            <a:r>
              <a:rPr lang="en-US" sz="10308">
                <a:solidFill>
                  <a:srgbClr val="F46CBF"/>
                </a:solidFill>
                <a:latin typeface="Intro Rust"/>
              </a:rPr>
              <a:t>DOMANDE</a:t>
            </a:r>
          </a:p>
          <a:p>
            <a:pPr algn="l">
              <a:lnSpc>
                <a:spcPts val="14431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7167973" y="5969454"/>
            <a:ext cx="9997720" cy="3568306"/>
            <a:chOff x="0" y="0"/>
            <a:chExt cx="2633144" cy="939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33144" cy="939801"/>
            </a:xfrm>
            <a:custGeom>
              <a:avLst/>
              <a:gdLst/>
              <a:ahLst/>
              <a:cxnLst/>
              <a:rect r="r" b="b" t="t" l="l"/>
              <a:pathLst>
                <a:path h="939801" w="2633144">
                  <a:moveTo>
                    <a:pt x="39493" y="0"/>
                  </a:moveTo>
                  <a:lnTo>
                    <a:pt x="2593652" y="0"/>
                  </a:lnTo>
                  <a:cubicBezTo>
                    <a:pt x="2604126" y="0"/>
                    <a:pt x="2614171" y="4161"/>
                    <a:pt x="2621577" y="11567"/>
                  </a:cubicBezTo>
                  <a:cubicBezTo>
                    <a:pt x="2628984" y="18974"/>
                    <a:pt x="2633144" y="29019"/>
                    <a:pt x="2633144" y="39493"/>
                  </a:cubicBezTo>
                  <a:lnTo>
                    <a:pt x="2633144" y="900308"/>
                  </a:lnTo>
                  <a:cubicBezTo>
                    <a:pt x="2633144" y="910782"/>
                    <a:pt x="2628984" y="920827"/>
                    <a:pt x="2621577" y="928234"/>
                  </a:cubicBezTo>
                  <a:cubicBezTo>
                    <a:pt x="2614171" y="935640"/>
                    <a:pt x="2604126" y="939801"/>
                    <a:pt x="2593652" y="939801"/>
                  </a:cubicBezTo>
                  <a:lnTo>
                    <a:pt x="39493" y="939801"/>
                  </a:lnTo>
                  <a:cubicBezTo>
                    <a:pt x="29019" y="939801"/>
                    <a:pt x="18974" y="935640"/>
                    <a:pt x="11567" y="928234"/>
                  </a:cubicBezTo>
                  <a:cubicBezTo>
                    <a:pt x="4161" y="920827"/>
                    <a:pt x="0" y="910782"/>
                    <a:pt x="0" y="900308"/>
                  </a:cubicBezTo>
                  <a:lnTo>
                    <a:pt x="0" y="39493"/>
                  </a:lnTo>
                  <a:cubicBezTo>
                    <a:pt x="0" y="29019"/>
                    <a:pt x="4161" y="18974"/>
                    <a:pt x="11567" y="11567"/>
                  </a:cubicBezTo>
                  <a:cubicBezTo>
                    <a:pt x="18974" y="4161"/>
                    <a:pt x="29019" y="0"/>
                    <a:pt x="39493" y="0"/>
                  </a:cubicBezTo>
                  <a:close/>
                </a:path>
              </a:pathLst>
            </a:custGeom>
            <a:solidFill>
              <a:srgbClr val="00A875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2633144" cy="9969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6070732" y="6062769"/>
            <a:ext cx="12192201" cy="3155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81"/>
              </a:lnSpc>
            </a:pPr>
            <a:r>
              <a:rPr lang="en-US" sz="9057">
                <a:solidFill>
                  <a:srgbClr val="F46CBF"/>
                </a:solidFill>
                <a:latin typeface="Intro Rust"/>
              </a:rPr>
              <a:t>SPORTELLO INDIVIDUALE</a:t>
            </a:r>
          </a:p>
        </p:txBody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582394"/>
            <a:ext cx="12319047" cy="9122213"/>
            <a:chOff x="0" y="0"/>
            <a:chExt cx="16425396" cy="12162951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6425396" cy="12162951"/>
              <a:chOff x="0" y="0"/>
              <a:chExt cx="3244523" cy="240255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244523" cy="2402558"/>
              </a:xfrm>
              <a:custGeom>
                <a:avLst/>
                <a:gdLst/>
                <a:ahLst/>
                <a:cxnLst/>
                <a:rect r="r" b="b" t="t" l="l"/>
                <a:pathLst>
                  <a:path h="2402558" w="3244523">
                    <a:moveTo>
                      <a:pt x="17597" y="0"/>
                    </a:moveTo>
                    <a:lnTo>
                      <a:pt x="3226926" y="0"/>
                    </a:lnTo>
                    <a:cubicBezTo>
                      <a:pt x="3231593" y="0"/>
                      <a:pt x="3236069" y="1854"/>
                      <a:pt x="3239369" y="5154"/>
                    </a:cubicBezTo>
                    <a:cubicBezTo>
                      <a:pt x="3242669" y="8454"/>
                      <a:pt x="3244523" y="12930"/>
                      <a:pt x="3244523" y="17597"/>
                    </a:cubicBezTo>
                    <a:lnTo>
                      <a:pt x="3244523" y="2384962"/>
                    </a:lnTo>
                    <a:cubicBezTo>
                      <a:pt x="3244523" y="2394680"/>
                      <a:pt x="3236644" y="2402558"/>
                      <a:pt x="3226926" y="2402558"/>
                    </a:cubicBezTo>
                    <a:lnTo>
                      <a:pt x="17597" y="2402558"/>
                    </a:lnTo>
                    <a:cubicBezTo>
                      <a:pt x="7878" y="2402558"/>
                      <a:pt x="0" y="2394680"/>
                      <a:pt x="0" y="2384962"/>
                    </a:cubicBezTo>
                    <a:lnTo>
                      <a:pt x="0" y="17597"/>
                    </a:lnTo>
                    <a:cubicBezTo>
                      <a:pt x="0" y="7878"/>
                      <a:pt x="7878" y="0"/>
                      <a:pt x="17597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3244523" cy="245970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6425396" cy="1571782"/>
              <a:chOff x="0" y="0"/>
              <a:chExt cx="3244523" cy="31047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244523" cy="310475"/>
              </a:xfrm>
              <a:custGeom>
                <a:avLst/>
                <a:gdLst/>
                <a:ahLst/>
                <a:cxnLst/>
                <a:rect r="r" b="b" t="t" l="l"/>
                <a:pathLst>
                  <a:path h="310475" w="3244523">
                    <a:moveTo>
                      <a:pt x="16340" y="0"/>
                    </a:moveTo>
                    <a:lnTo>
                      <a:pt x="3228183" y="0"/>
                    </a:lnTo>
                    <a:cubicBezTo>
                      <a:pt x="3237207" y="0"/>
                      <a:pt x="3244523" y="7316"/>
                      <a:pt x="3244523" y="16340"/>
                    </a:cubicBezTo>
                    <a:lnTo>
                      <a:pt x="3244523" y="294136"/>
                    </a:lnTo>
                    <a:cubicBezTo>
                      <a:pt x="3244523" y="303160"/>
                      <a:pt x="3237207" y="310475"/>
                      <a:pt x="3228183" y="310475"/>
                    </a:cubicBezTo>
                    <a:lnTo>
                      <a:pt x="16340" y="310475"/>
                    </a:lnTo>
                    <a:cubicBezTo>
                      <a:pt x="7316" y="310475"/>
                      <a:pt x="0" y="303160"/>
                      <a:pt x="0" y="294136"/>
                    </a:cubicBezTo>
                    <a:lnTo>
                      <a:pt x="0" y="16340"/>
                    </a:lnTo>
                    <a:cubicBezTo>
                      <a:pt x="0" y="7316"/>
                      <a:pt x="7316" y="0"/>
                      <a:pt x="16340" y="0"/>
                    </a:cubicBezTo>
                    <a:close/>
                  </a:path>
                </a:pathLst>
              </a:custGeom>
              <a:solidFill>
                <a:srgbClr val="00A99D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3244523" cy="3676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858013" y="359556"/>
              <a:ext cx="725444" cy="725444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46CB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823399" y="359556"/>
              <a:ext cx="725444" cy="725444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46CB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2790143" y="359556"/>
              <a:ext cx="725444" cy="725444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46CB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0"/>
              <a:ext cx="16425396" cy="12162951"/>
              <a:chOff x="0" y="0"/>
              <a:chExt cx="3244523" cy="2402558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244523" cy="2402558"/>
              </a:xfrm>
              <a:custGeom>
                <a:avLst/>
                <a:gdLst/>
                <a:ahLst/>
                <a:cxnLst/>
                <a:rect r="r" b="b" t="t" l="l"/>
                <a:pathLst>
                  <a:path h="2402558" w="3244523">
                    <a:moveTo>
                      <a:pt x="16340" y="0"/>
                    </a:moveTo>
                    <a:lnTo>
                      <a:pt x="3228183" y="0"/>
                    </a:lnTo>
                    <a:cubicBezTo>
                      <a:pt x="3237207" y="0"/>
                      <a:pt x="3244523" y="7316"/>
                      <a:pt x="3244523" y="16340"/>
                    </a:cubicBezTo>
                    <a:lnTo>
                      <a:pt x="3244523" y="2386218"/>
                    </a:lnTo>
                    <a:cubicBezTo>
                      <a:pt x="3244523" y="2395243"/>
                      <a:pt x="3237207" y="2402558"/>
                      <a:pt x="3228183" y="2402558"/>
                    </a:cubicBezTo>
                    <a:lnTo>
                      <a:pt x="16340" y="2402558"/>
                    </a:lnTo>
                    <a:cubicBezTo>
                      <a:pt x="7316" y="2402558"/>
                      <a:pt x="0" y="2395243"/>
                      <a:pt x="0" y="2386218"/>
                    </a:cubicBezTo>
                    <a:lnTo>
                      <a:pt x="0" y="16340"/>
                    </a:lnTo>
                    <a:cubicBezTo>
                      <a:pt x="0" y="7316"/>
                      <a:pt x="7316" y="0"/>
                      <a:pt x="1634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57150"/>
                <a:ext cx="3244523" cy="245970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0"/>
              <a:ext cx="16425396" cy="1571782"/>
              <a:chOff x="0" y="0"/>
              <a:chExt cx="3244523" cy="310475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3244523" cy="310475"/>
              </a:xfrm>
              <a:custGeom>
                <a:avLst/>
                <a:gdLst/>
                <a:ahLst/>
                <a:cxnLst/>
                <a:rect r="r" b="b" t="t" l="l"/>
                <a:pathLst>
                  <a:path h="310475" w="3244523">
                    <a:moveTo>
                      <a:pt x="16340" y="0"/>
                    </a:moveTo>
                    <a:lnTo>
                      <a:pt x="3228183" y="0"/>
                    </a:lnTo>
                    <a:cubicBezTo>
                      <a:pt x="3237207" y="0"/>
                      <a:pt x="3244523" y="7316"/>
                      <a:pt x="3244523" y="16340"/>
                    </a:cubicBezTo>
                    <a:lnTo>
                      <a:pt x="3244523" y="294136"/>
                    </a:lnTo>
                    <a:cubicBezTo>
                      <a:pt x="3244523" y="303160"/>
                      <a:pt x="3237207" y="310475"/>
                      <a:pt x="3228183" y="310475"/>
                    </a:cubicBezTo>
                    <a:lnTo>
                      <a:pt x="16340" y="310475"/>
                    </a:lnTo>
                    <a:cubicBezTo>
                      <a:pt x="7316" y="310475"/>
                      <a:pt x="0" y="303160"/>
                      <a:pt x="0" y="294136"/>
                    </a:cubicBezTo>
                    <a:lnTo>
                      <a:pt x="0" y="16340"/>
                    </a:lnTo>
                    <a:cubicBezTo>
                      <a:pt x="0" y="7316"/>
                      <a:pt x="7316" y="0"/>
                      <a:pt x="1634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57150"/>
                <a:ext cx="3244523" cy="3676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25" id="25"/>
          <p:cNvSpPr txBox="true"/>
          <p:nvPr/>
        </p:nvSpPr>
        <p:spPr>
          <a:xfrm rot="0">
            <a:off x="1263669" y="3159014"/>
            <a:ext cx="9803945" cy="6618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8"/>
              </a:lnSpc>
            </a:pPr>
            <a:r>
              <a:rPr lang="en-US" sz="5300">
                <a:solidFill>
                  <a:srgbClr val="F46CBF"/>
                </a:solidFill>
                <a:latin typeface="Intro Rust"/>
              </a:rPr>
              <a:t>e per qualunque altra cosa, scriveteci!</a:t>
            </a:r>
          </a:p>
          <a:p>
            <a:pPr algn="l">
              <a:lnSpc>
                <a:spcPts val="6903"/>
              </a:lnSpc>
            </a:pPr>
          </a:p>
          <a:p>
            <a:pPr algn="l">
              <a:lnSpc>
                <a:spcPts val="6903"/>
              </a:lnSpc>
            </a:pPr>
          </a:p>
          <a:p>
            <a:pPr algn="l">
              <a:lnSpc>
                <a:spcPts val="6903"/>
              </a:lnSpc>
            </a:pPr>
            <a:r>
              <a:rPr lang="en-US" sz="5800">
                <a:solidFill>
                  <a:srgbClr val="F46CBF"/>
                </a:solidFill>
                <a:latin typeface="Intro Rust"/>
              </a:rPr>
              <a:t> </a:t>
            </a:r>
            <a:r>
              <a:rPr lang="en-US" sz="5800" u="sng">
                <a:solidFill>
                  <a:srgbClr val="018FA6"/>
                </a:solidFill>
                <a:latin typeface="Intro Rust"/>
                <a:hlinkClick r:id="rId3" tooltip="mailto:tutor_psed@unimib.it"/>
              </a:rPr>
              <a:t>tutor_psed@unimib.it</a:t>
            </a:r>
          </a:p>
          <a:p>
            <a:pPr algn="l">
              <a:lnSpc>
                <a:spcPts val="9401"/>
              </a:lnSpc>
            </a:pPr>
          </a:p>
          <a:p>
            <a:pPr algn="l">
              <a:lnSpc>
                <a:spcPts val="9401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833156" y="6343012"/>
            <a:ext cx="2638336" cy="2915288"/>
          </a:xfrm>
          <a:custGeom>
            <a:avLst/>
            <a:gdLst/>
            <a:ahLst/>
            <a:cxnLst/>
            <a:rect r="r" b="b" t="t" l="l"/>
            <a:pathLst>
              <a:path h="2915288" w="2638336">
                <a:moveTo>
                  <a:pt x="0" y="0"/>
                </a:moveTo>
                <a:lnTo>
                  <a:pt x="2638336" y="0"/>
                </a:lnTo>
                <a:lnTo>
                  <a:pt x="2638336" y="2915288"/>
                </a:lnTo>
                <a:lnTo>
                  <a:pt x="0" y="2915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733981" y="1440966"/>
            <a:ext cx="6836685" cy="4699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28"/>
              </a:lnSpc>
            </a:pPr>
            <a:r>
              <a:rPr lang="en-US" sz="5377">
                <a:solidFill>
                  <a:srgbClr val="FFFFFF"/>
                </a:solidFill>
                <a:latin typeface="Open Sans Bold"/>
              </a:rPr>
              <a:t>UNA TESI DI RICERCA È, DI DEFAULT, MEGLIO DI UNA BIBLIOGRAFICA.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07164" y="1352397"/>
            <a:ext cx="4852309" cy="4852309"/>
          </a:xfrm>
          <a:custGeom>
            <a:avLst/>
            <a:gdLst/>
            <a:ahLst/>
            <a:cxnLst/>
            <a:rect r="r" b="b" t="t" l="l"/>
            <a:pathLst>
              <a:path h="4852309" w="4852309">
                <a:moveTo>
                  <a:pt x="0" y="0"/>
                </a:moveTo>
                <a:lnTo>
                  <a:pt x="4852309" y="0"/>
                </a:lnTo>
                <a:lnTo>
                  <a:pt x="4852309" y="4852309"/>
                </a:lnTo>
                <a:lnTo>
                  <a:pt x="0" y="4852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575718" y="6121908"/>
            <a:ext cx="7315200" cy="3136392"/>
          </a:xfrm>
          <a:custGeom>
            <a:avLst/>
            <a:gdLst/>
            <a:ahLst/>
            <a:cxnLst/>
            <a:rect r="r" b="b" t="t" l="l"/>
            <a:pathLst>
              <a:path h="3136392" w="7315200">
                <a:moveTo>
                  <a:pt x="0" y="0"/>
                </a:moveTo>
                <a:lnTo>
                  <a:pt x="7315200" y="0"/>
                </a:lnTo>
                <a:lnTo>
                  <a:pt x="7315200" y="3136392"/>
                </a:lnTo>
                <a:lnTo>
                  <a:pt x="0" y="31363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895970" y="1450491"/>
            <a:ext cx="6674696" cy="458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5249">
                <a:solidFill>
                  <a:srgbClr val="FFFFFF"/>
                </a:solidFill>
                <a:latin typeface="Open Sans Bold"/>
              </a:rPr>
              <a:t>UNA TESI DI RICERCA È, DI DEFAULT, MEGLIO DI UNA BIBLIOGRAFICA.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974900" y="6232743"/>
            <a:ext cx="2516837" cy="2728279"/>
          </a:xfrm>
          <a:custGeom>
            <a:avLst/>
            <a:gdLst/>
            <a:ahLst/>
            <a:cxnLst/>
            <a:rect r="r" b="b" t="t" l="l"/>
            <a:pathLst>
              <a:path h="2728279" w="2516837">
                <a:moveTo>
                  <a:pt x="0" y="0"/>
                </a:moveTo>
                <a:lnTo>
                  <a:pt x="2516837" y="0"/>
                </a:lnTo>
                <a:lnTo>
                  <a:pt x="2516837" y="2728278"/>
                </a:lnTo>
                <a:lnTo>
                  <a:pt x="0" y="27282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895970" y="1450491"/>
            <a:ext cx="6674696" cy="458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5249">
                <a:solidFill>
                  <a:srgbClr val="FFFFFF"/>
                </a:solidFill>
                <a:latin typeface="Open Sans Bold"/>
              </a:rPr>
              <a:t>UNA TESI DI RICERCA VALE, DI DEFAULT, PIÙ PUNTI DI UNA BIBLIOGRAFICA.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28700"/>
            <a:ext cx="8115300" cy="8229600"/>
            <a:chOff x="0" y="0"/>
            <a:chExt cx="10820400" cy="109728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20400" cy="10972502"/>
              <a:chOff x="0" y="0"/>
              <a:chExt cx="2137363" cy="2167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37363" cy="2167408"/>
              </a:xfrm>
              <a:custGeom>
                <a:avLst/>
                <a:gdLst/>
                <a:ahLst/>
                <a:cxnLst/>
                <a:rect r="r" b="b" t="t" l="l"/>
                <a:pathLst>
                  <a:path h="2167408" w="2137363">
                    <a:moveTo>
                      <a:pt x="26712" y="0"/>
                    </a:moveTo>
                    <a:lnTo>
                      <a:pt x="2110651" y="0"/>
                    </a:lnTo>
                    <a:cubicBezTo>
                      <a:pt x="2117736" y="0"/>
                      <a:pt x="2124530" y="2814"/>
                      <a:pt x="2129539" y="7824"/>
                    </a:cubicBezTo>
                    <a:cubicBezTo>
                      <a:pt x="2134549" y="12833"/>
                      <a:pt x="2137363" y="19627"/>
                      <a:pt x="2137363" y="26712"/>
                    </a:cubicBezTo>
                    <a:lnTo>
                      <a:pt x="2137363" y="2140696"/>
                    </a:lnTo>
                    <a:cubicBezTo>
                      <a:pt x="2137363" y="2147781"/>
                      <a:pt x="2134549" y="2154575"/>
                      <a:pt x="2129539" y="2159584"/>
                    </a:cubicBezTo>
                    <a:cubicBezTo>
                      <a:pt x="2124530" y="2164594"/>
                      <a:pt x="2117736" y="2167408"/>
                      <a:pt x="2110651" y="2167408"/>
                    </a:cubicBezTo>
                    <a:lnTo>
                      <a:pt x="26712" y="2167408"/>
                    </a:lnTo>
                    <a:cubicBezTo>
                      <a:pt x="19627" y="2167408"/>
                      <a:pt x="12833" y="2164594"/>
                      <a:pt x="7824" y="2159584"/>
                    </a:cubicBezTo>
                    <a:cubicBezTo>
                      <a:pt x="2814" y="2154575"/>
                      <a:pt x="0" y="2147781"/>
                      <a:pt x="0" y="2140696"/>
                    </a:cubicBezTo>
                    <a:lnTo>
                      <a:pt x="0" y="26712"/>
                    </a:lnTo>
                    <a:cubicBezTo>
                      <a:pt x="0" y="19627"/>
                      <a:pt x="2814" y="12833"/>
                      <a:pt x="7824" y="7824"/>
                    </a:cubicBezTo>
                    <a:cubicBezTo>
                      <a:pt x="12833" y="2814"/>
                      <a:pt x="19627" y="0"/>
                      <a:pt x="26712" y="0"/>
                    </a:cubicBezTo>
                    <a:close/>
                  </a:path>
                </a:pathLst>
              </a:custGeom>
              <a:solidFill>
                <a:srgbClr val="FACE6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2137363" cy="22245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0820400" cy="10972800"/>
              <a:chOff x="0" y="0"/>
              <a:chExt cx="2137363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37363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2137363">
                    <a:moveTo>
                      <a:pt x="24804" y="0"/>
                    </a:moveTo>
                    <a:lnTo>
                      <a:pt x="2112559" y="0"/>
                    </a:lnTo>
                    <a:cubicBezTo>
                      <a:pt x="2119138" y="0"/>
                      <a:pt x="2125446" y="2613"/>
                      <a:pt x="2130098" y="7265"/>
                    </a:cubicBezTo>
                    <a:cubicBezTo>
                      <a:pt x="2134750" y="11916"/>
                      <a:pt x="2137363" y="18225"/>
                      <a:pt x="2137363" y="24804"/>
                    </a:cubicBezTo>
                    <a:lnTo>
                      <a:pt x="2137363" y="2142663"/>
                    </a:lnTo>
                    <a:cubicBezTo>
                      <a:pt x="2137363" y="2149241"/>
                      <a:pt x="2134750" y="2155550"/>
                      <a:pt x="2130098" y="2160202"/>
                    </a:cubicBezTo>
                    <a:cubicBezTo>
                      <a:pt x="2125446" y="2164854"/>
                      <a:pt x="2119138" y="2167467"/>
                      <a:pt x="2112559" y="2167467"/>
                    </a:cubicBezTo>
                    <a:lnTo>
                      <a:pt x="24804" y="2167467"/>
                    </a:lnTo>
                    <a:cubicBezTo>
                      <a:pt x="18225" y="2167467"/>
                      <a:pt x="11916" y="2164854"/>
                      <a:pt x="7265" y="2160202"/>
                    </a:cubicBezTo>
                    <a:cubicBezTo>
                      <a:pt x="2613" y="2155550"/>
                      <a:pt x="0" y="2149241"/>
                      <a:pt x="0" y="2142663"/>
                    </a:cubicBezTo>
                    <a:lnTo>
                      <a:pt x="0" y="24804"/>
                    </a:lnTo>
                    <a:cubicBezTo>
                      <a:pt x="0" y="18225"/>
                      <a:pt x="2613" y="11916"/>
                      <a:pt x="7265" y="7265"/>
                    </a:cubicBezTo>
                    <a:cubicBezTo>
                      <a:pt x="11916" y="2613"/>
                      <a:pt x="18225" y="0"/>
                      <a:pt x="2480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2137363" cy="22246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252759" y="1247775"/>
            <a:ext cx="7974573" cy="2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10010">
                <a:solidFill>
                  <a:srgbClr val="F46CBF"/>
                </a:solidFill>
                <a:latin typeface="Intro Rust"/>
              </a:rPr>
              <a:t>un po’ di debunking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2086456" y="5410372"/>
            <a:ext cx="4484210" cy="4484210"/>
          </a:xfrm>
          <a:custGeom>
            <a:avLst/>
            <a:gdLst/>
            <a:ahLst/>
            <a:cxnLst/>
            <a:rect r="r" b="b" t="t" l="l"/>
            <a:pathLst>
              <a:path h="4484210" w="4484210">
                <a:moveTo>
                  <a:pt x="0" y="0"/>
                </a:moveTo>
                <a:lnTo>
                  <a:pt x="4484210" y="0"/>
                </a:lnTo>
                <a:lnTo>
                  <a:pt x="4484210" y="4484210"/>
                </a:lnTo>
                <a:lnTo>
                  <a:pt x="0" y="4484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864302" y="933450"/>
            <a:ext cx="6674696" cy="458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5249">
                <a:solidFill>
                  <a:srgbClr val="FFFFFF"/>
                </a:solidFill>
                <a:latin typeface="Open Sans Bold"/>
              </a:rPr>
              <a:t>UNA TESI DI RICERCA VALE, DI DEFAULT, PIÙ PUNTI DI UNA BIBLIOGRAFICA.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DAGEMDNL7CQ</dc:identifier>
  <dcterms:modified xsi:type="dcterms:W3CDTF">2011-08-01T06:04:30Z</dcterms:modified>
  <cp:revision>1</cp:revision>
  <dc:title>4° Incontro tutorato matricole PSED</dc:title>
</cp:coreProperties>
</file>