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EB Garamond"/>
      <p:regular r:id="rId28"/>
      <p:bold r:id="rId29"/>
      <p:italic r:id="rId30"/>
      <p:boldItalic r:id="rId31"/>
    </p:embeddedFont>
    <p:embeddedFont>
      <p:font typeface="Public Sans"/>
      <p:bold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4" roundtripDataSignature="AMtx7mgUzg4ZF3K0cOJGlLHV1LLe8V4d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EBGaramond-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EBGaramon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BGaramond-boldItalic.fntdata"/><Relationship Id="rId30" Type="http://schemas.openxmlformats.org/officeDocument/2006/relationships/font" Target="fonts/EBGaramond-italic.fntdata"/><Relationship Id="rId11" Type="http://schemas.openxmlformats.org/officeDocument/2006/relationships/slide" Target="slides/slide6.xml"/><Relationship Id="rId33" Type="http://schemas.openxmlformats.org/officeDocument/2006/relationships/font" Target="fonts/PublicSans-boldItalic.fntdata"/><Relationship Id="rId10" Type="http://schemas.openxmlformats.org/officeDocument/2006/relationships/slide" Target="slides/slide5.xml"/><Relationship Id="rId32" Type="http://schemas.openxmlformats.org/officeDocument/2006/relationships/font" Target="fonts/PublicSans-bold.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e1a6f0ae86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e1a6f0ae86_1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1200"/>
              </a:spcBef>
              <a:spcAft>
                <a:spcPts val="1200"/>
              </a:spcAft>
              <a:buNone/>
            </a:pPr>
            <a:r>
              <a:rPr lang="en-US" sz="1500">
                <a:solidFill>
                  <a:schemeClr val="dk1"/>
                </a:solidFill>
              </a:rPr>
              <a:t>Nella seconda parte lo studio è proseguito con un approccio unbiased per vedere se ci fossero eventuali altri target che i composti erano in grado di legare, si è andati sempre ad utilizzare i probe precedenti ma più semplici, senza tag che termina con la biotina ma hanno un triplo legame che mi consente di aggiungere il tag in un secondo momento. Qui uso la tecnica della Click Chemistry che si basa sulla possibilità di modificare piccole parti delle molecole per formarne di nuove, in questo caso di far agire un alchino con un azide che in presenza di atomi di Rame formano una struttura ad anello simile al probe che prima avevo sintetizzato ed ora posso aggiungere il mio tag che è sempre la biotina.</a:t>
            </a:r>
            <a:endParaRPr sz="1000"/>
          </a:p>
        </p:txBody>
      </p:sp>
      <p:sp>
        <p:nvSpPr>
          <p:cNvPr id="293" name="Google Shape;29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1200"/>
              </a:spcBef>
              <a:spcAft>
                <a:spcPts val="0"/>
              </a:spcAft>
              <a:buClr>
                <a:schemeClr val="dk1"/>
              </a:buClr>
              <a:buSzPts val="1100"/>
              <a:buFont typeface="Arial"/>
              <a:buNone/>
            </a:pPr>
            <a:r>
              <a:rPr lang="en-US" sz="1400">
                <a:solidFill>
                  <a:schemeClr val="dk1"/>
                </a:solidFill>
              </a:rPr>
              <a:t>A questo punto ripeto il saggio fino ad ottenere i miei complessi streptavidina-biotina che però non posso analizzare in Western blot non conoscendo il target allora ho bisogno di una digestione enzimatica ad opera della tripsina per ottenere così una serie di peptidi da analizzare in spettrometria di massa che consente così di riconoscere le sequenze e tramite la consultazione di un database ho i nomi delle proteine di cui questi peptidi fanno parte.</a:t>
            </a:r>
            <a:endParaRPr sz="1400">
              <a:solidFill>
                <a:schemeClr val="dk1"/>
              </a:solidFill>
            </a:endParaRPr>
          </a:p>
          <a:p>
            <a:pPr indent="0" lvl="0" marL="0" rtl="0" algn="l">
              <a:spcBef>
                <a:spcPts val="1200"/>
              </a:spcBef>
              <a:spcAft>
                <a:spcPts val="0"/>
              </a:spcAft>
              <a:buNone/>
            </a:pPr>
            <a:r>
              <a:t/>
            </a:r>
            <a:endParaRPr sz="900"/>
          </a:p>
        </p:txBody>
      </p:sp>
      <p:sp>
        <p:nvSpPr>
          <p:cNvPr id="305" name="Google Shape;30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1200"/>
              </a:spcBef>
              <a:spcAft>
                <a:spcPts val="0"/>
              </a:spcAft>
              <a:buClr>
                <a:schemeClr val="dk1"/>
              </a:buClr>
              <a:buSzPts val="1100"/>
              <a:buFont typeface="Arial"/>
              <a:buNone/>
            </a:pPr>
            <a:r>
              <a:rPr lang="en-US" sz="1500">
                <a:solidFill>
                  <a:schemeClr val="dk1"/>
                </a:solidFill>
              </a:rPr>
              <a:t>Siccome la diazirina che è il gruppo fotoattivo non è specifico, può voler dire che posso trovare un maggior numero di target aspecifici, quindi come si fa a fidarsi dei target? Ci si approccia alla proteomica quantitativa che consiste nell’abbinare la nostra PAL (photo affinity labelling) ad un test quantitativo che ci permette di dire non solo quali proteine sono state identificate ma anche in che abbondanza.</a:t>
            </a:r>
            <a:endParaRPr sz="1500">
              <a:solidFill>
                <a:schemeClr val="dk1"/>
              </a:solidFill>
            </a:endParaRPr>
          </a:p>
          <a:p>
            <a:pPr indent="0" lvl="0" marL="0" rtl="0" algn="just">
              <a:lnSpc>
                <a:spcPct val="115000"/>
              </a:lnSpc>
              <a:spcBef>
                <a:spcPts val="1200"/>
              </a:spcBef>
              <a:spcAft>
                <a:spcPts val="0"/>
              </a:spcAft>
              <a:buClr>
                <a:schemeClr val="dk1"/>
              </a:buClr>
              <a:buSzPts val="1100"/>
              <a:buFont typeface="Arial"/>
              <a:buNone/>
            </a:pPr>
            <a:r>
              <a:rPr lang="en-US" sz="1500">
                <a:solidFill>
                  <a:schemeClr val="dk1"/>
                </a:solidFill>
              </a:rPr>
              <a:t>Per fare questo si utilizza il </a:t>
            </a:r>
            <a:r>
              <a:rPr b="1" lang="en-US" sz="1500">
                <a:solidFill>
                  <a:schemeClr val="dk1"/>
                </a:solidFill>
              </a:rPr>
              <a:t>SILAC</a:t>
            </a:r>
            <a:r>
              <a:rPr lang="en-US" sz="1500">
                <a:solidFill>
                  <a:schemeClr val="dk1"/>
                </a:solidFill>
              </a:rPr>
              <a:t> (Stable isotope labeling using amino acids in cell culture) un metodo che consente di marcare le proteine con degli isotopi non radioattivi del carbonio o dell’azoto.</a:t>
            </a:r>
            <a:endParaRPr sz="1500">
              <a:solidFill>
                <a:schemeClr val="dk1"/>
              </a:solidFill>
            </a:endParaRPr>
          </a:p>
          <a:p>
            <a:pPr indent="0" lvl="0" marL="0" rtl="0" algn="just">
              <a:lnSpc>
                <a:spcPct val="115000"/>
              </a:lnSpc>
              <a:spcBef>
                <a:spcPts val="1200"/>
              </a:spcBef>
              <a:spcAft>
                <a:spcPts val="0"/>
              </a:spcAft>
              <a:buClr>
                <a:schemeClr val="dk1"/>
              </a:buClr>
              <a:buSzPts val="1100"/>
              <a:buFont typeface="Arial"/>
              <a:buNone/>
            </a:pPr>
            <a:r>
              <a:rPr lang="en-US" sz="1500">
                <a:solidFill>
                  <a:schemeClr val="dk1"/>
                </a:solidFill>
              </a:rPr>
              <a:t>Le cellule in pratica vengono coltivate in terreni trattati con aa radiomarcati e questo mi consente di identificare le proteine come se avessero dei barcode univoci e qualora io le mettessi assieme ad altre cellule da terreni non trattati riesco a distinguerle, questo mi è molto utile qualora io faccia dei trattamenti diversi alle due linee cellulari.</a:t>
            </a:r>
            <a:endParaRPr sz="1500">
              <a:solidFill>
                <a:schemeClr val="dk1"/>
              </a:solidFill>
            </a:endParaRPr>
          </a:p>
          <a:p>
            <a:pPr indent="0" lvl="0" marL="0" rtl="0" algn="just">
              <a:lnSpc>
                <a:spcPct val="115000"/>
              </a:lnSpc>
              <a:spcBef>
                <a:spcPts val="1200"/>
              </a:spcBef>
              <a:spcAft>
                <a:spcPts val="1200"/>
              </a:spcAft>
              <a:buNone/>
            </a:pPr>
            <a:r>
              <a:rPr lang="en-US" sz="1600">
                <a:solidFill>
                  <a:schemeClr val="dk1"/>
                </a:solidFill>
              </a:rPr>
              <a:t>Nel nostro caso ad una linea cellulare non trattata con aa radiomarcati è stato aggiunto il composto ARN23765 che si lega al suo target e quando aggiungo il probe lui non riuscirà più a legarsi a questo target (saggio competitivo) ma si legherà a target non specifici, avviene la fotoattivazione e i complessi che si sono legati a target non specifici vengono persi perché non hanno gruppi che lo rendono covalente e stabile. Faccio a questo punto la click chemistry con l’analisi in spettrometria e ho così il target identification.</a:t>
            </a:r>
            <a:endParaRPr sz="1000"/>
          </a:p>
        </p:txBody>
      </p:sp>
      <p:sp>
        <p:nvSpPr>
          <p:cNvPr id="312" name="Google Shape;31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e1a6f0ae86_4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e1a6f0ae86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1200"/>
              </a:spcBef>
              <a:spcAft>
                <a:spcPts val="0"/>
              </a:spcAft>
              <a:buClr>
                <a:schemeClr val="dk1"/>
              </a:buClr>
              <a:buSzPts val="1100"/>
              <a:buFont typeface="Arial"/>
              <a:buNone/>
            </a:pPr>
            <a:r>
              <a:rPr lang="en-US" sz="1400">
                <a:solidFill>
                  <a:schemeClr val="dk1"/>
                </a:solidFill>
              </a:rPr>
              <a:t>Ottenuti i peptidi dalle due linee cellulari li mescolo così ho la certezza che ogni variazione che ottengo è ottenuta solamente al tipo di trattamento eseguito. Mi aspetto da questo test di avere un minor numero di peptidi che derivano da quelle proteine a cui si è legato ARN23765 in modo competitivo. Il rapporto con cellule non trattare dev’essere &gt;1. In questo caso per essere stringenti è stato stabilito un cut-off di &gt;1.5.</a:t>
            </a:r>
            <a:endParaRPr sz="1400">
              <a:solidFill>
                <a:schemeClr val="dk1"/>
              </a:solidFill>
            </a:endParaRPr>
          </a:p>
          <a:p>
            <a:pPr indent="0" lvl="0" marL="0" rtl="0" algn="just">
              <a:lnSpc>
                <a:spcPct val="115000"/>
              </a:lnSpc>
              <a:spcBef>
                <a:spcPts val="1200"/>
              </a:spcBef>
              <a:spcAft>
                <a:spcPts val="1200"/>
              </a:spcAft>
              <a:buNone/>
            </a:pPr>
            <a:r>
              <a:rPr lang="en-US" sz="1600">
                <a:solidFill>
                  <a:schemeClr val="dk1"/>
                </a:solidFill>
              </a:rPr>
              <a:t>Sono state identificate così due probe PAP3S e PAP10 con 4 proteine in comune, che però potrebbero essere interattori CFTR allora si è deciso di analizzare i probe in cellule negative x CFTR (CFBE41o- cellule di una linea polmonare o le HEK293 cellule renali) e in target id vedo se ci sono queste proteine.  È stata trovata una proteina VDAC in comune con tutte le analisi, una proteina transmembrana una porina, trovata anche in membrana in un complesso detto ORCC dove è presente CFTR quindi potrebbe essere un canale alternativo per il cloro ma bisogna andare avanti nella validazione di questo target per capire se si lega ARN23765, se lo inibisce o attiva, per reperire queste info si ritorna alla tecnica biased. </a:t>
            </a:r>
            <a:endParaRPr sz="9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e1a6f0ae86_4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e1a6f0ae86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e1a6f0ae86_1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e1a6f0ae86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e1a6f0ae86_1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e1a6f0ae86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e1a6f0ae86_1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e1a6f0ae86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e1a6f0ae86_3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e1a6f0ae86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e1a6f0ae86_3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e1a6f0ae86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2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0"/>
          <p:cNvSpPr/>
          <p:nvPr>
            <p:ph idx="2" type="pic"/>
          </p:nvPr>
        </p:nvSpPr>
        <p:spPr>
          <a:xfrm>
            <a:off x="1792288" y="612775"/>
            <a:ext cx="5486400" cy="4114800"/>
          </a:xfrm>
          <a:prstGeom prst="rect">
            <a:avLst/>
          </a:prstGeom>
          <a:noFill/>
          <a:ln>
            <a:noFill/>
          </a:ln>
        </p:spPr>
      </p:sp>
      <p:sp>
        <p:nvSpPr>
          <p:cNvPr id="64" name="Google Shape;64;p3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3F3"/>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www.fibrosicisticaricerca.it/tutte-le-novita-su-arn23765-il-composto-sviluppato-dal-progetto-strategico-task-force-for-cystic-fibrosis-promosso-da-fondazione-ricerca-fibrosi-cistica-in-collaborazione-con-irccs-istituto-giannina/" TargetMode="External"/><Relationship Id="rId4" Type="http://schemas.openxmlformats.org/officeDocument/2006/relationships/hyperlink" Target="https://www.fibrosicisticaricerca.it/tutte-le-novita-su-arn23765-il-composto-sviluppato-dal-progetto-strategico-task-force-for-cystic-fibrosis-promosso-da-fondazione-ricerca-fibrosi-cistica-in-collaborazione-con-irccs-istituto-giannina/" TargetMode="External"/><Relationship Id="rId5" Type="http://schemas.openxmlformats.org/officeDocument/2006/relationships/hyperlink" Target="https://www.fibrosicisticaricerca.it/tutte-le-novita-su-arn23765-il-composto-sviluppato-dal-progetto-strategico-task-force-for-cystic-fibrosis-promosso-da-fondazione-ricerca-fibrosi-cistica-in-collaborazione-con-irccs-istituto-giannin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855077">
            <a:off x="15493831" y="495917"/>
            <a:ext cx="2066999" cy="2383332"/>
          </a:xfrm>
          <a:custGeom>
            <a:rect b="b" l="l" r="r" t="t"/>
            <a:pathLst>
              <a:path extrusionOk="0" h="2383332" w="2066999">
                <a:moveTo>
                  <a:pt x="0" y="0"/>
                </a:moveTo>
                <a:lnTo>
                  <a:pt x="2066999" y="0"/>
                </a:lnTo>
                <a:lnTo>
                  <a:pt x="2066999" y="2383332"/>
                </a:lnTo>
                <a:lnTo>
                  <a:pt x="0" y="2383332"/>
                </a:lnTo>
                <a:lnTo>
                  <a:pt x="0" y="0"/>
                </a:lnTo>
                <a:close/>
              </a:path>
            </a:pathLst>
          </a:custGeom>
          <a:blipFill rotWithShape="1">
            <a:blip r:embed="rId3">
              <a:alphaModFix/>
            </a:blip>
            <a:stretch>
              <a:fillRect b="0" l="0" r="0" t="0"/>
            </a:stretch>
          </a:blipFill>
          <a:ln>
            <a:noFill/>
          </a:ln>
        </p:spPr>
      </p:sp>
      <p:grpSp>
        <p:nvGrpSpPr>
          <p:cNvPr id="85" name="Google Shape;85;p1"/>
          <p:cNvGrpSpPr/>
          <p:nvPr/>
        </p:nvGrpSpPr>
        <p:grpSpPr>
          <a:xfrm>
            <a:off x="2799951" y="1284838"/>
            <a:ext cx="12092272" cy="4609460"/>
            <a:chOff x="0" y="-38100"/>
            <a:chExt cx="1100680" cy="419569"/>
          </a:xfrm>
        </p:grpSpPr>
        <p:sp>
          <p:nvSpPr>
            <p:cNvPr id="86" name="Google Shape;86;p1"/>
            <p:cNvSpPr/>
            <p:nvPr/>
          </p:nvSpPr>
          <p:spPr>
            <a:xfrm>
              <a:off x="0" y="0"/>
              <a:ext cx="1100680" cy="381469"/>
            </a:xfrm>
            <a:custGeom>
              <a:rect b="b" l="l" r="r" t="t"/>
              <a:pathLst>
                <a:path extrusionOk="0" h="381469" w="1100680">
                  <a:moveTo>
                    <a:pt x="897480" y="0"/>
                  </a:moveTo>
                  <a:cubicBezTo>
                    <a:pt x="1009705" y="0"/>
                    <a:pt x="1100680" y="85395"/>
                    <a:pt x="1100680" y="190734"/>
                  </a:cubicBezTo>
                  <a:cubicBezTo>
                    <a:pt x="1100680" y="296074"/>
                    <a:pt x="1009705" y="381469"/>
                    <a:pt x="897480" y="381469"/>
                  </a:cubicBezTo>
                  <a:lnTo>
                    <a:pt x="203200" y="381469"/>
                  </a:lnTo>
                  <a:cubicBezTo>
                    <a:pt x="90976" y="381469"/>
                    <a:pt x="0" y="296074"/>
                    <a:pt x="0" y="190734"/>
                  </a:cubicBezTo>
                  <a:cubicBezTo>
                    <a:pt x="0" y="85395"/>
                    <a:pt x="90976" y="0"/>
                    <a:pt x="203200" y="0"/>
                  </a:cubicBezTo>
                  <a:close/>
                </a:path>
              </a:pathLst>
            </a:custGeom>
            <a:solidFill>
              <a:srgbClr val="E9E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
            <p:cNvSpPr txBox="1"/>
            <p:nvPr/>
          </p:nvSpPr>
          <p:spPr>
            <a:xfrm>
              <a:off x="0" y="-38100"/>
              <a:ext cx="1100680"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
          <p:cNvSpPr/>
          <p:nvPr/>
        </p:nvSpPr>
        <p:spPr>
          <a:xfrm>
            <a:off x="7782232" y="5487452"/>
            <a:ext cx="5018594" cy="5403600"/>
          </a:xfrm>
          <a:custGeom>
            <a:rect b="b" l="l" r="r" t="t"/>
            <a:pathLst>
              <a:path extrusionOk="0" h="5403600" w="5018594">
                <a:moveTo>
                  <a:pt x="0" y="0"/>
                </a:moveTo>
                <a:lnTo>
                  <a:pt x="5018594" y="0"/>
                </a:lnTo>
                <a:lnTo>
                  <a:pt x="5018594" y="5403600"/>
                </a:lnTo>
                <a:lnTo>
                  <a:pt x="0" y="5403600"/>
                </a:lnTo>
                <a:lnTo>
                  <a:pt x="0" y="0"/>
                </a:lnTo>
                <a:close/>
              </a:path>
            </a:pathLst>
          </a:custGeom>
          <a:blipFill rotWithShape="1">
            <a:blip r:embed="rId4">
              <a:alphaModFix/>
            </a:blip>
            <a:stretch>
              <a:fillRect b="0" l="0" r="0" t="0"/>
            </a:stretch>
          </a:blipFill>
          <a:ln>
            <a:noFill/>
          </a:ln>
        </p:spPr>
      </p:sp>
      <p:sp>
        <p:nvSpPr>
          <p:cNvPr id="89" name="Google Shape;89;p1"/>
          <p:cNvSpPr/>
          <p:nvPr/>
        </p:nvSpPr>
        <p:spPr>
          <a:xfrm>
            <a:off x="3863886" y="5487452"/>
            <a:ext cx="3814457" cy="5060639"/>
          </a:xfrm>
          <a:custGeom>
            <a:rect b="b" l="l" r="r" t="t"/>
            <a:pathLst>
              <a:path extrusionOk="0" h="5060639" w="3814457">
                <a:moveTo>
                  <a:pt x="0" y="0"/>
                </a:moveTo>
                <a:lnTo>
                  <a:pt x="3814457" y="0"/>
                </a:lnTo>
                <a:lnTo>
                  <a:pt x="3814457" y="5060640"/>
                </a:lnTo>
                <a:lnTo>
                  <a:pt x="0" y="5060640"/>
                </a:lnTo>
                <a:lnTo>
                  <a:pt x="0" y="0"/>
                </a:lnTo>
                <a:close/>
              </a:path>
            </a:pathLst>
          </a:custGeom>
          <a:blipFill rotWithShape="1">
            <a:blip r:embed="rId5">
              <a:alphaModFix/>
            </a:blip>
            <a:stretch>
              <a:fillRect b="0" l="0" r="0" t="0"/>
            </a:stretch>
          </a:blipFill>
          <a:ln>
            <a:noFill/>
          </a:ln>
        </p:spPr>
      </p:sp>
      <p:sp>
        <p:nvSpPr>
          <p:cNvPr id="90" name="Google Shape;90;p1"/>
          <p:cNvSpPr/>
          <p:nvPr/>
        </p:nvSpPr>
        <p:spPr>
          <a:xfrm>
            <a:off x="12635147" y="5372979"/>
            <a:ext cx="3123355" cy="5205592"/>
          </a:xfrm>
          <a:custGeom>
            <a:rect b="b" l="l" r="r" t="t"/>
            <a:pathLst>
              <a:path extrusionOk="0" h="5205592" w="3123355">
                <a:moveTo>
                  <a:pt x="0" y="0"/>
                </a:moveTo>
                <a:lnTo>
                  <a:pt x="3123356" y="0"/>
                </a:lnTo>
                <a:lnTo>
                  <a:pt x="3123356" y="5205592"/>
                </a:lnTo>
                <a:lnTo>
                  <a:pt x="0" y="5205592"/>
                </a:lnTo>
                <a:lnTo>
                  <a:pt x="0" y="0"/>
                </a:lnTo>
                <a:close/>
              </a:path>
            </a:pathLst>
          </a:custGeom>
          <a:blipFill rotWithShape="1">
            <a:blip r:embed="rId6">
              <a:alphaModFix/>
            </a:blip>
            <a:stretch>
              <a:fillRect b="0" l="0" r="0" t="0"/>
            </a:stretch>
          </a:blipFill>
          <a:ln>
            <a:noFill/>
          </a:ln>
        </p:spPr>
      </p:sp>
      <p:sp>
        <p:nvSpPr>
          <p:cNvPr id="91" name="Google Shape;91;p1"/>
          <p:cNvSpPr/>
          <p:nvPr/>
        </p:nvSpPr>
        <p:spPr>
          <a:xfrm rot="-5500207">
            <a:off x="3412617" y="3531639"/>
            <a:ext cx="1402006" cy="1402006"/>
          </a:xfrm>
          <a:custGeom>
            <a:rect b="b" l="l" r="r" t="t"/>
            <a:pathLst>
              <a:path extrusionOk="0" h="1402006" w="1402006">
                <a:moveTo>
                  <a:pt x="0" y="0"/>
                </a:moveTo>
                <a:lnTo>
                  <a:pt x="1402006" y="0"/>
                </a:lnTo>
                <a:lnTo>
                  <a:pt x="1402006" y="1402006"/>
                </a:lnTo>
                <a:lnTo>
                  <a:pt x="0" y="1402006"/>
                </a:lnTo>
                <a:lnTo>
                  <a:pt x="0" y="0"/>
                </a:lnTo>
                <a:close/>
              </a:path>
            </a:pathLst>
          </a:custGeom>
          <a:blipFill rotWithShape="1">
            <a:blip r:embed="rId7">
              <a:alphaModFix/>
            </a:blip>
            <a:stretch>
              <a:fillRect b="0" l="0" r="0" t="0"/>
            </a:stretch>
          </a:blipFill>
          <a:ln>
            <a:noFill/>
          </a:ln>
        </p:spPr>
      </p:sp>
      <p:grpSp>
        <p:nvGrpSpPr>
          <p:cNvPr id="92" name="Google Shape;92;p1"/>
          <p:cNvGrpSpPr/>
          <p:nvPr/>
        </p:nvGrpSpPr>
        <p:grpSpPr>
          <a:xfrm>
            <a:off x="5715000" y="126764"/>
            <a:ext cx="8783169" cy="1454692"/>
            <a:chOff x="0" y="-38100"/>
            <a:chExt cx="2860316" cy="419569"/>
          </a:xfrm>
        </p:grpSpPr>
        <p:sp>
          <p:nvSpPr>
            <p:cNvPr id="93" name="Google Shape;93;p1"/>
            <p:cNvSpPr/>
            <p:nvPr/>
          </p:nvSpPr>
          <p:spPr>
            <a:xfrm>
              <a:off x="0" y="0"/>
              <a:ext cx="2860316" cy="381469"/>
            </a:xfrm>
            <a:custGeom>
              <a:rect b="b" l="l" r="r" t="t"/>
              <a:pathLst>
                <a:path extrusionOk="0" h="381469" w="2860316">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
            <p:cNvSpPr txBox="1"/>
            <p:nvPr/>
          </p:nvSpPr>
          <p:spPr>
            <a:xfrm>
              <a:off x="0" y="-38100"/>
              <a:ext cx="2860316"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 name="Google Shape;95;p1"/>
          <p:cNvSpPr/>
          <p:nvPr/>
        </p:nvSpPr>
        <p:spPr>
          <a:xfrm flipH="1" rot="-5500207">
            <a:off x="13302578" y="3654686"/>
            <a:ext cx="1402006" cy="1402006"/>
          </a:xfrm>
          <a:custGeom>
            <a:rect b="b" l="l" r="r" t="t"/>
            <a:pathLst>
              <a:path extrusionOk="0" h="1402006" w="1402006">
                <a:moveTo>
                  <a:pt x="1402006" y="0"/>
                </a:moveTo>
                <a:lnTo>
                  <a:pt x="0" y="0"/>
                </a:lnTo>
                <a:lnTo>
                  <a:pt x="0" y="1402006"/>
                </a:lnTo>
                <a:lnTo>
                  <a:pt x="1402006" y="1402006"/>
                </a:lnTo>
                <a:lnTo>
                  <a:pt x="1402006" y="0"/>
                </a:lnTo>
                <a:close/>
              </a:path>
            </a:pathLst>
          </a:custGeom>
          <a:blipFill rotWithShape="1">
            <a:blip r:embed="rId7">
              <a:alphaModFix/>
            </a:blip>
            <a:stretch>
              <a:fillRect b="0" l="0" r="0" t="0"/>
            </a:stretch>
          </a:blipFill>
          <a:ln>
            <a:noFill/>
          </a:ln>
        </p:spPr>
      </p:sp>
      <p:sp>
        <p:nvSpPr>
          <p:cNvPr id="96" name="Google Shape;96;p1"/>
          <p:cNvSpPr txBox="1"/>
          <p:nvPr/>
        </p:nvSpPr>
        <p:spPr>
          <a:xfrm>
            <a:off x="6078906" y="395624"/>
            <a:ext cx="8094300" cy="1015800"/>
          </a:xfrm>
          <a:prstGeom prst="rect">
            <a:avLst/>
          </a:prstGeom>
          <a:noFill/>
          <a:ln>
            <a:noFill/>
          </a:ln>
        </p:spPr>
        <p:txBody>
          <a:bodyPr anchorCtr="0" anchor="t" bIns="0" lIns="0" spcFirstLastPara="1" rIns="0" wrap="square" tIns="0">
            <a:spAutoFit/>
          </a:bodyPr>
          <a:lstStyle/>
          <a:p>
            <a:pPr indent="0" lvl="0" marL="0" marR="0" rtl="0" algn="ctr">
              <a:lnSpc>
                <a:spcPct val="175000"/>
              </a:lnSpc>
              <a:spcBef>
                <a:spcPts val="0"/>
              </a:spcBef>
              <a:spcAft>
                <a:spcPts val="0"/>
              </a:spcAft>
              <a:buNone/>
            </a:pPr>
            <a:r>
              <a:rPr b="1" i="0" lang="en-US" sz="2400" u="none" cap="none" strike="noStrike">
                <a:solidFill>
                  <a:srgbClr val="222366"/>
                </a:solidFill>
                <a:latin typeface="Public Sans"/>
                <a:ea typeface="Public Sans"/>
                <a:cs typeface="Public Sans"/>
                <a:sym typeface="Public Sans"/>
              </a:rPr>
              <a:t>Created By : Marcello Domino, Ragona Ilaria, Bertocchi Giulia, Pollaroli Giulia</a:t>
            </a:r>
            <a:r>
              <a:rPr b="1" lang="en-US" sz="2400">
                <a:solidFill>
                  <a:srgbClr val="222366"/>
                </a:solidFill>
                <a:latin typeface="Public Sans"/>
                <a:ea typeface="Public Sans"/>
                <a:cs typeface="Public Sans"/>
                <a:sym typeface="Public Sans"/>
              </a:rPr>
              <a:t> e Longoni Alida</a:t>
            </a:r>
            <a:endParaRPr b="1" i="0" sz="2400" u="none" cap="none" strike="noStrike">
              <a:solidFill>
                <a:srgbClr val="222366"/>
              </a:solidFill>
              <a:latin typeface="Public Sans"/>
              <a:ea typeface="Public Sans"/>
              <a:cs typeface="Public Sans"/>
              <a:sym typeface="Public Sans"/>
            </a:endParaRPr>
          </a:p>
        </p:txBody>
      </p:sp>
      <p:sp>
        <p:nvSpPr>
          <p:cNvPr id="97" name="Google Shape;97;p1"/>
          <p:cNvSpPr txBox="1"/>
          <p:nvPr/>
        </p:nvSpPr>
        <p:spPr>
          <a:xfrm>
            <a:off x="2337142" y="2212858"/>
            <a:ext cx="13411200" cy="4039567"/>
          </a:xfrm>
          <a:prstGeom prst="rect">
            <a:avLst/>
          </a:prstGeom>
          <a:noFill/>
          <a:ln>
            <a:noFill/>
          </a:ln>
        </p:spPr>
        <p:txBody>
          <a:bodyPr anchorCtr="0" anchor="t" bIns="0" lIns="0" spcFirstLastPara="1" rIns="0" wrap="square" tIns="0">
            <a:spAutoFit/>
          </a:bodyPr>
          <a:lstStyle/>
          <a:p>
            <a:pPr indent="0" lvl="0" marL="0" marR="0" rtl="0" algn="ctr">
              <a:lnSpc>
                <a:spcPct val="159075"/>
              </a:lnSpc>
              <a:spcBef>
                <a:spcPts val="0"/>
              </a:spcBef>
              <a:spcAft>
                <a:spcPts val="0"/>
              </a:spcAft>
              <a:buNone/>
            </a:pPr>
            <a:r>
              <a:rPr b="0" i="0" lang="en-US" sz="6600" u="none" cap="none" strike="noStrike">
                <a:solidFill>
                  <a:srgbClr val="222366"/>
                </a:solidFill>
                <a:latin typeface="Arial"/>
                <a:ea typeface="Arial"/>
                <a:cs typeface="Arial"/>
                <a:sym typeface="Arial"/>
              </a:rPr>
              <a:t>To discovery of IIT</a:t>
            </a:r>
            <a:endParaRPr/>
          </a:p>
          <a:p>
            <a:pPr indent="0" lvl="0" marL="0" marR="0" rtl="0" algn="ctr">
              <a:lnSpc>
                <a:spcPct val="328093"/>
              </a:lnSpc>
              <a:spcBef>
                <a:spcPts val="0"/>
              </a:spcBef>
              <a:spcAft>
                <a:spcPts val="0"/>
              </a:spcAft>
              <a:buNone/>
            </a:pPr>
            <a:r>
              <a:rPr b="0" i="0" lang="en-US" sz="3200" u="none" cap="none" strike="noStrike">
                <a:solidFill>
                  <a:srgbClr val="222366"/>
                </a:solidFill>
                <a:latin typeface="Arial"/>
                <a:ea typeface="Arial"/>
                <a:cs typeface="Arial"/>
                <a:sym typeface="Arial"/>
              </a:rPr>
              <a:t> Genova  27/05/2024</a:t>
            </a:r>
            <a:endParaRPr/>
          </a:p>
          <a:p>
            <a:pPr indent="0" lvl="0" marL="0" marR="0" rtl="0" algn="ctr">
              <a:lnSpc>
                <a:spcPct val="140005"/>
              </a:lnSpc>
              <a:spcBef>
                <a:spcPts val="0"/>
              </a:spcBef>
              <a:spcAft>
                <a:spcPts val="0"/>
              </a:spcAft>
              <a:buNone/>
            </a:pPr>
            <a:r>
              <a:t/>
            </a:r>
            <a:endParaRPr b="0" i="0" sz="7499" u="none" cap="none" strike="noStrike">
              <a:solidFill>
                <a:srgbClr val="222366"/>
              </a:solidFill>
              <a:latin typeface="Arial"/>
              <a:ea typeface="Arial"/>
              <a:cs typeface="Arial"/>
              <a:sym typeface="Arial"/>
            </a:endParaRPr>
          </a:p>
        </p:txBody>
      </p:sp>
      <p:sp>
        <p:nvSpPr>
          <p:cNvPr id="98" name="Google Shape;98;p1"/>
          <p:cNvSpPr txBox="1"/>
          <p:nvPr/>
        </p:nvSpPr>
        <p:spPr>
          <a:xfrm>
            <a:off x="-50205" y="7353301"/>
            <a:ext cx="3442689" cy="2785378"/>
          </a:xfrm>
          <a:prstGeom prst="rect">
            <a:avLst/>
          </a:prstGeom>
          <a:noFill/>
          <a:ln>
            <a:noFill/>
          </a:ln>
        </p:spPr>
        <p:txBody>
          <a:bodyPr anchorCtr="0" anchor="t" bIns="45700" lIns="91425" spcFirstLastPara="1" rIns="91425" wrap="square" tIns="45700">
            <a:spAutoFit/>
          </a:bodyPr>
          <a:lstStyle/>
          <a:p>
            <a:pPr indent="0" lvl="0" marL="0" marR="0" rtl="0" algn="ctr">
              <a:lnSpc>
                <a:spcPct val="583277"/>
              </a:lnSpc>
              <a:spcBef>
                <a:spcPts val="0"/>
              </a:spcBef>
              <a:spcAft>
                <a:spcPts val="0"/>
              </a:spcAft>
              <a:buNone/>
            </a:pPr>
            <a:r>
              <a:rPr b="1" i="0" lang="en-US" sz="1800" u="none" cap="none" strike="noStrike">
                <a:solidFill>
                  <a:srgbClr val="222366"/>
                </a:solidFill>
                <a:latin typeface="Public Sans"/>
                <a:ea typeface="Public Sans"/>
                <a:cs typeface="Public Sans"/>
                <a:sym typeface="Public Sans"/>
              </a:rPr>
              <a:t>Magistrale Biologia </a:t>
            </a:r>
            <a:endParaRPr/>
          </a:p>
          <a:p>
            <a:pPr indent="0" lvl="0" marL="0" marR="0" rtl="0" algn="ctr">
              <a:lnSpc>
                <a:spcPct val="583277"/>
              </a:lnSpc>
              <a:spcBef>
                <a:spcPts val="0"/>
              </a:spcBef>
              <a:spcAft>
                <a:spcPts val="0"/>
              </a:spcAft>
              <a:buNone/>
            </a:pPr>
            <a:r>
              <a:rPr b="1" i="0" lang="en-US" sz="1800" u="none" cap="none" strike="noStrike">
                <a:solidFill>
                  <a:srgbClr val="222366"/>
                </a:solidFill>
                <a:latin typeface="Public Sans"/>
                <a:ea typeface="Public Sans"/>
                <a:cs typeface="Public Sans"/>
                <a:sym typeface="Public Sans"/>
              </a:rPr>
              <a:t>Unimib a.a. 2023/2024</a:t>
            </a:r>
            <a:endParaRPr b="1" i="0" sz="1800" u="none" cap="none" strike="noStrike">
              <a:solidFill>
                <a:srgbClr val="222366"/>
              </a:solidFill>
              <a:latin typeface="Public Sans"/>
              <a:ea typeface="Public Sans"/>
              <a:cs typeface="Public Sans"/>
              <a:sym typeface="Public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grpSp>
        <p:nvGrpSpPr>
          <p:cNvPr id="234" name="Google Shape;234;p12"/>
          <p:cNvGrpSpPr/>
          <p:nvPr/>
        </p:nvGrpSpPr>
        <p:grpSpPr>
          <a:xfrm>
            <a:off x="12328638" y="7999373"/>
            <a:ext cx="4794176" cy="703240"/>
            <a:chOff x="0" y="-38100"/>
            <a:chExt cx="2860316" cy="419569"/>
          </a:xfrm>
        </p:grpSpPr>
        <p:sp>
          <p:nvSpPr>
            <p:cNvPr id="235" name="Google Shape;235;p12"/>
            <p:cNvSpPr/>
            <p:nvPr/>
          </p:nvSpPr>
          <p:spPr>
            <a:xfrm>
              <a:off x="0" y="0"/>
              <a:ext cx="2860316" cy="381469"/>
            </a:xfrm>
            <a:custGeom>
              <a:rect b="b" l="l" r="r" t="t"/>
              <a:pathLst>
                <a:path extrusionOk="0" h="381469" w="2860316">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2"/>
            <p:cNvSpPr txBox="1"/>
            <p:nvPr/>
          </p:nvSpPr>
          <p:spPr>
            <a:xfrm>
              <a:off x="0" y="-38100"/>
              <a:ext cx="2860316"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p12"/>
          <p:cNvGrpSpPr/>
          <p:nvPr/>
        </p:nvGrpSpPr>
        <p:grpSpPr>
          <a:xfrm>
            <a:off x="12307688" y="6316919"/>
            <a:ext cx="5035719" cy="2434850"/>
            <a:chOff x="0" y="0"/>
            <a:chExt cx="3004426" cy="1452688"/>
          </a:xfrm>
        </p:grpSpPr>
        <p:sp>
          <p:nvSpPr>
            <p:cNvPr id="238" name="Google Shape;238;p12"/>
            <p:cNvSpPr/>
            <p:nvPr/>
          </p:nvSpPr>
          <p:spPr>
            <a:xfrm>
              <a:off x="0" y="0"/>
              <a:ext cx="2860316" cy="381469"/>
            </a:xfrm>
            <a:custGeom>
              <a:rect b="b" l="l" r="r" t="t"/>
              <a:pathLst>
                <a:path extrusionOk="0" h="381469" w="2860316">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2"/>
            <p:cNvSpPr txBox="1"/>
            <p:nvPr/>
          </p:nvSpPr>
          <p:spPr>
            <a:xfrm>
              <a:off x="144226" y="1032988"/>
              <a:ext cx="2860200" cy="419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0" name="Google Shape;240;p12"/>
          <p:cNvSpPr txBox="1"/>
          <p:nvPr/>
        </p:nvSpPr>
        <p:spPr>
          <a:xfrm>
            <a:off x="1689650" y="2533906"/>
            <a:ext cx="57612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241" name="Google Shape;241;p12"/>
          <p:cNvSpPr txBox="1"/>
          <p:nvPr/>
        </p:nvSpPr>
        <p:spPr>
          <a:xfrm>
            <a:off x="4199275" y="1627572"/>
            <a:ext cx="4514400" cy="2154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t/>
            </a:r>
            <a:endParaRPr/>
          </a:p>
        </p:txBody>
      </p:sp>
      <p:sp>
        <p:nvSpPr>
          <p:cNvPr id="242" name="Google Shape;242;p12"/>
          <p:cNvSpPr txBox="1"/>
          <p:nvPr/>
        </p:nvSpPr>
        <p:spPr>
          <a:xfrm>
            <a:off x="10943825" y="3981525"/>
            <a:ext cx="6176400" cy="1461900"/>
          </a:xfrm>
          <a:prstGeom prst="rect">
            <a:avLst/>
          </a:prstGeom>
          <a:noFill/>
          <a:ln>
            <a:noFill/>
          </a:ln>
        </p:spPr>
        <p:txBody>
          <a:bodyPr anchorCtr="0" anchor="t" bIns="0" lIns="0" spcFirstLastPara="1" rIns="0" wrap="square" tIns="0">
            <a:spAutoFit/>
          </a:bodyPr>
          <a:lstStyle/>
          <a:p>
            <a:pPr indent="-387286" lvl="0" marL="457200" marR="0" rtl="0" algn="r">
              <a:lnSpc>
                <a:spcPct val="140016"/>
              </a:lnSpc>
              <a:spcBef>
                <a:spcPts val="0"/>
              </a:spcBef>
              <a:spcAft>
                <a:spcPts val="0"/>
              </a:spcAft>
              <a:buClr>
                <a:srgbClr val="222366"/>
              </a:buClr>
              <a:buSzPts val="2499"/>
              <a:buFont typeface="Public Sans"/>
              <a:buChar char="●"/>
            </a:pPr>
            <a:r>
              <a:rPr b="0" i="0" lang="en-US" sz="2499" u="none" cap="none" strike="noStrike">
                <a:solidFill>
                  <a:srgbClr val="222366"/>
                </a:solidFill>
                <a:latin typeface="Public Sans"/>
                <a:ea typeface="Public Sans"/>
                <a:cs typeface="Public Sans"/>
                <a:sym typeface="Public Sans"/>
              </a:rPr>
              <a:t> PAP design and synthesis</a:t>
            </a:r>
            <a:endParaRPr b="0" i="0" sz="2499" u="none" cap="none" strike="noStrike">
              <a:solidFill>
                <a:srgbClr val="222366"/>
              </a:solidFill>
              <a:latin typeface="Public Sans"/>
              <a:ea typeface="Public Sans"/>
              <a:cs typeface="Public Sans"/>
              <a:sym typeface="Public Sans"/>
            </a:endParaRPr>
          </a:p>
          <a:p>
            <a:pPr indent="-387286" lvl="0" marL="457200" marR="0" rtl="0" algn="r">
              <a:lnSpc>
                <a:spcPct val="140016"/>
              </a:lnSpc>
              <a:spcBef>
                <a:spcPts val="0"/>
              </a:spcBef>
              <a:spcAft>
                <a:spcPts val="0"/>
              </a:spcAft>
              <a:buClr>
                <a:srgbClr val="222366"/>
              </a:buClr>
              <a:buSzPts val="2499"/>
              <a:buFont typeface="Public Sans"/>
              <a:buChar char="●"/>
            </a:pPr>
            <a:r>
              <a:rPr lang="en-US" sz="2499">
                <a:solidFill>
                  <a:srgbClr val="222366"/>
                </a:solidFill>
                <a:latin typeface="Public Sans"/>
                <a:ea typeface="Public Sans"/>
                <a:cs typeface="Public Sans"/>
                <a:sym typeface="Public Sans"/>
              </a:rPr>
              <a:t>Target capturing  </a:t>
            </a:r>
            <a:endParaRPr sz="2499">
              <a:solidFill>
                <a:srgbClr val="222366"/>
              </a:solidFill>
              <a:latin typeface="Public Sans"/>
              <a:ea typeface="Public Sans"/>
              <a:cs typeface="Public Sans"/>
              <a:sym typeface="Public Sans"/>
            </a:endParaRPr>
          </a:p>
          <a:p>
            <a:pPr indent="-387286" lvl="0" marL="457200" marR="0" rtl="0" algn="r">
              <a:lnSpc>
                <a:spcPct val="140016"/>
              </a:lnSpc>
              <a:spcBef>
                <a:spcPts val="0"/>
              </a:spcBef>
              <a:spcAft>
                <a:spcPts val="0"/>
              </a:spcAft>
              <a:buClr>
                <a:srgbClr val="222366"/>
              </a:buClr>
              <a:buSzPts val="2499"/>
              <a:buFont typeface="Public Sans"/>
              <a:buChar char="●"/>
            </a:pPr>
            <a:r>
              <a:rPr lang="en-US" sz="2499">
                <a:solidFill>
                  <a:srgbClr val="222366"/>
                </a:solidFill>
                <a:latin typeface="Public Sans"/>
                <a:ea typeface="Public Sans"/>
                <a:cs typeface="Public Sans"/>
                <a:sym typeface="Public Sans"/>
              </a:rPr>
              <a:t>Target analysis and identification</a:t>
            </a:r>
            <a:r>
              <a:rPr b="0" i="0" lang="en-US" sz="2499" u="none" cap="none" strike="noStrike">
                <a:solidFill>
                  <a:srgbClr val="222366"/>
                </a:solidFill>
                <a:latin typeface="Public Sans"/>
                <a:ea typeface="Public Sans"/>
                <a:cs typeface="Public Sans"/>
                <a:sym typeface="Public Sans"/>
              </a:rPr>
              <a:t> </a:t>
            </a:r>
            <a:endParaRPr/>
          </a:p>
        </p:txBody>
      </p:sp>
      <p:sp>
        <p:nvSpPr>
          <p:cNvPr id="243" name="Google Shape;243;p12"/>
          <p:cNvSpPr txBox="1"/>
          <p:nvPr/>
        </p:nvSpPr>
        <p:spPr>
          <a:xfrm>
            <a:off x="8713686" y="5443421"/>
            <a:ext cx="854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t/>
            </a:r>
            <a:endParaRPr/>
          </a:p>
        </p:txBody>
      </p:sp>
      <p:sp>
        <p:nvSpPr>
          <p:cNvPr id="244" name="Google Shape;244;p12"/>
          <p:cNvSpPr txBox="1"/>
          <p:nvPr/>
        </p:nvSpPr>
        <p:spPr>
          <a:xfrm>
            <a:off x="8713675" y="442417"/>
            <a:ext cx="8983500" cy="2585700"/>
          </a:xfrm>
          <a:prstGeom prst="rect">
            <a:avLst/>
          </a:prstGeom>
          <a:noFill/>
          <a:ln>
            <a:noFill/>
          </a:ln>
        </p:spPr>
        <p:txBody>
          <a:bodyPr anchorCtr="0" anchor="t" bIns="0" lIns="0" spcFirstLastPara="1" rIns="0" wrap="square" tIns="0">
            <a:spAutoFit/>
          </a:bodyPr>
          <a:lstStyle/>
          <a:p>
            <a:pPr indent="0" lvl="0" marL="0" marR="0" rtl="0" algn="r">
              <a:lnSpc>
                <a:spcPct val="140005"/>
              </a:lnSpc>
              <a:spcBef>
                <a:spcPts val="0"/>
              </a:spcBef>
              <a:spcAft>
                <a:spcPts val="0"/>
              </a:spcAft>
              <a:buNone/>
            </a:pPr>
            <a:r>
              <a:rPr lang="en-US" sz="6999">
                <a:solidFill>
                  <a:srgbClr val="222366"/>
                </a:solidFill>
              </a:rPr>
              <a:t>Photo-affinity labeling strategy</a:t>
            </a:r>
            <a:endParaRPr/>
          </a:p>
        </p:txBody>
      </p:sp>
      <p:pic>
        <p:nvPicPr>
          <p:cNvPr id="245" name="Google Shape;245;p12"/>
          <p:cNvPicPr preferRelativeResize="0"/>
          <p:nvPr/>
        </p:nvPicPr>
        <p:blipFill>
          <a:blip r:embed="rId3">
            <a:alphaModFix/>
          </a:blip>
          <a:stretch>
            <a:fillRect/>
          </a:stretch>
        </p:blipFill>
        <p:spPr>
          <a:xfrm>
            <a:off x="1918251" y="739050"/>
            <a:ext cx="6176400" cy="8690679"/>
          </a:xfrm>
          <a:prstGeom prst="rect">
            <a:avLst/>
          </a:prstGeom>
          <a:noFill/>
          <a:ln>
            <a:noFill/>
          </a:ln>
        </p:spPr>
      </p:pic>
      <p:sp>
        <p:nvSpPr>
          <p:cNvPr id="246" name="Google Shape;246;p12"/>
          <p:cNvSpPr txBox="1"/>
          <p:nvPr/>
        </p:nvSpPr>
        <p:spPr>
          <a:xfrm>
            <a:off x="1918200" y="6511475"/>
            <a:ext cx="500100" cy="522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247" name="Google Shape;247;p12"/>
          <p:cNvSpPr txBox="1"/>
          <p:nvPr/>
        </p:nvSpPr>
        <p:spPr>
          <a:xfrm>
            <a:off x="1983450" y="2812125"/>
            <a:ext cx="500100" cy="522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248" name="Google Shape;248;p12"/>
          <p:cNvSpPr txBox="1"/>
          <p:nvPr/>
        </p:nvSpPr>
        <p:spPr>
          <a:xfrm>
            <a:off x="13032125" y="6271925"/>
            <a:ext cx="3806100" cy="2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rgbClr val="5055FB"/>
                </a:solidFill>
                <a:latin typeface="Calibri"/>
                <a:ea typeface="Calibri"/>
                <a:cs typeface="Calibri"/>
                <a:sym typeface="Calibri"/>
              </a:rPr>
              <a:t>Gruppo fotoreattivo</a:t>
            </a:r>
            <a:endParaRPr sz="3200">
              <a:solidFill>
                <a:srgbClr val="5055FB"/>
              </a:solidFill>
              <a:latin typeface="Calibri"/>
              <a:ea typeface="Calibri"/>
              <a:cs typeface="Calibri"/>
              <a:sym typeface="Calibri"/>
            </a:endParaRPr>
          </a:p>
        </p:txBody>
      </p:sp>
      <p:sp>
        <p:nvSpPr>
          <p:cNvPr id="249" name="Google Shape;249;p12"/>
          <p:cNvSpPr txBox="1"/>
          <p:nvPr/>
        </p:nvSpPr>
        <p:spPr>
          <a:xfrm>
            <a:off x="14370875" y="8033550"/>
            <a:ext cx="3914700" cy="2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rgbClr val="FD37F4"/>
                </a:solidFill>
                <a:latin typeface="Calibri"/>
                <a:ea typeface="Calibri"/>
                <a:cs typeface="Calibri"/>
                <a:sym typeface="Calibri"/>
              </a:rPr>
              <a:t>Tag</a:t>
            </a:r>
            <a:endParaRPr sz="3200">
              <a:solidFill>
                <a:srgbClr val="FD37F4"/>
              </a:solidFill>
              <a:latin typeface="Calibri"/>
              <a:ea typeface="Calibri"/>
              <a:cs typeface="Calibri"/>
              <a:sym typeface="Calibri"/>
            </a:endParaRPr>
          </a:p>
        </p:txBody>
      </p:sp>
      <p:sp>
        <p:nvSpPr>
          <p:cNvPr id="250" name="Google Shape;250;p12"/>
          <p:cNvSpPr txBox="1"/>
          <p:nvPr/>
        </p:nvSpPr>
        <p:spPr>
          <a:xfrm>
            <a:off x="12553175" y="6707200"/>
            <a:ext cx="5780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2e1a6f0ae86_1_29"/>
          <p:cNvSpPr/>
          <p:nvPr/>
        </p:nvSpPr>
        <p:spPr>
          <a:xfrm>
            <a:off x="1568610" y="2766277"/>
            <a:ext cx="7399403" cy="11629710"/>
          </a:xfrm>
          <a:custGeom>
            <a:rect b="b" l="l" r="r" t="t"/>
            <a:pathLst>
              <a:path extrusionOk="0" h="11629710" w="7399403">
                <a:moveTo>
                  <a:pt x="0" y="0"/>
                </a:moveTo>
                <a:lnTo>
                  <a:pt x="7399403" y="0"/>
                </a:lnTo>
                <a:lnTo>
                  <a:pt x="7399403" y="11629710"/>
                </a:lnTo>
                <a:lnTo>
                  <a:pt x="0" y="11629710"/>
                </a:lnTo>
                <a:lnTo>
                  <a:pt x="0" y="0"/>
                </a:lnTo>
                <a:close/>
              </a:path>
            </a:pathLst>
          </a:custGeom>
          <a:blipFill rotWithShape="1">
            <a:blip r:embed="rId3">
              <a:alphaModFix/>
            </a:blip>
            <a:stretch>
              <a:fillRect b="0" l="0" r="0" t="0"/>
            </a:stretch>
          </a:blipFill>
          <a:ln>
            <a:noFill/>
          </a:ln>
        </p:spPr>
      </p:sp>
      <p:grpSp>
        <p:nvGrpSpPr>
          <p:cNvPr id="256" name="Google Shape;256;g2e1a6f0ae86_1_29"/>
          <p:cNvGrpSpPr/>
          <p:nvPr/>
        </p:nvGrpSpPr>
        <p:grpSpPr>
          <a:xfrm>
            <a:off x="2409235" y="4324589"/>
            <a:ext cx="5694233" cy="8547655"/>
            <a:chOff x="0" y="-38100"/>
            <a:chExt cx="812800" cy="1220100"/>
          </a:xfrm>
        </p:grpSpPr>
        <p:sp>
          <p:nvSpPr>
            <p:cNvPr id="257" name="Google Shape;257;g2e1a6f0ae86_1_29"/>
            <p:cNvSpPr/>
            <p:nvPr/>
          </p:nvSpPr>
          <p:spPr>
            <a:xfrm>
              <a:off x="0" y="0"/>
              <a:ext cx="812800" cy="1181927"/>
            </a:xfrm>
            <a:custGeom>
              <a:rect b="b" l="l" r="r" t="t"/>
              <a:pathLst>
                <a:path extrusionOk="0" h="1181927" w="812800">
                  <a:moveTo>
                    <a:pt x="0" y="0"/>
                  </a:moveTo>
                  <a:lnTo>
                    <a:pt x="812800" y="0"/>
                  </a:lnTo>
                  <a:lnTo>
                    <a:pt x="812800" y="1181927"/>
                  </a:lnTo>
                  <a:lnTo>
                    <a:pt x="0" y="1181927"/>
                  </a:lnTo>
                  <a:close/>
                </a:path>
              </a:pathLst>
            </a:custGeom>
            <a:solidFill>
              <a:srgbClr val="E9EAF6"/>
            </a:solidFill>
            <a:ln>
              <a:noFill/>
            </a:ln>
          </p:spPr>
        </p:sp>
        <p:sp>
          <p:nvSpPr>
            <p:cNvPr id="258" name="Google Shape;258;g2e1a6f0ae86_1_29"/>
            <p:cNvSpPr txBox="1"/>
            <p:nvPr/>
          </p:nvSpPr>
          <p:spPr>
            <a:xfrm>
              <a:off x="0" y="-38100"/>
              <a:ext cx="812700" cy="1220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9" name="Google Shape;259;g2e1a6f0ae86_1_29"/>
          <p:cNvSpPr/>
          <p:nvPr/>
        </p:nvSpPr>
        <p:spPr>
          <a:xfrm>
            <a:off x="9604302" y="4032727"/>
            <a:ext cx="7399403" cy="11629710"/>
          </a:xfrm>
          <a:custGeom>
            <a:rect b="b" l="l" r="r" t="t"/>
            <a:pathLst>
              <a:path extrusionOk="0" h="11629710" w="7399403">
                <a:moveTo>
                  <a:pt x="0" y="0"/>
                </a:moveTo>
                <a:lnTo>
                  <a:pt x="7399403" y="0"/>
                </a:lnTo>
                <a:lnTo>
                  <a:pt x="7399403" y="11629709"/>
                </a:lnTo>
                <a:lnTo>
                  <a:pt x="0" y="11629709"/>
                </a:lnTo>
                <a:lnTo>
                  <a:pt x="0" y="0"/>
                </a:lnTo>
                <a:close/>
              </a:path>
            </a:pathLst>
          </a:custGeom>
          <a:blipFill rotWithShape="1">
            <a:blip r:embed="rId3">
              <a:alphaModFix/>
            </a:blip>
            <a:stretch>
              <a:fillRect b="0" l="0" r="0" t="0"/>
            </a:stretch>
          </a:blipFill>
          <a:ln>
            <a:noFill/>
          </a:ln>
        </p:spPr>
      </p:sp>
      <p:grpSp>
        <p:nvGrpSpPr>
          <p:cNvPr id="260" name="Google Shape;260;g2e1a6f0ae86_1_29"/>
          <p:cNvGrpSpPr/>
          <p:nvPr/>
        </p:nvGrpSpPr>
        <p:grpSpPr>
          <a:xfrm>
            <a:off x="10444927" y="5591038"/>
            <a:ext cx="5694233" cy="8547655"/>
            <a:chOff x="0" y="-38100"/>
            <a:chExt cx="812800" cy="1220100"/>
          </a:xfrm>
        </p:grpSpPr>
        <p:sp>
          <p:nvSpPr>
            <p:cNvPr id="261" name="Google Shape;261;g2e1a6f0ae86_1_29"/>
            <p:cNvSpPr/>
            <p:nvPr/>
          </p:nvSpPr>
          <p:spPr>
            <a:xfrm>
              <a:off x="0" y="0"/>
              <a:ext cx="812800" cy="1181927"/>
            </a:xfrm>
            <a:custGeom>
              <a:rect b="b" l="l" r="r" t="t"/>
              <a:pathLst>
                <a:path extrusionOk="0" h="1181927" w="812800">
                  <a:moveTo>
                    <a:pt x="0" y="0"/>
                  </a:moveTo>
                  <a:lnTo>
                    <a:pt x="812800" y="0"/>
                  </a:lnTo>
                  <a:lnTo>
                    <a:pt x="812800" y="1181927"/>
                  </a:lnTo>
                  <a:lnTo>
                    <a:pt x="0" y="1181927"/>
                  </a:lnTo>
                  <a:close/>
                </a:path>
              </a:pathLst>
            </a:custGeom>
            <a:solidFill>
              <a:srgbClr val="E9EAF6"/>
            </a:solidFill>
            <a:ln>
              <a:noFill/>
            </a:ln>
          </p:spPr>
        </p:sp>
        <p:sp>
          <p:nvSpPr>
            <p:cNvPr id="262" name="Google Shape;262;g2e1a6f0ae86_1_29"/>
            <p:cNvSpPr txBox="1"/>
            <p:nvPr/>
          </p:nvSpPr>
          <p:spPr>
            <a:xfrm>
              <a:off x="0" y="-38100"/>
              <a:ext cx="812700" cy="1220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3" name="Google Shape;263;g2e1a6f0ae86_1_29"/>
          <p:cNvSpPr txBox="1"/>
          <p:nvPr/>
        </p:nvSpPr>
        <p:spPr>
          <a:xfrm>
            <a:off x="2805725" y="6384765"/>
            <a:ext cx="49251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264" name="Google Shape;264;g2e1a6f0ae86_1_29"/>
          <p:cNvSpPr txBox="1"/>
          <p:nvPr/>
        </p:nvSpPr>
        <p:spPr>
          <a:xfrm>
            <a:off x="10841417" y="7260630"/>
            <a:ext cx="49251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265" name="Google Shape;265;g2e1a6f0ae86_1_29"/>
          <p:cNvSpPr txBox="1"/>
          <p:nvPr/>
        </p:nvSpPr>
        <p:spPr>
          <a:xfrm>
            <a:off x="2805725" y="4943475"/>
            <a:ext cx="4925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a:p>
        </p:txBody>
      </p:sp>
      <p:sp>
        <p:nvSpPr>
          <p:cNvPr id="266" name="Google Shape;266;g2e1a6f0ae86_1_29"/>
          <p:cNvSpPr txBox="1"/>
          <p:nvPr/>
        </p:nvSpPr>
        <p:spPr>
          <a:xfrm>
            <a:off x="10829445" y="5984233"/>
            <a:ext cx="4925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a:p>
        </p:txBody>
      </p:sp>
      <p:sp>
        <p:nvSpPr>
          <p:cNvPr id="267" name="Google Shape;267;g2e1a6f0ae86_1_29"/>
          <p:cNvSpPr txBox="1"/>
          <p:nvPr/>
        </p:nvSpPr>
        <p:spPr>
          <a:xfrm>
            <a:off x="3176597" y="581877"/>
            <a:ext cx="11934900" cy="1154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500">
                <a:solidFill>
                  <a:srgbClr val="222366"/>
                </a:solidFill>
              </a:rPr>
              <a:t>Drug discovery</a:t>
            </a:r>
            <a:endParaRPr/>
          </a:p>
        </p:txBody>
      </p:sp>
      <p:pic>
        <p:nvPicPr>
          <p:cNvPr id="268" name="Google Shape;268;g2e1a6f0ae86_1_29"/>
          <p:cNvPicPr preferRelativeResize="0"/>
          <p:nvPr/>
        </p:nvPicPr>
        <p:blipFill rotWithShape="1">
          <a:blip r:embed="rId4">
            <a:alphaModFix/>
          </a:blip>
          <a:srcRect b="0" l="4187" r="0" t="0"/>
          <a:stretch/>
        </p:blipFill>
        <p:spPr>
          <a:xfrm>
            <a:off x="2990700" y="5609575"/>
            <a:ext cx="4623000" cy="4472967"/>
          </a:xfrm>
          <a:prstGeom prst="rect">
            <a:avLst/>
          </a:prstGeom>
          <a:noFill/>
          <a:ln>
            <a:noFill/>
          </a:ln>
        </p:spPr>
      </p:pic>
      <p:grpSp>
        <p:nvGrpSpPr>
          <p:cNvPr id="269" name="Google Shape;269;g2e1a6f0ae86_1_29"/>
          <p:cNvGrpSpPr/>
          <p:nvPr/>
        </p:nvGrpSpPr>
        <p:grpSpPr>
          <a:xfrm>
            <a:off x="2568776" y="6410432"/>
            <a:ext cx="13132301" cy="4053862"/>
            <a:chOff x="144226" y="-965940"/>
            <a:chExt cx="7835034" cy="2418628"/>
          </a:xfrm>
        </p:grpSpPr>
        <p:sp>
          <p:nvSpPr>
            <p:cNvPr id="270" name="Google Shape;270;g2e1a6f0ae86_1_29"/>
            <p:cNvSpPr/>
            <p:nvPr/>
          </p:nvSpPr>
          <p:spPr>
            <a:xfrm>
              <a:off x="5118944" y="-965940"/>
              <a:ext cx="2860316" cy="381469"/>
            </a:xfrm>
            <a:custGeom>
              <a:rect b="b" l="l" r="r" t="t"/>
              <a:pathLst>
                <a:path extrusionOk="0" h="381469" w="2860316">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e1a6f0ae86_1_29"/>
            <p:cNvSpPr txBox="1"/>
            <p:nvPr/>
          </p:nvSpPr>
          <p:spPr>
            <a:xfrm>
              <a:off x="144226" y="1032988"/>
              <a:ext cx="2860200" cy="419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2" name="Google Shape;272;g2e1a6f0ae86_1_29"/>
          <p:cNvSpPr txBox="1"/>
          <p:nvPr/>
        </p:nvSpPr>
        <p:spPr>
          <a:xfrm>
            <a:off x="12674625" y="6381625"/>
            <a:ext cx="30666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Biased</a:t>
            </a:r>
            <a:endParaRPr sz="3200">
              <a:solidFill>
                <a:schemeClr val="dk1"/>
              </a:solidFill>
              <a:latin typeface="Calibri"/>
              <a:ea typeface="Calibri"/>
              <a:cs typeface="Calibri"/>
              <a:sym typeface="Calibri"/>
            </a:endParaRPr>
          </a:p>
        </p:txBody>
      </p:sp>
      <p:grpSp>
        <p:nvGrpSpPr>
          <p:cNvPr id="273" name="Google Shape;273;g2e1a6f0ae86_1_29"/>
          <p:cNvGrpSpPr/>
          <p:nvPr/>
        </p:nvGrpSpPr>
        <p:grpSpPr>
          <a:xfrm>
            <a:off x="11012288" y="8048310"/>
            <a:ext cx="6331119" cy="703459"/>
            <a:chOff x="-772866" y="1032988"/>
            <a:chExt cx="3777292" cy="419700"/>
          </a:xfrm>
        </p:grpSpPr>
        <p:sp>
          <p:nvSpPr>
            <p:cNvPr id="274" name="Google Shape;274;g2e1a6f0ae86_1_29"/>
            <p:cNvSpPr/>
            <p:nvPr/>
          </p:nvSpPr>
          <p:spPr>
            <a:xfrm>
              <a:off x="-772866" y="1045642"/>
              <a:ext cx="2860316" cy="381469"/>
            </a:xfrm>
            <a:custGeom>
              <a:rect b="b" l="l" r="r" t="t"/>
              <a:pathLst>
                <a:path extrusionOk="0" h="381469" w="2860316">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e1a6f0ae86_1_29"/>
            <p:cNvSpPr txBox="1"/>
            <p:nvPr/>
          </p:nvSpPr>
          <p:spPr>
            <a:xfrm>
              <a:off x="144226" y="1032988"/>
              <a:ext cx="2860200" cy="419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6" name="Google Shape;276;g2e1a6f0ae86_1_29"/>
          <p:cNvSpPr txBox="1"/>
          <p:nvPr/>
        </p:nvSpPr>
        <p:spPr>
          <a:xfrm>
            <a:off x="12522225" y="7981825"/>
            <a:ext cx="30666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Unb</a:t>
            </a:r>
            <a:r>
              <a:rPr lang="en-US" sz="3200">
                <a:solidFill>
                  <a:schemeClr val="dk1"/>
                </a:solidFill>
                <a:latin typeface="Calibri"/>
                <a:ea typeface="Calibri"/>
                <a:cs typeface="Calibri"/>
                <a:sym typeface="Calibri"/>
              </a:rPr>
              <a:t>iased</a:t>
            </a:r>
            <a:endParaRPr sz="32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0"/>
          <p:cNvSpPr txBox="1"/>
          <p:nvPr/>
        </p:nvSpPr>
        <p:spPr>
          <a:xfrm>
            <a:off x="3044750" y="349249"/>
            <a:ext cx="12532800" cy="2154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t/>
            </a:r>
            <a:endParaRPr/>
          </a:p>
        </p:txBody>
      </p:sp>
      <p:sp>
        <p:nvSpPr>
          <p:cNvPr id="282" name="Google Shape;282;p10"/>
          <p:cNvSpPr txBox="1"/>
          <p:nvPr/>
        </p:nvSpPr>
        <p:spPr>
          <a:xfrm>
            <a:off x="705400" y="705400"/>
            <a:ext cx="17634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283" name="Google Shape;283;p10"/>
          <p:cNvSpPr txBox="1"/>
          <p:nvPr/>
        </p:nvSpPr>
        <p:spPr>
          <a:xfrm flipH="1" rot="312">
            <a:off x="1262053" y="1334373"/>
            <a:ext cx="16518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284" name="Google Shape;284;p10"/>
          <p:cNvSpPr txBox="1"/>
          <p:nvPr/>
        </p:nvSpPr>
        <p:spPr>
          <a:xfrm>
            <a:off x="1672932" y="271715"/>
            <a:ext cx="14942100" cy="9696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lang="en-US" sz="6300">
                <a:solidFill>
                  <a:srgbClr val="222366"/>
                </a:solidFill>
              </a:rPr>
              <a:t>Risultati</a:t>
            </a:r>
            <a:endParaRPr/>
          </a:p>
        </p:txBody>
      </p:sp>
      <p:pic>
        <p:nvPicPr>
          <p:cNvPr id="285" name="Google Shape;285;p10"/>
          <p:cNvPicPr preferRelativeResize="0"/>
          <p:nvPr/>
        </p:nvPicPr>
        <p:blipFill>
          <a:blip r:embed="rId3">
            <a:alphaModFix/>
          </a:blip>
          <a:stretch>
            <a:fillRect/>
          </a:stretch>
        </p:blipFill>
        <p:spPr>
          <a:xfrm>
            <a:off x="9929625" y="3761125"/>
            <a:ext cx="8067600" cy="3798150"/>
          </a:xfrm>
          <a:prstGeom prst="rect">
            <a:avLst/>
          </a:prstGeom>
          <a:noFill/>
          <a:ln>
            <a:noFill/>
          </a:ln>
        </p:spPr>
      </p:pic>
      <p:sp>
        <p:nvSpPr>
          <p:cNvPr id="286" name="Google Shape;286;p10"/>
          <p:cNvSpPr txBox="1"/>
          <p:nvPr/>
        </p:nvSpPr>
        <p:spPr>
          <a:xfrm>
            <a:off x="10001800" y="7903700"/>
            <a:ext cx="6304500" cy="104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Conclusioni: il composto ARN23765 è in grado di legare sia CFTR wild-type sia mutato</a:t>
            </a:r>
            <a:endParaRPr sz="3200">
              <a:solidFill>
                <a:schemeClr val="dk1"/>
              </a:solidFill>
              <a:latin typeface="Calibri"/>
              <a:ea typeface="Calibri"/>
              <a:cs typeface="Calibri"/>
              <a:sym typeface="Calibri"/>
            </a:endParaRPr>
          </a:p>
        </p:txBody>
      </p:sp>
      <p:pic>
        <p:nvPicPr>
          <p:cNvPr id="287" name="Google Shape;287;p10"/>
          <p:cNvPicPr preferRelativeResize="0"/>
          <p:nvPr/>
        </p:nvPicPr>
        <p:blipFill>
          <a:blip r:embed="rId4">
            <a:alphaModFix/>
          </a:blip>
          <a:stretch>
            <a:fillRect/>
          </a:stretch>
        </p:blipFill>
        <p:spPr>
          <a:xfrm>
            <a:off x="1308651" y="815250"/>
            <a:ext cx="6176400" cy="8690679"/>
          </a:xfrm>
          <a:prstGeom prst="rect">
            <a:avLst/>
          </a:prstGeom>
          <a:noFill/>
          <a:ln>
            <a:noFill/>
          </a:ln>
        </p:spPr>
      </p:pic>
      <p:sp>
        <p:nvSpPr>
          <p:cNvPr id="288" name="Google Shape;288;p10"/>
          <p:cNvSpPr txBox="1"/>
          <p:nvPr/>
        </p:nvSpPr>
        <p:spPr>
          <a:xfrm>
            <a:off x="7892350" y="1651750"/>
            <a:ext cx="6304500" cy="104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Probe utilizzati per l’esecuzione del saggio.</a:t>
            </a:r>
            <a:endParaRPr sz="3200">
              <a:solidFill>
                <a:schemeClr val="dk1"/>
              </a:solidFill>
              <a:latin typeface="Calibri"/>
              <a:ea typeface="Calibri"/>
              <a:cs typeface="Calibri"/>
              <a:sym typeface="Calibri"/>
            </a:endParaRPr>
          </a:p>
        </p:txBody>
      </p:sp>
      <p:sp>
        <p:nvSpPr>
          <p:cNvPr id="289" name="Google Shape;289;p10"/>
          <p:cNvSpPr txBox="1"/>
          <p:nvPr/>
        </p:nvSpPr>
        <p:spPr>
          <a:xfrm>
            <a:off x="1297650" y="2964525"/>
            <a:ext cx="500100" cy="522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290" name="Google Shape;290;p10"/>
          <p:cNvSpPr txBox="1"/>
          <p:nvPr/>
        </p:nvSpPr>
        <p:spPr>
          <a:xfrm>
            <a:off x="1297650" y="6469725"/>
            <a:ext cx="500100" cy="522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grpSp>
        <p:nvGrpSpPr>
          <p:cNvPr id="295" name="Google Shape;295;p6"/>
          <p:cNvGrpSpPr/>
          <p:nvPr/>
        </p:nvGrpSpPr>
        <p:grpSpPr>
          <a:xfrm>
            <a:off x="1028788" y="314756"/>
            <a:ext cx="7082930" cy="3363433"/>
            <a:chOff x="0" y="-38100"/>
            <a:chExt cx="883555" cy="419569"/>
          </a:xfrm>
        </p:grpSpPr>
        <p:sp>
          <p:nvSpPr>
            <p:cNvPr id="296" name="Google Shape;296;p6"/>
            <p:cNvSpPr/>
            <p:nvPr/>
          </p:nvSpPr>
          <p:spPr>
            <a:xfrm>
              <a:off x="0" y="0"/>
              <a:ext cx="883555" cy="381469"/>
            </a:xfrm>
            <a:custGeom>
              <a:rect b="b" l="l" r="r" t="t"/>
              <a:pathLst>
                <a:path extrusionOk="0" h="381469" w="883555">
                  <a:moveTo>
                    <a:pt x="680355" y="0"/>
                  </a:moveTo>
                  <a:cubicBezTo>
                    <a:pt x="792579" y="0"/>
                    <a:pt x="883555" y="85395"/>
                    <a:pt x="883555" y="190734"/>
                  </a:cubicBezTo>
                  <a:cubicBezTo>
                    <a:pt x="883555" y="296074"/>
                    <a:pt x="792579" y="381469"/>
                    <a:pt x="680355" y="381469"/>
                  </a:cubicBezTo>
                  <a:lnTo>
                    <a:pt x="203200" y="381469"/>
                  </a:lnTo>
                  <a:cubicBezTo>
                    <a:pt x="90976" y="381469"/>
                    <a:pt x="0" y="296074"/>
                    <a:pt x="0" y="190734"/>
                  </a:cubicBezTo>
                  <a:cubicBezTo>
                    <a:pt x="0" y="85395"/>
                    <a:pt x="90976" y="0"/>
                    <a:pt x="203200" y="0"/>
                  </a:cubicBezTo>
                  <a:close/>
                </a:path>
              </a:pathLst>
            </a:custGeom>
            <a:solidFill>
              <a:srgbClr val="E9EAF6"/>
            </a:solidFill>
            <a:ln cap="sq" cmpd="sng" w="19050">
              <a:solidFill>
                <a:srgbClr val="414370"/>
              </a:solidFill>
              <a:prstDash val="lg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6"/>
            <p:cNvSpPr txBox="1"/>
            <p:nvPr/>
          </p:nvSpPr>
          <p:spPr>
            <a:xfrm>
              <a:off x="0" y="-38100"/>
              <a:ext cx="883555"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6"/>
          <p:cNvSpPr txBox="1"/>
          <p:nvPr/>
        </p:nvSpPr>
        <p:spPr>
          <a:xfrm>
            <a:off x="1691400" y="1058065"/>
            <a:ext cx="5761200" cy="2160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699">
                <a:solidFill>
                  <a:srgbClr val="222366"/>
                </a:solidFill>
                <a:latin typeface="Public Sans"/>
                <a:ea typeface="Public Sans"/>
                <a:cs typeface="Public Sans"/>
                <a:sym typeface="Public Sans"/>
              </a:rPr>
              <a:t>E gli eventuali altri target? Si usano probe + semplici senza tag</a:t>
            </a:r>
            <a:br>
              <a:rPr lang="en-US" sz="2699">
                <a:solidFill>
                  <a:srgbClr val="222366"/>
                </a:solidFill>
                <a:latin typeface="Public Sans"/>
                <a:ea typeface="Public Sans"/>
                <a:cs typeface="Public Sans"/>
                <a:sym typeface="Public Sans"/>
              </a:rPr>
            </a:br>
            <a:r>
              <a:rPr lang="en-US" sz="2699">
                <a:solidFill>
                  <a:srgbClr val="222366"/>
                </a:solidFill>
                <a:latin typeface="Public Sans"/>
                <a:ea typeface="Public Sans"/>
                <a:cs typeface="Public Sans"/>
                <a:sym typeface="Public Sans"/>
              </a:rPr>
              <a:t>Tecnica della </a:t>
            </a:r>
            <a:r>
              <a:rPr b="1" lang="en-US" sz="2699">
                <a:solidFill>
                  <a:srgbClr val="222366"/>
                </a:solidFill>
                <a:latin typeface="Public Sans"/>
                <a:ea typeface="Public Sans"/>
                <a:cs typeface="Public Sans"/>
                <a:sym typeface="Public Sans"/>
              </a:rPr>
              <a:t>Click Chemistry </a:t>
            </a:r>
            <a:r>
              <a:rPr lang="en-US" sz="2699">
                <a:solidFill>
                  <a:srgbClr val="222366"/>
                </a:solidFill>
                <a:latin typeface="Public Sans"/>
                <a:ea typeface="Public Sans"/>
                <a:cs typeface="Public Sans"/>
                <a:sym typeface="Public Sans"/>
              </a:rPr>
              <a:t>per poi aggiungere il tag.</a:t>
            </a:r>
            <a:endParaRPr sz="1600">
              <a:latin typeface="Public Sans"/>
              <a:ea typeface="Public Sans"/>
              <a:cs typeface="Public Sans"/>
              <a:sym typeface="Public Sans"/>
            </a:endParaRPr>
          </a:p>
        </p:txBody>
      </p:sp>
      <p:sp>
        <p:nvSpPr>
          <p:cNvPr id="299" name="Google Shape;299;p6"/>
          <p:cNvSpPr txBox="1"/>
          <p:nvPr/>
        </p:nvSpPr>
        <p:spPr>
          <a:xfrm>
            <a:off x="1689650" y="4102393"/>
            <a:ext cx="57612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300" name="Google Shape;300;p6"/>
          <p:cNvSpPr txBox="1"/>
          <p:nvPr/>
        </p:nvSpPr>
        <p:spPr>
          <a:xfrm>
            <a:off x="1689650" y="7381871"/>
            <a:ext cx="57612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301" name="Google Shape;301;p6"/>
          <p:cNvSpPr txBox="1"/>
          <p:nvPr/>
        </p:nvSpPr>
        <p:spPr>
          <a:xfrm>
            <a:off x="8346786" y="795865"/>
            <a:ext cx="9319500" cy="2401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6500">
                <a:solidFill>
                  <a:srgbClr val="222366"/>
                </a:solidFill>
              </a:rPr>
              <a:t>Seconda parte: </a:t>
            </a:r>
            <a:endParaRPr sz="6500">
              <a:solidFill>
                <a:srgbClr val="222366"/>
              </a:solidFill>
            </a:endParaRPr>
          </a:p>
          <a:p>
            <a:pPr indent="0" lvl="0" marL="0" marR="0" rtl="0" algn="r">
              <a:lnSpc>
                <a:spcPct val="140000"/>
              </a:lnSpc>
              <a:spcBef>
                <a:spcPts val="0"/>
              </a:spcBef>
              <a:spcAft>
                <a:spcPts val="0"/>
              </a:spcAft>
              <a:buNone/>
            </a:pPr>
            <a:r>
              <a:rPr lang="en-US" sz="6500">
                <a:solidFill>
                  <a:srgbClr val="222366"/>
                </a:solidFill>
              </a:rPr>
              <a:t>Unbiased approach</a:t>
            </a:r>
            <a:endParaRPr/>
          </a:p>
        </p:txBody>
      </p:sp>
      <p:pic>
        <p:nvPicPr>
          <p:cNvPr id="302" name="Google Shape;302;p6"/>
          <p:cNvPicPr preferRelativeResize="0"/>
          <p:nvPr/>
        </p:nvPicPr>
        <p:blipFill>
          <a:blip r:embed="rId3">
            <a:alphaModFix/>
          </a:blip>
          <a:stretch>
            <a:fillRect/>
          </a:stretch>
        </p:blipFill>
        <p:spPr>
          <a:xfrm>
            <a:off x="1930054" y="4317791"/>
            <a:ext cx="14427875" cy="3996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7"/>
          <p:cNvSpPr txBox="1"/>
          <p:nvPr/>
        </p:nvSpPr>
        <p:spPr>
          <a:xfrm>
            <a:off x="2958606" y="8968375"/>
            <a:ext cx="12370800" cy="960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600"/>
              <a:t>Si ripete il saggio fino ai complessi PAP ma poi opero la digestione enzimatica con la tripsina, ora posso fare target ID con Spettrometria di massa.</a:t>
            </a:r>
            <a:endParaRPr sz="2600"/>
          </a:p>
        </p:txBody>
      </p:sp>
      <p:sp>
        <p:nvSpPr>
          <p:cNvPr id="308" name="Google Shape;308;p7"/>
          <p:cNvSpPr txBox="1"/>
          <p:nvPr/>
        </p:nvSpPr>
        <p:spPr>
          <a:xfrm>
            <a:off x="8111661" y="689565"/>
            <a:ext cx="9319500" cy="215400"/>
          </a:xfrm>
          <a:prstGeom prst="rect">
            <a:avLst/>
          </a:prstGeom>
          <a:noFill/>
          <a:ln>
            <a:noFill/>
          </a:ln>
        </p:spPr>
        <p:txBody>
          <a:bodyPr anchorCtr="0" anchor="t" bIns="0" lIns="0" spcFirstLastPara="1" rIns="0" wrap="square" tIns="0">
            <a:spAutoFit/>
          </a:bodyPr>
          <a:lstStyle/>
          <a:p>
            <a:pPr indent="0" lvl="0" marL="0" marR="0" rtl="0" algn="r">
              <a:lnSpc>
                <a:spcPct val="140005"/>
              </a:lnSpc>
              <a:spcBef>
                <a:spcPts val="0"/>
              </a:spcBef>
              <a:spcAft>
                <a:spcPts val="0"/>
              </a:spcAft>
              <a:buNone/>
            </a:pPr>
            <a:r>
              <a:t/>
            </a:r>
            <a:endParaRPr/>
          </a:p>
        </p:txBody>
      </p:sp>
      <p:pic>
        <p:nvPicPr>
          <p:cNvPr id="309" name="Google Shape;309;p7"/>
          <p:cNvPicPr preferRelativeResize="0"/>
          <p:nvPr/>
        </p:nvPicPr>
        <p:blipFill>
          <a:blip r:embed="rId3">
            <a:alphaModFix/>
          </a:blip>
          <a:stretch>
            <a:fillRect/>
          </a:stretch>
        </p:blipFill>
        <p:spPr>
          <a:xfrm>
            <a:off x="1555500" y="440872"/>
            <a:ext cx="15177000" cy="83714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1"/>
          <p:cNvSpPr txBox="1"/>
          <p:nvPr/>
        </p:nvSpPr>
        <p:spPr>
          <a:xfrm>
            <a:off x="1651350" y="371925"/>
            <a:ext cx="16042200" cy="708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4600">
                <a:latin typeface="EB Garamond"/>
                <a:ea typeface="EB Garamond"/>
                <a:cs typeface="EB Garamond"/>
                <a:sym typeface="EB Garamond"/>
              </a:rPr>
              <a:t>Proteomica </a:t>
            </a:r>
            <a:r>
              <a:rPr lang="en-US" sz="4600">
                <a:latin typeface="EB Garamond"/>
                <a:ea typeface="EB Garamond"/>
                <a:cs typeface="EB Garamond"/>
                <a:sym typeface="EB Garamond"/>
              </a:rPr>
              <a:t>quantitativa: uso di isotopi non radioattivi come barcode</a:t>
            </a:r>
            <a:endParaRPr sz="4600">
              <a:latin typeface="EB Garamond"/>
              <a:ea typeface="EB Garamond"/>
              <a:cs typeface="EB Garamond"/>
              <a:sym typeface="EB Garamond"/>
            </a:endParaRPr>
          </a:p>
        </p:txBody>
      </p:sp>
      <p:pic>
        <p:nvPicPr>
          <p:cNvPr id="315" name="Google Shape;315;p11"/>
          <p:cNvPicPr preferRelativeResize="0"/>
          <p:nvPr/>
        </p:nvPicPr>
        <p:blipFill>
          <a:blip r:embed="rId3">
            <a:alphaModFix/>
          </a:blip>
          <a:stretch>
            <a:fillRect/>
          </a:stretch>
        </p:blipFill>
        <p:spPr>
          <a:xfrm>
            <a:off x="2327350" y="1571400"/>
            <a:ext cx="14039925" cy="7908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g2e1a6f0ae86_4_13"/>
          <p:cNvPicPr preferRelativeResize="0"/>
          <p:nvPr/>
        </p:nvPicPr>
        <p:blipFill>
          <a:blip r:embed="rId3">
            <a:alphaModFix/>
          </a:blip>
          <a:stretch>
            <a:fillRect/>
          </a:stretch>
        </p:blipFill>
        <p:spPr>
          <a:xfrm>
            <a:off x="1063550" y="1034100"/>
            <a:ext cx="6189225" cy="4403275"/>
          </a:xfrm>
          <a:prstGeom prst="rect">
            <a:avLst/>
          </a:prstGeom>
          <a:noFill/>
          <a:ln>
            <a:noFill/>
          </a:ln>
        </p:spPr>
      </p:pic>
      <p:pic>
        <p:nvPicPr>
          <p:cNvPr id="321" name="Google Shape;321;g2e1a6f0ae86_4_13"/>
          <p:cNvPicPr preferRelativeResize="0"/>
          <p:nvPr/>
        </p:nvPicPr>
        <p:blipFill>
          <a:blip r:embed="rId4">
            <a:alphaModFix/>
          </a:blip>
          <a:stretch>
            <a:fillRect/>
          </a:stretch>
        </p:blipFill>
        <p:spPr>
          <a:xfrm>
            <a:off x="7846050" y="740188"/>
            <a:ext cx="9265953" cy="4991075"/>
          </a:xfrm>
          <a:prstGeom prst="rect">
            <a:avLst/>
          </a:prstGeom>
          <a:noFill/>
          <a:ln>
            <a:noFill/>
          </a:ln>
        </p:spPr>
      </p:pic>
      <p:sp>
        <p:nvSpPr>
          <p:cNvPr id="322" name="Google Shape;322;g2e1a6f0ae86_4_13"/>
          <p:cNvSpPr txBox="1"/>
          <p:nvPr/>
        </p:nvSpPr>
        <p:spPr>
          <a:xfrm>
            <a:off x="916600" y="6877600"/>
            <a:ext cx="168120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dk1"/>
                </a:solidFill>
              </a:rPr>
              <a:t>Le 4 proteine sono interattori CFTR? Analisi su cellule negative x CFTR (CFBE41o- ed HEK293);</a:t>
            </a:r>
            <a:endParaRPr sz="3200">
              <a:solidFill>
                <a:schemeClr val="dk1"/>
              </a:solidFill>
            </a:endParaRPr>
          </a:p>
          <a:p>
            <a:pPr indent="0" lvl="0" marL="0" rtl="0" algn="l">
              <a:spcBef>
                <a:spcPts val="0"/>
              </a:spcBef>
              <a:spcAft>
                <a:spcPts val="0"/>
              </a:spcAft>
              <a:buNone/>
            </a:pPr>
            <a:r>
              <a:rPr lang="en-US" sz="3200">
                <a:solidFill>
                  <a:schemeClr val="dk1"/>
                </a:solidFill>
              </a:rPr>
              <a:t>Porina presente sul sistema ORCC, canale alternativo per il Cloro? </a:t>
            </a:r>
            <a:endParaRPr sz="3200">
              <a:solidFill>
                <a:schemeClr val="dk1"/>
              </a:solidFill>
            </a:endParaRPr>
          </a:p>
          <a:p>
            <a:pPr indent="0" lvl="0" marL="0" rtl="0" algn="l">
              <a:spcBef>
                <a:spcPts val="0"/>
              </a:spcBef>
              <a:spcAft>
                <a:spcPts val="0"/>
              </a:spcAft>
              <a:buNone/>
            </a:pPr>
            <a:r>
              <a:rPr lang="en-US" sz="3200">
                <a:solidFill>
                  <a:schemeClr val="dk1"/>
                </a:solidFill>
              </a:rPr>
              <a:t>Interazioni con ARN23765? Vado avanti con il target validation → </a:t>
            </a:r>
            <a:r>
              <a:rPr b="1" lang="en-US" sz="3200">
                <a:solidFill>
                  <a:schemeClr val="dk1"/>
                </a:solidFill>
              </a:rPr>
              <a:t>tecnica biased</a:t>
            </a:r>
            <a:endParaRPr b="1" sz="32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2e1a6f0ae86_4_6"/>
          <p:cNvSpPr txBox="1"/>
          <p:nvPr/>
        </p:nvSpPr>
        <p:spPr>
          <a:xfrm>
            <a:off x="1672957" y="293465"/>
            <a:ext cx="14942100" cy="9696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lang="en-US" sz="6300">
                <a:solidFill>
                  <a:srgbClr val="222366"/>
                </a:solidFill>
              </a:rPr>
              <a:t>Saggio sull’epatotossicità</a:t>
            </a:r>
            <a:r>
              <a:rPr lang="en-US" sz="6300">
                <a:solidFill>
                  <a:srgbClr val="222366"/>
                </a:solidFill>
              </a:rPr>
              <a:t> </a:t>
            </a:r>
            <a:endParaRPr/>
          </a:p>
        </p:txBody>
      </p:sp>
      <p:pic>
        <p:nvPicPr>
          <p:cNvPr id="328" name="Google Shape;328;g2e1a6f0ae86_4_6"/>
          <p:cNvPicPr preferRelativeResize="0"/>
          <p:nvPr/>
        </p:nvPicPr>
        <p:blipFill rotWithShape="1">
          <a:blip r:embed="rId3">
            <a:alphaModFix/>
          </a:blip>
          <a:srcRect b="0" l="0" r="0" t="7697"/>
          <a:stretch/>
        </p:blipFill>
        <p:spPr>
          <a:xfrm>
            <a:off x="3032600" y="2074799"/>
            <a:ext cx="12222799" cy="1913900"/>
          </a:xfrm>
          <a:prstGeom prst="rect">
            <a:avLst/>
          </a:prstGeom>
          <a:noFill/>
          <a:ln>
            <a:noFill/>
          </a:ln>
        </p:spPr>
      </p:pic>
      <p:sp>
        <p:nvSpPr>
          <p:cNvPr id="329" name="Google Shape;329;g2e1a6f0ae86_4_6"/>
          <p:cNvSpPr txBox="1"/>
          <p:nvPr/>
        </p:nvSpPr>
        <p:spPr>
          <a:xfrm>
            <a:off x="1672925" y="5097825"/>
            <a:ext cx="6937800" cy="3588600"/>
          </a:xfrm>
          <a:prstGeom prst="rect">
            <a:avLst/>
          </a:prstGeom>
          <a:noFill/>
          <a:ln>
            <a:noFill/>
          </a:ln>
        </p:spPr>
        <p:txBody>
          <a:bodyPr anchorCtr="0" anchor="t" bIns="91425" lIns="91425" spcFirstLastPara="1" rIns="91425" wrap="square" tIns="91425">
            <a:noAutofit/>
          </a:bodyPr>
          <a:lstStyle/>
          <a:p>
            <a:pPr indent="-514350" lvl="0" marL="457200" rtl="0" algn="l">
              <a:spcBef>
                <a:spcPts val="0"/>
              </a:spcBef>
              <a:spcAft>
                <a:spcPts val="0"/>
              </a:spcAft>
              <a:buClr>
                <a:schemeClr val="dk1"/>
              </a:buClr>
              <a:buSzPts val="4500"/>
              <a:buFont typeface="Calibri"/>
              <a:buChar char="●"/>
            </a:pPr>
            <a:r>
              <a:rPr lang="en-US" sz="4500">
                <a:solidFill>
                  <a:schemeClr val="dk1"/>
                </a:solidFill>
                <a:latin typeface="Calibri"/>
                <a:ea typeface="Calibri"/>
                <a:cs typeface="Calibri"/>
                <a:sym typeface="Calibri"/>
              </a:rPr>
              <a:t>Epatotossicità</a:t>
            </a:r>
            <a:endParaRPr sz="4500">
              <a:solidFill>
                <a:schemeClr val="dk1"/>
              </a:solidFill>
              <a:latin typeface="Calibri"/>
              <a:ea typeface="Calibri"/>
              <a:cs typeface="Calibri"/>
              <a:sym typeface="Calibri"/>
            </a:endParaRPr>
          </a:p>
          <a:p>
            <a:pPr indent="-514350" lvl="0" marL="457200" rtl="0" algn="l">
              <a:spcBef>
                <a:spcPts val="0"/>
              </a:spcBef>
              <a:spcAft>
                <a:spcPts val="0"/>
              </a:spcAft>
              <a:buClr>
                <a:schemeClr val="dk1"/>
              </a:buClr>
              <a:buSzPts val="4500"/>
              <a:buFont typeface="Calibri"/>
              <a:buChar char="●"/>
            </a:pPr>
            <a:r>
              <a:rPr lang="en-US" sz="4500">
                <a:solidFill>
                  <a:schemeClr val="dk1"/>
                </a:solidFill>
                <a:latin typeface="Calibri"/>
                <a:ea typeface="Calibri"/>
                <a:cs typeface="Calibri"/>
                <a:sym typeface="Calibri"/>
              </a:rPr>
              <a:t>Modelli di saggi</a:t>
            </a:r>
            <a:endParaRPr sz="4500">
              <a:solidFill>
                <a:schemeClr val="dk1"/>
              </a:solidFill>
              <a:latin typeface="Calibri"/>
              <a:ea typeface="Calibri"/>
              <a:cs typeface="Calibri"/>
              <a:sym typeface="Calibri"/>
            </a:endParaRPr>
          </a:p>
          <a:p>
            <a:pPr indent="-514350" lvl="0" marL="457200" rtl="0" algn="l">
              <a:spcBef>
                <a:spcPts val="0"/>
              </a:spcBef>
              <a:spcAft>
                <a:spcPts val="0"/>
              </a:spcAft>
              <a:buClr>
                <a:schemeClr val="dk1"/>
              </a:buClr>
              <a:buSzPts val="4500"/>
              <a:buFont typeface="Calibri"/>
              <a:buChar char="●"/>
            </a:pPr>
            <a:r>
              <a:rPr lang="en-US" sz="4500">
                <a:solidFill>
                  <a:schemeClr val="dk1"/>
                </a:solidFill>
                <a:latin typeface="Calibri"/>
                <a:ea typeface="Calibri"/>
                <a:cs typeface="Calibri"/>
                <a:sym typeface="Calibri"/>
              </a:rPr>
              <a:t>Effetto Warburg e Crabtree</a:t>
            </a:r>
            <a:endParaRPr sz="4500">
              <a:solidFill>
                <a:schemeClr val="dk1"/>
              </a:solidFill>
              <a:latin typeface="Calibri"/>
              <a:ea typeface="Calibri"/>
              <a:cs typeface="Calibri"/>
              <a:sym typeface="Calibri"/>
            </a:endParaRPr>
          </a:p>
        </p:txBody>
      </p:sp>
      <p:pic>
        <p:nvPicPr>
          <p:cNvPr id="330" name="Google Shape;330;g2e1a6f0ae86_4_6"/>
          <p:cNvPicPr preferRelativeResize="0"/>
          <p:nvPr/>
        </p:nvPicPr>
        <p:blipFill>
          <a:blip r:embed="rId4">
            <a:alphaModFix/>
          </a:blip>
          <a:stretch>
            <a:fillRect/>
          </a:stretch>
        </p:blipFill>
        <p:spPr>
          <a:xfrm>
            <a:off x="11277725" y="5588901"/>
            <a:ext cx="4819150" cy="2674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2e1a6f0ae86_1_78"/>
          <p:cNvSpPr txBox="1"/>
          <p:nvPr/>
        </p:nvSpPr>
        <p:spPr>
          <a:xfrm>
            <a:off x="1672957" y="293465"/>
            <a:ext cx="14942100" cy="23271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lang="en-US" sz="6300">
                <a:solidFill>
                  <a:srgbClr val="222366"/>
                </a:solidFill>
              </a:rPr>
              <a:t>Modello HepG2 per lo studio della tossicità epatica</a:t>
            </a:r>
            <a:r>
              <a:rPr lang="en-US" sz="6300">
                <a:solidFill>
                  <a:srgbClr val="222366"/>
                </a:solidFill>
              </a:rPr>
              <a:t> </a:t>
            </a:r>
            <a:endParaRPr/>
          </a:p>
        </p:txBody>
      </p:sp>
      <p:pic>
        <p:nvPicPr>
          <p:cNvPr id="336" name="Google Shape;336;g2e1a6f0ae86_1_78"/>
          <p:cNvPicPr preferRelativeResize="0"/>
          <p:nvPr/>
        </p:nvPicPr>
        <p:blipFill>
          <a:blip r:embed="rId3">
            <a:alphaModFix/>
          </a:blip>
          <a:stretch>
            <a:fillRect/>
          </a:stretch>
        </p:blipFill>
        <p:spPr>
          <a:xfrm>
            <a:off x="3136425" y="3534977"/>
            <a:ext cx="12608400" cy="3846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2e1a6f0ae86_1_83"/>
          <p:cNvSpPr txBox="1"/>
          <p:nvPr/>
        </p:nvSpPr>
        <p:spPr>
          <a:xfrm>
            <a:off x="1672957" y="293465"/>
            <a:ext cx="14942100" cy="9696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lang="en-US" sz="6300">
                <a:solidFill>
                  <a:srgbClr val="222366"/>
                </a:solidFill>
              </a:rPr>
              <a:t>Risultati</a:t>
            </a:r>
            <a:r>
              <a:rPr lang="en-US" sz="6300">
                <a:solidFill>
                  <a:srgbClr val="222366"/>
                </a:solidFill>
              </a:rPr>
              <a:t> </a:t>
            </a:r>
            <a:endParaRPr/>
          </a:p>
        </p:txBody>
      </p:sp>
      <p:pic>
        <p:nvPicPr>
          <p:cNvPr id="342" name="Google Shape;342;g2e1a6f0ae86_1_83"/>
          <p:cNvPicPr preferRelativeResize="0"/>
          <p:nvPr/>
        </p:nvPicPr>
        <p:blipFill>
          <a:blip r:embed="rId3">
            <a:alphaModFix/>
          </a:blip>
          <a:stretch>
            <a:fillRect/>
          </a:stretch>
        </p:blipFill>
        <p:spPr>
          <a:xfrm>
            <a:off x="1447800" y="1491675"/>
            <a:ext cx="5868405" cy="3122625"/>
          </a:xfrm>
          <a:prstGeom prst="rect">
            <a:avLst/>
          </a:prstGeom>
          <a:noFill/>
          <a:ln>
            <a:noFill/>
          </a:ln>
        </p:spPr>
      </p:pic>
      <p:pic>
        <p:nvPicPr>
          <p:cNvPr id="343" name="Google Shape;343;g2e1a6f0ae86_1_83"/>
          <p:cNvPicPr preferRelativeResize="0"/>
          <p:nvPr/>
        </p:nvPicPr>
        <p:blipFill>
          <a:blip r:embed="rId4">
            <a:alphaModFix/>
          </a:blip>
          <a:stretch>
            <a:fillRect/>
          </a:stretch>
        </p:blipFill>
        <p:spPr>
          <a:xfrm>
            <a:off x="1447800" y="4913200"/>
            <a:ext cx="5868400" cy="3097954"/>
          </a:xfrm>
          <a:prstGeom prst="rect">
            <a:avLst/>
          </a:prstGeom>
          <a:noFill/>
          <a:ln>
            <a:noFill/>
          </a:ln>
        </p:spPr>
      </p:pic>
      <p:pic>
        <p:nvPicPr>
          <p:cNvPr id="344" name="Google Shape;344;g2e1a6f0ae86_1_83"/>
          <p:cNvPicPr preferRelativeResize="0"/>
          <p:nvPr/>
        </p:nvPicPr>
        <p:blipFill>
          <a:blip r:embed="rId5">
            <a:alphaModFix/>
          </a:blip>
          <a:stretch>
            <a:fillRect/>
          </a:stretch>
        </p:blipFill>
        <p:spPr>
          <a:xfrm>
            <a:off x="1067799" y="8273476"/>
            <a:ext cx="6844066" cy="1430850"/>
          </a:xfrm>
          <a:prstGeom prst="rect">
            <a:avLst/>
          </a:prstGeom>
          <a:noFill/>
          <a:ln>
            <a:noFill/>
          </a:ln>
        </p:spPr>
      </p:pic>
      <p:pic>
        <p:nvPicPr>
          <p:cNvPr id="345" name="Google Shape;345;g2e1a6f0ae86_1_83"/>
          <p:cNvPicPr preferRelativeResize="0"/>
          <p:nvPr/>
        </p:nvPicPr>
        <p:blipFill>
          <a:blip r:embed="rId6">
            <a:alphaModFix/>
          </a:blip>
          <a:stretch>
            <a:fillRect/>
          </a:stretch>
        </p:blipFill>
        <p:spPr>
          <a:xfrm>
            <a:off x="10783300" y="1567875"/>
            <a:ext cx="5862524" cy="3097950"/>
          </a:xfrm>
          <a:prstGeom prst="rect">
            <a:avLst/>
          </a:prstGeom>
          <a:noFill/>
          <a:ln>
            <a:noFill/>
          </a:ln>
        </p:spPr>
      </p:pic>
      <p:pic>
        <p:nvPicPr>
          <p:cNvPr id="346" name="Google Shape;346;g2e1a6f0ae86_1_83"/>
          <p:cNvPicPr preferRelativeResize="0"/>
          <p:nvPr/>
        </p:nvPicPr>
        <p:blipFill>
          <a:blip r:embed="rId7">
            <a:alphaModFix/>
          </a:blip>
          <a:stretch>
            <a:fillRect/>
          </a:stretch>
        </p:blipFill>
        <p:spPr>
          <a:xfrm>
            <a:off x="10859500" y="5022425"/>
            <a:ext cx="5862525" cy="3167431"/>
          </a:xfrm>
          <a:prstGeom prst="rect">
            <a:avLst/>
          </a:prstGeom>
          <a:noFill/>
          <a:ln>
            <a:noFill/>
          </a:ln>
        </p:spPr>
      </p:pic>
      <p:pic>
        <p:nvPicPr>
          <p:cNvPr id="347" name="Google Shape;347;g2e1a6f0ae86_1_83"/>
          <p:cNvPicPr preferRelativeResize="0"/>
          <p:nvPr/>
        </p:nvPicPr>
        <p:blipFill>
          <a:blip r:embed="rId8">
            <a:alphaModFix/>
          </a:blip>
          <a:stretch>
            <a:fillRect/>
          </a:stretch>
        </p:blipFill>
        <p:spPr>
          <a:xfrm>
            <a:off x="9716499" y="8418449"/>
            <a:ext cx="8244772" cy="1362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grpSp>
        <p:nvGrpSpPr>
          <p:cNvPr id="103" name="Google Shape;103;p2"/>
          <p:cNvGrpSpPr/>
          <p:nvPr/>
        </p:nvGrpSpPr>
        <p:grpSpPr>
          <a:xfrm>
            <a:off x="469511" y="-685363"/>
            <a:ext cx="17310608" cy="10357258"/>
            <a:chOff x="0" y="-38100"/>
            <a:chExt cx="774713" cy="463525"/>
          </a:xfrm>
        </p:grpSpPr>
        <p:sp>
          <p:nvSpPr>
            <p:cNvPr id="104" name="Google Shape;104;p2"/>
            <p:cNvSpPr/>
            <p:nvPr/>
          </p:nvSpPr>
          <p:spPr>
            <a:xfrm>
              <a:off x="0" y="0"/>
              <a:ext cx="774713" cy="425425"/>
            </a:xfrm>
            <a:custGeom>
              <a:rect b="b" l="l" r="r" t="t"/>
              <a:pathLst>
                <a:path extrusionOk="0" h="425425" w="774713">
                  <a:moveTo>
                    <a:pt x="571513" y="0"/>
                  </a:moveTo>
                  <a:cubicBezTo>
                    <a:pt x="683737" y="0"/>
                    <a:pt x="774713" y="95235"/>
                    <a:pt x="774713" y="212713"/>
                  </a:cubicBezTo>
                  <a:cubicBezTo>
                    <a:pt x="774713" y="330191"/>
                    <a:pt x="683737" y="425425"/>
                    <a:pt x="571513" y="425425"/>
                  </a:cubicBezTo>
                  <a:lnTo>
                    <a:pt x="203200" y="425425"/>
                  </a:lnTo>
                  <a:cubicBezTo>
                    <a:pt x="90976" y="425425"/>
                    <a:pt x="0" y="330191"/>
                    <a:pt x="0" y="212713"/>
                  </a:cubicBezTo>
                  <a:cubicBezTo>
                    <a:pt x="0" y="95235"/>
                    <a:pt x="90976" y="0"/>
                    <a:pt x="203200" y="0"/>
                  </a:cubicBezTo>
                  <a:close/>
                </a:path>
              </a:pathLst>
            </a:custGeom>
            <a:solidFill>
              <a:srgbClr val="E9E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txBox="1"/>
            <p:nvPr/>
          </p:nvSpPr>
          <p:spPr>
            <a:xfrm>
              <a:off x="0" y="-38100"/>
              <a:ext cx="774713" cy="4635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2"/>
          <p:cNvSpPr/>
          <p:nvPr/>
        </p:nvSpPr>
        <p:spPr>
          <a:xfrm rot="-137149">
            <a:off x="798905" y="392089"/>
            <a:ext cx="1402006" cy="1402006"/>
          </a:xfrm>
          <a:custGeom>
            <a:rect b="b" l="l" r="r" t="t"/>
            <a:pathLst>
              <a:path extrusionOk="0" h="1402006" w="1402006">
                <a:moveTo>
                  <a:pt x="0" y="0"/>
                </a:moveTo>
                <a:lnTo>
                  <a:pt x="1402006" y="0"/>
                </a:lnTo>
                <a:lnTo>
                  <a:pt x="1402006" y="1402006"/>
                </a:lnTo>
                <a:lnTo>
                  <a:pt x="0" y="1402006"/>
                </a:lnTo>
                <a:lnTo>
                  <a:pt x="0" y="0"/>
                </a:lnTo>
                <a:close/>
              </a:path>
            </a:pathLst>
          </a:custGeom>
          <a:blipFill rotWithShape="1">
            <a:blip r:embed="rId3">
              <a:alphaModFix/>
            </a:blip>
            <a:stretch>
              <a:fillRect b="0" l="0" r="0" t="0"/>
            </a:stretch>
          </a:blipFill>
          <a:ln>
            <a:noFill/>
          </a:ln>
        </p:spPr>
      </p:sp>
      <p:sp>
        <p:nvSpPr>
          <p:cNvPr id="107" name="Google Shape;107;p2"/>
          <p:cNvSpPr txBox="1"/>
          <p:nvPr/>
        </p:nvSpPr>
        <p:spPr>
          <a:xfrm>
            <a:off x="2806273" y="584882"/>
            <a:ext cx="12637084" cy="2129365"/>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0" i="0" lang="en-US" sz="6300" u="none" cap="none" strike="noStrike">
                <a:solidFill>
                  <a:srgbClr val="222366"/>
                </a:solidFill>
                <a:latin typeface="Arial"/>
                <a:ea typeface="Arial"/>
                <a:cs typeface="Arial"/>
                <a:sym typeface="Arial"/>
              </a:rPr>
              <a:t>The Italian institute of technology - IIT</a:t>
            </a:r>
            <a:endParaRPr b="0" i="0" sz="6300" u="none" cap="none" strike="noStrike">
              <a:solidFill>
                <a:srgbClr val="222366"/>
              </a:solidFill>
              <a:latin typeface="Arial"/>
              <a:ea typeface="Arial"/>
              <a:cs typeface="Arial"/>
              <a:sym typeface="Arial"/>
            </a:endParaRPr>
          </a:p>
        </p:txBody>
      </p:sp>
      <p:pic>
        <p:nvPicPr>
          <p:cNvPr id="108" name="Google Shape;108;p2"/>
          <p:cNvPicPr preferRelativeResize="0"/>
          <p:nvPr/>
        </p:nvPicPr>
        <p:blipFill>
          <a:blip r:embed="rId4">
            <a:alphaModFix/>
          </a:blip>
          <a:stretch>
            <a:fillRect/>
          </a:stretch>
        </p:blipFill>
        <p:spPr>
          <a:xfrm>
            <a:off x="1120950" y="3019050"/>
            <a:ext cx="8992701" cy="5989750"/>
          </a:xfrm>
          <a:prstGeom prst="rect">
            <a:avLst/>
          </a:prstGeom>
          <a:noFill/>
          <a:ln>
            <a:noFill/>
          </a:ln>
        </p:spPr>
      </p:pic>
      <p:sp>
        <p:nvSpPr>
          <p:cNvPr id="109" name="Google Shape;109;p2"/>
          <p:cNvSpPr txBox="1"/>
          <p:nvPr/>
        </p:nvSpPr>
        <p:spPr>
          <a:xfrm>
            <a:off x="11117800" y="3366975"/>
            <a:ext cx="6002400" cy="4936800"/>
          </a:xfrm>
          <a:prstGeom prst="rect">
            <a:avLst/>
          </a:prstGeom>
          <a:noFill/>
          <a:ln>
            <a:noFill/>
          </a:ln>
        </p:spPr>
        <p:txBody>
          <a:bodyPr anchorCtr="0" anchor="t" bIns="91425" lIns="91425" spcFirstLastPara="1" rIns="91425" wrap="square" tIns="91425">
            <a:noAutofit/>
          </a:bodyPr>
          <a:lstStyle/>
          <a:p>
            <a:pPr indent="-488950" lvl="0" marL="457200" rtl="0" algn="l">
              <a:spcBef>
                <a:spcPts val="0"/>
              </a:spcBef>
              <a:spcAft>
                <a:spcPts val="0"/>
              </a:spcAft>
              <a:buClr>
                <a:schemeClr val="dk1"/>
              </a:buClr>
              <a:buSzPts val="4100"/>
              <a:buFont typeface="Calibri"/>
              <a:buChar char="●"/>
            </a:pPr>
            <a:r>
              <a:rPr lang="en-US" sz="4100">
                <a:solidFill>
                  <a:schemeClr val="dk1"/>
                </a:solidFill>
                <a:latin typeface="Calibri"/>
                <a:ea typeface="Calibri"/>
                <a:cs typeface="Calibri"/>
                <a:sym typeface="Calibri"/>
              </a:rPr>
              <a:t>Scienze computazionali</a:t>
            </a:r>
            <a:endParaRPr sz="4100">
              <a:solidFill>
                <a:schemeClr val="dk1"/>
              </a:solidFill>
              <a:latin typeface="Calibri"/>
              <a:ea typeface="Calibri"/>
              <a:cs typeface="Calibri"/>
              <a:sym typeface="Calibri"/>
            </a:endParaRPr>
          </a:p>
          <a:p>
            <a:pPr indent="-488950" lvl="0" marL="457200" rtl="0" algn="l">
              <a:spcBef>
                <a:spcPts val="0"/>
              </a:spcBef>
              <a:spcAft>
                <a:spcPts val="0"/>
              </a:spcAft>
              <a:buClr>
                <a:schemeClr val="dk1"/>
              </a:buClr>
              <a:buSzPts val="4100"/>
              <a:buFont typeface="Calibri"/>
              <a:buChar char="●"/>
            </a:pPr>
            <a:r>
              <a:rPr lang="en-US" sz="4100">
                <a:solidFill>
                  <a:schemeClr val="dk1"/>
                </a:solidFill>
                <a:latin typeface="Calibri"/>
                <a:ea typeface="Calibri"/>
                <a:cs typeface="Calibri"/>
                <a:sym typeface="Calibri"/>
              </a:rPr>
              <a:t>Life tech</a:t>
            </a:r>
            <a:endParaRPr sz="4100">
              <a:solidFill>
                <a:schemeClr val="dk1"/>
              </a:solidFill>
              <a:latin typeface="Calibri"/>
              <a:ea typeface="Calibri"/>
              <a:cs typeface="Calibri"/>
              <a:sym typeface="Calibri"/>
            </a:endParaRPr>
          </a:p>
          <a:p>
            <a:pPr indent="-488950" lvl="0" marL="457200" rtl="0" algn="l">
              <a:spcBef>
                <a:spcPts val="0"/>
              </a:spcBef>
              <a:spcAft>
                <a:spcPts val="0"/>
              </a:spcAft>
              <a:buClr>
                <a:schemeClr val="dk1"/>
              </a:buClr>
              <a:buSzPts val="4100"/>
              <a:buFont typeface="Calibri"/>
              <a:buChar char="●"/>
            </a:pPr>
            <a:r>
              <a:rPr lang="en-US" sz="4100">
                <a:solidFill>
                  <a:schemeClr val="dk1"/>
                </a:solidFill>
                <a:latin typeface="Calibri"/>
                <a:ea typeface="Calibri"/>
                <a:cs typeface="Calibri"/>
                <a:sym typeface="Calibri"/>
              </a:rPr>
              <a:t>Nanomateriali</a:t>
            </a:r>
            <a:endParaRPr sz="4100">
              <a:solidFill>
                <a:schemeClr val="dk1"/>
              </a:solidFill>
              <a:latin typeface="Calibri"/>
              <a:ea typeface="Calibri"/>
              <a:cs typeface="Calibri"/>
              <a:sym typeface="Calibri"/>
            </a:endParaRPr>
          </a:p>
          <a:p>
            <a:pPr indent="-488950" lvl="0" marL="457200" rtl="0" algn="l">
              <a:spcBef>
                <a:spcPts val="0"/>
              </a:spcBef>
              <a:spcAft>
                <a:spcPts val="0"/>
              </a:spcAft>
              <a:buClr>
                <a:schemeClr val="dk1"/>
              </a:buClr>
              <a:buSzPts val="4100"/>
              <a:buFont typeface="Calibri"/>
              <a:buChar char="●"/>
            </a:pPr>
            <a:r>
              <a:rPr lang="en-US" sz="4100">
                <a:solidFill>
                  <a:schemeClr val="dk1"/>
                </a:solidFill>
                <a:latin typeface="Calibri"/>
                <a:ea typeface="Calibri"/>
                <a:cs typeface="Calibri"/>
                <a:sym typeface="Calibri"/>
              </a:rPr>
              <a:t>Robotica</a:t>
            </a:r>
            <a:endParaRPr sz="41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2e1a6f0ae86_1_93"/>
          <p:cNvSpPr txBox="1"/>
          <p:nvPr/>
        </p:nvSpPr>
        <p:spPr>
          <a:xfrm>
            <a:off x="1585957" y="336790"/>
            <a:ext cx="14942100" cy="9696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lang="en-US" sz="6300">
                <a:solidFill>
                  <a:srgbClr val="222366"/>
                </a:solidFill>
              </a:rPr>
              <a:t>Risultati e conclusioni </a:t>
            </a:r>
            <a:endParaRPr/>
          </a:p>
        </p:txBody>
      </p:sp>
      <p:pic>
        <p:nvPicPr>
          <p:cNvPr id="353" name="Google Shape;353;g2e1a6f0ae86_1_93"/>
          <p:cNvPicPr preferRelativeResize="0"/>
          <p:nvPr/>
        </p:nvPicPr>
        <p:blipFill>
          <a:blip r:embed="rId3">
            <a:alphaModFix/>
          </a:blip>
          <a:stretch>
            <a:fillRect/>
          </a:stretch>
        </p:blipFill>
        <p:spPr>
          <a:xfrm>
            <a:off x="2971800" y="1644080"/>
            <a:ext cx="12862526" cy="2431575"/>
          </a:xfrm>
          <a:prstGeom prst="rect">
            <a:avLst/>
          </a:prstGeom>
          <a:noFill/>
          <a:ln>
            <a:noFill/>
          </a:ln>
        </p:spPr>
      </p:pic>
      <p:pic>
        <p:nvPicPr>
          <p:cNvPr id="354" name="Google Shape;354;g2e1a6f0ae86_1_93"/>
          <p:cNvPicPr preferRelativeResize="0"/>
          <p:nvPr/>
        </p:nvPicPr>
        <p:blipFill>
          <a:blip r:embed="rId4">
            <a:alphaModFix/>
          </a:blip>
          <a:stretch>
            <a:fillRect/>
          </a:stretch>
        </p:blipFill>
        <p:spPr>
          <a:xfrm>
            <a:off x="5738200" y="4641923"/>
            <a:ext cx="7304400" cy="4379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grpSp>
        <p:nvGrpSpPr>
          <p:cNvPr id="359" name="Google Shape;359;p15"/>
          <p:cNvGrpSpPr/>
          <p:nvPr/>
        </p:nvGrpSpPr>
        <p:grpSpPr>
          <a:xfrm>
            <a:off x="381000" y="48663"/>
            <a:ext cx="15316200" cy="4526312"/>
            <a:chOff x="0" y="-38100"/>
            <a:chExt cx="1100680" cy="419569"/>
          </a:xfrm>
        </p:grpSpPr>
        <p:sp>
          <p:nvSpPr>
            <p:cNvPr id="360" name="Google Shape;360;p15"/>
            <p:cNvSpPr/>
            <p:nvPr/>
          </p:nvSpPr>
          <p:spPr>
            <a:xfrm>
              <a:off x="0" y="0"/>
              <a:ext cx="1100680" cy="381469"/>
            </a:xfrm>
            <a:custGeom>
              <a:rect b="b" l="l" r="r" t="t"/>
              <a:pathLst>
                <a:path extrusionOk="0" h="381469" w="1100680">
                  <a:moveTo>
                    <a:pt x="897480" y="0"/>
                  </a:moveTo>
                  <a:cubicBezTo>
                    <a:pt x="1009705" y="0"/>
                    <a:pt x="1100680" y="85395"/>
                    <a:pt x="1100680" y="190734"/>
                  </a:cubicBezTo>
                  <a:cubicBezTo>
                    <a:pt x="1100680" y="296074"/>
                    <a:pt x="1009705" y="381469"/>
                    <a:pt x="897480" y="381469"/>
                  </a:cubicBezTo>
                  <a:lnTo>
                    <a:pt x="203200" y="381469"/>
                  </a:lnTo>
                  <a:cubicBezTo>
                    <a:pt x="90976" y="381469"/>
                    <a:pt x="0" y="296074"/>
                    <a:pt x="0" y="190734"/>
                  </a:cubicBezTo>
                  <a:cubicBezTo>
                    <a:pt x="0" y="85395"/>
                    <a:pt x="90976" y="0"/>
                    <a:pt x="203200" y="0"/>
                  </a:cubicBezTo>
                  <a:close/>
                </a:path>
              </a:pathLst>
            </a:custGeom>
            <a:solidFill>
              <a:srgbClr val="E9EAF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15"/>
            <p:cNvSpPr txBox="1"/>
            <p:nvPr/>
          </p:nvSpPr>
          <p:spPr>
            <a:xfrm>
              <a:off x="0" y="-38100"/>
              <a:ext cx="1100680"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2" name="Google Shape;362;p15"/>
          <p:cNvSpPr txBox="1"/>
          <p:nvPr/>
        </p:nvSpPr>
        <p:spPr>
          <a:xfrm>
            <a:off x="609600" y="459686"/>
            <a:ext cx="14554200" cy="3770263"/>
          </a:xfrm>
          <a:prstGeom prst="rect">
            <a:avLst/>
          </a:prstGeom>
          <a:noFill/>
          <a:ln>
            <a:noFill/>
          </a:ln>
        </p:spPr>
        <p:txBody>
          <a:bodyPr anchorCtr="0" anchor="t" bIns="0" lIns="0" spcFirstLastPara="1" rIns="0" wrap="square" tIns="0">
            <a:spAutoFit/>
          </a:bodyPr>
          <a:lstStyle/>
          <a:p>
            <a:pPr indent="0" lvl="0" marL="0" marR="0" rtl="0" algn="ctr">
              <a:lnSpc>
                <a:spcPct val="204145"/>
              </a:lnSpc>
              <a:spcBef>
                <a:spcPts val="0"/>
              </a:spcBef>
              <a:spcAft>
                <a:spcPts val="0"/>
              </a:spcAft>
              <a:buNone/>
            </a:pPr>
            <a:r>
              <a:rPr lang="en-US" sz="4800">
                <a:solidFill>
                  <a:srgbClr val="222366"/>
                </a:solidFill>
                <a:latin typeface="Arial"/>
                <a:ea typeface="Arial"/>
                <a:cs typeface="Arial"/>
                <a:sym typeface="Arial"/>
              </a:rPr>
              <a:t>Acknowledgements</a:t>
            </a:r>
            <a:endParaRPr/>
          </a:p>
          <a:p>
            <a:pPr indent="0" lvl="0" marL="0" marR="0" rtl="0" algn="ctr">
              <a:lnSpc>
                <a:spcPct val="244974"/>
              </a:lnSpc>
              <a:spcBef>
                <a:spcPts val="0"/>
              </a:spcBef>
              <a:spcAft>
                <a:spcPts val="0"/>
              </a:spcAft>
              <a:buNone/>
            </a:pPr>
            <a:r>
              <a:rPr b="1" lang="en-US" sz="4000">
                <a:solidFill>
                  <a:srgbClr val="222366"/>
                </a:solidFill>
                <a:latin typeface="Public Sans"/>
                <a:ea typeface="Public Sans"/>
                <a:cs typeface="Public Sans"/>
                <a:sym typeface="Public Sans"/>
              </a:rPr>
              <a:t>IIT: </a:t>
            </a:r>
            <a:r>
              <a:rPr b="1" lang="en-US" sz="2000">
                <a:solidFill>
                  <a:srgbClr val="222366"/>
                </a:solidFill>
                <a:latin typeface="Public Sans"/>
                <a:ea typeface="Public Sans"/>
                <a:cs typeface="Public Sans"/>
                <a:sym typeface="Public Sans"/>
              </a:rPr>
              <a:t>Tiziano Bandiera, Fabio Bertozzi, Elisa Romeo, Russo Debora.</a:t>
            </a:r>
            <a:endParaRPr/>
          </a:p>
          <a:p>
            <a:pPr indent="0" lvl="0" marL="0" marR="0" rtl="0" algn="ctr">
              <a:lnSpc>
                <a:spcPct val="244974"/>
              </a:lnSpc>
              <a:spcBef>
                <a:spcPts val="0"/>
              </a:spcBef>
              <a:spcAft>
                <a:spcPts val="0"/>
              </a:spcAft>
              <a:buNone/>
            </a:pPr>
            <a:r>
              <a:rPr b="1" lang="en-US" sz="4000">
                <a:solidFill>
                  <a:srgbClr val="222366"/>
                </a:solidFill>
                <a:latin typeface="Public Sans"/>
                <a:ea typeface="Public Sans"/>
                <a:cs typeface="Public Sans"/>
                <a:sym typeface="Public Sans"/>
              </a:rPr>
              <a:t>UNIMIB: </a:t>
            </a:r>
            <a:r>
              <a:rPr b="1" lang="en-US" sz="2000">
                <a:solidFill>
                  <a:srgbClr val="222366"/>
                </a:solidFill>
                <a:latin typeface="Public Sans"/>
                <a:ea typeface="Public Sans"/>
                <a:cs typeface="Public Sans"/>
                <a:sym typeface="Public Sans"/>
              </a:rPr>
              <a:t>Costa Barbara,  Daniela Ferrari</a:t>
            </a:r>
            <a:endParaRPr b="1" sz="1800">
              <a:solidFill>
                <a:srgbClr val="222366"/>
              </a:solidFill>
              <a:latin typeface="Public Sans"/>
              <a:ea typeface="Public Sans"/>
              <a:cs typeface="Public Sans"/>
              <a:sym typeface="Public Sans"/>
            </a:endParaRPr>
          </a:p>
        </p:txBody>
      </p:sp>
      <p:grpSp>
        <p:nvGrpSpPr>
          <p:cNvPr id="363" name="Google Shape;363;p15"/>
          <p:cNvGrpSpPr/>
          <p:nvPr/>
        </p:nvGrpSpPr>
        <p:grpSpPr>
          <a:xfrm>
            <a:off x="96520" y="4442581"/>
            <a:ext cx="18211800" cy="5844419"/>
            <a:chOff x="0" y="-38100"/>
            <a:chExt cx="1100680" cy="419569"/>
          </a:xfrm>
        </p:grpSpPr>
        <p:sp>
          <p:nvSpPr>
            <p:cNvPr id="364" name="Google Shape;364;p15"/>
            <p:cNvSpPr/>
            <p:nvPr/>
          </p:nvSpPr>
          <p:spPr>
            <a:xfrm>
              <a:off x="0" y="0"/>
              <a:ext cx="1100680" cy="381469"/>
            </a:xfrm>
            <a:custGeom>
              <a:rect b="b" l="l" r="r" t="t"/>
              <a:pathLst>
                <a:path extrusionOk="0" h="381469" w="1100680">
                  <a:moveTo>
                    <a:pt x="897480" y="0"/>
                  </a:moveTo>
                  <a:cubicBezTo>
                    <a:pt x="1009705" y="0"/>
                    <a:pt x="1100680" y="85395"/>
                    <a:pt x="1100680" y="190734"/>
                  </a:cubicBezTo>
                  <a:cubicBezTo>
                    <a:pt x="1100680" y="296074"/>
                    <a:pt x="1009705" y="381469"/>
                    <a:pt x="897480" y="381469"/>
                  </a:cubicBezTo>
                  <a:lnTo>
                    <a:pt x="203200" y="381469"/>
                  </a:lnTo>
                  <a:cubicBezTo>
                    <a:pt x="90976" y="381469"/>
                    <a:pt x="0" y="296074"/>
                    <a:pt x="0" y="190734"/>
                  </a:cubicBezTo>
                  <a:cubicBezTo>
                    <a:pt x="0" y="85395"/>
                    <a:pt x="90976" y="0"/>
                    <a:pt x="203200" y="0"/>
                  </a:cubicBezTo>
                  <a:close/>
                </a:path>
              </a:pathLst>
            </a:custGeom>
            <a:solidFill>
              <a:srgbClr val="E9EAF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15"/>
            <p:cNvSpPr txBox="1"/>
            <p:nvPr/>
          </p:nvSpPr>
          <p:spPr>
            <a:xfrm>
              <a:off x="0" y="-38100"/>
              <a:ext cx="1100680"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6" name="Google Shape;366;p15"/>
          <p:cNvSpPr txBox="1"/>
          <p:nvPr/>
        </p:nvSpPr>
        <p:spPr>
          <a:xfrm>
            <a:off x="2590475" y="5292125"/>
            <a:ext cx="12722700" cy="6294900"/>
          </a:xfrm>
          <a:prstGeom prst="rect">
            <a:avLst/>
          </a:prstGeom>
          <a:noFill/>
          <a:ln>
            <a:noFill/>
          </a:ln>
        </p:spPr>
        <p:txBody>
          <a:bodyPr anchorCtr="0" anchor="t" bIns="0" lIns="0" spcFirstLastPara="1" rIns="0" wrap="square" tIns="0">
            <a:spAutoFit/>
          </a:bodyPr>
          <a:lstStyle/>
          <a:p>
            <a:pPr indent="0" lvl="0" marL="0" marR="0" rtl="0" algn="ctr">
              <a:lnSpc>
                <a:spcPct val="204145"/>
              </a:lnSpc>
              <a:spcBef>
                <a:spcPts val="0"/>
              </a:spcBef>
              <a:spcAft>
                <a:spcPts val="0"/>
              </a:spcAft>
              <a:buNone/>
            </a:pPr>
            <a:r>
              <a:rPr lang="en-US" sz="4800">
                <a:solidFill>
                  <a:srgbClr val="222366"/>
                </a:solidFill>
                <a:latin typeface="Arial"/>
                <a:ea typeface="Arial"/>
                <a:cs typeface="Arial"/>
                <a:sym typeface="Arial"/>
              </a:rPr>
              <a:t>Bibliography</a:t>
            </a:r>
            <a:endParaRPr/>
          </a:p>
          <a:p>
            <a:pPr indent="-285750" lvl="0" marL="285750" marR="0" rtl="0" algn="just">
              <a:lnSpc>
                <a:spcPct val="699928"/>
              </a:lnSpc>
              <a:spcBef>
                <a:spcPts val="0"/>
              </a:spcBef>
              <a:spcAft>
                <a:spcPts val="0"/>
              </a:spcAft>
              <a:buClr>
                <a:srgbClr val="222366"/>
              </a:buClr>
              <a:buSzPts val="1400"/>
              <a:buFont typeface="Public Sans"/>
              <a:buChar char="-"/>
            </a:pPr>
            <a:r>
              <a:rPr b="1" lang="en-US" sz="1400" u="sng">
                <a:solidFill>
                  <a:srgbClr val="222366"/>
                </a:solidFill>
                <a:latin typeface="Public Sans"/>
                <a:ea typeface="Public Sans"/>
                <a:cs typeface="Public Sans"/>
                <a:sym typeface="Public Sans"/>
                <a:hlinkClick r:id="rId3">
                  <a:extLst>
                    <a:ext uri="{A12FA001-AC4F-418D-AE19-62706E023703}">
                      <ahyp:hlinkClr val="tx"/>
                    </a:ext>
                  </a:extLst>
                </a:hlinkClick>
              </a:rPr>
              <a:t>https://www.fibrosicisticaricerca.it/tutte-le-novita-su-arn23765-il-composto-sviluppato-dal-progetto-strategico-task-force-for-cystic-fibrosis-p</a:t>
            </a:r>
            <a:r>
              <a:rPr b="1" lang="en-US" sz="1400" u="sng">
                <a:solidFill>
                  <a:srgbClr val="222366"/>
                </a:solidFill>
                <a:latin typeface="Public Sans"/>
                <a:ea typeface="Public Sans"/>
                <a:cs typeface="Public Sans"/>
                <a:sym typeface="Public Sans"/>
                <a:hlinkClick r:id="rId4">
                  <a:extLst>
                    <a:ext uri="{A12FA001-AC4F-418D-AE19-62706E023703}">
                      <ahyp:hlinkClr val="tx"/>
                    </a:ext>
                  </a:extLst>
                </a:hlinkClick>
              </a:rPr>
              <a:t>r</a:t>
            </a:r>
            <a:r>
              <a:rPr b="1" lang="en-US" sz="1400" u="sng">
                <a:solidFill>
                  <a:srgbClr val="222366"/>
                </a:solidFill>
                <a:latin typeface="Public Sans"/>
                <a:ea typeface="Public Sans"/>
                <a:cs typeface="Public Sans"/>
                <a:sym typeface="Public Sans"/>
                <a:hlinkClick r:id="rId5">
                  <a:extLst>
                    <a:ext uri="{A12FA001-AC4F-418D-AE19-62706E023703}">
                      <ahyp:hlinkClr val="tx"/>
                    </a:ext>
                  </a:extLst>
                </a:hlinkClick>
              </a:rPr>
              <a:t>omosso-da-fondazione-ricerca-fibrosi-cistica-in-collaborazione-con-irccs-istituto-giannina/</a:t>
            </a:r>
            <a:endParaRPr b="1" sz="1400">
              <a:solidFill>
                <a:srgbClr val="222366"/>
              </a:solidFill>
              <a:latin typeface="Public Sans"/>
              <a:ea typeface="Public Sans"/>
              <a:cs typeface="Public Sans"/>
              <a:sym typeface="Public Sans"/>
            </a:endParaRPr>
          </a:p>
          <a:p>
            <a:pPr indent="-285750" lvl="0" marL="285750" marR="0" rtl="0" algn="ctr">
              <a:lnSpc>
                <a:spcPct val="816583"/>
              </a:lnSpc>
              <a:spcBef>
                <a:spcPts val="0"/>
              </a:spcBef>
              <a:spcAft>
                <a:spcPts val="0"/>
              </a:spcAft>
              <a:buClr>
                <a:srgbClr val="222366"/>
              </a:buClr>
              <a:buSzPts val="1200"/>
              <a:buFont typeface="Arial"/>
              <a:buChar char="-"/>
            </a:pPr>
            <a:r>
              <a:rPr lang="en-US" sz="1200">
                <a:solidFill>
                  <a:srgbClr val="222366"/>
                </a:solidFill>
                <a:latin typeface="Arial"/>
                <a:ea typeface="Arial"/>
                <a:cs typeface="Arial"/>
                <a:sym typeface="Arial"/>
              </a:rPr>
              <a:t>-</a:t>
            </a:r>
            <a:endParaRPr sz="1200">
              <a:solidFill>
                <a:srgbClr val="222366"/>
              </a:solidFill>
              <a:latin typeface="Arial"/>
              <a:ea typeface="Arial"/>
              <a:cs typeface="Arial"/>
              <a:sym typeface="Arial"/>
            </a:endParaRPr>
          </a:p>
          <a:p>
            <a:pPr indent="-177800" lvl="0" marL="285750" marR="0" rtl="0" algn="ctr">
              <a:lnSpc>
                <a:spcPct val="576411"/>
              </a:lnSpc>
              <a:spcBef>
                <a:spcPts val="0"/>
              </a:spcBef>
              <a:spcAft>
                <a:spcPts val="0"/>
              </a:spcAft>
              <a:buClr>
                <a:schemeClr val="dk1"/>
              </a:buClr>
              <a:buSzPts val="1700"/>
              <a:buFont typeface="Calibri"/>
              <a:buNone/>
            </a:pPr>
            <a:r>
              <a:t/>
            </a:r>
            <a:endParaRPr sz="1700">
              <a:solidFill>
                <a:srgbClr val="222366"/>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grpSp>
        <p:nvGrpSpPr>
          <p:cNvPr id="371" name="Google Shape;371;p16"/>
          <p:cNvGrpSpPr/>
          <p:nvPr/>
        </p:nvGrpSpPr>
        <p:grpSpPr>
          <a:xfrm>
            <a:off x="9846125" y="317525"/>
            <a:ext cx="7788742" cy="3650334"/>
            <a:chOff x="0" y="-38100"/>
            <a:chExt cx="1100680" cy="419569"/>
          </a:xfrm>
        </p:grpSpPr>
        <p:sp>
          <p:nvSpPr>
            <p:cNvPr id="372" name="Google Shape;372;p16"/>
            <p:cNvSpPr/>
            <p:nvPr/>
          </p:nvSpPr>
          <p:spPr>
            <a:xfrm>
              <a:off x="0" y="0"/>
              <a:ext cx="1100680" cy="381469"/>
            </a:xfrm>
            <a:custGeom>
              <a:rect b="b" l="l" r="r" t="t"/>
              <a:pathLst>
                <a:path extrusionOk="0" h="381469" w="1100680">
                  <a:moveTo>
                    <a:pt x="897480" y="0"/>
                  </a:moveTo>
                  <a:cubicBezTo>
                    <a:pt x="1009705" y="0"/>
                    <a:pt x="1100680" y="85395"/>
                    <a:pt x="1100680" y="190734"/>
                  </a:cubicBezTo>
                  <a:cubicBezTo>
                    <a:pt x="1100680" y="296074"/>
                    <a:pt x="1009705" y="381469"/>
                    <a:pt x="897480" y="381469"/>
                  </a:cubicBezTo>
                  <a:lnTo>
                    <a:pt x="203200" y="381469"/>
                  </a:lnTo>
                  <a:cubicBezTo>
                    <a:pt x="90976" y="381469"/>
                    <a:pt x="0" y="296074"/>
                    <a:pt x="0" y="190734"/>
                  </a:cubicBezTo>
                  <a:cubicBezTo>
                    <a:pt x="0" y="85395"/>
                    <a:pt x="90976" y="0"/>
                    <a:pt x="203200" y="0"/>
                  </a:cubicBezTo>
                  <a:close/>
                </a:path>
              </a:pathLst>
            </a:custGeom>
            <a:solidFill>
              <a:srgbClr val="E9E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6"/>
            <p:cNvSpPr txBox="1"/>
            <p:nvPr/>
          </p:nvSpPr>
          <p:spPr>
            <a:xfrm>
              <a:off x="0" y="-38100"/>
              <a:ext cx="1100680"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4" name="Google Shape;374;p16"/>
          <p:cNvSpPr txBox="1"/>
          <p:nvPr/>
        </p:nvSpPr>
        <p:spPr>
          <a:xfrm>
            <a:off x="8890550" y="979142"/>
            <a:ext cx="10311900" cy="23271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299">
                <a:solidFill>
                  <a:srgbClr val="222366"/>
                </a:solidFill>
                <a:latin typeface="EB Garamond"/>
                <a:ea typeface="EB Garamond"/>
                <a:cs typeface="EB Garamond"/>
                <a:sym typeface="EB Garamond"/>
              </a:rPr>
              <a:t>Thank you for </a:t>
            </a:r>
            <a:endParaRPr sz="6299">
              <a:solidFill>
                <a:srgbClr val="222366"/>
              </a:solidFill>
              <a:latin typeface="EB Garamond"/>
              <a:ea typeface="EB Garamond"/>
              <a:cs typeface="EB Garamond"/>
              <a:sym typeface="EB Garamond"/>
            </a:endParaRPr>
          </a:p>
          <a:p>
            <a:pPr indent="0" lvl="0" marL="0" marR="0" rtl="0" algn="ctr">
              <a:lnSpc>
                <a:spcPct val="140005"/>
              </a:lnSpc>
              <a:spcBef>
                <a:spcPts val="0"/>
              </a:spcBef>
              <a:spcAft>
                <a:spcPts val="0"/>
              </a:spcAft>
              <a:buNone/>
            </a:pPr>
            <a:r>
              <a:rPr lang="en-US" sz="6299">
                <a:solidFill>
                  <a:srgbClr val="222366"/>
                </a:solidFill>
                <a:latin typeface="EB Garamond"/>
                <a:ea typeface="EB Garamond"/>
                <a:cs typeface="EB Garamond"/>
                <a:sym typeface="EB Garamond"/>
              </a:rPr>
              <a:t>your attention</a:t>
            </a:r>
            <a:endParaRPr sz="700">
              <a:latin typeface="EB Garamond"/>
              <a:ea typeface="EB Garamond"/>
              <a:cs typeface="EB Garamond"/>
              <a:sym typeface="EB Garamond"/>
            </a:endParaRPr>
          </a:p>
        </p:txBody>
      </p:sp>
      <p:sp>
        <p:nvSpPr>
          <p:cNvPr id="375" name="Google Shape;375;p16"/>
          <p:cNvSpPr/>
          <p:nvPr/>
        </p:nvSpPr>
        <p:spPr>
          <a:xfrm rot="850509">
            <a:off x="10106591" y="6686350"/>
            <a:ext cx="2067955" cy="2384434"/>
          </a:xfrm>
          <a:custGeom>
            <a:rect b="b" l="l" r="r" t="t"/>
            <a:pathLst>
              <a:path extrusionOk="0" h="2383332" w="2066999">
                <a:moveTo>
                  <a:pt x="0" y="0"/>
                </a:moveTo>
                <a:lnTo>
                  <a:pt x="2066999" y="0"/>
                </a:lnTo>
                <a:lnTo>
                  <a:pt x="2066999" y="2383332"/>
                </a:lnTo>
                <a:lnTo>
                  <a:pt x="0" y="2383332"/>
                </a:lnTo>
                <a:lnTo>
                  <a:pt x="0" y="0"/>
                </a:lnTo>
                <a:close/>
              </a:path>
            </a:pathLst>
          </a:custGeom>
          <a:blipFill rotWithShape="1">
            <a:blip r:embed="rId3">
              <a:alphaModFix/>
            </a:blip>
            <a:stretch>
              <a:fillRect b="0" l="0" r="0" t="0"/>
            </a:stretch>
          </a:blipFill>
          <a:ln>
            <a:noFill/>
          </a:ln>
        </p:spPr>
      </p:sp>
      <p:pic>
        <p:nvPicPr>
          <p:cNvPr id="376" name="Google Shape;376;p16"/>
          <p:cNvPicPr preferRelativeResize="0"/>
          <p:nvPr/>
        </p:nvPicPr>
        <p:blipFill>
          <a:blip r:embed="rId4">
            <a:alphaModFix/>
          </a:blip>
          <a:stretch>
            <a:fillRect/>
          </a:stretch>
        </p:blipFill>
        <p:spPr>
          <a:xfrm>
            <a:off x="1386825" y="317527"/>
            <a:ext cx="4785375" cy="1727525"/>
          </a:xfrm>
          <a:prstGeom prst="rect">
            <a:avLst/>
          </a:prstGeom>
          <a:noFill/>
          <a:ln>
            <a:noFill/>
          </a:ln>
        </p:spPr>
      </p:pic>
      <p:pic>
        <p:nvPicPr>
          <p:cNvPr id="377" name="Google Shape;377;p16"/>
          <p:cNvPicPr preferRelativeResize="0"/>
          <p:nvPr/>
        </p:nvPicPr>
        <p:blipFill>
          <a:blip r:embed="rId5">
            <a:alphaModFix/>
          </a:blip>
          <a:stretch>
            <a:fillRect/>
          </a:stretch>
        </p:blipFill>
        <p:spPr>
          <a:xfrm>
            <a:off x="971675" y="8014106"/>
            <a:ext cx="7200711" cy="1727525"/>
          </a:xfrm>
          <a:prstGeom prst="rect">
            <a:avLst/>
          </a:prstGeom>
          <a:noFill/>
          <a:ln>
            <a:noFill/>
          </a:ln>
        </p:spPr>
      </p:pic>
      <p:pic>
        <p:nvPicPr>
          <p:cNvPr id="378" name="Google Shape;378;p16"/>
          <p:cNvPicPr preferRelativeResize="0"/>
          <p:nvPr/>
        </p:nvPicPr>
        <p:blipFill>
          <a:blip r:embed="rId6">
            <a:alphaModFix/>
          </a:blip>
          <a:stretch>
            <a:fillRect/>
          </a:stretch>
        </p:blipFill>
        <p:spPr>
          <a:xfrm>
            <a:off x="13350674" y="7042748"/>
            <a:ext cx="3585425" cy="2621600"/>
          </a:xfrm>
          <a:prstGeom prst="rect">
            <a:avLst/>
          </a:prstGeom>
          <a:noFill/>
          <a:ln>
            <a:noFill/>
          </a:ln>
        </p:spPr>
      </p:pic>
      <p:pic>
        <p:nvPicPr>
          <p:cNvPr id="379" name="Google Shape;379;p16"/>
          <p:cNvPicPr preferRelativeResize="0"/>
          <p:nvPr/>
        </p:nvPicPr>
        <p:blipFill>
          <a:blip r:embed="rId7">
            <a:alphaModFix/>
          </a:blip>
          <a:stretch>
            <a:fillRect/>
          </a:stretch>
        </p:blipFill>
        <p:spPr>
          <a:xfrm>
            <a:off x="1386825" y="2357089"/>
            <a:ext cx="7126624" cy="53449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p:nvPr/>
        </p:nvSpPr>
        <p:spPr>
          <a:xfrm>
            <a:off x="9859897" y="-671355"/>
            <a:ext cx="7399403" cy="11629710"/>
          </a:xfrm>
          <a:custGeom>
            <a:rect b="b" l="l" r="r" t="t"/>
            <a:pathLst>
              <a:path extrusionOk="0" h="11629710" w="7399403">
                <a:moveTo>
                  <a:pt x="0" y="0"/>
                </a:moveTo>
                <a:lnTo>
                  <a:pt x="7399403" y="0"/>
                </a:lnTo>
                <a:lnTo>
                  <a:pt x="7399403" y="11629710"/>
                </a:lnTo>
                <a:lnTo>
                  <a:pt x="0" y="11629710"/>
                </a:lnTo>
                <a:lnTo>
                  <a:pt x="0" y="0"/>
                </a:lnTo>
                <a:close/>
              </a:path>
            </a:pathLst>
          </a:custGeom>
          <a:blipFill rotWithShape="1">
            <a:blip r:embed="rId3">
              <a:alphaModFix/>
            </a:blip>
            <a:stretch>
              <a:fillRect b="0" l="0" r="0" t="0"/>
            </a:stretch>
          </a:blipFill>
          <a:ln>
            <a:noFill/>
          </a:ln>
        </p:spPr>
      </p:sp>
      <p:grpSp>
        <p:nvGrpSpPr>
          <p:cNvPr id="115" name="Google Shape;115;p3"/>
          <p:cNvGrpSpPr/>
          <p:nvPr/>
        </p:nvGrpSpPr>
        <p:grpSpPr>
          <a:xfrm>
            <a:off x="10700522" y="886958"/>
            <a:ext cx="5694209" cy="8547111"/>
            <a:chOff x="0" y="-38100"/>
            <a:chExt cx="812800" cy="1220028"/>
          </a:xfrm>
        </p:grpSpPr>
        <p:sp>
          <p:nvSpPr>
            <p:cNvPr id="116" name="Google Shape;116;p3"/>
            <p:cNvSpPr/>
            <p:nvPr/>
          </p:nvSpPr>
          <p:spPr>
            <a:xfrm>
              <a:off x="0" y="0"/>
              <a:ext cx="812800" cy="1181927"/>
            </a:xfrm>
            <a:custGeom>
              <a:rect b="b" l="l" r="r" t="t"/>
              <a:pathLst>
                <a:path extrusionOk="0" h="1181927" w="812800">
                  <a:moveTo>
                    <a:pt x="0" y="0"/>
                  </a:moveTo>
                  <a:lnTo>
                    <a:pt x="812800" y="0"/>
                  </a:lnTo>
                  <a:lnTo>
                    <a:pt x="812800" y="1181927"/>
                  </a:lnTo>
                  <a:lnTo>
                    <a:pt x="0" y="1181927"/>
                  </a:lnTo>
                  <a:close/>
                </a:path>
              </a:pathLst>
            </a:custGeom>
            <a:solidFill>
              <a:srgbClr val="E9EAF6"/>
            </a:solidFill>
            <a:ln>
              <a:noFill/>
            </a:ln>
          </p:spPr>
        </p:sp>
        <p:sp>
          <p:nvSpPr>
            <p:cNvPr id="117" name="Google Shape;117;p3"/>
            <p:cNvSpPr txBox="1"/>
            <p:nvPr/>
          </p:nvSpPr>
          <p:spPr>
            <a:xfrm>
              <a:off x="0" y="-38100"/>
              <a:ext cx="812800" cy="12200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8" name="Google Shape;118;p3"/>
          <p:cNvSpPr txBox="1"/>
          <p:nvPr/>
        </p:nvSpPr>
        <p:spPr>
          <a:xfrm>
            <a:off x="10783407" y="2185868"/>
            <a:ext cx="55284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119" name="Google Shape;119;p3"/>
          <p:cNvSpPr txBox="1"/>
          <p:nvPr/>
        </p:nvSpPr>
        <p:spPr>
          <a:xfrm>
            <a:off x="10795379" y="5765535"/>
            <a:ext cx="55284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120" name="Google Shape;120;p3"/>
          <p:cNvSpPr txBox="1"/>
          <p:nvPr/>
        </p:nvSpPr>
        <p:spPr>
          <a:xfrm>
            <a:off x="11164400" y="2314775"/>
            <a:ext cx="5372100" cy="5587500"/>
          </a:xfrm>
          <a:prstGeom prst="rect">
            <a:avLst/>
          </a:prstGeom>
          <a:noFill/>
          <a:ln>
            <a:noFill/>
          </a:ln>
        </p:spPr>
        <p:txBody>
          <a:bodyPr anchorCtr="0" anchor="t" bIns="0" lIns="0" spcFirstLastPara="1" rIns="0" wrap="square" tIns="0">
            <a:spAutoFit/>
          </a:bodyPr>
          <a:lstStyle/>
          <a:p>
            <a:pPr indent="-463550" lvl="0" marL="457200" marR="0" rtl="0" algn="l">
              <a:lnSpc>
                <a:spcPct val="140000"/>
              </a:lnSpc>
              <a:spcBef>
                <a:spcPts val="0"/>
              </a:spcBef>
              <a:spcAft>
                <a:spcPts val="0"/>
              </a:spcAft>
              <a:buSzPts val="3700"/>
              <a:buChar char="●"/>
            </a:pPr>
            <a:r>
              <a:rPr lang="en-US" sz="3700"/>
              <a:t>Unità di ricerca D3 PharmaChemistry</a:t>
            </a:r>
            <a:endParaRPr sz="3700"/>
          </a:p>
          <a:p>
            <a:pPr indent="0" lvl="0" marL="457200" marR="0" rtl="0" algn="l">
              <a:lnSpc>
                <a:spcPct val="140000"/>
              </a:lnSpc>
              <a:spcBef>
                <a:spcPts val="0"/>
              </a:spcBef>
              <a:spcAft>
                <a:spcPts val="0"/>
              </a:spcAft>
              <a:buNone/>
            </a:pPr>
            <a:r>
              <a:rPr lang="en-US" sz="3700"/>
              <a:t> </a:t>
            </a:r>
            <a:r>
              <a:rPr lang="en-US" sz="1800"/>
              <a:t>(PI Tiziano Bandiera)</a:t>
            </a:r>
            <a:endParaRPr sz="1800"/>
          </a:p>
          <a:p>
            <a:pPr indent="0" lvl="0" marL="0" marR="0" rtl="0" algn="l">
              <a:lnSpc>
                <a:spcPct val="140000"/>
              </a:lnSpc>
              <a:spcBef>
                <a:spcPts val="0"/>
              </a:spcBef>
              <a:spcAft>
                <a:spcPts val="0"/>
              </a:spcAft>
              <a:buNone/>
            </a:pPr>
            <a:r>
              <a:t/>
            </a:r>
            <a:endParaRPr sz="1800"/>
          </a:p>
          <a:p>
            <a:pPr indent="-463550" lvl="0" marL="457200" marR="0" rtl="0" algn="l">
              <a:lnSpc>
                <a:spcPct val="140000"/>
              </a:lnSpc>
              <a:spcBef>
                <a:spcPts val="0"/>
              </a:spcBef>
              <a:spcAft>
                <a:spcPts val="0"/>
              </a:spcAft>
              <a:buSzPts val="3700"/>
              <a:buChar char="●"/>
            </a:pPr>
            <a:r>
              <a:rPr lang="en-US" sz="3700"/>
              <a:t>Drug Discovery </a:t>
            </a:r>
            <a:endParaRPr sz="3700"/>
          </a:p>
          <a:p>
            <a:pPr indent="0" lvl="0" marL="457200" marR="0" rtl="0" algn="l">
              <a:lnSpc>
                <a:spcPct val="140000"/>
              </a:lnSpc>
              <a:spcBef>
                <a:spcPts val="0"/>
              </a:spcBef>
              <a:spcAft>
                <a:spcPts val="0"/>
              </a:spcAft>
              <a:buNone/>
            </a:pPr>
            <a:r>
              <a:t/>
            </a:r>
            <a:endParaRPr sz="3700"/>
          </a:p>
          <a:p>
            <a:pPr indent="-463550" lvl="0" marL="457200" marR="0" rtl="0" algn="l">
              <a:lnSpc>
                <a:spcPct val="140000"/>
              </a:lnSpc>
              <a:spcBef>
                <a:spcPts val="0"/>
              </a:spcBef>
              <a:spcAft>
                <a:spcPts val="0"/>
              </a:spcAft>
              <a:buSzPts val="3700"/>
              <a:buChar char="●"/>
            </a:pPr>
            <a:r>
              <a:rPr lang="en-US" sz="3700"/>
              <a:t>Chemical Biology</a:t>
            </a:r>
            <a:endParaRPr sz="3700"/>
          </a:p>
          <a:p>
            <a:pPr indent="0" lvl="0" marL="457200" marR="0" rtl="0" algn="l">
              <a:lnSpc>
                <a:spcPct val="140000"/>
              </a:lnSpc>
              <a:spcBef>
                <a:spcPts val="0"/>
              </a:spcBef>
              <a:spcAft>
                <a:spcPts val="0"/>
              </a:spcAft>
              <a:buNone/>
            </a:pPr>
            <a:r>
              <a:t/>
            </a:r>
            <a:endParaRPr sz="2700"/>
          </a:p>
        </p:txBody>
      </p:sp>
      <p:sp>
        <p:nvSpPr>
          <p:cNvPr id="121" name="Google Shape;121;p3"/>
          <p:cNvSpPr txBox="1"/>
          <p:nvPr/>
        </p:nvSpPr>
        <p:spPr>
          <a:xfrm>
            <a:off x="635137" y="460110"/>
            <a:ext cx="6172800" cy="1154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7500">
                <a:solidFill>
                  <a:srgbClr val="222366"/>
                </a:solidFill>
              </a:rPr>
              <a:t>Life Tech</a:t>
            </a:r>
            <a:endParaRPr/>
          </a:p>
        </p:txBody>
      </p:sp>
      <p:pic>
        <p:nvPicPr>
          <p:cNvPr id="122" name="Google Shape;122;p3"/>
          <p:cNvPicPr preferRelativeResize="0"/>
          <p:nvPr/>
        </p:nvPicPr>
        <p:blipFill>
          <a:blip r:embed="rId4">
            <a:alphaModFix/>
          </a:blip>
          <a:stretch>
            <a:fillRect/>
          </a:stretch>
        </p:blipFill>
        <p:spPr>
          <a:xfrm>
            <a:off x="4495800" y="1995502"/>
            <a:ext cx="3998625" cy="3998625"/>
          </a:xfrm>
          <a:prstGeom prst="rect">
            <a:avLst/>
          </a:prstGeom>
          <a:noFill/>
          <a:ln>
            <a:noFill/>
          </a:ln>
        </p:spPr>
      </p:pic>
      <p:pic>
        <p:nvPicPr>
          <p:cNvPr id="123" name="Google Shape;123;p3"/>
          <p:cNvPicPr preferRelativeResize="0"/>
          <p:nvPr/>
        </p:nvPicPr>
        <p:blipFill>
          <a:blip r:embed="rId5">
            <a:alphaModFix/>
          </a:blip>
          <a:stretch>
            <a:fillRect/>
          </a:stretch>
        </p:blipFill>
        <p:spPr>
          <a:xfrm>
            <a:off x="685800" y="6375124"/>
            <a:ext cx="4648200" cy="32537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grpSp>
        <p:nvGrpSpPr>
          <p:cNvPr id="128" name="Google Shape;128;p4"/>
          <p:cNvGrpSpPr/>
          <p:nvPr/>
        </p:nvGrpSpPr>
        <p:grpSpPr>
          <a:xfrm>
            <a:off x="855836" y="1850673"/>
            <a:ext cx="4794176" cy="703240"/>
            <a:chOff x="0" y="-38100"/>
            <a:chExt cx="2860316" cy="419569"/>
          </a:xfrm>
        </p:grpSpPr>
        <p:sp>
          <p:nvSpPr>
            <p:cNvPr id="129" name="Google Shape;129;p4"/>
            <p:cNvSpPr/>
            <p:nvPr/>
          </p:nvSpPr>
          <p:spPr>
            <a:xfrm>
              <a:off x="0" y="0"/>
              <a:ext cx="2860316" cy="381469"/>
            </a:xfrm>
            <a:custGeom>
              <a:rect b="b" l="l" r="r" t="t"/>
              <a:pathLst>
                <a:path extrusionOk="0" h="381469" w="2860316">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
            <p:cNvSpPr txBox="1"/>
            <p:nvPr/>
          </p:nvSpPr>
          <p:spPr>
            <a:xfrm>
              <a:off x="0" y="-38100"/>
              <a:ext cx="2860316"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4"/>
          <p:cNvGrpSpPr/>
          <p:nvPr/>
        </p:nvGrpSpPr>
        <p:grpSpPr>
          <a:xfrm>
            <a:off x="12561780" y="1926873"/>
            <a:ext cx="4794176" cy="703240"/>
            <a:chOff x="0" y="-38100"/>
            <a:chExt cx="2860316" cy="419569"/>
          </a:xfrm>
        </p:grpSpPr>
        <p:sp>
          <p:nvSpPr>
            <p:cNvPr id="132" name="Google Shape;132;p4"/>
            <p:cNvSpPr/>
            <p:nvPr/>
          </p:nvSpPr>
          <p:spPr>
            <a:xfrm>
              <a:off x="0" y="0"/>
              <a:ext cx="2860316" cy="381469"/>
            </a:xfrm>
            <a:custGeom>
              <a:rect b="b" l="l" r="r" t="t"/>
              <a:pathLst>
                <a:path extrusionOk="0" h="381469" w="2860316">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
            <p:cNvSpPr txBox="1"/>
            <p:nvPr/>
          </p:nvSpPr>
          <p:spPr>
            <a:xfrm>
              <a:off x="0" y="-38100"/>
              <a:ext cx="2860316"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4"/>
          <p:cNvGrpSpPr/>
          <p:nvPr/>
        </p:nvGrpSpPr>
        <p:grpSpPr>
          <a:xfrm>
            <a:off x="6935601" y="4453878"/>
            <a:ext cx="4794176" cy="703240"/>
            <a:chOff x="0" y="-38100"/>
            <a:chExt cx="2860316" cy="419569"/>
          </a:xfrm>
        </p:grpSpPr>
        <p:sp>
          <p:nvSpPr>
            <p:cNvPr id="135" name="Google Shape;135;p4"/>
            <p:cNvSpPr/>
            <p:nvPr/>
          </p:nvSpPr>
          <p:spPr>
            <a:xfrm>
              <a:off x="0" y="0"/>
              <a:ext cx="2860316" cy="381469"/>
            </a:xfrm>
            <a:custGeom>
              <a:rect b="b" l="l" r="r" t="t"/>
              <a:pathLst>
                <a:path extrusionOk="0" h="381469" w="2860316">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
            <p:cNvSpPr txBox="1"/>
            <p:nvPr/>
          </p:nvSpPr>
          <p:spPr>
            <a:xfrm>
              <a:off x="0" y="-38100"/>
              <a:ext cx="2860316"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7" name="Google Shape;137;p4"/>
          <p:cNvSpPr txBox="1"/>
          <p:nvPr/>
        </p:nvSpPr>
        <p:spPr>
          <a:xfrm>
            <a:off x="2582198" y="3823806"/>
            <a:ext cx="57612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138" name="Google Shape;138;p4"/>
          <p:cNvSpPr txBox="1"/>
          <p:nvPr/>
        </p:nvSpPr>
        <p:spPr>
          <a:xfrm>
            <a:off x="9944742" y="3823806"/>
            <a:ext cx="57612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139" name="Google Shape;139;p4"/>
          <p:cNvSpPr txBox="1"/>
          <p:nvPr/>
        </p:nvSpPr>
        <p:spPr>
          <a:xfrm>
            <a:off x="6618814" y="7191811"/>
            <a:ext cx="57612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140" name="Google Shape;140;p4"/>
          <p:cNvSpPr txBox="1"/>
          <p:nvPr/>
        </p:nvSpPr>
        <p:spPr>
          <a:xfrm>
            <a:off x="910947" y="2015197"/>
            <a:ext cx="45144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lang="en-US" sz="2799">
                <a:solidFill>
                  <a:srgbClr val="222366"/>
                </a:solidFill>
                <a:latin typeface="Public Sans"/>
                <a:ea typeface="Public Sans"/>
                <a:cs typeface="Public Sans"/>
                <a:sym typeface="Public Sans"/>
              </a:rPr>
              <a:t>Laboratorio di biologia</a:t>
            </a:r>
            <a:endParaRPr/>
          </a:p>
        </p:txBody>
      </p:sp>
      <p:sp>
        <p:nvSpPr>
          <p:cNvPr id="141" name="Google Shape;141;p4"/>
          <p:cNvSpPr txBox="1"/>
          <p:nvPr/>
        </p:nvSpPr>
        <p:spPr>
          <a:xfrm>
            <a:off x="12693092" y="2091397"/>
            <a:ext cx="45144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lang="en-US" sz="2799">
                <a:solidFill>
                  <a:srgbClr val="222366"/>
                </a:solidFill>
                <a:latin typeface="Public Sans"/>
                <a:ea typeface="Public Sans"/>
                <a:cs typeface="Public Sans"/>
                <a:sym typeface="Public Sans"/>
              </a:rPr>
              <a:t>Laboratorio di chimica</a:t>
            </a:r>
            <a:endParaRPr/>
          </a:p>
        </p:txBody>
      </p:sp>
      <p:sp>
        <p:nvSpPr>
          <p:cNvPr id="142" name="Google Shape;142;p4"/>
          <p:cNvSpPr txBox="1"/>
          <p:nvPr/>
        </p:nvSpPr>
        <p:spPr>
          <a:xfrm>
            <a:off x="7075498" y="4632685"/>
            <a:ext cx="45144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lang="en-US" sz="2799">
                <a:solidFill>
                  <a:srgbClr val="222366"/>
                </a:solidFill>
                <a:latin typeface="Public Sans"/>
                <a:ea typeface="Public Sans"/>
                <a:cs typeface="Public Sans"/>
                <a:sym typeface="Public Sans"/>
              </a:rPr>
              <a:t>Controllo di qualità</a:t>
            </a:r>
            <a:endParaRPr/>
          </a:p>
        </p:txBody>
      </p:sp>
      <p:sp>
        <p:nvSpPr>
          <p:cNvPr id="143" name="Google Shape;143;p4"/>
          <p:cNvSpPr txBox="1"/>
          <p:nvPr/>
        </p:nvSpPr>
        <p:spPr>
          <a:xfrm>
            <a:off x="1750431" y="271715"/>
            <a:ext cx="14763300" cy="2154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t/>
            </a:r>
            <a:endParaRPr/>
          </a:p>
        </p:txBody>
      </p:sp>
      <p:sp>
        <p:nvSpPr>
          <p:cNvPr id="144" name="Google Shape;144;p4"/>
          <p:cNvSpPr txBox="1"/>
          <p:nvPr/>
        </p:nvSpPr>
        <p:spPr>
          <a:xfrm>
            <a:off x="3091650" y="271725"/>
            <a:ext cx="12146400" cy="2063400"/>
          </a:xfrm>
          <a:prstGeom prst="rect">
            <a:avLst/>
          </a:prstGeom>
          <a:noFill/>
          <a:ln>
            <a:noFill/>
          </a:ln>
        </p:spPr>
        <p:txBody>
          <a:bodyPr anchorCtr="0" anchor="t" bIns="91425" lIns="91425" spcFirstLastPara="1" rIns="91425" wrap="square" tIns="91425">
            <a:noAutofit/>
          </a:bodyPr>
          <a:lstStyle/>
          <a:p>
            <a:pPr indent="0" lvl="0" marL="0" rtl="0" algn="ctr">
              <a:lnSpc>
                <a:spcPct val="139984"/>
              </a:lnSpc>
              <a:spcBef>
                <a:spcPts val="0"/>
              </a:spcBef>
              <a:spcAft>
                <a:spcPts val="0"/>
              </a:spcAft>
              <a:buClr>
                <a:schemeClr val="dk1"/>
              </a:buClr>
              <a:buFont typeface="Arial"/>
              <a:buNone/>
            </a:pPr>
            <a:r>
              <a:rPr lang="en-US" sz="7100">
                <a:solidFill>
                  <a:srgbClr val="222366"/>
                </a:solidFill>
              </a:rPr>
              <a:t>I laboratori di ricerca dell’IIT</a:t>
            </a:r>
            <a:endParaRPr sz="2200"/>
          </a:p>
        </p:txBody>
      </p:sp>
      <p:pic>
        <p:nvPicPr>
          <p:cNvPr id="145" name="Google Shape;145;p4"/>
          <p:cNvPicPr preferRelativeResize="0"/>
          <p:nvPr/>
        </p:nvPicPr>
        <p:blipFill>
          <a:blip r:embed="rId3">
            <a:alphaModFix/>
          </a:blip>
          <a:stretch>
            <a:fillRect/>
          </a:stretch>
        </p:blipFill>
        <p:spPr>
          <a:xfrm>
            <a:off x="969075" y="2833200"/>
            <a:ext cx="4794174" cy="4230964"/>
          </a:xfrm>
          <a:prstGeom prst="rect">
            <a:avLst/>
          </a:prstGeom>
          <a:noFill/>
          <a:ln>
            <a:noFill/>
          </a:ln>
        </p:spPr>
      </p:pic>
      <p:pic>
        <p:nvPicPr>
          <p:cNvPr id="146" name="Google Shape;146;p4"/>
          <p:cNvPicPr preferRelativeResize="0"/>
          <p:nvPr/>
        </p:nvPicPr>
        <p:blipFill>
          <a:blip r:embed="rId4">
            <a:alphaModFix/>
          </a:blip>
          <a:stretch>
            <a:fillRect/>
          </a:stretch>
        </p:blipFill>
        <p:spPr>
          <a:xfrm>
            <a:off x="12303814" y="2820006"/>
            <a:ext cx="5603184" cy="4202391"/>
          </a:xfrm>
          <a:prstGeom prst="rect">
            <a:avLst/>
          </a:prstGeom>
          <a:noFill/>
          <a:ln>
            <a:noFill/>
          </a:ln>
        </p:spPr>
      </p:pic>
      <p:pic>
        <p:nvPicPr>
          <p:cNvPr id="147" name="Google Shape;147;p4"/>
          <p:cNvPicPr preferRelativeResize="0"/>
          <p:nvPr/>
        </p:nvPicPr>
        <p:blipFill>
          <a:blip r:embed="rId5">
            <a:alphaModFix/>
          </a:blip>
          <a:stretch>
            <a:fillRect/>
          </a:stretch>
        </p:blipFill>
        <p:spPr>
          <a:xfrm>
            <a:off x="6512628" y="5727001"/>
            <a:ext cx="5134752" cy="38510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grpSp>
        <p:nvGrpSpPr>
          <p:cNvPr id="152" name="Google Shape;152;p9"/>
          <p:cNvGrpSpPr/>
          <p:nvPr/>
        </p:nvGrpSpPr>
        <p:grpSpPr>
          <a:xfrm>
            <a:off x="2267951" y="3730247"/>
            <a:ext cx="6742938" cy="2928592"/>
            <a:chOff x="0" y="-38100"/>
            <a:chExt cx="883555" cy="419569"/>
          </a:xfrm>
        </p:grpSpPr>
        <p:sp>
          <p:nvSpPr>
            <p:cNvPr id="153" name="Google Shape;153;p9"/>
            <p:cNvSpPr/>
            <p:nvPr/>
          </p:nvSpPr>
          <p:spPr>
            <a:xfrm>
              <a:off x="0" y="0"/>
              <a:ext cx="883555" cy="381469"/>
            </a:xfrm>
            <a:custGeom>
              <a:rect b="b" l="l" r="r" t="t"/>
              <a:pathLst>
                <a:path extrusionOk="0" h="381469" w="883555">
                  <a:moveTo>
                    <a:pt x="680355" y="0"/>
                  </a:moveTo>
                  <a:cubicBezTo>
                    <a:pt x="792579" y="0"/>
                    <a:pt x="883555" y="85395"/>
                    <a:pt x="883555" y="190734"/>
                  </a:cubicBezTo>
                  <a:cubicBezTo>
                    <a:pt x="883555" y="296074"/>
                    <a:pt x="792579" y="381469"/>
                    <a:pt x="680355" y="381469"/>
                  </a:cubicBezTo>
                  <a:lnTo>
                    <a:pt x="203200" y="381469"/>
                  </a:lnTo>
                  <a:cubicBezTo>
                    <a:pt x="90976" y="381469"/>
                    <a:pt x="0" y="296074"/>
                    <a:pt x="0" y="190734"/>
                  </a:cubicBezTo>
                  <a:cubicBezTo>
                    <a:pt x="0" y="85395"/>
                    <a:pt x="90976" y="0"/>
                    <a:pt x="203200" y="0"/>
                  </a:cubicBezTo>
                  <a:close/>
                </a:path>
              </a:pathLst>
            </a:custGeom>
            <a:solidFill>
              <a:srgbClr val="E9EAF6"/>
            </a:solidFill>
            <a:ln cap="sq" cmpd="sng" w="19050">
              <a:solidFill>
                <a:srgbClr val="414370"/>
              </a:solidFill>
              <a:prstDash val="lg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9"/>
            <p:cNvSpPr txBox="1"/>
            <p:nvPr/>
          </p:nvSpPr>
          <p:spPr>
            <a:xfrm>
              <a:off x="0" y="-38100"/>
              <a:ext cx="883555"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9"/>
          <p:cNvGrpSpPr/>
          <p:nvPr/>
        </p:nvGrpSpPr>
        <p:grpSpPr>
          <a:xfrm>
            <a:off x="9277101" y="3730247"/>
            <a:ext cx="6742938" cy="2928592"/>
            <a:chOff x="0" y="-38100"/>
            <a:chExt cx="883555" cy="419569"/>
          </a:xfrm>
        </p:grpSpPr>
        <p:sp>
          <p:nvSpPr>
            <p:cNvPr id="156" name="Google Shape;156;p9"/>
            <p:cNvSpPr/>
            <p:nvPr/>
          </p:nvSpPr>
          <p:spPr>
            <a:xfrm>
              <a:off x="0" y="0"/>
              <a:ext cx="883555" cy="381469"/>
            </a:xfrm>
            <a:custGeom>
              <a:rect b="b" l="l" r="r" t="t"/>
              <a:pathLst>
                <a:path extrusionOk="0" h="381469" w="883555">
                  <a:moveTo>
                    <a:pt x="680355" y="0"/>
                  </a:moveTo>
                  <a:cubicBezTo>
                    <a:pt x="792579" y="0"/>
                    <a:pt x="883555" y="85395"/>
                    <a:pt x="883555" y="190734"/>
                  </a:cubicBezTo>
                  <a:cubicBezTo>
                    <a:pt x="883555" y="296074"/>
                    <a:pt x="792579" y="381469"/>
                    <a:pt x="680355" y="381469"/>
                  </a:cubicBezTo>
                  <a:lnTo>
                    <a:pt x="203200" y="381469"/>
                  </a:lnTo>
                  <a:cubicBezTo>
                    <a:pt x="90976" y="381469"/>
                    <a:pt x="0" y="296074"/>
                    <a:pt x="0" y="190734"/>
                  </a:cubicBezTo>
                  <a:cubicBezTo>
                    <a:pt x="0" y="85395"/>
                    <a:pt x="90976" y="0"/>
                    <a:pt x="203200" y="0"/>
                  </a:cubicBezTo>
                  <a:close/>
                </a:path>
              </a:pathLst>
            </a:custGeom>
            <a:solidFill>
              <a:srgbClr val="E9EAF6"/>
            </a:solidFill>
            <a:ln cap="sq" cmpd="sng" w="19050">
              <a:solidFill>
                <a:srgbClr val="414370"/>
              </a:solidFill>
              <a:prstDash val="lg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9"/>
            <p:cNvSpPr txBox="1"/>
            <p:nvPr/>
          </p:nvSpPr>
          <p:spPr>
            <a:xfrm>
              <a:off x="0" y="-38100"/>
              <a:ext cx="883555"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9"/>
          <p:cNvGrpSpPr/>
          <p:nvPr/>
        </p:nvGrpSpPr>
        <p:grpSpPr>
          <a:xfrm>
            <a:off x="3357410" y="3756667"/>
            <a:ext cx="4563920" cy="612277"/>
            <a:chOff x="0" y="-38100"/>
            <a:chExt cx="2860316" cy="419569"/>
          </a:xfrm>
        </p:grpSpPr>
        <p:sp>
          <p:nvSpPr>
            <p:cNvPr id="159" name="Google Shape;159;p9"/>
            <p:cNvSpPr/>
            <p:nvPr/>
          </p:nvSpPr>
          <p:spPr>
            <a:xfrm>
              <a:off x="0" y="0"/>
              <a:ext cx="2860316" cy="381469"/>
            </a:xfrm>
            <a:custGeom>
              <a:rect b="b" l="l" r="r" t="t"/>
              <a:pathLst>
                <a:path extrusionOk="0" h="381469" w="2860316">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9"/>
            <p:cNvSpPr txBox="1"/>
            <p:nvPr/>
          </p:nvSpPr>
          <p:spPr>
            <a:xfrm>
              <a:off x="0" y="-38100"/>
              <a:ext cx="2860316"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9"/>
          <p:cNvGrpSpPr/>
          <p:nvPr/>
        </p:nvGrpSpPr>
        <p:grpSpPr>
          <a:xfrm>
            <a:off x="10366560" y="3756667"/>
            <a:ext cx="4563920" cy="612277"/>
            <a:chOff x="0" y="-38100"/>
            <a:chExt cx="2860316" cy="419569"/>
          </a:xfrm>
        </p:grpSpPr>
        <p:sp>
          <p:nvSpPr>
            <p:cNvPr id="162" name="Google Shape;162;p9"/>
            <p:cNvSpPr/>
            <p:nvPr/>
          </p:nvSpPr>
          <p:spPr>
            <a:xfrm>
              <a:off x="0" y="0"/>
              <a:ext cx="2860316" cy="381469"/>
            </a:xfrm>
            <a:custGeom>
              <a:rect b="b" l="l" r="r" t="t"/>
              <a:pathLst>
                <a:path extrusionOk="0" h="381469" w="2860316">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9"/>
            <p:cNvSpPr txBox="1"/>
            <p:nvPr/>
          </p:nvSpPr>
          <p:spPr>
            <a:xfrm>
              <a:off x="0" y="-38100"/>
              <a:ext cx="2860316"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9"/>
          <p:cNvGrpSpPr/>
          <p:nvPr/>
        </p:nvGrpSpPr>
        <p:grpSpPr>
          <a:xfrm>
            <a:off x="5772526" y="6817349"/>
            <a:ext cx="6742938" cy="2928592"/>
            <a:chOff x="0" y="-38100"/>
            <a:chExt cx="883555" cy="419569"/>
          </a:xfrm>
        </p:grpSpPr>
        <p:sp>
          <p:nvSpPr>
            <p:cNvPr id="165" name="Google Shape;165;p9"/>
            <p:cNvSpPr/>
            <p:nvPr/>
          </p:nvSpPr>
          <p:spPr>
            <a:xfrm>
              <a:off x="0" y="0"/>
              <a:ext cx="883555" cy="381469"/>
            </a:xfrm>
            <a:custGeom>
              <a:rect b="b" l="l" r="r" t="t"/>
              <a:pathLst>
                <a:path extrusionOk="0" h="381469" w="883555">
                  <a:moveTo>
                    <a:pt x="680355" y="0"/>
                  </a:moveTo>
                  <a:cubicBezTo>
                    <a:pt x="792579" y="0"/>
                    <a:pt x="883555" y="85395"/>
                    <a:pt x="883555" y="190734"/>
                  </a:cubicBezTo>
                  <a:cubicBezTo>
                    <a:pt x="883555" y="296074"/>
                    <a:pt x="792579" y="381469"/>
                    <a:pt x="680355" y="381469"/>
                  </a:cubicBezTo>
                  <a:lnTo>
                    <a:pt x="203200" y="381469"/>
                  </a:lnTo>
                  <a:cubicBezTo>
                    <a:pt x="90976" y="381469"/>
                    <a:pt x="0" y="296074"/>
                    <a:pt x="0" y="190734"/>
                  </a:cubicBezTo>
                  <a:cubicBezTo>
                    <a:pt x="0" y="85395"/>
                    <a:pt x="90976" y="0"/>
                    <a:pt x="203200" y="0"/>
                  </a:cubicBezTo>
                  <a:close/>
                </a:path>
              </a:pathLst>
            </a:custGeom>
            <a:solidFill>
              <a:srgbClr val="E9EAF6"/>
            </a:solidFill>
            <a:ln cap="sq" cmpd="sng" w="19050">
              <a:solidFill>
                <a:srgbClr val="414370"/>
              </a:solidFill>
              <a:prstDash val="lg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
            <p:cNvSpPr txBox="1"/>
            <p:nvPr/>
          </p:nvSpPr>
          <p:spPr>
            <a:xfrm>
              <a:off x="0" y="-38100"/>
              <a:ext cx="883555"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9"/>
          <p:cNvGrpSpPr/>
          <p:nvPr/>
        </p:nvGrpSpPr>
        <p:grpSpPr>
          <a:xfrm>
            <a:off x="6861985" y="6843769"/>
            <a:ext cx="4563920" cy="612277"/>
            <a:chOff x="0" y="-38100"/>
            <a:chExt cx="2860316" cy="419569"/>
          </a:xfrm>
        </p:grpSpPr>
        <p:sp>
          <p:nvSpPr>
            <p:cNvPr id="168" name="Google Shape;168;p9"/>
            <p:cNvSpPr/>
            <p:nvPr/>
          </p:nvSpPr>
          <p:spPr>
            <a:xfrm>
              <a:off x="0" y="0"/>
              <a:ext cx="2860316" cy="381469"/>
            </a:xfrm>
            <a:custGeom>
              <a:rect b="b" l="l" r="r" t="t"/>
              <a:pathLst>
                <a:path extrusionOk="0" h="381469" w="2860316">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9"/>
            <p:cNvSpPr txBox="1"/>
            <p:nvPr/>
          </p:nvSpPr>
          <p:spPr>
            <a:xfrm>
              <a:off x="0" y="-38100"/>
              <a:ext cx="2860316" cy="419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9"/>
          <p:cNvSpPr txBox="1"/>
          <p:nvPr/>
        </p:nvSpPr>
        <p:spPr>
          <a:xfrm>
            <a:off x="2990570" y="4451724"/>
            <a:ext cx="5484900" cy="6003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lang="en-US" sz="3900"/>
              <a:t>HIT</a:t>
            </a:r>
            <a:r>
              <a:rPr b="1" lang="en-US" sz="3900"/>
              <a:t> IDENTIFICATION</a:t>
            </a:r>
            <a:endParaRPr b="1" sz="2900"/>
          </a:p>
        </p:txBody>
      </p:sp>
      <p:sp>
        <p:nvSpPr>
          <p:cNvPr id="171" name="Google Shape;171;p9"/>
          <p:cNvSpPr txBox="1"/>
          <p:nvPr/>
        </p:nvSpPr>
        <p:spPr>
          <a:xfrm>
            <a:off x="9906327" y="4451721"/>
            <a:ext cx="54849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222366"/>
                </a:solidFill>
                <a:latin typeface="Public Sans"/>
                <a:ea typeface="Public Sans"/>
                <a:cs typeface="Public Sans"/>
                <a:sym typeface="Public Sans"/>
              </a:rPr>
              <a:t>. </a:t>
            </a:r>
            <a:endParaRPr/>
          </a:p>
        </p:txBody>
      </p:sp>
      <p:sp>
        <p:nvSpPr>
          <p:cNvPr id="172" name="Google Shape;172;p9"/>
          <p:cNvSpPr txBox="1"/>
          <p:nvPr/>
        </p:nvSpPr>
        <p:spPr>
          <a:xfrm>
            <a:off x="3482418" y="3833569"/>
            <a:ext cx="42978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lang="en-US" sz="2799">
                <a:solidFill>
                  <a:srgbClr val="222366"/>
                </a:solidFill>
                <a:latin typeface="Public Sans"/>
                <a:ea typeface="Public Sans"/>
                <a:cs typeface="Public Sans"/>
                <a:sym typeface="Public Sans"/>
              </a:rPr>
              <a:t>Fase 1</a:t>
            </a:r>
            <a:endParaRPr/>
          </a:p>
        </p:txBody>
      </p:sp>
      <p:sp>
        <p:nvSpPr>
          <p:cNvPr id="173" name="Google Shape;173;p9"/>
          <p:cNvSpPr txBox="1"/>
          <p:nvPr/>
        </p:nvSpPr>
        <p:spPr>
          <a:xfrm>
            <a:off x="10491569" y="3833569"/>
            <a:ext cx="42978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lang="en-US" sz="2799">
                <a:solidFill>
                  <a:srgbClr val="222366"/>
                </a:solidFill>
                <a:latin typeface="Public Sans"/>
                <a:ea typeface="Public Sans"/>
                <a:cs typeface="Public Sans"/>
                <a:sym typeface="Public Sans"/>
              </a:rPr>
              <a:t>Fase 2</a:t>
            </a:r>
            <a:endParaRPr/>
          </a:p>
        </p:txBody>
      </p:sp>
      <p:sp>
        <p:nvSpPr>
          <p:cNvPr id="174" name="Google Shape;174;p9"/>
          <p:cNvSpPr txBox="1"/>
          <p:nvPr/>
        </p:nvSpPr>
        <p:spPr>
          <a:xfrm>
            <a:off x="6401680" y="7754239"/>
            <a:ext cx="5484900" cy="600300"/>
          </a:xfrm>
          <a:prstGeom prst="rect">
            <a:avLst/>
          </a:prstGeom>
          <a:noFill/>
          <a:ln>
            <a:noFill/>
          </a:ln>
        </p:spPr>
        <p:txBody>
          <a:bodyPr anchorCtr="0" anchor="t" bIns="0" lIns="0" spcFirstLastPara="1" rIns="0" wrap="square" tIns="0">
            <a:spAutoFit/>
          </a:bodyPr>
          <a:lstStyle/>
          <a:p>
            <a:pPr indent="0" lvl="0" marL="0" rtl="0" algn="ctr">
              <a:lnSpc>
                <a:spcPct val="140016"/>
              </a:lnSpc>
              <a:spcBef>
                <a:spcPts val="0"/>
              </a:spcBef>
              <a:spcAft>
                <a:spcPts val="0"/>
              </a:spcAft>
              <a:buNone/>
            </a:pPr>
            <a:r>
              <a:rPr b="1" lang="en-US" sz="3900"/>
              <a:t>LEAD OPTIMIZATION</a:t>
            </a:r>
            <a:endParaRPr b="1" sz="2499">
              <a:solidFill>
                <a:srgbClr val="222366"/>
              </a:solidFill>
              <a:latin typeface="Public Sans"/>
              <a:ea typeface="Public Sans"/>
              <a:cs typeface="Public Sans"/>
              <a:sym typeface="Public Sans"/>
            </a:endParaRPr>
          </a:p>
        </p:txBody>
      </p:sp>
      <p:sp>
        <p:nvSpPr>
          <p:cNvPr id="175" name="Google Shape;175;p9"/>
          <p:cNvSpPr txBox="1"/>
          <p:nvPr/>
        </p:nvSpPr>
        <p:spPr>
          <a:xfrm>
            <a:off x="6986993" y="6920670"/>
            <a:ext cx="42978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lang="en-US" sz="2799">
                <a:solidFill>
                  <a:srgbClr val="222366"/>
                </a:solidFill>
                <a:latin typeface="Public Sans"/>
                <a:ea typeface="Public Sans"/>
                <a:cs typeface="Public Sans"/>
                <a:sym typeface="Public Sans"/>
              </a:rPr>
              <a:t>Fase 3</a:t>
            </a:r>
            <a:endParaRPr/>
          </a:p>
        </p:txBody>
      </p:sp>
      <p:sp>
        <p:nvSpPr>
          <p:cNvPr id="176" name="Google Shape;176;p9"/>
          <p:cNvSpPr txBox="1"/>
          <p:nvPr/>
        </p:nvSpPr>
        <p:spPr>
          <a:xfrm>
            <a:off x="1028700" y="271715"/>
            <a:ext cx="16230600" cy="9081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lang="en-US" sz="5900">
                <a:solidFill>
                  <a:srgbClr val="222366"/>
                </a:solidFill>
              </a:rPr>
              <a:t>Progetto task force for cystic fibrosis</a:t>
            </a:r>
            <a:endParaRPr b="1" sz="1000"/>
          </a:p>
        </p:txBody>
      </p:sp>
      <p:sp>
        <p:nvSpPr>
          <p:cNvPr id="177" name="Google Shape;177;p9"/>
          <p:cNvSpPr txBox="1"/>
          <p:nvPr/>
        </p:nvSpPr>
        <p:spPr>
          <a:xfrm>
            <a:off x="1752725" y="1287013"/>
            <a:ext cx="14782800" cy="181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700">
              <a:solidFill>
                <a:srgbClr val="202124"/>
              </a:solidFill>
            </a:endParaRPr>
          </a:p>
          <a:p>
            <a:pPr indent="0" lvl="0" marL="0" marR="38100" rtl="0" algn="ctr">
              <a:lnSpc>
                <a:spcPct val="128571"/>
              </a:lnSpc>
              <a:spcBef>
                <a:spcPts val="0"/>
              </a:spcBef>
              <a:spcAft>
                <a:spcPts val="0"/>
              </a:spcAft>
              <a:buNone/>
            </a:pPr>
            <a:r>
              <a:rPr lang="en-US" sz="2800">
                <a:solidFill>
                  <a:srgbClr val="202124"/>
                </a:solidFill>
                <a:latin typeface="Calibri"/>
                <a:ea typeface="Calibri"/>
                <a:cs typeface="Calibri"/>
                <a:sym typeface="Calibri"/>
              </a:rPr>
              <a:t>Un progetto di collaborazione, tra IIT e IGG,  di drug discovery. </a:t>
            </a:r>
            <a:endParaRPr sz="2800">
              <a:solidFill>
                <a:srgbClr val="202124"/>
              </a:solidFill>
              <a:latin typeface="Calibri"/>
              <a:ea typeface="Calibri"/>
              <a:cs typeface="Calibri"/>
              <a:sym typeface="Calibri"/>
            </a:endParaRPr>
          </a:p>
          <a:p>
            <a:pPr indent="0" lvl="0" marL="0" rtl="0" algn="ctr">
              <a:spcBef>
                <a:spcPts val="0"/>
              </a:spcBef>
              <a:spcAft>
                <a:spcPts val="0"/>
              </a:spcAft>
              <a:buNone/>
            </a:pPr>
            <a:r>
              <a:rPr lang="en-US" sz="2800" u="sng">
                <a:solidFill>
                  <a:schemeClr val="dk1"/>
                </a:solidFill>
                <a:latin typeface="Calibri"/>
                <a:ea typeface="Calibri"/>
                <a:cs typeface="Calibri"/>
                <a:sym typeface="Calibri"/>
              </a:rPr>
              <a:t>Obiettivo</a:t>
            </a:r>
            <a:r>
              <a:rPr lang="en-US" sz="2800">
                <a:solidFill>
                  <a:schemeClr val="dk1"/>
                </a:solidFill>
                <a:latin typeface="Calibri"/>
                <a:ea typeface="Calibri"/>
                <a:cs typeface="Calibri"/>
                <a:sym typeface="Calibri"/>
              </a:rPr>
              <a:t>: Sviluppare nuovi correttori e potenziatori per F508 del </a:t>
            </a:r>
            <a:endParaRPr sz="28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2800" u="sng">
                <a:solidFill>
                  <a:schemeClr val="dk1"/>
                </a:solidFill>
                <a:latin typeface="Calibri"/>
                <a:ea typeface="Calibri"/>
                <a:cs typeface="Calibri"/>
                <a:sym typeface="Calibri"/>
              </a:rPr>
              <a:t>Durata</a:t>
            </a:r>
            <a:r>
              <a:rPr lang="en-US" sz="2800">
                <a:solidFill>
                  <a:schemeClr val="dk1"/>
                </a:solidFill>
                <a:latin typeface="Calibri"/>
                <a:ea typeface="Calibri"/>
                <a:cs typeface="Calibri"/>
                <a:sym typeface="Calibri"/>
              </a:rPr>
              <a:t>: 3 anni e mezzo</a:t>
            </a:r>
            <a:endParaRPr sz="2000">
              <a:solidFill>
                <a:srgbClr val="202124"/>
              </a:solidFill>
              <a:highlight>
                <a:srgbClr val="F8F9FA"/>
              </a:highlight>
            </a:endParaRPr>
          </a:p>
          <a:p>
            <a:pPr indent="0" lvl="0" marL="0" rtl="0" algn="l">
              <a:spcBef>
                <a:spcPts val="0"/>
              </a:spcBef>
              <a:spcAft>
                <a:spcPts val="0"/>
              </a:spcAft>
              <a:buNone/>
            </a:pPr>
            <a:r>
              <a:t/>
            </a:r>
            <a:endParaRPr sz="3200" u="sng">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178" name="Google Shape;178;p9"/>
          <p:cNvSpPr txBox="1"/>
          <p:nvPr/>
        </p:nvSpPr>
        <p:spPr>
          <a:xfrm>
            <a:off x="9898099" y="4451724"/>
            <a:ext cx="5484900" cy="6003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lang="en-US" sz="3900"/>
              <a:t>HIT TO LEAD</a:t>
            </a:r>
            <a:endParaRPr b="1" sz="2900"/>
          </a:p>
        </p:txBody>
      </p:sp>
      <p:pic>
        <p:nvPicPr>
          <p:cNvPr id="179" name="Google Shape;179;p9"/>
          <p:cNvPicPr preferRelativeResize="0"/>
          <p:nvPr/>
        </p:nvPicPr>
        <p:blipFill>
          <a:blip r:embed="rId3">
            <a:alphaModFix/>
          </a:blip>
          <a:stretch>
            <a:fillRect/>
          </a:stretch>
        </p:blipFill>
        <p:spPr>
          <a:xfrm>
            <a:off x="3663111" y="5019391"/>
            <a:ext cx="3719493" cy="1526224"/>
          </a:xfrm>
          <a:prstGeom prst="rect">
            <a:avLst/>
          </a:prstGeom>
          <a:noFill/>
          <a:ln>
            <a:noFill/>
          </a:ln>
        </p:spPr>
      </p:pic>
      <p:pic>
        <p:nvPicPr>
          <p:cNvPr id="180" name="Google Shape;180;p9"/>
          <p:cNvPicPr preferRelativeResize="0"/>
          <p:nvPr/>
        </p:nvPicPr>
        <p:blipFill>
          <a:blip r:embed="rId4">
            <a:alphaModFix/>
          </a:blip>
          <a:stretch>
            <a:fillRect/>
          </a:stretch>
        </p:blipFill>
        <p:spPr>
          <a:xfrm>
            <a:off x="10921382" y="4978916"/>
            <a:ext cx="3448670" cy="1526234"/>
          </a:xfrm>
          <a:prstGeom prst="rect">
            <a:avLst/>
          </a:prstGeom>
          <a:noFill/>
          <a:ln>
            <a:noFill/>
          </a:ln>
        </p:spPr>
      </p:pic>
      <p:pic>
        <p:nvPicPr>
          <p:cNvPr id="181" name="Google Shape;181;p9"/>
          <p:cNvPicPr preferRelativeResize="0"/>
          <p:nvPr/>
        </p:nvPicPr>
        <p:blipFill>
          <a:blip r:embed="rId5">
            <a:alphaModFix/>
          </a:blip>
          <a:stretch>
            <a:fillRect/>
          </a:stretch>
        </p:blipFill>
        <p:spPr>
          <a:xfrm>
            <a:off x="7727870" y="8151107"/>
            <a:ext cx="2815975" cy="15262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7"/>
          <p:cNvSpPr/>
          <p:nvPr/>
        </p:nvSpPr>
        <p:spPr>
          <a:xfrm>
            <a:off x="1031851" y="696600"/>
            <a:ext cx="15850200" cy="1827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87" name="Google Shape;187;p17"/>
          <p:cNvSpPr txBox="1"/>
          <p:nvPr/>
        </p:nvSpPr>
        <p:spPr>
          <a:xfrm>
            <a:off x="2880438" y="1209900"/>
            <a:ext cx="12527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4000">
                <a:solidFill>
                  <a:schemeClr val="dk1"/>
                </a:solidFill>
                <a:latin typeface="Calibri"/>
                <a:ea typeface="Calibri"/>
                <a:cs typeface="Calibri"/>
                <a:sym typeface="Calibri"/>
              </a:rPr>
              <a:t>Fase 1: HIT IDENTIFICATION</a:t>
            </a:r>
            <a:endParaRPr b="1" i="1" sz="4000">
              <a:solidFill>
                <a:schemeClr val="dk1"/>
              </a:solidFill>
              <a:latin typeface="Calibri"/>
              <a:ea typeface="Calibri"/>
              <a:cs typeface="Calibri"/>
              <a:sym typeface="Calibri"/>
            </a:endParaRPr>
          </a:p>
        </p:txBody>
      </p:sp>
      <p:sp>
        <p:nvSpPr>
          <p:cNvPr id="188" name="Google Shape;188;p17"/>
          <p:cNvSpPr txBox="1"/>
          <p:nvPr/>
        </p:nvSpPr>
        <p:spPr>
          <a:xfrm>
            <a:off x="1031851" y="2862988"/>
            <a:ext cx="15850200" cy="116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3200">
                <a:solidFill>
                  <a:schemeClr val="dk1"/>
                </a:solidFill>
                <a:latin typeface="Calibri"/>
                <a:ea typeface="Calibri"/>
                <a:cs typeface="Calibri"/>
                <a:sym typeface="Calibri"/>
              </a:rPr>
              <a:t>Lo scopo della prima fase del progetto, fase che è durata 1 anno,  è stato quello di identificare dei composti attivi di partenza.</a:t>
            </a:r>
            <a:endParaRPr sz="3200">
              <a:solidFill>
                <a:schemeClr val="dk1"/>
              </a:solidFill>
              <a:latin typeface="Calibri"/>
              <a:ea typeface="Calibri"/>
              <a:cs typeface="Calibri"/>
              <a:sym typeface="Calibri"/>
            </a:endParaRPr>
          </a:p>
        </p:txBody>
      </p:sp>
      <p:sp>
        <p:nvSpPr>
          <p:cNvPr id="189" name="Google Shape;189;p17"/>
          <p:cNvSpPr txBox="1"/>
          <p:nvPr/>
        </p:nvSpPr>
        <p:spPr>
          <a:xfrm>
            <a:off x="1271063" y="5046200"/>
            <a:ext cx="12527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 SCREENING → </a:t>
            </a:r>
            <a:endParaRPr sz="3200">
              <a:solidFill>
                <a:schemeClr val="dk1"/>
              </a:solidFill>
              <a:latin typeface="Calibri"/>
              <a:ea typeface="Calibri"/>
              <a:cs typeface="Calibri"/>
              <a:sym typeface="Calibri"/>
            </a:endParaRPr>
          </a:p>
        </p:txBody>
      </p:sp>
      <p:sp>
        <p:nvSpPr>
          <p:cNvPr id="190" name="Google Shape;190;p17"/>
          <p:cNvSpPr/>
          <p:nvPr/>
        </p:nvSpPr>
        <p:spPr>
          <a:xfrm>
            <a:off x="5142288" y="4372075"/>
            <a:ext cx="4132200" cy="2187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1" name="Google Shape;191;p17"/>
          <p:cNvSpPr txBox="1"/>
          <p:nvPr/>
        </p:nvSpPr>
        <p:spPr>
          <a:xfrm>
            <a:off x="5397863" y="4819225"/>
            <a:ext cx="4012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solidFill>
                  <a:schemeClr val="dk1"/>
                </a:solidFill>
                <a:latin typeface="Calibri"/>
                <a:ea typeface="Calibri"/>
                <a:cs typeface="Calibri"/>
                <a:sym typeface="Calibri"/>
              </a:rPr>
              <a:t>11.000 - 15.000</a:t>
            </a:r>
            <a:endParaRPr b="1" sz="40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          COMPOSTI </a:t>
            </a:r>
            <a:endParaRPr sz="3200">
              <a:solidFill>
                <a:schemeClr val="dk1"/>
              </a:solidFill>
              <a:latin typeface="Calibri"/>
              <a:ea typeface="Calibri"/>
              <a:cs typeface="Calibri"/>
              <a:sym typeface="Calibri"/>
            </a:endParaRPr>
          </a:p>
        </p:txBody>
      </p:sp>
      <p:sp>
        <p:nvSpPr>
          <p:cNvPr id="192" name="Google Shape;192;p17"/>
          <p:cNvSpPr txBox="1"/>
          <p:nvPr/>
        </p:nvSpPr>
        <p:spPr>
          <a:xfrm>
            <a:off x="9926938" y="4388275"/>
            <a:ext cx="6955200" cy="21549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Nuova struttura</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Massima diversità strutturale</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Assenza di gruppi chimici potenzialmente tossici</a:t>
            </a:r>
            <a:endParaRPr sz="3200">
              <a:solidFill>
                <a:schemeClr val="dk1"/>
              </a:solidFill>
              <a:latin typeface="Calibri"/>
              <a:ea typeface="Calibri"/>
              <a:cs typeface="Calibri"/>
              <a:sym typeface="Calibri"/>
            </a:endParaRPr>
          </a:p>
        </p:txBody>
      </p:sp>
      <p:pic>
        <p:nvPicPr>
          <p:cNvPr id="193" name="Google Shape;193;p17"/>
          <p:cNvPicPr preferRelativeResize="0"/>
          <p:nvPr/>
        </p:nvPicPr>
        <p:blipFill>
          <a:blip r:embed="rId3">
            <a:alphaModFix/>
          </a:blip>
          <a:stretch>
            <a:fillRect/>
          </a:stretch>
        </p:blipFill>
        <p:spPr>
          <a:xfrm>
            <a:off x="1271063" y="6687225"/>
            <a:ext cx="3200805" cy="2599150"/>
          </a:xfrm>
          <a:prstGeom prst="rect">
            <a:avLst/>
          </a:prstGeom>
          <a:noFill/>
          <a:ln>
            <a:noFill/>
          </a:ln>
        </p:spPr>
      </p:pic>
      <p:sp>
        <p:nvSpPr>
          <p:cNvPr id="194" name="Google Shape;194;p17"/>
          <p:cNvSpPr txBox="1"/>
          <p:nvPr/>
        </p:nvSpPr>
        <p:spPr>
          <a:xfrm>
            <a:off x="4729063" y="7155650"/>
            <a:ext cx="125271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Sono state utilizzate cellule ingegnerizzate che esprimessero:</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CFTR mutata</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YPF (Yellow fluorescent protein)</a:t>
            </a:r>
            <a:endParaRPr sz="32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2e1a6f0ae86_3_16"/>
          <p:cNvSpPr/>
          <p:nvPr/>
        </p:nvSpPr>
        <p:spPr>
          <a:xfrm>
            <a:off x="1673400" y="956075"/>
            <a:ext cx="14941200" cy="1827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00" name="Google Shape;200;g2e1a6f0ae86_3_16"/>
          <p:cNvSpPr txBox="1"/>
          <p:nvPr/>
        </p:nvSpPr>
        <p:spPr>
          <a:xfrm>
            <a:off x="2880450" y="1469375"/>
            <a:ext cx="12527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4000">
                <a:solidFill>
                  <a:schemeClr val="dk1"/>
                </a:solidFill>
                <a:latin typeface="Calibri"/>
                <a:ea typeface="Calibri"/>
                <a:cs typeface="Calibri"/>
                <a:sym typeface="Calibri"/>
              </a:rPr>
              <a:t>Fase 2: HIT TO LEAD</a:t>
            </a:r>
            <a:endParaRPr b="1" i="1" sz="4000">
              <a:solidFill>
                <a:schemeClr val="dk1"/>
              </a:solidFill>
              <a:latin typeface="Calibri"/>
              <a:ea typeface="Calibri"/>
              <a:cs typeface="Calibri"/>
              <a:sym typeface="Calibri"/>
            </a:endParaRPr>
          </a:p>
        </p:txBody>
      </p:sp>
      <p:sp>
        <p:nvSpPr>
          <p:cNvPr id="201" name="Google Shape;201;g2e1a6f0ae86_3_16"/>
          <p:cNvSpPr txBox="1"/>
          <p:nvPr/>
        </p:nvSpPr>
        <p:spPr>
          <a:xfrm>
            <a:off x="1831225" y="3355588"/>
            <a:ext cx="14767200" cy="116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3200">
                <a:solidFill>
                  <a:schemeClr val="dk1"/>
                </a:solidFill>
                <a:latin typeface="Calibri"/>
                <a:ea typeface="Calibri"/>
                <a:cs typeface="Calibri"/>
                <a:sym typeface="Calibri"/>
              </a:rPr>
              <a:t>Nella seconda </a:t>
            </a:r>
            <a:r>
              <a:rPr lang="en-US" sz="3200">
                <a:solidFill>
                  <a:schemeClr val="dk1"/>
                </a:solidFill>
                <a:latin typeface="Calibri"/>
                <a:ea typeface="Calibri"/>
                <a:cs typeface="Calibri"/>
                <a:sym typeface="Calibri"/>
              </a:rPr>
              <a:t>fase del progetto, fase che è durata anch’essa 1 anno,  è stato quello di identificare dal composti attivi di partenza il composto leader</a:t>
            </a:r>
            <a:endParaRPr sz="3200">
              <a:solidFill>
                <a:schemeClr val="dk1"/>
              </a:solidFill>
              <a:latin typeface="Calibri"/>
              <a:ea typeface="Calibri"/>
              <a:cs typeface="Calibri"/>
              <a:sym typeface="Calibri"/>
            </a:endParaRPr>
          </a:p>
        </p:txBody>
      </p:sp>
      <p:pic>
        <p:nvPicPr>
          <p:cNvPr id="202" name="Google Shape;202;g2e1a6f0ae86_3_16"/>
          <p:cNvPicPr preferRelativeResize="0"/>
          <p:nvPr/>
        </p:nvPicPr>
        <p:blipFill>
          <a:blip r:embed="rId3">
            <a:alphaModFix/>
          </a:blip>
          <a:stretch>
            <a:fillRect/>
          </a:stretch>
        </p:blipFill>
        <p:spPr>
          <a:xfrm>
            <a:off x="1918225" y="4827277"/>
            <a:ext cx="8677600" cy="2390475"/>
          </a:xfrm>
          <a:prstGeom prst="rect">
            <a:avLst/>
          </a:prstGeom>
          <a:noFill/>
          <a:ln>
            <a:noFill/>
          </a:ln>
        </p:spPr>
      </p:pic>
      <p:sp>
        <p:nvSpPr>
          <p:cNvPr id="203" name="Google Shape;203;g2e1a6f0ae86_3_16"/>
          <p:cNvSpPr txBox="1"/>
          <p:nvPr/>
        </p:nvSpPr>
        <p:spPr>
          <a:xfrm>
            <a:off x="11052525" y="5097825"/>
            <a:ext cx="6433200" cy="1662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3200">
                <a:solidFill>
                  <a:schemeClr val="dk1"/>
                </a:solidFill>
                <a:latin typeface="Calibri"/>
                <a:ea typeface="Calibri"/>
                <a:cs typeface="Calibri"/>
                <a:sym typeface="Calibri"/>
              </a:rPr>
              <a:t>Per ciascun composto attivo di partenza (hit) vengono generati composti analoghi.</a:t>
            </a:r>
            <a:endParaRPr sz="3200">
              <a:solidFill>
                <a:schemeClr val="dk1"/>
              </a:solidFill>
              <a:latin typeface="Calibri"/>
              <a:ea typeface="Calibri"/>
              <a:cs typeface="Calibri"/>
              <a:sym typeface="Calibri"/>
            </a:endParaRPr>
          </a:p>
        </p:txBody>
      </p:sp>
      <p:sp>
        <p:nvSpPr>
          <p:cNvPr id="204" name="Google Shape;204;g2e1a6f0ae86_3_16"/>
          <p:cNvSpPr txBox="1"/>
          <p:nvPr/>
        </p:nvSpPr>
        <p:spPr>
          <a:xfrm>
            <a:off x="1918225" y="7685900"/>
            <a:ext cx="14941200" cy="116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3200">
                <a:solidFill>
                  <a:schemeClr val="dk1"/>
                </a:solidFill>
                <a:latin typeface="Calibri"/>
                <a:ea typeface="Calibri"/>
                <a:cs typeface="Calibri"/>
                <a:sym typeface="Calibri"/>
              </a:rPr>
              <a:t>A gruppi di 20 - 30, i nuovi composti saranno saggiati sul cellule per determinare quale delle modifiche ha avuto un effetto migliorativo sull’attività del composto</a:t>
            </a:r>
            <a:endParaRPr sz="32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2e1a6f0ae86_3_25"/>
          <p:cNvSpPr/>
          <p:nvPr/>
        </p:nvSpPr>
        <p:spPr>
          <a:xfrm>
            <a:off x="1760400" y="1051025"/>
            <a:ext cx="14767200" cy="1827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0" name="Google Shape;210;g2e1a6f0ae86_3_25"/>
          <p:cNvSpPr txBox="1"/>
          <p:nvPr/>
        </p:nvSpPr>
        <p:spPr>
          <a:xfrm>
            <a:off x="2880450" y="1564325"/>
            <a:ext cx="12527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4000">
                <a:solidFill>
                  <a:schemeClr val="dk1"/>
                </a:solidFill>
                <a:latin typeface="Calibri"/>
                <a:ea typeface="Calibri"/>
                <a:cs typeface="Calibri"/>
                <a:sym typeface="Calibri"/>
              </a:rPr>
              <a:t>Fase 3: LEAD OPTIMIZATION</a:t>
            </a:r>
            <a:endParaRPr b="1" i="1" sz="4000">
              <a:solidFill>
                <a:schemeClr val="dk1"/>
              </a:solidFill>
              <a:latin typeface="Calibri"/>
              <a:ea typeface="Calibri"/>
              <a:cs typeface="Calibri"/>
              <a:sym typeface="Calibri"/>
            </a:endParaRPr>
          </a:p>
        </p:txBody>
      </p:sp>
      <p:sp>
        <p:nvSpPr>
          <p:cNvPr id="211" name="Google Shape;211;g2e1a6f0ae86_3_25"/>
          <p:cNvSpPr txBox="1"/>
          <p:nvPr/>
        </p:nvSpPr>
        <p:spPr>
          <a:xfrm>
            <a:off x="1760400" y="3311288"/>
            <a:ext cx="14767200" cy="116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3200">
                <a:solidFill>
                  <a:schemeClr val="dk1"/>
                </a:solidFill>
                <a:latin typeface="Calibri"/>
                <a:ea typeface="Calibri"/>
                <a:cs typeface="Calibri"/>
                <a:sym typeface="Calibri"/>
              </a:rPr>
              <a:t>Nella terza e ultima fase del progetto sono stati ottimizzati i composti che sono stati identificati nella fase precedente. Ciò è stato fatto con lo scopo di rendere le molecole:</a:t>
            </a:r>
            <a:endParaRPr sz="3200">
              <a:solidFill>
                <a:schemeClr val="dk1"/>
              </a:solidFill>
              <a:latin typeface="Calibri"/>
              <a:ea typeface="Calibri"/>
              <a:cs typeface="Calibri"/>
              <a:sym typeface="Calibri"/>
            </a:endParaRPr>
          </a:p>
        </p:txBody>
      </p:sp>
      <p:sp>
        <p:nvSpPr>
          <p:cNvPr id="212" name="Google Shape;212;g2e1a6f0ae86_3_25"/>
          <p:cNvSpPr txBox="1"/>
          <p:nvPr/>
        </p:nvSpPr>
        <p:spPr>
          <a:xfrm>
            <a:off x="2396675" y="4662850"/>
            <a:ext cx="12527100" cy="21549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Più potenti</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E’ stata perfezionata la sicurezza</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La </a:t>
            </a:r>
            <a:r>
              <a:rPr lang="en-US" sz="3200">
                <a:solidFill>
                  <a:schemeClr val="dk1"/>
                </a:solidFill>
                <a:latin typeface="Calibri"/>
                <a:ea typeface="Calibri"/>
                <a:cs typeface="Calibri"/>
                <a:sym typeface="Calibri"/>
              </a:rPr>
              <a:t>somministrabilità</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L’efficienza</a:t>
            </a:r>
            <a:endParaRPr sz="3200">
              <a:solidFill>
                <a:schemeClr val="dk1"/>
              </a:solidFill>
              <a:latin typeface="Calibri"/>
              <a:ea typeface="Calibri"/>
              <a:cs typeface="Calibri"/>
              <a:sym typeface="Calibri"/>
            </a:endParaRPr>
          </a:p>
        </p:txBody>
      </p:sp>
      <p:sp>
        <p:nvSpPr>
          <p:cNvPr id="213" name="Google Shape;213;g2e1a6f0ae86_3_25"/>
          <p:cNvSpPr txBox="1"/>
          <p:nvPr/>
        </p:nvSpPr>
        <p:spPr>
          <a:xfrm>
            <a:off x="1760400" y="6999600"/>
            <a:ext cx="14767200" cy="2201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3200">
                <a:solidFill>
                  <a:schemeClr val="dk1"/>
                </a:solidFill>
                <a:latin typeface="Calibri"/>
                <a:ea typeface="Calibri"/>
                <a:cs typeface="Calibri"/>
                <a:sym typeface="Calibri"/>
              </a:rPr>
              <a:t>Alla fine della fase di discovery si è arrivati a ottenere un correttore molto potente </a:t>
            </a:r>
            <a:r>
              <a:rPr b="1" lang="en-US" sz="3500">
                <a:solidFill>
                  <a:schemeClr val="dk1"/>
                </a:solidFill>
                <a:latin typeface="Calibri"/>
                <a:ea typeface="Calibri"/>
                <a:cs typeface="Calibri"/>
                <a:sym typeface="Calibri"/>
              </a:rPr>
              <a:t>ARN23765</a:t>
            </a:r>
            <a:r>
              <a:rPr lang="en-US" sz="3200">
                <a:solidFill>
                  <a:schemeClr val="dk1"/>
                </a:solidFill>
                <a:latin typeface="Calibri"/>
                <a:ea typeface="Calibri"/>
                <a:cs typeface="Calibri"/>
                <a:sym typeface="Calibri"/>
              </a:rPr>
              <a:t>. </a:t>
            </a:r>
            <a:endParaRPr sz="3200">
              <a:solidFill>
                <a:schemeClr val="dk1"/>
              </a:solidFill>
              <a:latin typeface="Calibri"/>
              <a:ea typeface="Calibri"/>
              <a:cs typeface="Calibri"/>
              <a:sym typeface="Calibri"/>
            </a:endParaRPr>
          </a:p>
          <a:p>
            <a:pPr indent="0" lvl="0" marL="0" rtl="0" algn="just">
              <a:spcBef>
                <a:spcPts val="0"/>
              </a:spcBef>
              <a:spcAft>
                <a:spcPts val="0"/>
              </a:spcAft>
              <a:buNone/>
            </a:pPr>
            <a:r>
              <a:rPr lang="en-US" sz="3200">
                <a:solidFill>
                  <a:schemeClr val="dk1"/>
                </a:solidFill>
                <a:latin typeface="Calibri"/>
                <a:ea typeface="Calibri"/>
                <a:cs typeface="Calibri"/>
                <a:sym typeface="Calibri"/>
              </a:rPr>
              <a:t>Questo composto è stato testato con saggi sperimentali in vitro che non hanno evidenziato particolari criticità.</a:t>
            </a:r>
            <a:endParaRPr sz="3200">
              <a:solidFill>
                <a:schemeClr val="dk1"/>
              </a:solidFill>
              <a:latin typeface="Calibri"/>
              <a:ea typeface="Calibri"/>
              <a:cs typeface="Calibri"/>
              <a:sym typeface="Calibri"/>
            </a:endParaRPr>
          </a:p>
        </p:txBody>
      </p:sp>
      <p:pic>
        <p:nvPicPr>
          <p:cNvPr id="214" name="Google Shape;214;g2e1a6f0ae86_3_25"/>
          <p:cNvPicPr preferRelativeResize="0"/>
          <p:nvPr/>
        </p:nvPicPr>
        <p:blipFill>
          <a:blip r:embed="rId3">
            <a:alphaModFix/>
          </a:blip>
          <a:stretch>
            <a:fillRect/>
          </a:stretch>
        </p:blipFill>
        <p:spPr>
          <a:xfrm>
            <a:off x="9440800" y="3311300"/>
            <a:ext cx="7464950" cy="44439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8"/>
          <p:cNvSpPr txBox="1"/>
          <p:nvPr/>
        </p:nvSpPr>
        <p:spPr>
          <a:xfrm>
            <a:off x="731321" y="4006560"/>
            <a:ext cx="64761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220" name="Google Shape;220;p8"/>
          <p:cNvSpPr txBox="1"/>
          <p:nvPr/>
        </p:nvSpPr>
        <p:spPr>
          <a:xfrm>
            <a:off x="11378220" y="4006560"/>
            <a:ext cx="64761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221" name="Google Shape;221;p8"/>
          <p:cNvSpPr txBox="1"/>
          <p:nvPr/>
        </p:nvSpPr>
        <p:spPr>
          <a:xfrm>
            <a:off x="1028700" y="7223643"/>
            <a:ext cx="49509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222" name="Google Shape;222;p8"/>
          <p:cNvSpPr txBox="1"/>
          <p:nvPr/>
        </p:nvSpPr>
        <p:spPr>
          <a:xfrm>
            <a:off x="12308279" y="7223643"/>
            <a:ext cx="49509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a:p>
        </p:txBody>
      </p:sp>
      <p:sp>
        <p:nvSpPr>
          <p:cNvPr id="223" name="Google Shape;223;p8"/>
          <p:cNvSpPr txBox="1"/>
          <p:nvPr/>
        </p:nvSpPr>
        <p:spPr>
          <a:xfrm>
            <a:off x="1672932" y="271715"/>
            <a:ext cx="14942100" cy="9696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lang="en-US" sz="6300">
                <a:solidFill>
                  <a:srgbClr val="222366"/>
                </a:solidFill>
              </a:rPr>
              <a:t>Esecuzione saggi fenotipici </a:t>
            </a:r>
            <a:endParaRPr/>
          </a:p>
        </p:txBody>
      </p:sp>
      <p:pic>
        <p:nvPicPr>
          <p:cNvPr id="224" name="Google Shape;224;p8"/>
          <p:cNvPicPr preferRelativeResize="0"/>
          <p:nvPr/>
        </p:nvPicPr>
        <p:blipFill>
          <a:blip r:embed="rId3">
            <a:alphaModFix/>
          </a:blip>
          <a:stretch>
            <a:fillRect/>
          </a:stretch>
        </p:blipFill>
        <p:spPr>
          <a:xfrm>
            <a:off x="1828800" y="3078944"/>
            <a:ext cx="5593333" cy="2721487"/>
          </a:xfrm>
          <a:prstGeom prst="rect">
            <a:avLst/>
          </a:prstGeom>
          <a:noFill/>
          <a:ln>
            <a:noFill/>
          </a:ln>
        </p:spPr>
      </p:pic>
      <p:sp>
        <p:nvSpPr>
          <p:cNvPr id="225" name="Google Shape;225;p8"/>
          <p:cNvSpPr txBox="1"/>
          <p:nvPr/>
        </p:nvSpPr>
        <p:spPr>
          <a:xfrm>
            <a:off x="3538950" y="6099700"/>
            <a:ext cx="2066100" cy="11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ARN23765</a:t>
            </a:r>
            <a:endParaRPr sz="3200">
              <a:solidFill>
                <a:schemeClr val="dk1"/>
              </a:solidFill>
              <a:latin typeface="Calibri"/>
              <a:ea typeface="Calibri"/>
              <a:cs typeface="Calibri"/>
              <a:sym typeface="Calibri"/>
            </a:endParaRPr>
          </a:p>
        </p:txBody>
      </p:sp>
      <p:pic>
        <p:nvPicPr>
          <p:cNvPr id="226" name="Google Shape;226;p8"/>
          <p:cNvPicPr preferRelativeResize="0"/>
          <p:nvPr/>
        </p:nvPicPr>
        <p:blipFill>
          <a:blip r:embed="rId4">
            <a:alphaModFix/>
          </a:blip>
          <a:stretch>
            <a:fillRect/>
          </a:stretch>
        </p:blipFill>
        <p:spPr>
          <a:xfrm>
            <a:off x="12039600" y="1800256"/>
            <a:ext cx="3918900" cy="2565100"/>
          </a:xfrm>
          <a:prstGeom prst="rect">
            <a:avLst/>
          </a:prstGeom>
          <a:noFill/>
          <a:ln>
            <a:noFill/>
          </a:ln>
        </p:spPr>
      </p:pic>
      <p:pic>
        <p:nvPicPr>
          <p:cNvPr id="227" name="Google Shape;227;p8"/>
          <p:cNvPicPr preferRelativeResize="0"/>
          <p:nvPr/>
        </p:nvPicPr>
        <p:blipFill>
          <a:blip r:embed="rId5">
            <a:alphaModFix/>
          </a:blip>
          <a:stretch>
            <a:fillRect/>
          </a:stretch>
        </p:blipFill>
        <p:spPr>
          <a:xfrm>
            <a:off x="11155933" y="4746356"/>
            <a:ext cx="5759024" cy="2553487"/>
          </a:xfrm>
          <a:prstGeom prst="rect">
            <a:avLst/>
          </a:prstGeom>
          <a:noFill/>
          <a:ln>
            <a:noFill/>
          </a:ln>
        </p:spPr>
      </p:pic>
      <p:sp>
        <p:nvSpPr>
          <p:cNvPr id="228" name="Google Shape;228;p8"/>
          <p:cNvSpPr txBox="1"/>
          <p:nvPr/>
        </p:nvSpPr>
        <p:spPr>
          <a:xfrm>
            <a:off x="10856325" y="7729225"/>
            <a:ext cx="6974400" cy="11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Incubazione composto con cellule vive</a:t>
            </a:r>
            <a:endParaRPr sz="3200">
              <a:solidFill>
                <a:schemeClr val="dk1"/>
              </a:solidFill>
              <a:latin typeface="Calibri"/>
              <a:ea typeface="Calibri"/>
              <a:cs typeface="Calibri"/>
              <a:sym typeface="Calibri"/>
            </a:endParaRPr>
          </a:p>
        </p:txBody>
      </p:sp>
      <p:sp>
        <p:nvSpPr>
          <p:cNvPr id="229" name="Google Shape;229;p8"/>
          <p:cNvSpPr txBox="1"/>
          <p:nvPr/>
        </p:nvSpPr>
        <p:spPr>
          <a:xfrm>
            <a:off x="731325" y="1476300"/>
            <a:ext cx="10461000" cy="6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Obiettivo: riconoscimento target del potenziale correttore</a:t>
            </a:r>
            <a:endParaRPr sz="32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