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0" roundtripDataSignature="AMtx7miMBVSowvrve1MbUjdAjwJ0vC3Q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4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3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3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3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.jpg"/><Relationship Id="rId5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unimib.on.worldcat.org/discovery" TargetMode="External"/><Relationship Id="rId4" Type="http://schemas.openxmlformats.org/officeDocument/2006/relationships/hyperlink" Target="https://search.worldcat.org/it/topics/welcome" TargetMode="External"/><Relationship Id="rId5" Type="http://schemas.openxmlformats.org/officeDocument/2006/relationships/image" Target="../media/image11.png"/><Relationship Id="rId6" Type="http://schemas.openxmlformats.org/officeDocument/2006/relationships/image" Target="../media/image6.png"/><Relationship Id="rId7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youtube.com/watch?v=-PH-OtI1xwY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proquest.com/?accountid=13698" TargetMode="External"/><Relationship Id="rId4" Type="http://schemas.openxmlformats.org/officeDocument/2006/relationships/image" Target="../media/image12.png"/><Relationship Id="rId5" Type="http://schemas.openxmlformats.org/officeDocument/2006/relationships/image" Target="../media/image6.png"/><Relationship Id="rId6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youtube.com/watch?v=qKKtma8URIY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x9diL8-ZpAk&amp;t=4s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Relationship Id="rId4" Type="http://schemas.openxmlformats.org/officeDocument/2006/relationships/image" Target="../media/image6.png"/><Relationship Id="rId5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cholar.google.it/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Relationship Id="rId4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.jpg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8325" y="505250"/>
            <a:ext cx="883325" cy="87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5525" y="489226"/>
            <a:ext cx="1973271" cy="95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>
            <p:ph idx="1" type="subTitle"/>
          </p:nvPr>
        </p:nvSpPr>
        <p:spPr>
          <a:xfrm>
            <a:off x="304950" y="1618350"/>
            <a:ext cx="88365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it" sz="2447">
                <a:solidFill>
                  <a:schemeClr val="dk1"/>
                </a:solidFill>
              </a:rPr>
              <a:t>Come fare la bibliografia della relazione finale </a:t>
            </a:r>
            <a:endParaRPr b="1" sz="1300">
              <a:solidFill>
                <a:schemeClr val="dk1"/>
              </a:solidFill>
            </a:endParaRPr>
          </a:p>
          <a:p>
            <a:pPr indent="-330962" lvl="0" marL="45720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12"/>
              <a:buAutoNum type="arabicPeriod"/>
            </a:pPr>
            <a:r>
              <a:rPr b="1" lang="it" sz="1612">
                <a:solidFill>
                  <a:schemeClr val="dk1"/>
                </a:solidFill>
              </a:rPr>
              <a:t>Consigli per l’individuazione di fonti bibliografiche</a:t>
            </a:r>
            <a:endParaRPr b="1" sz="161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2358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910"/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5025" y="2747475"/>
            <a:ext cx="3395269" cy="21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/>
          <p:nvPr>
            <p:ph type="title"/>
          </p:nvPr>
        </p:nvSpPr>
        <p:spPr>
          <a:xfrm>
            <a:off x="311700" y="265775"/>
            <a:ext cx="8520600" cy="6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it" sz="3020"/>
              <a:t>Prometeo</a:t>
            </a:r>
            <a:endParaRPr b="1" sz="302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520"/>
          </a:p>
        </p:txBody>
      </p:sp>
      <p:sp>
        <p:nvSpPr>
          <p:cNvPr id="142" name="Google Shape;142;p10"/>
          <p:cNvSpPr txBox="1"/>
          <p:nvPr>
            <p:ph idx="1" type="body"/>
          </p:nvPr>
        </p:nvSpPr>
        <p:spPr>
          <a:xfrm>
            <a:off x="5919300" y="954925"/>
            <a:ext cx="2913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8571"/>
              <a:buNone/>
            </a:pPr>
            <a:r>
              <a:rPr lang="it" sz="14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Prometeo</a:t>
            </a:r>
            <a:r>
              <a:rPr lang="it" sz="1400">
                <a:solidFill>
                  <a:srgbClr val="202124"/>
                </a:solidFill>
                <a:highlight>
                  <a:srgbClr val="FFFFFF"/>
                </a:highlight>
              </a:rPr>
              <a:t> </a:t>
            </a: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è il </a:t>
            </a:r>
            <a:r>
              <a:rPr b="1" lang="it" sz="1400">
                <a:solidFill>
                  <a:srgbClr val="000000"/>
                </a:solidFill>
                <a:highlight>
                  <a:srgbClr val="FFFFFF"/>
                </a:highlight>
              </a:rPr>
              <a:t>catalogo bibliografico online della Biblioteca dell’Università degli studi di Milano-Bicocca</a:t>
            </a: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 che aderisce a</a:t>
            </a:r>
            <a:r>
              <a:rPr lang="it" sz="1400">
                <a:solidFill>
                  <a:srgbClr val="202124"/>
                </a:solidFill>
                <a:highlight>
                  <a:srgbClr val="FFFFFF"/>
                </a:highlight>
              </a:rPr>
              <a:t> </a:t>
            </a:r>
            <a:r>
              <a:rPr lang="it" sz="14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WorldCat</a:t>
            </a: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, la rete di biblioteche internazionali.</a:t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8571"/>
              <a:buNone/>
            </a:pP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Puoi trovare:</a:t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0832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b="1" lang="it" sz="1400">
                <a:solidFill>
                  <a:srgbClr val="000000"/>
                </a:solidFill>
                <a:highlight>
                  <a:srgbClr val="FFFFFF"/>
                </a:highlight>
              </a:rPr>
              <a:t>r</a:t>
            </a:r>
            <a:r>
              <a:rPr b="1" lang="it" sz="1400">
                <a:solidFill>
                  <a:srgbClr val="000000"/>
                </a:solidFill>
                <a:highlight>
                  <a:srgbClr val="FFFFFF"/>
                </a:highlight>
              </a:rPr>
              <a:t>isorse digitali</a:t>
            </a: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 come ebook e riviste elettroniche fruibili direttamente online;</a:t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0832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la </a:t>
            </a:r>
            <a:r>
              <a:rPr b="1" lang="it" sz="1400">
                <a:solidFill>
                  <a:srgbClr val="000000"/>
                </a:solidFill>
                <a:highlight>
                  <a:srgbClr val="FFFFFF"/>
                </a:highlight>
              </a:rPr>
              <a:t>collocazione delle risorse cartacee</a:t>
            </a:r>
            <a:r>
              <a:rPr lang="it" sz="1400">
                <a:solidFill>
                  <a:srgbClr val="000000"/>
                </a:solidFill>
                <a:highlight>
                  <a:srgbClr val="FFFFFF"/>
                </a:highlight>
              </a:rPr>
              <a:t>, presso la Biblioteca Centrale di Ateneo e non solo.</a:t>
            </a:r>
            <a:endParaRPr sz="140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43" name="Google Shape;143;p10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10"/>
          <p:cNvPicPr preferRelativeResize="0"/>
          <p:nvPr/>
        </p:nvPicPr>
        <p:blipFill rotWithShape="1">
          <a:blip r:embed="rId5">
            <a:alphaModFix/>
          </a:blip>
          <a:srcRect b="0" l="0" r="980" t="0"/>
          <a:stretch/>
        </p:blipFill>
        <p:spPr>
          <a:xfrm>
            <a:off x="406525" y="1068850"/>
            <a:ext cx="5384149" cy="300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idx="1" type="body"/>
          </p:nvPr>
        </p:nvSpPr>
        <p:spPr>
          <a:xfrm>
            <a:off x="464100" y="296500"/>
            <a:ext cx="8520600" cy="3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83333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307692"/>
              <a:buNone/>
            </a:pPr>
            <a:r>
              <a:t/>
            </a:r>
            <a:endParaRPr/>
          </a:p>
        </p:txBody>
      </p:sp>
      <p:sp>
        <p:nvSpPr>
          <p:cNvPr id="152" name="Google Shape;152;p11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1"/>
          <p:cNvSpPr txBox="1"/>
          <p:nvPr/>
        </p:nvSpPr>
        <p:spPr>
          <a:xfrm>
            <a:off x="766000" y="3401025"/>
            <a:ext cx="8270100" cy="11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Video tutorial su come cercare un libro su Prometeo: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" sz="1600" u="sng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https://www.youtube.com/watch?v=-PH-OtI1xwY</a:t>
            </a:r>
            <a:r>
              <a:rPr b="0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1"/>
          <p:cNvSpPr txBox="1"/>
          <p:nvPr/>
        </p:nvSpPr>
        <p:spPr>
          <a:xfrm>
            <a:off x="418300" y="873025"/>
            <a:ext cx="8617800" cy="30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Alcuni spunti su come ottimizzare la ricerca su </a:t>
            </a:r>
            <a:r>
              <a:rPr b="0" i="0" lang="it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Prometeo</a:t>
            </a:r>
            <a:r>
              <a:rPr b="0" i="0" lang="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lang="it" sz="1700">
                <a:solidFill>
                  <a:schemeClr val="dk1"/>
                </a:solidFill>
              </a:rPr>
              <a:t>s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accedi con le tue credenzialli</a:t>
            </a:r>
            <a:r>
              <a:rPr b="0" i="0" lang="it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it" sz="17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@campus.unimib.it</a:t>
            </a:r>
            <a:r>
              <a:rPr b="1" i="0" lang="it" sz="17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avere una panoramica sulle tue attività (es.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cronologia ricerche, stato prestiti e richieste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lang="it" sz="1700">
                <a:solidFill>
                  <a:schemeClr val="dk1"/>
                </a:solidFill>
              </a:rPr>
              <a:t>s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selezioni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“ricerca avanzata” 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selezionare alcuni filtri relativi alla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sede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cui cercare il materiale, il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tipo di materiale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contenuto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l’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anno di pubblicazione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database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b="1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lingua</a:t>
            </a:r>
            <a:r>
              <a:rPr b="0" i="0" lang="it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Questa funzionalità è molto utile per iniziare da zero la ricerca su un argomento. 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it" sz="3020"/>
              <a:t>ProQuest</a:t>
            </a:r>
            <a:endParaRPr b="1" sz="3020"/>
          </a:p>
        </p:txBody>
      </p:sp>
      <p:sp>
        <p:nvSpPr>
          <p:cNvPr id="162" name="Google Shape;162;p12"/>
          <p:cNvSpPr txBox="1"/>
          <p:nvPr>
            <p:ph idx="1" type="body"/>
          </p:nvPr>
        </p:nvSpPr>
        <p:spPr>
          <a:xfrm>
            <a:off x="4749900" y="1558725"/>
            <a:ext cx="4082400" cy="3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 sz="1700" u="sng">
                <a:solidFill>
                  <a:schemeClr val="hlink"/>
                </a:solidFill>
                <a:hlinkClick r:id="rId3"/>
              </a:rPr>
              <a:t>ProQuest</a:t>
            </a:r>
            <a:r>
              <a:rPr lang="it" sz="1700">
                <a:solidFill>
                  <a:schemeClr val="dk1"/>
                </a:solidFill>
              </a:rPr>
              <a:t> è </a:t>
            </a:r>
            <a:r>
              <a:rPr b="1" lang="it" sz="1700">
                <a:solidFill>
                  <a:schemeClr val="dk1"/>
                </a:solidFill>
              </a:rPr>
              <a:t>una banca dati bibliografica multidisciplinare </a:t>
            </a:r>
            <a:r>
              <a:rPr lang="it" sz="1700">
                <a:solidFill>
                  <a:schemeClr val="dk1"/>
                </a:solidFill>
              </a:rPr>
              <a:t>che offre una vasta gamma di risorse accademiche verificate.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 sz="1700">
                <a:solidFill>
                  <a:schemeClr val="dk1"/>
                </a:solidFill>
              </a:rPr>
              <a:t>Sull’interfaccia principale hai a disposizione diversi collegamenti a </a:t>
            </a:r>
            <a:r>
              <a:rPr b="1" lang="it" sz="1700">
                <a:solidFill>
                  <a:schemeClr val="dk1"/>
                </a:solidFill>
              </a:rPr>
              <a:t>tutorial</a:t>
            </a:r>
            <a:r>
              <a:rPr lang="it" sz="1700">
                <a:solidFill>
                  <a:schemeClr val="dk1"/>
                </a:solidFill>
              </a:rPr>
              <a:t> ed </a:t>
            </a:r>
            <a:r>
              <a:rPr b="1" lang="it" sz="1700">
                <a:solidFill>
                  <a:schemeClr val="dk1"/>
                </a:solidFill>
              </a:rPr>
              <a:t>help &amp; search tips</a:t>
            </a:r>
            <a:r>
              <a:rPr lang="it" sz="1700">
                <a:solidFill>
                  <a:schemeClr val="dk1"/>
                </a:solidFill>
              </a:rPr>
              <a:t> (come indicato dalla </a:t>
            </a:r>
            <a:r>
              <a:rPr b="1" lang="it" sz="1700">
                <a:solidFill>
                  <a:srgbClr val="FF0000"/>
                </a:solidFill>
              </a:rPr>
              <a:t>freccia rossa</a:t>
            </a:r>
            <a:r>
              <a:rPr lang="it" sz="1700">
                <a:solidFill>
                  <a:schemeClr val="dk1"/>
                </a:solidFill>
              </a:rPr>
              <a:t>!).</a:t>
            </a:r>
            <a:endParaRPr sz="1700">
              <a:solidFill>
                <a:schemeClr val="dk1"/>
              </a:solidFill>
            </a:endParaRPr>
          </a:p>
        </p:txBody>
      </p:sp>
      <p:pic>
        <p:nvPicPr>
          <p:cNvPr id="163" name="Google Shape;163;p12"/>
          <p:cNvPicPr preferRelativeResize="0"/>
          <p:nvPr/>
        </p:nvPicPr>
        <p:blipFill rotWithShape="1">
          <a:blip r:embed="rId4">
            <a:alphaModFix/>
          </a:blip>
          <a:srcRect b="0" l="0" r="615" t="0"/>
          <a:stretch/>
        </p:blipFill>
        <p:spPr>
          <a:xfrm>
            <a:off x="200625" y="1558725"/>
            <a:ext cx="4417602" cy="2356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4" name="Google Shape;164;p12"/>
          <p:cNvCxnSpPr/>
          <p:nvPr/>
        </p:nvCxnSpPr>
        <p:spPr>
          <a:xfrm flipH="1" rot="10800000">
            <a:off x="226775" y="3228300"/>
            <a:ext cx="600300" cy="81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5" name="Google Shape;165;p12"/>
          <p:cNvSpPr/>
          <p:nvPr/>
        </p:nvSpPr>
        <p:spPr>
          <a:xfrm>
            <a:off x="827075" y="3079200"/>
            <a:ext cx="1222200" cy="2232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2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/>
          <p:nvPr>
            <p:ph idx="1" type="body"/>
          </p:nvPr>
        </p:nvSpPr>
        <p:spPr>
          <a:xfrm>
            <a:off x="311700" y="884950"/>
            <a:ext cx="8520600" cy="3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Alcuni spunti su come ottimizzare la ricerca su </a:t>
            </a:r>
            <a:r>
              <a:rPr lang="it" u="sng">
                <a:solidFill>
                  <a:schemeClr val="dk1"/>
                </a:solidFill>
              </a:rPr>
              <a:t>ProQuest</a:t>
            </a:r>
            <a:r>
              <a:rPr lang="it">
                <a:solidFill>
                  <a:schemeClr val="dk1"/>
                </a:solidFill>
              </a:rPr>
              <a:t>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t">
                <a:solidFill>
                  <a:srgbClr val="000000"/>
                </a:solidFill>
              </a:rPr>
              <a:t>Anche in questo caso hai la possibilità di effettuare una </a:t>
            </a:r>
            <a:r>
              <a:rPr b="1" lang="it">
                <a:solidFill>
                  <a:srgbClr val="000000"/>
                </a:solidFill>
              </a:rPr>
              <a:t>“ricerca avanzata”</a:t>
            </a:r>
            <a:r>
              <a:rPr lang="it">
                <a:solidFill>
                  <a:srgbClr val="000000"/>
                </a:solidFill>
              </a:rPr>
              <a:t>, attraverso cui potrai circoscrivere al meglio la tua ricerca;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it">
                <a:solidFill>
                  <a:srgbClr val="000000"/>
                </a:solidFill>
              </a:rPr>
              <a:t>Per facilitare la tua ricerca, seleziona solo i database che più sono correlati al tuo ambito disciplinare (</a:t>
            </a:r>
            <a:r>
              <a:rPr b="1" lang="it">
                <a:solidFill>
                  <a:srgbClr val="000000"/>
                </a:solidFill>
              </a:rPr>
              <a:t>Sociology/Social Sciences)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74" name="Google Shape;174;p13"/>
          <p:cNvSpPr txBox="1"/>
          <p:nvPr/>
        </p:nvSpPr>
        <p:spPr>
          <a:xfrm>
            <a:off x="512600" y="3629675"/>
            <a:ext cx="85713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Video tutorial introduzione all’utilizzo di ProQuest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it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https://www.youtube.com/watch?v=qKKtma8URIY</a:t>
            </a:r>
            <a:r>
              <a:rPr b="1" i="0" lang="it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! </a:t>
            </a:r>
            <a:endParaRPr b="1" i="0" sz="1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3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Google Shape;17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/>
          <p:nvPr>
            <p:ph idx="1" type="body"/>
          </p:nvPr>
        </p:nvSpPr>
        <p:spPr>
          <a:xfrm>
            <a:off x="311700" y="36550"/>
            <a:ext cx="8520600" cy="45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it" sz="3000">
                <a:solidFill>
                  <a:schemeClr val="dk1"/>
                </a:solidFill>
              </a:rPr>
              <a:t>Buon lavoro!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83" name="Google Shape;183;p29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Google Shape;18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6225" y="869400"/>
            <a:ext cx="1591150" cy="158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2822650"/>
            <a:ext cx="2628075" cy="126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>
            <p:ph type="title"/>
          </p:nvPr>
        </p:nvSpPr>
        <p:spPr>
          <a:xfrm>
            <a:off x="429375" y="445025"/>
            <a:ext cx="8403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Cos’è la bibliografia e perché è importante?</a:t>
            </a:r>
            <a:endParaRPr b="1"/>
          </a:p>
        </p:txBody>
      </p:sp>
      <p:sp>
        <p:nvSpPr>
          <p:cNvPr id="64" name="Google Shape;64;p2"/>
          <p:cNvSpPr txBox="1"/>
          <p:nvPr>
            <p:ph idx="1" type="body"/>
          </p:nvPr>
        </p:nvSpPr>
        <p:spPr>
          <a:xfrm>
            <a:off x="142500" y="1260663"/>
            <a:ext cx="4429500" cy="3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 sz="1450">
                <a:solidFill>
                  <a:schemeClr val="dk1"/>
                </a:solidFill>
              </a:rPr>
              <a:t>La </a:t>
            </a:r>
            <a:r>
              <a:rPr b="1" lang="it" sz="1450">
                <a:solidFill>
                  <a:schemeClr val="accent4"/>
                </a:solidFill>
              </a:rPr>
              <a:t>bibliografia</a:t>
            </a:r>
            <a:r>
              <a:rPr lang="it" sz="1450">
                <a:solidFill>
                  <a:schemeClr val="dk1"/>
                </a:solidFill>
              </a:rPr>
              <a:t> è un </a:t>
            </a:r>
            <a:r>
              <a:rPr b="1" lang="it" sz="1450">
                <a:solidFill>
                  <a:schemeClr val="dk1"/>
                </a:solidFill>
              </a:rPr>
              <a:t>elenco sistematico di fonti consultate e citate in un lavoro scientifico/accademico</a:t>
            </a:r>
            <a:r>
              <a:rPr lang="it" sz="1450">
                <a:solidFill>
                  <a:schemeClr val="dk1"/>
                </a:solidFill>
              </a:rPr>
              <a:t> (es. tesi di laurea). </a:t>
            </a:r>
            <a:endParaRPr sz="145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it" sz="1450">
                <a:solidFill>
                  <a:schemeClr val="dk1"/>
                </a:solidFill>
              </a:rPr>
              <a:t>Costruire una bibliografia ben curata è essenziale per</a:t>
            </a:r>
            <a:r>
              <a:rPr b="1" lang="it" sz="1450">
                <a:solidFill>
                  <a:schemeClr val="dk1"/>
                </a:solidFill>
              </a:rPr>
              <a:t> fornire credibilità</a:t>
            </a:r>
            <a:r>
              <a:rPr lang="it" sz="1450">
                <a:solidFill>
                  <a:schemeClr val="dk1"/>
                </a:solidFill>
              </a:rPr>
              <a:t> al proprio lavoro e </a:t>
            </a:r>
            <a:r>
              <a:rPr b="1" lang="it" sz="1450">
                <a:solidFill>
                  <a:schemeClr val="dk1"/>
                </a:solidFill>
              </a:rPr>
              <a:t>identificare</a:t>
            </a:r>
            <a:r>
              <a:rPr lang="it" sz="1450">
                <a:solidFill>
                  <a:schemeClr val="dk1"/>
                </a:solidFill>
              </a:rPr>
              <a:t> le fonti utilizzate.</a:t>
            </a:r>
            <a:endParaRPr sz="145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 sz="1450">
                <a:solidFill>
                  <a:schemeClr val="dk1"/>
                </a:solidFill>
              </a:rPr>
              <a:t>Se stai scrivendo la relazione finale per la prima volta, affrontare la ricerca e la gestione delle fonti può risultare un po’ complesso.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66325" y="1423724"/>
            <a:ext cx="4166052" cy="2881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Cosa vedremo?</a:t>
            </a:r>
            <a:endParaRPr b="1"/>
          </a:p>
        </p:txBody>
      </p:sp>
      <p:sp>
        <p:nvSpPr>
          <p:cNvPr id="74" name="Google Shape;74;p3"/>
          <p:cNvSpPr txBox="1"/>
          <p:nvPr>
            <p:ph idx="1" type="body"/>
          </p:nvPr>
        </p:nvSpPr>
        <p:spPr>
          <a:xfrm>
            <a:off x="311700" y="1294875"/>
            <a:ext cx="8162100" cy="31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>
                <a:solidFill>
                  <a:schemeClr val="dk1"/>
                </a:solidFill>
              </a:rPr>
              <a:t>Questa guida vuole aiutarti, fornendoti alcune informazioni su:</a:t>
            </a:r>
            <a:endParaRPr>
              <a:solidFill>
                <a:schemeClr val="dk1"/>
              </a:solidFill>
            </a:endParaRPr>
          </a:p>
          <a:p>
            <a:pPr indent="-336550" lvl="0" marL="9144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it" sz="1700">
                <a:solidFill>
                  <a:schemeClr val="dk1"/>
                </a:solidFill>
              </a:rPr>
              <a:t>l</a:t>
            </a:r>
            <a:r>
              <a:rPr b="1" lang="it" sz="1700">
                <a:solidFill>
                  <a:schemeClr val="dk1"/>
                </a:solidFill>
              </a:rPr>
              <a:t>a ricerca di fonti rilevanti e affidabili;</a:t>
            </a:r>
            <a:endParaRPr b="1" sz="1700">
              <a:solidFill>
                <a:schemeClr val="dk1"/>
              </a:solidFill>
            </a:endParaRPr>
          </a:p>
          <a:p>
            <a:pPr indent="-336550" lvl="0" marL="9144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it" sz="1700">
                <a:solidFill>
                  <a:schemeClr val="dk1"/>
                </a:solidFill>
              </a:rPr>
              <a:t>lo stile per citare nel testo e elencare correttamente in bibliografia le fonti consultate;</a:t>
            </a:r>
            <a:endParaRPr b="1" sz="1700">
              <a:solidFill>
                <a:schemeClr val="dk1"/>
              </a:solidFill>
            </a:endParaRPr>
          </a:p>
          <a:p>
            <a:pPr indent="-336550" lvl="0" marL="9144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it" sz="1700">
                <a:solidFill>
                  <a:schemeClr val="dk1"/>
                </a:solidFill>
              </a:rPr>
              <a:t>alcuni errori comuni da evitare.</a:t>
            </a:r>
            <a:endParaRPr b="1" sz="1700"/>
          </a:p>
        </p:txBody>
      </p:sp>
      <p:sp>
        <p:nvSpPr>
          <p:cNvPr id="75" name="Google Shape;75;p3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>
            <p:ph type="title"/>
          </p:nvPr>
        </p:nvSpPr>
        <p:spPr>
          <a:xfrm>
            <a:off x="428700" y="445025"/>
            <a:ext cx="8403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Facciamo un passo indietro…</a:t>
            </a:r>
            <a:endParaRPr b="1"/>
          </a:p>
        </p:txBody>
      </p:sp>
      <p:sp>
        <p:nvSpPr>
          <p:cNvPr id="83" name="Google Shape;83;p4"/>
          <p:cNvSpPr txBox="1"/>
          <p:nvPr>
            <p:ph idx="1" type="body"/>
          </p:nvPr>
        </p:nvSpPr>
        <p:spPr>
          <a:xfrm>
            <a:off x="428650" y="1152475"/>
            <a:ext cx="8403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it" sz="1860">
                <a:solidFill>
                  <a:schemeClr val="dk1"/>
                </a:solidFill>
              </a:rPr>
              <a:t>Prima di tutto, quando si svolge un lavoro scientifico come la relazione finale è necessario che le nostre affermazioni siano supportate da fonti di vario tipo.</a:t>
            </a:r>
            <a:endParaRPr sz="186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86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it" sz="1860">
                <a:solidFill>
                  <a:schemeClr val="dk1"/>
                </a:solidFill>
              </a:rPr>
              <a:t>Perché:</a:t>
            </a:r>
            <a:endParaRPr sz="186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sz="1860">
              <a:solidFill>
                <a:schemeClr val="dk1"/>
              </a:solidFill>
            </a:endParaRPr>
          </a:p>
          <a:p>
            <a:pPr indent="-34671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0"/>
              <a:buChar char="●"/>
            </a:pPr>
            <a:r>
              <a:rPr lang="it" sz="1860">
                <a:solidFill>
                  <a:schemeClr val="dk1"/>
                </a:solidFill>
              </a:rPr>
              <a:t>ci permette di comprendere la </a:t>
            </a:r>
            <a:r>
              <a:rPr b="1" lang="it" sz="1860">
                <a:solidFill>
                  <a:schemeClr val="accent4"/>
                </a:solidFill>
              </a:rPr>
              <a:t>rilevanza</a:t>
            </a:r>
            <a:r>
              <a:rPr lang="it" sz="1860">
                <a:solidFill>
                  <a:schemeClr val="dk1"/>
                </a:solidFill>
              </a:rPr>
              <a:t> dell’argomento che vogliamo trattare;</a:t>
            </a:r>
            <a:endParaRPr sz="1860">
              <a:solidFill>
                <a:schemeClr val="dk1"/>
              </a:solidFill>
            </a:endParaRPr>
          </a:p>
          <a:p>
            <a:pPr indent="-346710" lvl="0" marL="457200" rtl="0" algn="just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0"/>
              <a:buChar char="●"/>
            </a:pPr>
            <a:r>
              <a:rPr lang="it" sz="1860">
                <a:solidFill>
                  <a:schemeClr val="dk1"/>
                </a:solidFill>
              </a:rPr>
              <a:t>ci permette di individuare </a:t>
            </a:r>
            <a:r>
              <a:rPr b="1" lang="it" sz="1860">
                <a:solidFill>
                  <a:schemeClr val="accent4"/>
                </a:solidFill>
              </a:rPr>
              <a:t>ciò che è stato già detto e ciò che manca </a:t>
            </a:r>
            <a:r>
              <a:rPr lang="it" sz="1860">
                <a:solidFill>
                  <a:schemeClr val="dk1"/>
                </a:solidFill>
              </a:rPr>
              <a:t>riguardo un argomento. Questo può contribuire a colmare le lacune e aggiungere prospettive di ricerca innovative in uno specifico dibattito accademico. </a:t>
            </a:r>
            <a:endParaRPr sz="1860">
              <a:solidFill>
                <a:schemeClr val="dk1"/>
              </a:solidFill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Come cercare le fonti che ci interessano?</a:t>
            </a:r>
            <a:endParaRPr b="1"/>
          </a:p>
        </p:txBody>
      </p:sp>
      <p:sp>
        <p:nvSpPr>
          <p:cNvPr id="92" name="Google Shape;92;p5"/>
          <p:cNvSpPr txBox="1"/>
          <p:nvPr>
            <p:ph idx="1" type="body"/>
          </p:nvPr>
        </p:nvSpPr>
        <p:spPr>
          <a:xfrm>
            <a:off x="428500" y="1152475"/>
            <a:ext cx="8403900" cy="3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7126"/>
              <a:buNone/>
            </a:pP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Ecco alcuni suggerimenti per semplificare la raccolta di materiale bibliografico:</a:t>
            </a:r>
            <a:endParaRPr sz="1808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26242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definisci l’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argomento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 e gli 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obiettivi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di ricerca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 e, in base a quelli, identifica il tipo di fonti che possono risultare più utili;</a:t>
            </a:r>
            <a:endParaRPr sz="1808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26242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chiedi consigli al/alla 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relatore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/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relatrice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;</a:t>
            </a:r>
            <a:endParaRPr sz="1808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26242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seleziona una serie di 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parole chiave 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(in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italiano e in inglese)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che sintetizzano al meglio l’argomento e utilizzale per avviare la ricerca;</a:t>
            </a:r>
            <a:endParaRPr sz="1808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26242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esamina le </a:t>
            </a:r>
            <a:r>
              <a:rPr b="1" lang="it" sz="1808">
                <a:solidFill>
                  <a:schemeClr val="dk1"/>
                </a:solidFill>
                <a:highlight>
                  <a:srgbClr val="FFFFFF"/>
                </a:highlight>
              </a:rPr>
              <a:t>bibliografie dei materiali di base</a:t>
            </a:r>
            <a:r>
              <a:rPr lang="it" sz="1808">
                <a:solidFill>
                  <a:schemeClr val="dk1"/>
                </a:solidFill>
                <a:highlight>
                  <a:srgbClr val="FFFFFF"/>
                </a:highlight>
              </a:rPr>
              <a:t>, ovvero quei libri e articoli fondamentali per il tuo argomento.</a:t>
            </a:r>
            <a:endParaRPr sz="1808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126"/>
              <a:buNone/>
            </a:pPr>
            <a:r>
              <a:t/>
            </a:r>
            <a:endParaRPr sz="1808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10639"/>
              <a:buNone/>
            </a:pPr>
            <a:r>
              <a:rPr b="1" lang="it" sz="1914">
                <a:solidFill>
                  <a:schemeClr val="dk1"/>
                </a:solidFill>
              </a:rPr>
              <a:t>Video tutorial su come scegliere le parole chiave:</a:t>
            </a:r>
            <a:r>
              <a:rPr b="1" lang="it" sz="1914"/>
              <a:t> </a:t>
            </a:r>
            <a:r>
              <a:rPr b="1" lang="it" sz="1914" u="sng">
                <a:solidFill>
                  <a:schemeClr val="hlink"/>
                </a:solidFill>
                <a:hlinkClick r:id="rId3"/>
              </a:rPr>
              <a:t>https://www.youtube.com/watch?v=x9diL8-ZpAk&amp;t=4s</a:t>
            </a:r>
            <a:r>
              <a:rPr b="1" lang="it" sz="1914">
                <a:solidFill>
                  <a:schemeClr val="dk1"/>
                </a:solidFill>
              </a:rPr>
              <a:t>! </a:t>
            </a:r>
            <a:endParaRPr b="1" sz="1914">
              <a:solidFill>
                <a:schemeClr val="dk1"/>
              </a:solidFill>
            </a:endParaRPr>
          </a:p>
        </p:txBody>
      </p:sp>
      <p:sp>
        <p:nvSpPr>
          <p:cNvPr id="93" name="Google Shape;93;p5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Quali sono le fonti che ci interessano?</a:t>
            </a:r>
            <a:endParaRPr b="1"/>
          </a:p>
        </p:txBody>
      </p:sp>
      <p:sp>
        <p:nvSpPr>
          <p:cNvPr id="101" name="Google Shape;101;p6"/>
          <p:cNvSpPr txBox="1"/>
          <p:nvPr>
            <p:ph idx="1" type="body"/>
          </p:nvPr>
        </p:nvSpPr>
        <p:spPr>
          <a:xfrm>
            <a:off x="183625" y="1156263"/>
            <a:ext cx="46281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it">
                <a:solidFill>
                  <a:schemeClr val="dk1"/>
                </a:solidFill>
              </a:rPr>
              <a:t>Non tutte le fonti sono fonti affidabili! </a:t>
            </a:r>
            <a:endParaRPr b="1" sz="1640">
              <a:solidFill>
                <a:schemeClr val="dk1"/>
              </a:solidFill>
            </a:endParaRPr>
          </a:p>
          <a:p>
            <a:pPr indent="-320555" lvl="0" marL="4572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48"/>
              <a:buChar char="●"/>
            </a:pPr>
            <a:r>
              <a:rPr lang="it" sz="1448">
                <a:solidFill>
                  <a:schemeClr val="dk1"/>
                </a:solidFill>
              </a:rPr>
              <a:t>Le </a:t>
            </a:r>
            <a:r>
              <a:rPr b="1" lang="it" sz="1448">
                <a:solidFill>
                  <a:schemeClr val="dk1"/>
                </a:solidFill>
              </a:rPr>
              <a:t>fonti scientifiche</a:t>
            </a:r>
            <a:r>
              <a:rPr lang="it" sz="1448">
                <a:solidFill>
                  <a:schemeClr val="dk1"/>
                </a:solidFill>
              </a:rPr>
              <a:t> sono generalmente considerate più affidabili e accurate perché vengono sottoposte a </a:t>
            </a:r>
            <a:r>
              <a:rPr b="1" lang="it" sz="1448">
                <a:solidFill>
                  <a:schemeClr val="dk1"/>
                </a:solidFill>
              </a:rPr>
              <a:t>processi di </a:t>
            </a:r>
            <a:r>
              <a:rPr b="1" lang="it" sz="1448">
                <a:solidFill>
                  <a:schemeClr val="accent4"/>
                </a:solidFill>
              </a:rPr>
              <a:t>revisione</a:t>
            </a:r>
            <a:r>
              <a:rPr b="1" lang="it" sz="1448">
                <a:solidFill>
                  <a:schemeClr val="dk1"/>
                </a:solidFill>
              </a:rPr>
              <a:t> e </a:t>
            </a:r>
            <a:r>
              <a:rPr b="1" lang="it" sz="1448">
                <a:solidFill>
                  <a:schemeClr val="accent4"/>
                </a:solidFill>
              </a:rPr>
              <a:t>valutazione</a:t>
            </a:r>
            <a:r>
              <a:rPr b="1" lang="it" sz="1448">
                <a:solidFill>
                  <a:schemeClr val="dk1"/>
                </a:solidFill>
              </a:rPr>
              <a:t> da parte di esperti nel campo prima della pubblicazione</a:t>
            </a:r>
            <a:r>
              <a:rPr lang="it" sz="1448">
                <a:solidFill>
                  <a:schemeClr val="dk1"/>
                </a:solidFill>
              </a:rPr>
              <a:t>.</a:t>
            </a:r>
            <a:endParaRPr sz="1448"/>
          </a:p>
          <a:p>
            <a:pPr indent="-320555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D0D0D"/>
              </a:buClr>
              <a:buSzPts val="1448"/>
              <a:buChar char="●"/>
            </a:pPr>
            <a:r>
              <a:rPr lang="it" sz="1448">
                <a:solidFill>
                  <a:srgbClr val="0D0D0D"/>
                </a:solidFill>
              </a:rPr>
              <a:t>Nonostante possano rivelarsi utili per ottenere informazioni preliminari o per avere una panoramica generale su un argomento,</a:t>
            </a:r>
            <a:r>
              <a:rPr b="1" lang="it" sz="1448">
                <a:solidFill>
                  <a:srgbClr val="0D0D0D"/>
                </a:solidFill>
              </a:rPr>
              <a:t> pagine internet, blog, siti e articoli non scientifici o di tipo divulgativo</a:t>
            </a:r>
            <a:r>
              <a:rPr lang="it" sz="1448">
                <a:solidFill>
                  <a:srgbClr val="0D0D0D"/>
                </a:solidFill>
              </a:rPr>
              <a:t> vanno utilizzati con cautela e moderazione.</a:t>
            </a:r>
            <a:endParaRPr/>
          </a:p>
        </p:txBody>
      </p:sp>
      <p:sp>
        <p:nvSpPr>
          <p:cNvPr id="102" name="Google Shape;102;p6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2150" y="1810475"/>
            <a:ext cx="3860150" cy="224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"/>
          <p:cNvSpPr txBox="1"/>
          <p:nvPr>
            <p:ph type="title"/>
          </p:nvPr>
        </p:nvSpPr>
        <p:spPr>
          <a:xfrm>
            <a:off x="311700" y="445025"/>
            <a:ext cx="85206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Dove cercare le fonti che ci interessano?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7"/>
          <p:cNvSpPr txBox="1"/>
          <p:nvPr/>
        </p:nvSpPr>
        <p:spPr>
          <a:xfrm>
            <a:off x="443875" y="1214525"/>
            <a:ext cx="8434200" cy="321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cercare fonti bibliografiche scientifiche puoi usare: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1" lang="it" sz="1600">
                <a:solidFill>
                  <a:schemeClr val="dk1"/>
                </a:solidFill>
              </a:rPr>
              <a:t>m</a:t>
            </a:r>
            <a:r>
              <a:rPr b="1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otori di ricerca (</a:t>
            </a:r>
            <a:r>
              <a:rPr b="1" lang="it" sz="1600">
                <a:solidFill>
                  <a:schemeClr val="dk1"/>
                </a:solidFill>
              </a:rPr>
              <a:t>Google Scholar)</a:t>
            </a:r>
            <a:r>
              <a:rPr b="0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1" lang="it" sz="1600">
                <a:solidFill>
                  <a:schemeClr val="dk1"/>
                </a:solidFill>
              </a:rPr>
              <a:t>c</a:t>
            </a:r>
            <a:r>
              <a:rPr b="1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ataloghi delle biblioteche </a:t>
            </a:r>
            <a:r>
              <a:rPr b="1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(Prome</a:t>
            </a:r>
            <a:r>
              <a:rPr b="1" lang="it" sz="1600" u="none" cap="none" strike="noStrike">
                <a:solidFill>
                  <a:schemeClr val="dk1"/>
                </a:solidFill>
              </a:rPr>
              <a:t>teo) </a:t>
            </a:r>
            <a:r>
              <a:rPr b="0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1" lang="it" sz="1600">
                <a:solidFill>
                  <a:schemeClr val="dk1"/>
                </a:solidFill>
              </a:rPr>
              <a:t>b</a:t>
            </a:r>
            <a:r>
              <a:rPr b="1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anche dati bibliografiche.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 seguito presentiamo tre strumenti utili per te!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"/>
          <p:cNvSpPr txBox="1"/>
          <p:nvPr>
            <p:ph type="title"/>
          </p:nvPr>
        </p:nvSpPr>
        <p:spPr>
          <a:xfrm>
            <a:off x="311700" y="3403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it" sz="3020"/>
              <a:t>Google Scholar</a:t>
            </a:r>
            <a:endParaRPr b="1" sz="302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520"/>
          </a:p>
        </p:txBody>
      </p:sp>
      <p:sp>
        <p:nvSpPr>
          <p:cNvPr id="120" name="Google Shape;120;p8"/>
          <p:cNvSpPr txBox="1"/>
          <p:nvPr>
            <p:ph idx="1" type="body"/>
          </p:nvPr>
        </p:nvSpPr>
        <p:spPr>
          <a:xfrm>
            <a:off x="5445775" y="1587950"/>
            <a:ext cx="3569700" cy="20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5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Google Scholar</a:t>
            </a:r>
            <a:r>
              <a:rPr lang="it" sz="1500">
                <a:solidFill>
                  <a:srgbClr val="202124"/>
                </a:solidFill>
                <a:highlight>
                  <a:srgbClr val="FFFFFF"/>
                </a:highlight>
              </a:rPr>
              <a:t> </a:t>
            </a:r>
            <a:r>
              <a:rPr lang="it" sz="1500">
                <a:solidFill>
                  <a:schemeClr val="dk1"/>
                </a:solidFill>
                <a:highlight>
                  <a:srgbClr val="FFFFFF"/>
                </a:highlight>
              </a:rPr>
              <a:t>è un </a:t>
            </a:r>
            <a:r>
              <a:rPr b="1" lang="it" sz="1500">
                <a:solidFill>
                  <a:schemeClr val="dk1"/>
                </a:solidFill>
                <a:highlight>
                  <a:srgbClr val="FFFFFF"/>
                </a:highlight>
              </a:rPr>
              <a:t>motore di ricerca liberamente accessibile</a:t>
            </a:r>
            <a:r>
              <a:rPr lang="it" sz="1500">
                <a:solidFill>
                  <a:schemeClr val="dk1"/>
                </a:solidFill>
                <a:highlight>
                  <a:srgbClr val="FFFFFF"/>
                </a:highlight>
              </a:rPr>
              <a:t> che ti permette di individuare materiali accademici di vario tipo (es. libri, articoli di riviste, atti di convegno) in lingua italiana o </a:t>
            </a:r>
            <a:r>
              <a:rPr lang="it" sz="1500">
                <a:solidFill>
                  <a:schemeClr val="dk1"/>
                </a:solidFill>
                <a:highlight>
                  <a:schemeClr val="lt1"/>
                </a:highlight>
              </a:rPr>
              <a:t>in tutte le lingue che vuoi.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1" name="Google Shape;121;p8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p8"/>
          <p:cNvPicPr preferRelativeResize="0"/>
          <p:nvPr/>
        </p:nvPicPr>
        <p:blipFill rotWithShape="1">
          <a:blip r:embed="rId4">
            <a:alphaModFix/>
          </a:blip>
          <a:srcRect b="0" l="0" r="3043" t="0"/>
          <a:stretch/>
        </p:blipFill>
        <p:spPr>
          <a:xfrm>
            <a:off x="243975" y="1323750"/>
            <a:ext cx="5135001" cy="287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"/>
          <p:cNvSpPr txBox="1"/>
          <p:nvPr>
            <p:ph idx="1" type="body"/>
          </p:nvPr>
        </p:nvSpPr>
        <p:spPr>
          <a:xfrm>
            <a:off x="311700" y="296500"/>
            <a:ext cx="8520600" cy="33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379606"/>
              <a:buNone/>
            </a:pPr>
            <a:r>
              <a:t/>
            </a:r>
            <a:endParaRPr b="1" sz="1459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83333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307692"/>
              <a:buNone/>
            </a:pPr>
            <a:r>
              <a:t/>
            </a:r>
            <a:endParaRPr/>
          </a:p>
        </p:txBody>
      </p:sp>
      <p:sp>
        <p:nvSpPr>
          <p:cNvPr id="130" name="Google Shape;130;p9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9"/>
          <p:cNvSpPr txBox="1"/>
          <p:nvPr/>
        </p:nvSpPr>
        <p:spPr>
          <a:xfrm>
            <a:off x="263100" y="430500"/>
            <a:ext cx="8617800" cy="42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Alcuni spunti su come ottimizzare la ricerca e la raccolta dei materiali su </a:t>
            </a:r>
            <a:r>
              <a:rPr b="0" i="0" lang="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 Scholar</a:t>
            </a:r>
            <a:r>
              <a:rPr b="0" i="0" lang="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lang="it" sz="1500">
                <a:solidFill>
                  <a:schemeClr val="dk1"/>
                </a:solidFill>
              </a:rPr>
              <a:t>s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selezioni la “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Ricerca avanzata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     puoi affinare la tua ricerca attraverso una serie di filtri per limitare i risultati in base a criteri specifici come l'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autore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la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di pubblicazione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la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rivista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la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parola chiave 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nel titolo o nel testo;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lang="it" sz="1500">
                <a:solidFill>
                  <a:schemeClr val="dk1"/>
                </a:solidFill>
              </a:rPr>
              <a:t>s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clicchi l’icona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“Salva” 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puoi salvare i documenti che più ti interessano nella tua biblioteca personale;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lang="it" sz="1500">
                <a:solidFill>
                  <a:schemeClr val="dk1"/>
                </a:solidFill>
              </a:rPr>
              <a:t>s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clicchi l’icona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“Cita”    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salvare la citazione relativa al materiale che ti interessa in stile APA;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lang="it" sz="1500">
                <a:solidFill>
                  <a:schemeClr val="dk1"/>
                </a:solidFill>
              </a:rPr>
              <a:t>s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clicchi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“Articoli correlati”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puoi trovare una serie di materiali più o meno simili a quello da te scelto;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lang="it" sz="1500">
                <a:solidFill>
                  <a:schemeClr val="dk1"/>
                </a:solidFill>
              </a:rPr>
              <a:t>s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otto alcuni documenti puoi trovare la funzione </a:t>
            </a:r>
            <a:r>
              <a:rPr b="1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“citato da”</a:t>
            </a:r>
            <a:r>
              <a:rPr b="0" i="0" lang="it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che ti consente di vedere quanto un determinato contributo sia stato citato in altri lavori accademici. </a:t>
            </a:r>
            <a:r>
              <a:rPr b="0" i="0" lang="it" sz="15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Può rivelarsi molto utile per valutare l'importanza e l'impatto dello stesso all'interno della comunità scientifica!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5075" y="2305450"/>
            <a:ext cx="228475" cy="18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9"/>
          <p:cNvPicPr preferRelativeResize="0"/>
          <p:nvPr/>
        </p:nvPicPr>
        <p:blipFill rotWithShape="1">
          <a:blip r:embed="rId4">
            <a:alphaModFix/>
          </a:blip>
          <a:srcRect b="-18719" l="-18719" r="-18719" t="-18719"/>
          <a:stretch/>
        </p:blipFill>
        <p:spPr>
          <a:xfrm>
            <a:off x="2997950" y="1713281"/>
            <a:ext cx="265875" cy="2582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87323" y="881100"/>
            <a:ext cx="281802" cy="25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