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Robot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21" roundtripDataSignature="AMtx7mi+g+k5STECoFumXT2wU1krg2I+3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customschemas.google.com/relationships/presentationmetadata" Target="meta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oboto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italic.fntdata"/><Relationship Id="rId6" Type="http://schemas.openxmlformats.org/officeDocument/2006/relationships/slide" Target="slides/slide1.xml"/><Relationship Id="rId18" Type="http://schemas.openxmlformats.org/officeDocument/2006/relationships/font" Target="fonts/Robo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9" name="Google Shape;139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1" name="Google Shape;151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Google Shape;7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" name="Google Shape;81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Google Shape;121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0" name="Google Shape;130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3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0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40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34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3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6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36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7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8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3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38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3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9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3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jpg"/><Relationship Id="rId5" Type="http://schemas.openxmlformats.org/officeDocument/2006/relationships/image" Target="../media/image5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Relationship Id="rId4" Type="http://schemas.openxmlformats.org/officeDocument/2006/relationships/image" Target="../media/image1.jpg"/><Relationship Id="rId5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Relationship Id="rId4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Relationship Id="rId4" Type="http://schemas.openxmlformats.org/officeDocument/2006/relationships/image" Target="../media/image1.jpg"/><Relationship Id="rId5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jpg"/><Relationship Id="rId4" Type="http://schemas.openxmlformats.org/officeDocument/2006/relationships/image" Target="../media/image3.png"/><Relationship Id="rId5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it.bul.sbu.usi.ch/learning/apa_date#citazione" TargetMode="External"/><Relationship Id="rId4" Type="http://schemas.openxmlformats.org/officeDocument/2006/relationships/image" Target="../media/image1.jpg"/><Relationship Id="rId5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Relationship Id="rId4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Relationship Id="rId4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48325" y="505250"/>
            <a:ext cx="883325" cy="877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75525" y="489226"/>
            <a:ext cx="1973271" cy="9534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"/>
          <p:cNvSpPr txBox="1"/>
          <p:nvPr>
            <p:ph idx="1" type="subTitle"/>
          </p:nvPr>
        </p:nvSpPr>
        <p:spPr>
          <a:xfrm>
            <a:off x="304950" y="1618350"/>
            <a:ext cx="8836500" cy="95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rPr b="1" lang="it" sz="2447">
                <a:solidFill>
                  <a:schemeClr val="dk1"/>
                </a:solidFill>
              </a:rPr>
              <a:t>Come fare la bibliografia della relazione finale </a:t>
            </a:r>
            <a:endParaRPr b="1" sz="1300">
              <a:solidFill>
                <a:schemeClr val="dk1"/>
              </a:solidFill>
            </a:endParaRPr>
          </a:p>
          <a:p>
            <a:pPr indent="0" lvl="0" marL="457200" rtl="0" algn="ct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it" sz="1612">
                <a:solidFill>
                  <a:schemeClr val="dk1"/>
                </a:solidFill>
              </a:rPr>
              <a:t>2. Consigli per citare correttamente le fonti bibliografiche nel testo</a:t>
            </a:r>
            <a:endParaRPr b="1" sz="1612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358"/>
              <a:buNone/>
            </a:pPr>
            <a:r>
              <a:t/>
            </a:r>
            <a:endParaRPr sz="2358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t/>
            </a:r>
            <a:endParaRPr sz="1910"/>
          </a:p>
        </p:txBody>
      </p:sp>
      <p:pic>
        <p:nvPicPr>
          <p:cNvPr id="57" name="Google Shape;57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045025" y="2747475"/>
            <a:ext cx="3395269" cy="213342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"/>
          <p:cNvSpPr/>
          <p:nvPr/>
        </p:nvSpPr>
        <p:spPr>
          <a:xfrm>
            <a:off x="0" y="4711200"/>
            <a:ext cx="9144000" cy="43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it"/>
              <a:t>Le note a piè di pagina</a:t>
            </a:r>
            <a:endParaRPr b="1"/>
          </a:p>
        </p:txBody>
      </p:sp>
      <p:sp>
        <p:nvSpPr>
          <p:cNvPr id="142" name="Google Shape;142;p22"/>
          <p:cNvSpPr txBox="1"/>
          <p:nvPr>
            <p:ph idx="1" type="body"/>
          </p:nvPr>
        </p:nvSpPr>
        <p:spPr>
          <a:xfrm>
            <a:off x="311700" y="1152475"/>
            <a:ext cx="4644600" cy="236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it" sz="1760">
                <a:solidFill>
                  <a:srgbClr val="0D0D0D"/>
                </a:solidFill>
                <a:highlight>
                  <a:srgbClr val="FFFFFF"/>
                </a:highlight>
              </a:rPr>
              <a:t>Le note a piè di pagina sono utili per:</a:t>
            </a:r>
            <a:endParaRPr sz="1760">
              <a:solidFill>
                <a:srgbClr val="0D0D0D"/>
              </a:solidFill>
              <a:highlight>
                <a:srgbClr val="FFFFFF"/>
              </a:highlight>
            </a:endParaRPr>
          </a:p>
          <a:p>
            <a:pPr indent="-340360" lvl="0" marL="457200" rtl="0" algn="just">
              <a:lnSpc>
                <a:spcPct val="95000"/>
              </a:lnSpc>
              <a:spcBef>
                <a:spcPts val="1500"/>
              </a:spcBef>
              <a:spcAft>
                <a:spcPts val="0"/>
              </a:spcAft>
              <a:buClr>
                <a:srgbClr val="0D0D0D"/>
              </a:buClr>
              <a:buSzPts val="1760"/>
              <a:buChar char="●"/>
            </a:pPr>
            <a:r>
              <a:rPr b="1" lang="it" sz="1760">
                <a:solidFill>
                  <a:srgbClr val="0D0D0D"/>
                </a:solidFill>
                <a:highlight>
                  <a:srgbClr val="FFFFFF"/>
                </a:highlight>
              </a:rPr>
              <a:t>f</a:t>
            </a:r>
            <a:r>
              <a:rPr b="1" lang="it" sz="1760">
                <a:solidFill>
                  <a:srgbClr val="0D0D0D"/>
                </a:solidFill>
                <a:highlight>
                  <a:srgbClr val="FFFFFF"/>
                </a:highlight>
              </a:rPr>
              <a:t>ornire chiarimenti </a:t>
            </a:r>
            <a:r>
              <a:rPr lang="it" sz="1760">
                <a:solidFill>
                  <a:srgbClr val="0D0D0D"/>
                </a:solidFill>
                <a:highlight>
                  <a:srgbClr val="FFFFFF"/>
                </a:highlight>
              </a:rPr>
              <a:t>che sarebbero troppo lunghi da inserire direttamente nel testo tra parentesi o con un trattino; </a:t>
            </a:r>
            <a:endParaRPr sz="1760">
              <a:solidFill>
                <a:srgbClr val="0D0D0D"/>
              </a:solidFill>
              <a:highlight>
                <a:srgbClr val="FFFFFF"/>
              </a:highlight>
            </a:endParaRPr>
          </a:p>
          <a:p>
            <a:pPr indent="-327660" lvl="0" marL="457200" rtl="0" algn="just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Clr>
                <a:srgbClr val="0D0D0D"/>
              </a:buClr>
              <a:buSzPts val="1560"/>
              <a:buChar char="●"/>
            </a:pPr>
            <a:r>
              <a:rPr b="1" lang="it" sz="1760">
                <a:solidFill>
                  <a:srgbClr val="0D0D0D"/>
                </a:solidFill>
                <a:highlight>
                  <a:srgbClr val="FFFFFF"/>
                </a:highlight>
              </a:rPr>
              <a:t>s</a:t>
            </a:r>
            <a:r>
              <a:rPr b="1" lang="it" sz="1760">
                <a:solidFill>
                  <a:srgbClr val="0D0D0D"/>
                </a:solidFill>
                <a:highlight>
                  <a:srgbClr val="FFFFFF"/>
                </a:highlight>
              </a:rPr>
              <a:t>uggerire letture aggiuntive o approfondimenti</a:t>
            </a:r>
            <a:r>
              <a:rPr lang="it" sz="1760">
                <a:solidFill>
                  <a:srgbClr val="0D0D0D"/>
                </a:solidFill>
                <a:highlight>
                  <a:srgbClr val="FFFFFF"/>
                </a:highlight>
              </a:rPr>
              <a:t> non citati nel testo principale.</a:t>
            </a:r>
            <a:r>
              <a:rPr lang="it" sz="1660">
                <a:solidFill>
                  <a:srgbClr val="0D0D0D"/>
                </a:solidFill>
                <a:highlight>
                  <a:srgbClr val="FFFFFF"/>
                </a:highlight>
              </a:rPr>
              <a:t> </a:t>
            </a:r>
            <a:endParaRPr sz="1660">
              <a:solidFill>
                <a:srgbClr val="0D0D0D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1500"/>
              </a:spcBef>
              <a:spcAft>
                <a:spcPts val="0"/>
              </a:spcAft>
              <a:buSzPts val="935"/>
              <a:buNone/>
            </a:pPr>
            <a:r>
              <a:t/>
            </a:r>
            <a:endParaRPr sz="122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95000"/>
              </a:lnSpc>
              <a:spcBef>
                <a:spcPts val="1500"/>
              </a:spcBef>
              <a:spcAft>
                <a:spcPts val="1500"/>
              </a:spcAft>
              <a:buSzPts val="935"/>
              <a:buNone/>
            </a:pPr>
            <a:r>
              <a:t/>
            </a:r>
            <a:endParaRPr sz="102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43" name="Google Shape;143;p22"/>
          <p:cNvPicPr preferRelativeResize="0"/>
          <p:nvPr/>
        </p:nvPicPr>
        <p:blipFill rotWithShape="1">
          <a:blip r:embed="rId3">
            <a:alphaModFix/>
          </a:blip>
          <a:srcRect b="0" l="0" r="71194" t="0"/>
          <a:stretch/>
        </p:blipFill>
        <p:spPr>
          <a:xfrm>
            <a:off x="5296450" y="1152475"/>
            <a:ext cx="2034417" cy="19821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4" name="Google Shape;144;p22"/>
          <p:cNvCxnSpPr/>
          <p:nvPr/>
        </p:nvCxnSpPr>
        <p:spPr>
          <a:xfrm rot="10800000">
            <a:off x="6962325" y="2322925"/>
            <a:ext cx="1693800" cy="20100"/>
          </a:xfrm>
          <a:prstGeom prst="straightConnector1">
            <a:avLst/>
          </a:prstGeom>
          <a:noFill/>
          <a:ln cap="flat" cmpd="sng" w="38100">
            <a:solidFill>
              <a:srgbClr val="EB098E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45" name="Google Shape;145;p22"/>
          <p:cNvSpPr/>
          <p:nvPr/>
        </p:nvSpPr>
        <p:spPr>
          <a:xfrm>
            <a:off x="0" y="4711200"/>
            <a:ext cx="9144000" cy="43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2"/>
          <p:cNvSpPr txBox="1"/>
          <p:nvPr/>
        </p:nvSpPr>
        <p:spPr>
          <a:xfrm>
            <a:off x="452525" y="3747900"/>
            <a:ext cx="8745600" cy="9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just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</a:pPr>
            <a:r>
              <a:rPr b="0" i="0" lang="it" sz="1560" u="none" cap="none" strike="noStrike">
                <a:solidFill>
                  <a:srgbClr val="000000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Le note devono essere concise, numerate (usando numeri arabi) e utilizzate in modo limitato. </a:t>
            </a:r>
            <a:endParaRPr b="0" i="0" sz="1560" u="none" cap="none" strike="noStrike">
              <a:solidFill>
                <a:srgbClr val="000000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5000"/>
              </a:lnSpc>
              <a:spcBef>
                <a:spcPts val="1000"/>
              </a:spcBef>
              <a:spcAft>
                <a:spcPts val="1500"/>
              </a:spcAft>
              <a:buClr>
                <a:schemeClr val="dk1"/>
              </a:buClr>
              <a:buSzPts val="935"/>
              <a:buFont typeface="Arial"/>
              <a:buNone/>
            </a:pPr>
            <a:r>
              <a:rPr b="0" i="0" lang="it" sz="1560" u="none" cap="none" strike="noStrike">
                <a:solidFill>
                  <a:srgbClr val="000000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Vengono posizionate a piè di pagina in ordine numerico.</a:t>
            </a:r>
            <a:r>
              <a:rPr b="0" i="0" lang="it" sz="1660" u="none" cap="none" strike="noStrike">
                <a:solidFill>
                  <a:srgbClr val="0D0D0D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9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" name="Google Shape;147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18525" y="4711200"/>
            <a:ext cx="894750" cy="43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2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744625" y="4711200"/>
            <a:ext cx="435120" cy="43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9"/>
          <p:cNvSpPr txBox="1"/>
          <p:nvPr>
            <p:ph idx="1" type="body"/>
          </p:nvPr>
        </p:nvSpPr>
        <p:spPr>
          <a:xfrm>
            <a:off x="311700" y="36550"/>
            <a:ext cx="8520600" cy="45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b="1" lang="it" sz="3000">
                <a:solidFill>
                  <a:schemeClr val="dk1"/>
                </a:solidFill>
              </a:rPr>
              <a:t>Buon lavoro!</a:t>
            </a:r>
            <a:endParaRPr b="1" sz="3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2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2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 b="1" sz="2100">
              <a:solidFill>
                <a:schemeClr val="dk1"/>
              </a:solidFill>
            </a:endParaRPr>
          </a:p>
        </p:txBody>
      </p:sp>
      <p:sp>
        <p:nvSpPr>
          <p:cNvPr id="154" name="Google Shape;154;p29"/>
          <p:cNvSpPr/>
          <p:nvPr/>
        </p:nvSpPr>
        <p:spPr>
          <a:xfrm>
            <a:off x="0" y="4711200"/>
            <a:ext cx="9144000" cy="43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5" name="Google Shape;155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56225" y="869400"/>
            <a:ext cx="1591150" cy="158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2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72000" y="2822650"/>
            <a:ext cx="2628075" cy="126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414850" y="445025"/>
            <a:ext cx="84174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it"/>
              <a:t>Perché citare le fonti bibliografiche</a:t>
            </a:r>
            <a:endParaRPr b="1"/>
          </a:p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414850" y="1081050"/>
            <a:ext cx="42330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it">
                <a:solidFill>
                  <a:schemeClr val="dk1"/>
                </a:solidFill>
              </a:rPr>
              <a:t>Dopo aver individuato accuratamente i materiali più pertinenti per la tesi è fondamentale comprendere il loro corretto inserimento nel nostro lavoro. 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it">
                <a:solidFill>
                  <a:schemeClr val="dk1"/>
                </a:solidFill>
              </a:rPr>
              <a:t>Citare le opere consultate e utilizzate non solo è cruciale per </a:t>
            </a:r>
            <a:r>
              <a:rPr b="1" lang="it">
                <a:solidFill>
                  <a:schemeClr val="dk1"/>
                </a:solidFill>
              </a:rPr>
              <a:t>fornire una base teorica solida</a:t>
            </a:r>
            <a:r>
              <a:rPr lang="it">
                <a:solidFill>
                  <a:schemeClr val="dk1"/>
                </a:solidFill>
              </a:rPr>
              <a:t>, ma anche per </a:t>
            </a:r>
            <a:r>
              <a:rPr b="1" lang="it">
                <a:solidFill>
                  <a:schemeClr val="dk1"/>
                </a:solidFill>
              </a:rPr>
              <a:t>evitare di incorrere nel </a:t>
            </a:r>
            <a:r>
              <a:rPr b="1" lang="it">
                <a:solidFill>
                  <a:schemeClr val="accent4"/>
                </a:solidFill>
              </a:rPr>
              <a:t>reato di plagio</a:t>
            </a:r>
            <a:r>
              <a:rPr lang="it">
                <a:solidFill>
                  <a:schemeClr val="dk1"/>
                </a:solidFill>
              </a:rPr>
              <a:t>!</a:t>
            </a:r>
            <a:endParaRPr/>
          </a:p>
        </p:txBody>
      </p:sp>
      <p:sp>
        <p:nvSpPr>
          <p:cNvPr id="65" name="Google Shape;65;p14"/>
          <p:cNvSpPr/>
          <p:nvPr/>
        </p:nvSpPr>
        <p:spPr>
          <a:xfrm>
            <a:off x="0" y="4711200"/>
            <a:ext cx="9144000" cy="43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6" name="Google Shape;66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48050" y="858213"/>
            <a:ext cx="3639225" cy="3639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18525" y="4711200"/>
            <a:ext cx="894750" cy="43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744625" y="4711200"/>
            <a:ext cx="435120" cy="43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it"/>
              <a:t>Come citare le fonti che utilizziamo?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 b="1"/>
          </a:p>
        </p:txBody>
      </p:sp>
      <p:sp>
        <p:nvSpPr>
          <p:cNvPr id="74" name="Google Shape;74;p15"/>
          <p:cNvSpPr txBox="1"/>
          <p:nvPr>
            <p:ph idx="1" type="body"/>
          </p:nvPr>
        </p:nvSpPr>
        <p:spPr>
          <a:xfrm>
            <a:off x="311575" y="1152475"/>
            <a:ext cx="43344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it">
                <a:solidFill>
                  <a:schemeClr val="dk1"/>
                </a:solidFill>
              </a:rPr>
              <a:t>Nelle tesi di laurea in scienze sociali si utilizza generalmente lo </a:t>
            </a:r>
            <a:r>
              <a:rPr b="1" lang="it">
                <a:solidFill>
                  <a:schemeClr val="dk1"/>
                </a:solidFill>
              </a:rPr>
              <a:t>stile di citazione APA</a:t>
            </a:r>
            <a:r>
              <a:rPr lang="it">
                <a:solidFill>
                  <a:schemeClr val="dk1"/>
                </a:solidFill>
              </a:rPr>
              <a:t> che si basa sul </a:t>
            </a:r>
            <a:r>
              <a:rPr b="1" lang="it">
                <a:solidFill>
                  <a:schemeClr val="dk1"/>
                </a:solidFill>
              </a:rPr>
              <a:t>sistema autore-data</a:t>
            </a:r>
            <a:r>
              <a:rPr lang="it">
                <a:solidFill>
                  <a:schemeClr val="dk1"/>
                </a:solidFill>
              </a:rPr>
              <a:t> per i riferimenti bibliografici. 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</a:rPr>
              <a:t>In pratica consiste nell’uso del </a:t>
            </a:r>
            <a:r>
              <a:rPr b="1" lang="it">
                <a:solidFill>
                  <a:schemeClr val="dk1"/>
                </a:solidFill>
              </a:rPr>
              <a:t>cognome</a:t>
            </a:r>
            <a:r>
              <a:rPr lang="it">
                <a:solidFill>
                  <a:schemeClr val="dk1"/>
                </a:solidFill>
              </a:rPr>
              <a:t> dell’autore e della</a:t>
            </a:r>
            <a:r>
              <a:rPr b="1" lang="it">
                <a:solidFill>
                  <a:schemeClr val="dk1"/>
                </a:solidFill>
              </a:rPr>
              <a:t> data di pubblicazione di un testo.</a:t>
            </a:r>
            <a:endParaRPr b="1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</a:rPr>
              <a:t>Vediamo alcuni esempi concreti…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75" name="Google Shape;75;p15"/>
          <p:cNvSpPr/>
          <p:nvPr/>
        </p:nvSpPr>
        <p:spPr>
          <a:xfrm>
            <a:off x="0" y="4711200"/>
            <a:ext cx="9144000" cy="43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6" name="Google Shape;76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48725" y="1017725"/>
            <a:ext cx="3388675" cy="3388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44625" y="4711200"/>
            <a:ext cx="435120" cy="43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218525" y="4711200"/>
            <a:ext cx="894750" cy="43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/>
          <p:nvPr>
            <p:ph idx="1" type="body"/>
          </p:nvPr>
        </p:nvSpPr>
        <p:spPr>
          <a:xfrm>
            <a:off x="423875" y="1056225"/>
            <a:ext cx="8408400" cy="352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it" sz="2000">
                <a:solidFill>
                  <a:schemeClr val="dk1"/>
                </a:solidFill>
                <a:highlight>
                  <a:srgbClr val="FFFFFF"/>
                </a:highlight>
              </a:rPr>
              <a:t>Le </a:t>
            </a:r>
            <a:r>
              <a:rPr lang="it" sz="2000">
                <a:solidFill>
                  <a:schemeClr val="dk1"/>
                </a:solidFill>
                <a:highlight>
                  <a:srgbClr val="FFFFFF"/>
                </a:highlight>
                <a:uFill>
                  <a:noFill/>
                </a:u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citazioni</a:t>
            </a:r>
            <a:r>
              <a:rPr lang="it" sz="2000">
                <a:solidFill>
                  <a:schemeClr val="dk1"/>
                </a:solidFill>
                <a:highlight>
                  <a:srgbClr val="FFFFFF"/>
                </a:highlight>
              </a:rPr>
              <a:t> letterali o dirette riportano </a:t>
            </a:r>
            <a:r>
              <a:rPr lang="it" sz="2000" u="sng">
                <a:solidFill>
                  <a:schemeClr val="dk1"/>
                </a:solidFill>
                <a:highlight>
                  <a:srgbClr val="FFFFFF"/>
                </a:highlight>
              </a:rPr>
              <a:t>le esatte parole dell’autore</a:t>
            </a:r>
            <a:r>
              <a:rPr lang="it" sz="2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b="1" lang="it" sz="2000">
                <a:solidFill>
                  <a:schemeClr val="dk1"/>
                </a:solidFill>
                <a:highlight>
                  <a:srgbClr val="FFFFFF"/>
                </a:highlight>
              </a:rPr>
              <a:t>tra virgolette:</a:t>
            </a:r>
            <a:endParaRPr b="1" sz="20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</a:pPr>
            <a:r>
              <a:rPr b="1" lang="it" sz="2000">
                <a:solidFill>
                  <a:schemeClr val="dk1"/>
                </a:solidFill>
                <a:highlight>
                  <a:srgbClr val="FFFFFF"/>
                </a:highlight>
              </a:rPr>
              <a:t>«…» </a:t>
            </a:r>
            <a:endParaRPr b="1" sz="2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</a:rPr>
              <a:t>Inoltre, quando si cita testualmente, non dimenticare di </a:t>
            </a:r>
            <a:r>
              <a:rPr b="1" lang="it">
                <a:solidFill>
                  <a:schemeClr val="accent4"/>
                </a:solidFill>
              </a:rPr>
              <a:t>indicare le pagine</a:t>
            </a:r>
            <a:r>
              <a:rPr lang="it">
                <a:solidFill>
                  <a:schemeClr val="dk1"/>
                </a:solidFill>
              </a:rPr>
              <a:t> da cui è tratta la frase che abbiamo inserito!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b="1" lang="it" sz="2000">
                <a:solidFill>
                  <a:schemeClr val="dk1"/>
                </a:solidFill>
                <a:highlight>
                  <a:srgbClr val="FFFFFF"/>
                </a:highlight>
              </a:rPr>
              <a:t>Esempio:</a:t>
            </a:r>
            <a:endParaRPr b="1" sz="2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just">
              <a:spcBef>
                <a:spcPts val="10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500">
                <a:solidFill>
                  <a:schemeClr val="dk1"/>
                </a:solidFill>
                <a:highlight>
                  <a:schemeClr val="lt1"/>
                </a:highlight>
              </a:rPr>
              <a:t>«Prendere in considerazione le caratteristiche della manodopera implica quindi considerare che nei posti di lavoro sono presenti lavoratrici e lavoratori con comportamenti </a:t>
            </a:r>
            <a:r>
              <a:rPr i="1" lang="it" sz="1500">
                <a:solidFill>
                  <a:schemeClr val="dk1"/>
                </a:solidFill>
                <a:highlight>
                  <a:schemeClr val="lt1"/>
                </a:highlight>
              </a:rPr>
              <a:t>nel </a:t>
            </a:r>
            <a:r>
              <a:rPr lang="it" sz="1500">
                <a:solidFill>
                  <a:schemeClr val="dk1"/>
                </a:solidFill>
                <a:highlight>
                  <a:schemeClr val="lt1"/>
                </a:highlight>
              </a:rPr>
              <a:t>lavoro e significati </a:t>
            </a:r>
            <a:r>
              <a:rPr i="1" lang="it" sz="1500">
                <a:solidFill>
                  <a:schemeClr val="dk1"/>
                </a:solidFill>
                <a:highlight>
                  <a:schemeClr val="lt1"/>
                </a:highlight>
              </a:rPr>
              <a:t>del </a:t>
            </a:r>
            <a:r>
              <a:rPr lang="it" sz="1500">
                <a:solidFill>
                  <a:schemeClr val="dk1"/>
                </a:solidFill>
                <a:highlight>
                  <a:schemeClr val="lt1"/>
                </a:highlight>
              </a:rPr>
              <a:t>lavoro diversi che possono garantire o meno il buon esito degli investimenti»</a:t>
            </a:r>
            <a:r>
              <a:rPr b="1" lang="it" sz="1500">
                <a:solidFill>
                  <a:schemeClr val="dk1"/>
                </a:solidFill>
                <a:highlight>
                  <a:schemeClr val="lt1"/>
                </a:highlight>
              </a:rPr>
              <a:t> (Andrijasevic &amp; Sacchetto, 2017, p. 390)</a:t>
            </a:r>
            <a:r>
              <a:rPr lang="it" sz="1500">
                <a:solidFill>
                  <a:schemeClr val="dk1"/>
                </a:solidFill>
                <a:highlight>
                  <a:schemeClr val="lt1"/>
                </a:highlight>
              </a:rPr>
              <a:t>.</a:t>
            </a:r>
            <a:endParaRPr b="1"/>
          </a:p>
        </p:txBody>
      </p:sp>
      <p:sp>
        <p:nvSpPr>
          <p:cNvPr id="84" name="Google Shape;84;p16"/>
          <p:cNvSpPr/>
          <p:nvPr/>
        </p:nvSpPr>
        <p:spPr>
          <a:xfrm>
            <a:off x="0" y="4711200"/>
            <a:ext cx="9144000" cy="43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6"/>
          <p:cNvSpPr txBox="1"/>
          <p:nvPr/>
        </p:nvSpPr>
        <p:spPr>
          <a:xfrm>
            <a:off x="491900" y="447325"/>
            <a:ext cx="8408400" cy="7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73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AutoNum type="arabicPeriod"/>
            </a:pPr>
            <a:r>
              <a:rPr b="1" i="0" lang="it" sz="2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Citazione letterale </a:t>
            </a:r>
            <a:endParaRPr b="1" i="0" sz="2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" name="Google Shape;86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18525" y="4711200"/>
            <a:ext cx="894750" cy="43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744625" y="4711200"/>
            <a:ext cx="435120" cy="43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/>
          <p:nvPr>
            <p:ph idx="1" type="body"/>
          </p:nvPr>
        </p:nvSpPr>
        <p:spPr>
          <a:xfrm>
            <a:off x="423800" y="1044750"/>
            <a:ext cx="8408400" cy="352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it" sz="2000">
                <a:solidFill>
                  <a:schemeClr val="dk1"/>
                </a:solidFill>
                <a:highlight>
                  <a:srgbClr val="FFFFFF"/>
                </a:highlight>
              </a:rPr>
              <a:t>Segue le stesse regole delle citazioni letterali, ma si usa quando si cita un'opera che è stata citata a sua volta in un'altra fonte </a:t>
            </a:r>
            <a:r>
              <a:rPr b="1" lang="it" sz="2000">
                <a:solidFill>
                  <a:schemeClr val="dk1"/>
                </a:solidFill>
                <a:highlight>
                  <a:srgbClr val="FFFFFF"/>
                </a:highlight>
              </a:rPr>
              <a:t>(fonte secondaria)</a:t>
            </a:r>
            <a:r>
              <a:rPr lang="it" sz="2000">
                <a:solidFill>
                  <a:schemeClr val="dk1"/>
                </a:solidFill>
                <a:highlight>
                  <a:srgbClr val="FFFFFF"/>
                </a:highlight>
              </a:rPr>
              <a:t>. </a:t>
            </a:r>
            <a:endParaRPr sz="2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b="1" lang="it" sz="2000">
                <a:solidFill>
                  <a:schemeClr val="accent4"/>
                </a:solidFill>
                <a:highlight>
                  <a:srgbClr val="FFFFFF"/>
                </a:highlight>
              </a:rPr>
              <a:t>Si fa riferimento sia all'opera originale che a quella consultata. </a:t>
            </a:r>
            <a:endParaRPr b="1" sz="2000">
              <a:solidFill>
                <a:schemeClr val="accent4"/>
              </a:solidFill>
              <a:highlight>
                <a:srgbClr val="FFFFFF"/>
              </a:highlight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b="1" lang="it" sz="1833">
                <a:solidFill>
                  <a:schemeClr val="dk1"/>
                </a:solidFill>
                <a:highlight>
                  <a:srgbClr val="FFFFFF"/>
                </a:highlight>
              </a:rPr>
              <a:t>Esempio: </a:t>
            </a:r>
            <a:endParaRPr b="1" sz="1833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it" sz="1733">
                <a:solidFill>
                  <a:schemeClr val="dk1"/>
                </a:solidFill>
                <a:highlight>
                  <a:srgbClr val="FFFFFF"/>
                </a:highlight>
              </a:rPr>
              <a:t>Certi autori ricordano che «la solution de problèmes d’arithmétiques élémentaire n’a pas été beaucoup étudiée par les psychologues» </a:t>
            </a:r>
            <a:r>
              <a:rPr b="1" lang="it" sz="1733">
                <a:solidFill>
                  <a:schemeClr val="dk1"/>
                </a:solidFill>
                <a:highlight>
                  <a:srgbClr val="FFFFFF"/>
                </a:highlight>
              </a:rPr>
              <a:t>(Vergnaud &amp; Durand, 1975, citato da Rouchier, 1994, p. 150)</a:t>
            </a:r>
            <a:endParaRPr b="1" sz="1091"/>
          </a:p>
        </p:txBody>
      </p:sp>
      <p:sp>
        <p:nvSpPr>
          <p:cNvPr id="93" name="Google Shape;93;p17"/>
          <p:cNvSpPr/>
          <p:nvPr/>
        </p:nvSpPr>
        <p:spPr>
          <a:xfrm>
            <a:off x="0" y="4711200"/>
            <a:ext cx="9144000" cy="43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7"/>
          <p:cNvSpPr txBox="1"/>
          <p:nvPr/>
        </p:nvSpPr>
        <p:spPr>
          <a:xfrm>
            <a:off x="423800" y="433725"/>
            <a:ext cx="8408400" cy="7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it" sz="2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Citazione letterale attraverso fonte secondaria</a:t>
            </a:r>
            <a:endParaRPr b="1" i="0" sz="2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5" name="Google Shape;95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44625" y="4711200"/>
            <a:ext cx="435120" cy="43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18525" y="4711200"/>
            <a:ext cx="894750" cy="43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 txBox="1"/>
          <p:nvPr>
            <p:ph type="title"/>
          </p:nvPr>
        </p:nvSpPr>
        <p:spPr>
          <a:xfrm>
            <a:off x="311700" y="2510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it"/>
              <a:t>3. Parafrasi</a:t>
            </a:r>
            <a:endParaRPr b="1"/>
          </a:p>
        </p:txBody>
      </p:sp>
      <p:sp>
        <p:nvSpPr>
          <p:cNvPr id="102" name="Google Shape;102;p18"/>
          <p:cNvSpPr txBox="1"/>
          <p:nvPr>
            <p:ph idx="1" type="body"/>
          </p:nvPr>
        </p:nvSpPr>
        <p:spPr>
          <a:xfrm>
            <a:off x="311700" y="823750"/>
            <a:ext cx="8520600" cy="88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it">
                <a:solidFill>
                  <a:schemeClr val="dk1"/>
                </a:solidFill>
                <a:highlight>
                  <a:srgbClr val="FFFFFF"/>
                </a:highlight>
              </a:rPr>
              <a:t>È</a:t>
            </a:r>
            <a:r>
              <a:rPr lang="it">
                <a:solidFill>
                  <a:schemeClr val="dk1"/>
                </a:solidFill>
              </a:rPr>
              <a:t> la citazione non letterale di una fonte originaria. Questo significa che le parole dell’autore sono</a:t>
            </a:r>
            <a:r>
              <a:rPr b="1" lang="it">
                <a:solidFill>
                  <a:schemeClr val="accent4"/>
                </a:solidFill>
              </a:rPr>
              <a:t> rielaborate con parole proprie. </a:t>
            </a:r>
            <a:endParaRPr b="1">
              <a:solidFill>
                <a:schemeClr val="accent4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lang="it">
                <a:solidFill>
                  <a:schemeClr val="dk1"/>
                </a:solidFill>
              </a:rPr>
              <a:t>Si può fare in due modi: 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935"/>
              <a:buNone/>
            </a:pPr>
            <a:r>
              <a:t/>
            </a:r>
            <a:endParaRPr b="1" sz="1530"/>
          </a:p>
        </p:txBody>
      </p:sp>
      <p:sp>
        <p:nvSpPr>
          <p:cNvPr id="103" name="Google Shape;103;p18"/>
          <p:cNvSpPr/>
          <p:nvPr/>
        </p:nvSpPr>
        <p:spPr>
          <a:xfrm>
            <a:off x="0" y="4711200"/>
            <a:ext cx="9144000" cy="43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8"/>
          <p:cNvSpPr txBox="1"/>
          <p:nvPr/>
        </p:nvSpPr>
        <p:spPr>
          <a:xfrm>
            <a:off x="397300" y="2149713"/>
            <a:ext cx="3766200" cy="24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●"/>
            </a:pPr>
            <a:r>
              <a:rPr b="0" i="0" lang="it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Mettere sia il cognome dell'autore che l'anno di pubblicazione tra parentesi.</a:t>
            </a:r>
            <a:endParaRPr b="0" i="0" sz="15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it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Esempio: </a:t>
            </a:r>
            <a:endParaRPr b="1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chemeClr val="dk1"/>
                </a:solidFill>
              </a:rPr>
              <a:t>Il concetto di </a:t>
            </a:r>
            <a:r>
              <a:rPr i="1" lang="it" sz="1600">
                <a:solidFill>
                  <a:schemeClr val="dk1"/>
                </a:solidFill>
              </a:rPr>
              <a:t>just-in-time</a:t>
            </a:r>
            <a:r>
              <a:rPr lang="it" sz="1600">
                <a:solidFill>
                  <a:schemeClr val="dk1"/>
                </a:solidFill>
              </a:rPr>
              <a:t>… </a:t>
            </a:r>
            <a:r>
              <a:rPr b="1" lang="it" sz="1600">
                <a:solidFill>
                  <a:schemeClr val="dk1"/>
                </a:solidFill>
              </a:rPr>
              <a:t>(Andrijasevic &amp; Sacchetto, 2017)</a:t>
            </a:r>
            <a:endParaRPr b="1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8"/>
          <p:cNvSpPr txBox="1"/>
          <p:nvPr/>
        </p:nvSpPr>
        <p:spPr>
          <a:xfrm>
            <a:off x="4525525" y="2164600"/>
            <a:ext cx="3899400" cy="24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●"/>
            </a:pPr>
            <a:r>
              <a:rPr b="0" i="0" lang="it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Utilizzare il cognome dell’/degli autore/i e mettere solo l’anno di pubblicazione tra parentesi.</a:t>
            </a:r>
            <a:endParaRPr b="1" i="0" sz="15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it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Esempio: </a:t>
            </a:r>
            <a:endParaRPr b="1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chemeClr val="dk1"/>
                </a:solidFill>
              </a:rPr>
              <a:t>Come hanno affermato Andrijasevic e Sacchetto</a:t>
            </a:r>
            <a:r>
              <a:rPr b="1" lang="it" sz="1600">
                <a:solidFill>
                  <a:schemeClr val="dk1"/>
                </a:solidFill>
              </a:rPr>
              <a:t> (2017)</a:t>
            </a:r>
            <a:r>
              <a:rPr lang="it" sz="1600">
                <a:solidFill>
                  <a:schemeClr val="dk1"/>
                </a:solidFill>
              </a:rPr>
              <a:t>...</a:t>
            </a:r>
            <a:endParaRPr sz="16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</p:txBody>
      </p:sp>
      <p:cxnSp>
        <p:nvCxnSpPr>
          <p:cNvPr id="106" name="Google Shape;106;p18"/>
          <p:cNvCxnSpPr/>
          <p:nvPr/>
        </p:nvCxnSpPr>
        <p:spPr>
          <a:xfrm flipH="1">
            <a:off x="3197225" y="1885400"/>
            <a:ext cx="517200" cy="1791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07" name="Google Shape;107;p18"/>
          <p:cNvCxnSpPr/>
          <p:nvPr/>
        </p:nvCxnSpPr>
        <p:spPr>
          <a:xfrm>
            <a:off x="4752400" y="1877750"/>
            <a:ext cx="577500" cy="1944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sm" w="sm" type="none"/>
            <a:tailEnd len="med" w="med" type="stealth"/>
          </a:ln>
        </p:spPr>
      </p:cxnSp>
      <p:pic>
        <p:nvPicPr>
          <p:cNvPr id="108" name="Google Shape;108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18525" y="4711200"/>
            <a:ext cx="894750" cy="43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44625" y="4711200"/>
            <a:ext cx="435120" cy="43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9"/>
          <p:cNvSpPr txBox="1"/>
          <p:nvPr>
            <p:ph idx="1" type="body"/>
          </p:nvPr>
        </p:nvSpPr>
        <p:spPr>
          <a:xfrm>
            <a:off x="311700" y="987925"/>
            <a:ext cx="8599500" cy="398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32500"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7940"/>
              <a:buNone/>
            </a:pPr>
            <a:r>
              <a:rPr lang="it" sz="5131">
                <a:solidFill>
                  <a:schemeClr val="dk1"/>
                </a:solidFill>
              </a:rPr>
              <a:t>Sono citazioni letterali </a:t>
            </a:r>
            <a:r>
              <a:rPr b="1" lang="it" sz="5131">
                <a:solidFill>
                  <a:schemeClr val="dk1"/>
                </a:solidFill>
              </a:rPr>
              <a:t>più lunghe </a:t>
            </a:r>
            <a:r>
              <a:rPr b="1" lang="it" sz="5131">
                <a:solidFill>
                  <a:schemeClr val="accent4"/>
                </a:solidFill>
              </a:rPr>
              <a:t>(oltre le 3/4 righe)</a:t>
            </a:r>
            <a:r>
              <a:rPr lang="it" sz="5131">
                <a:solidFill>
                  <a:schemeClr val="dk1"/>
                </a:solidFill>
              </a:rPr>
              <a:t>. </a:t>
            </a:r>
            <a:r>
              <a:rPr lang="it" sz="5131">
                <a:solidFill>
                  <a:schemeClr val="dk1"/>
                </a:solidFill>
                <a:highlight>
                  <a:srgbClr val="FFFFFF"/>
                </a:highlight>
              </a:rPr>
              <a:t>Il passaggio citato viene inserito integralmente, senza virgolette, e rientrato di una battuta rispetto al corpo principale del testo. </a:t>
            </a:r>
            <a:endParaRPr sz="5131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7940"/>
              <a:buNone/>
            </a:pPr>
            <a:r>
              <a:rPr b="1" lang="it" sz="5131">
                <a:solidFill>
                  <a:schemeClr val="dk1"/>
                </a:solidFill>
                <a:highlight>
                  <a:srgbClr val="FFFFFF"/>
                </a:highlight>
              </a:rPr>
              <a:t>Esempio:</a:t>
            </a:r>
            <a:endParaRPr b="1" sz="5131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lang="it" sz="5131">
                <a:solidFill>
                  <a:schemeClr val="dk1"/>
                </a:solidFill>
                <a:highlight>
                  <a:srgbClr val="FFFFFF"/>
                </a:highlight>
              </a:rPr>
              <a:t>Per Carboni (1991, pp. 160-161), la cultura rappresenta un:</a:t>
            </a:r>
            <a:endParaRPr sz="5131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360000" marR="36000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5785"/>
              <a:buFont typeface="Arial"/>
              <a:buNone/>
            </a:pPr>
            <a:r>
              <a:rPr lang="it" sz="4266">
                <a:solidFill>
                  <a:schemeClr val="dk1"/>
                </a:solidFill>
                <a:highlight>
                  <a:srgbClr val="FFFFFF"/>
                </a:highlight>
              </a:rPr>
              <a:t>insieme di idee, riflessioni, studi che riguardano il senso che il lavoro ha per gli individui e che costituiscono il quadro normativo di riferimento o concorrono a indicare prospettive di modificazione del senso e della realtà del lavoro. La cultura del lavoro non è limitata al «discorso», poiché essa stessa è una pratica, seppur simbolica, che sostanzia l’azione sociale. </a:t>
            </a:r>
            <a:endParaRPr sz="4266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307692"/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307692"/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ct val="307692"/>
              <a:buNone/>
            </a:pPr>
            <a:r>
              <a:t/>
            </a:r>
            <a:endParaRPr i="1"/>
          </a:p>
        </p:txBody>
      </p:sp>
      <p:sp>
        <p:nvSpPr>
          <p:cNvPr id="115" name="Google Shape;115;p19"/>
          <p:cNvSpPr txBox="1"/>
          <p:nvPr/>
        </p:nvSpPr>
        <p:spPr>
          <a:xfrm>
            <a:off x="327000" y="425725"/>
            <a:ext cx="8490000" cy="5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it" sz="2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 Citazioni fuori corpo</a:t>
            </a:r>
            <a:endParaRPr b="1" i="0" sz="25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9"/>
          <p:cNvSpPr/>
          <p:nvPr/>
        </p:nvSpPr>
        <p:spPr>
          <a:xfrm>
            <a:off x="0" y="4711200"/>
            <a:ext cx="9144000" cy="43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7" name="Google Shape;117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44625" y="4711200"/>
            <a:ext cx="435120" cy="43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18525" y="4711200"/>
            <a:ext cx="894750" cy="43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0"/>
          <p:cNvSpPr txBox="1"/>
          <p:nvPr>
            <p:ph type="title"/>
          </p:nvPr>
        </p:nvSpPr>
        <p:spPr>
          <a:xfrm>
            <a:off x="446225" y="445025"/>
            <a:ext cx="8386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it"/>
              <a:t>Più di un autore?</a:t>
            </a:r>
            <a:endParaRPr b="1"/>
          </a:p>
        </p:txBody>
      </p:sp>
      <p:sp>
        <p:nvSpPr>
          <p:cNvPr id="124" name="Google Shape;12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it" sz="2000">
                <a:solidFill>
                  <a:schemeClr val="dk1"/>
                </a:solidFill>
              </a:rPr>
              <a:t>Se gli autori dell’opera citata sono due si utilizzano i cognomi di entrambi nella seguente maniera: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it" sz="2000">
                <a:solidFill>
                  <a:schemeClr val="dk1"/>
                </a:solidFill>
              </a:rPr>
              <a:t>(Aime</a:t>
            </a:r>
            <a:r>
              <a:rPr lang="it" sz="2000">
                <a:solidFill>
                  <a:srgbClr val="FF0000"/>
                </a:solidFill>
              </a:rPr>
              <a:t> </a:t>
            </a:r>
            <a:r>
              <a:rPr b="1" lang="it" sz="2000">
                <a:solidFill>
                  <a:schemeClr val="accent4"/>
                </a:solidFill>
              </a:rPr>
              <a:t>&amp;</a:t>
            </a:r>
            <a:r>
              <a:rPr b="1" lang="it" sz="2000">
                <a:solidFill>
                  <a:srgbClr val="FF0000"/>
                </a:solidFill>
              </a:rPr>
              <a:t> </a:t>
            </a:r>
            <a:r>
              <a:rPr lang="it" sz="2000">
                <a:solidFill>
                  <a:schemeClr val="dk1"/>
                </a:solidFill>
              </a:rPr>
              <a:t>Papotti, 2012)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it" sz="2000">
                <a:solidFill>
                  <a:schemeClr val="dk1"/>
                </a:solidFill>
              </a:rPr>
              <a:t>Se gli autori, invece, sono più di due si utilizza solo il cognome del primo autore seguito da </a:t>
            </a:r>
            <a:r>
              <a:rPr i="1" lang="it" sz="2000">
                <a:solidFill>
                  <a:schemeClr val="dk1"/>
                </a:solidFill>
              </a:rPr>
              <a:t>et al.</a:t>
            </a:r>
            <a:r>
              <a:rPr lang="it" sz="2000">
                <a:solidFill>
                  <a:schemeClr val="dk1"/>
                </a:solidFill>
              </a:rPr>
              <a:t>:</a:t>
            </a:r>
            <a:endParaRPr sz="2000">
              <a:solidFill>
                <a:schemeClr val="dk1"/>
              </a:solidFill>
            </a:endParaRPr>
          </a:p>
          <a:p>
            <a:pPr indent="0" lvl="0" marL="45720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it" sz="2000">
                <a:solidFill>
                  <a:schemeClr val="dk1"/>
                </a:solidFill>
              </a:rPr>
              <a:t>(McDowell </a:t>
            </a:r>
            <a:r>
              <a:rPr b="1" i="1" lang="it" sz="2000">
                <a:solidFill>
                  <a:schemeClr val="accent4"/>
                </a:solidFill>
              </a:rPr>
              <a:t>et al.</a:t>
            </a:r>
            <a:r>
              <a:rPr lang="it" sz="2000">
                <a:solidFill>
                  <a:schemeClr val="dk1"/>
                </a:solidFill>
              </a:rPr>
              <a:t>, 2014)</a:t>
            </a:r>
            <a:endParaRPr sz="2000">
              <a:solidFill>
                <a:schemeClr val="dk1"/>
              </a:solidFill>
            </a:endParaRPr>
          </a:p>
        </p:txBody>
      </p:sp>
      <p:sp>
        <p:nvSpPr>
          <p:cNvPr id="125" name="Google Shape;125;p20"/>
          <p:cNvSpPr/>
          <p:nvPr/>
        </p:nvSpPr>
        <p:spPr>
          <a:xfrm>
            <a:off x="0" y="4711200"/>
            <a:ext cx="9144000" cy="43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" name="Google Shape;126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18525" y="4711200"/>
            <a:ext cx="894750" cy="43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44625" y="4711200"/>
            <a:ext cx="435120" cy="43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2800"/>
              <a:buNone/>
            </a:pPr>
            <a:r>
              <a:rPr b="1" lang="it" sz="2500"/>
              <a:t>Più di un riferimento?</a:t>
            </a:r>
            <a:endParaRPr b="1" sz="2500"/>
          </a:p>
        </p:txBody>
      </p:sp>
      <p:sp>
        <p:nvSpPr>
          <p:cNvPr id="133" name="Google Shape;133;p21"/>
          <p:cNvSpPr txBox="1"/>
          <p:nvPr>
            <p:ph idx="1" type="body"/>
          </p:nvPr>
        </p:nvSpPr>
        <p:spPr>
          <a:xfrm>
            <a:off x="311700" y="1088975"/>
            <a:ext cx="8520600" cy="28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655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it" sz="1700">
                <a:solidFill>
                  <a:schemeClr val="dk1"/>
                </a:solidFill>
              </a:rPr>
              <a:t>Un determinato passaggio parafrasato può fare riferimento a argomenti/teorie/riflessioni provenienti da più fonti. A quel punto, dentro la parentesi, devono essere indicate </a:t>
            </a:r>
            <a:r>
              <a:rPr b="1" lang="it" sz="1700">
                <a:solidFill>
                  <a:schemeClr val="accent4"/>
                </a:solidFill>
              </a:rPr>
              <a:t>più fonti</a:t>
            </a:r>
            <a:r>
              <a:rPr lang="it" sz="1700">
                <a:solidFill>
                  <a:schemeClr val="dk1"/>
                </a:solidFill>
              </a:rPr>
              <a:t>, separate da un punto e virgola:</a:t>
            </a:r>
            <a:endParaRPr sz="17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it" sz="1500">
                <a:solidFill>
                  <a:schemeClr val="dk1"/>
                </a:solidFill>
              </a:rPr>
              <a:t>Il concetto di «femminilizzazione delle migrazioni»… </a:t>
            </a:r>
            <a:r>
              <a:rPr b="1" lang="it" sz="1500">
                <a:solidFill>
                  <a:schemeClr val="dk1"/>
                </a:solidFill>
              </a:rPr>
              <a:t>(Castles &amp; Miller, 1998; Momsen, 1999)</a:t>
            </a:r>
            <a:endParaRPr/>
          </a:p>
          <a:p>
            <a:pPr indent="-3365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it" sz="1700">
                <a:solidFill>
                  <a:schemeClr val="dk1"/>
                </a:solidFill>
              </a:rPr>
              <a:t>Se si tratta dello stesso autore, i riferimenti sono ordinati </a:t>
            </a:r>
            <a:r>
              <a:rPr b="1" lang="it" sz="1700">
                <a:solidFill>
                  <a:schemeClr val="accent4"/>
                </a:solidFill>
              </a:rPr>
              <a:t>in</a:t>
            </a:r>
            <a:r>
              <a:rPr b="1" lang="it" sz="1700">
                <a:solidFill>
                  <a:schemeClr val="accent4"/>
                </a:solidFill>
              </a:rPr>
              <a:t> ordine alfabetico e in ordine cronologico</a:t>
            </a:r>
            <a:r>
              <a:rPr lang="it" sz="1700">
                <a:solidFill>
                  <a:schemeClr val="dk1"/>
                </a:solidFill>
              </a:rPr>
              <a:t>:</a:t>
            </a:r>
            <a:endParaRPr sz="17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it" sz="1500">
                <a:solidFill>
                  <a:schemeClr val="dk1"/>
                </a:solidFill>
              </a:rPr>
              <a:t>Parecchi studi </a:t>
            </a:r>
            <a:r>
              <a:rPr b="1" lang="it" sz="1500">
                <a:solidFill>
                  <a:schemeClr val="dk1"/>
                </a:solidFill>
              </a:rPr>
              <a:t>(Brown, 1992; Brown &amp; Campione, 1990; Brown &amp; Palincar, 1982)</a:t>
            </a:r>
            <a:r>
              <a:rPr lang="it" sz="1500">
                <a:solidFill>
                  <a:schemeClr val="dk1"/>
                </a:solidFill>
              </a:rPr>
              <a:t> mostrano…</a:t>
            </a:r>
            <a:endParaRPr sz="1500">
              <a:solidFill>
                <a:schemeClr val="dk1"/>
              </a:solidFill>
            </a:endParaRPr>
          </a:p>
        </p:txBody>
      </p:sp>
      <p:sp>
        <p:nvSpPr>
          <p:cNvPr id="134" name="Google Shape;134;p21"/>
          <p:cNvSpPr/>
          <p:nvPr/>
        </p:nvSpPr>
        <p:spPr>
          <a:xfrm>
            <a:off x="0" y="4711200"/>
            <a:ext cx="9144000" cy="43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5" name="Google Shape;135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44625" y="4711200"/>
            <a:ext cx="435120" cy="43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18525" y="4711200"/>
            <a:ext cx="894750" cy="43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