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i+g+k5STECoFumXT2wU1krg2I+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3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jpg"/><Relationship Id="rId5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.jp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3.png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it.bul.sbu.usi.ch/learning/apa_date#citazione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8325" y="505250"/>
            <a:ext cx="883325" cy="87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5525" y="489226"/>
            <a:ext cx="1973271" cy="9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idx="1" type="subTitle"/>
          </p:nvPr>
        </p:nvSpPr>
        <p:spPr>
          <a:xfrm>
            <a:off x="304950" y="1618350"/>
            <a:ext cx="88365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b="1" lang="it" sz="2447">
                <a:solidFill>
                  <a:schemeClr val="dk1"/>
                </a:solidFill>
              </a:rPr>
              <a:t>Come fare la bibliografia della relazione finale </a:t>
            </a:r>
            <a:endParaRPr b="1" sz="1300">
              <a:solidFill>
                <a:schemeClr val="dk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it" sz="1612">
                <a:solidFill>
                  <a:schemeClr val="dk1"/>
                </a:solidFill>
              </a:rPr>
              <a:t>2. Consigli per citare correttamente le fonti bibliografiche nel testo</a:t>
            </a:r>
            <a:endParaRPr b="1" sz="1612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2358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10"/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5025" y="2747475"/>
            <a:ext cx="3395269" cy="21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Le note a piè di pagina</a:t>
            </a:r>
            <a:endParaRPr b="1"/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311700" y="1152475"/>
            <a:ext cx="4644600" cy="23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it" sz="1760">
                <a:solidFill>
                  <a:srgbClr val="0D0D0D"/>
                </a:solidFill>
                <a:highlight>
                  <a:srgbClr val="FFFFFF"/>
                </a:highlight>
              </a:rPr>
              <a:t>Le note a piè di pagina sono utili per:</a:t>
            </a:r>
            <a:endParaRPr sz="176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40360" lvl="0" marL="457200" rtl="0" algn="just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Clr>
                <a:srgbClr val="0D0D0D"/>
              </a:buClr>
              <a:buSzPts val="1760"/>
              <a:buChar char="●"/>
            </a:pPr>
            <a:r>
              <a:rPr b="1" lang="it" sz="1760">
                <a:solidFill>
                  <a:srgbClr val="0D0D0D"/>
                </a:solidFill>
                <a:highlight>
                  <a:srgbClr val="FFFFFF"/>
                </a:highlight>
              </a:rPr>
              <a:t>f</a:t>
            </a:r>
            <a:r>
              <a:rPr b="1" lang="it" sz="1760">
                <a:solidFill>
                  <a:srgbClr val="0D0D0D"/>
                </a:solidFill>
                <a:highlight>
                  <a:srgbClr val="FFFFFF"/>
                </a:highlight>
              </a:rPr>
              <a:t>ornire chiarimenti </a:t>
            </a:r>
            <a:r>
              <a:rPr lang="it" sz="1760">
                <a:solidFill>
                  <a:srgbClr val="0D0D0D"/>
                </a:solidFill>
                <a:highlight>
                  <a:srgbClr val="FFFFFF"/>
                </a:highlight>
              </a:rPr>
              <a:t>che sarebbero troppo lunghi da inserire direttamente nel testo tra parentesi o con un trattino; </a:t>
            </a:r>
            <a:endParaRPr sz="176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27660" lvl="0" marL="457200" rtl="0" algn="just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1560"/>
              <a:buChar char="●"/>
            </a:pPr>
            <a:r>
              <a:rPr b="1" lang="it" sz="1760">
                <a:solidFill>
                  <a:srgbClr val="0D0D0D"/>
                </a:solidFill>
                <a:highlight>
                  <a:srgbClr val="FFFFFF"/>
                </a:highlight>
              </a:rPr>
              <a:t>s</a:t>
            </a:r>
            <a:r>
              <a:rPr b="1" lang="it" sz="1760">
                <a:solidFill>
                  <a:srgbClr val="0D0D0D"/>
                </a:solidFill>
                <a:highlight>
                  <a:srgbClr val="FFFFFF"/>
                </a:highlight>
              </a:rPr>
              <a:t>uggerire letture aggiuntive o approfondimenti</a:t>
            </a:r>
            <a:r>
              <a:rPr lang="it" sz="1760">
                <a:solidFill>
                  <a:srgbClr val="0D0D0D"/>
                </a:solidFill>
                <a:highlight>
                  <a:srgbClr val="FFFFFF"/>
                </a:highlight>
              </a:rPr>
              <a:t> non citati nel testo principale.</a:t>
            </a:r>
            <a:r>
              <a:rPr lang="it" sz="1660">
                <a:solidFill>
                  <a:srgbClr val="0D0D0D"/>
                </a:solidFill>
                <a:highlight>
                  <a:srgbClr val="FFFFFF"/>
                </a:highlight>
              </a:rPr>
              <a:t> </a:t>
            </a:r>
            <a:endParaRPr sz="1660"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5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22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5000"/>
              </a:lnSpc>
              <a:spcBef>
                <a:spcPts val="1500"/>
              </a:spcBef>
              <a:spcAft>
                <a:spcPts val="1500"/>
              </a:spcAft>
              <a:buSzPts val="935"/>
              <a:buNone/>
            </a:pPr>
            <a:r>
              <a:t/>
            </a:r>
            <a:endParaRPr sz="102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 rotWithShape="1">
          <a:blip r:embed="rId3">
            <a:alphaModFix/>
          </a:blip>
          <a:srcRect b="0" l="0" r="71194" t="0"/>
          <a:stretch/>
        </p:blipFill>
        <p:spPr>
          <a:xfrm>
            <a:off x="5296450" y="1152475"/>
            <a:ext cx="2034417" cy="1982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22"/>
          <p:cNvCxnSpPr/>
          <p:nvPr/>
        </p:nvCxnSpPr>
        <p:spPr>
          <a:xfrm rot="10800000">
            <a:off x="6962325" y="2322925"/>
            <a:ext cx="1693800" cy="20100"/>
          </a:xfrm>
          <a:prstGeom prst="straightConnector1">
            <a:avLst/>
          </a:prstGeom>
          <a:noFill/>
          <a:ln cap="flat" cmpd="sng" w="38100">
            <a:solidFill>
              <a:srgbClr val="EB098E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5" name="Google Shape;145;p22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452525" y="3747900"/>
            <a:ext cx="8745600" cy="9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rPr b="0" i="0" lang="it" sz="1560" u="none" cap="none" strike="noStrike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Le note devono essere concise, numerate (usando numeri arabi) e utilizzate in modo limitato. </a:t>
            </a:r>
            <a:endParaRPr b="0" i="0" sz="156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95000"/>
              </a:lnSpc>
              <a:spcBef>
                <a:spcPts val="1000"/>
              </a:spcBef>
              <a:spcAft>
                <a:spcPts val="150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0" i="0" lang="it" sz="1560" u="none" cap="none" strike="noStrike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Vengono posizionate a piè di pagina in ordine numerico.</a:t>
            </a:r>
            <a:r>
              <a:rPr b="0" i="0" lang="it" sz="1660" u="none" cap="none" strike="noStrike">
                <a:solidFill>
                  <a:srgbClr val="0D0D0D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idx="1" type="body"/>
          </p:nvPr>
        </p:nvSpPr>
        <p:spPr>
          <a:xfrm>
            <a:off x="311700" y="36550"/>
            <a:ext cx="8520600" cy="4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3000">
                <a:solidFill>
                  <a:schemeClr val="dk1"/>
                </a:solidFill>
              </a:rPr>
              <a:t>Buon lavoro!</a:t>
            </a:r>
            <a:endParaRPr b="1"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</p:txBody>
      </p:sp>
      <p:sp>
        <p:nvSpPr>
          <p:cNvPr id="154" name="Google Shape;154;p29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6225" y="869400"/>
            <a:ext cx="1591150" cy="158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822650"/>
            <a:ext cx="2628075" cy="12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414850" y="445025"/>
            <a:ext cx="8417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Perché citare le fonti bibliografiche</a:t>
            </a:r>
            <a:endParaRPr b="1"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414850" y="1081050"/>
            <a:ext cx="4233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</a:rPr>
              <a:t>Dopo aver individuato accuratamente i materiali più pertinenti per la tesi è fondamentale comprendere il loro corretto inserimento nel nostro lavoro.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</a:rPr>
              <a:t>Citare le opere consultate e utilizzate non solo è cruciale per </a:t>
            </a:r>
            <a:r>
              <a:rPr b="1" lang="it">
                <a:solidFill>
                  <a:schemeClr val="dk1"/>
                </a:solidFill>
              </a:rPr>
              <a:t>fornire una base teorica solida</a:t>
            </a:r>
            <a:r>
              <a:rPr lang="it">
                <a:solidFill>
                  <a:schemeClr val="dk1"/>
                </a:solidFill>
              </a:rPr>
              <a:t>, ma anche per </a:t>
            </a:r>
            <a:r>
              <a:rPr b="1" lang="it">
                <a:solidFill>
                  <a:schemeClr val="dk1"/>
                </a:solidFill>
              </a:rPr>
              <a:t>evitare di incorrere nel </a:t>
            </a:r>
            <a:r>
              <a:rPr b="1" lang="it">
                <a:solidFill>
                  <a:schemeClr val="accent4"/>
                </a:solidFill>
              </a:rPr>
              <a:t>reato di plagio</a:t>
            </a:r>
            <a:r>
              <a:rPr lang="it">
                <a:solidFill>
                  <a:schemeClr val="dk1"/>
                </a:solidFill>
              </a:rPr>
              <a:t>!</a:t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48050" y="858213"/>
            <a:ext cx="3639225" cy="36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it"/>
              <a:t>Come citare le fonti che utilizziamo?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 b="1"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575" y="1152475"/>
            <a:ext cx="4334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>
                <a:solidFill>
                  <a:schemeClr val="dk1"/>
                </a:solidFill>
              </a:rPr>
              <a:t>Nelle tesi di laurea in scienze sociali si utilizza generalmente lo </a:t>
            </a:r>
            <a:r>
              <a:rPr b="1" lang="it">
                <a:solidFill>
                  <a:schemeClr val="dk1"/>
                </a:solidFill>
              </a:rPr>
              <a:t>stile di citazione APA</a:t>
            </a:r>
            <a:r>
              <a:rPr lang="it">
                <a:solidFill>
                  <a:schemeClr val="dk1"/>
                </a:solidFill>
              </a:rPr>
              <a:t> che si basa sul </a:t>
            </a:r>
            <a:r>
              <a:rPr b="1" lang="it">
                <a:solidFill>
                  <a:schemeClr val="dk1"/>
                </a:solidFill>
              </a:rPr>
              <a:t>sistema autore-data</a:t>
            </a:r>
            <a:r>
              <a:rPr lang="it">
                <a:solidFill>
                  <a:schemeClr val="dk1"/>
                </a:solidFill>
              </a:rPr>
              <a:t> per i riferimenti bibliografici.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In pratica consiste nell’uso del </a:t>
            </a:r>
            <a:r>
              <a:rPr b="1" lang="it">
                <a:solidFill>
                  <a:schemeClr val="dk1"/>
                </a:solidFill>
              </a:rPr>
              <a:t>cognome</a:t>
            </a:r>
            <a:r>
              <a:rPr lang="it">
                <a:solidFill>
                  <a:schemeClr val="dk1"/>
                </a:solidFill>
              </a:rPr>
              <a:t> dell’autore e della</a:t>
            </a:r>
            <a:r>
              <a:rPr b="1" lang="it">
                <a:solidFill>
                  <a:schemeClr val="dk1"/>
                </a:solidFill>
              </a:rPr>
              <a:t> data di pubblicazione di un testo.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Vediamo alcuni esempi concreti…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8725" y="1017725"/>
            <a:ext cx="3388675" cy="33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423875" y="1056225"/>
            <a:ext cx="8408400" cy="35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</a:rPr>
              <a:t>Le </a:t>
            </a: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citazioni</a:t>
            </a: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</a:rPr>
              <a:t> letterali o dirette riportano </a:t>
            </a:r>
            <a:r>
              <a:rPr lang="it" sz="2000" u="sng">
                <a:solidFill>
                  <a:schemeClr val="dk1"/>
                </a:solidFill>
                <a:highlight>
                  <a:srgbClr val="FFFFFF"/>
                </a:highlight>
              </a:rPr>
              <a:t>le esatte parole dell’autore</a:t>
            </a: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b="1" lang="it" sz="2000">
                <a:solidFill>
                  <a:schemeClr val="dk1"/>
                </a:solidFill>
                <a:highlight>
                  <a:srgbClr val="FFFFFF"/>
                </a:highlight>
              </a:rPr>
              <a:t>tra virgolette: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b="1" lang="it" sz="2000">
                <a:solidFill>
                  <a:schemeClr val="dk1"/>
                </a:solidFill>
                <a:highlight>
                  <a:srgbClr val="FFFFFF"/>
                </a:highlight>
              </a:rPr>
              <a:t>«…» </a:t>
            </a:r>
            <a:endParaRPr b="1"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Inoltre, quando si cita testualmente, non dimenticare di </a:t>
            </a:r>
            <a:r>
              <a:rPr b="1" lang="it">
                <a:solidFill>
                  <a:schemeClr val="accent4"/>
                </a:solidFill>
              </a:rPr>
              <a:t>indicare le pagine</a:t>
            </a:r>
            <a:r>
              <a:rPr lang="it">
                <a:solidFill>
                  <a:schemeClr val="dk1"/>
                </a:solidFill>
              </a:rPr>
              <a:t> da cui è tratta la frase che abbiamo inserito!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2000">
                <a:solidFill>
                  <a:schemeClr val="dk1"/>
                </a:solidFill>
                <a:highlight>
                  <a:srgbClr val="FFFFFF"/>
                </a:highlight>
              </a:rPr>
              <a:t>Esempio:</a:t>
            </a:r>
            <a:endParaRPr b="1"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500">
                <a:solidFill>
                  <a:schemeClr val="dk1"/>
                </a:solidFill>
                <a:highlight>
                  <a:schemeClr val="lt1"/>
                </a:highlight>
              </a:rPr>
              <a:t>«Prendere in considerazione le caratteristiche della manodopera implica quindi considerare che nei posti di lavoro sono presenti lavoratrici e lavoratori con comportamenti </a:t>
            </a:r>
            <a:r>
              <a:rPr i="1" lang="it" sz="1500">
                <a:solidFill>
                  <a:schemeClr val="dk1"/>
                </a:solidFill>
                <a:highlight>
                  <a:schemeClr val="lt1"/>
                </a:highlight>
              </a:rPr>
              <a:t>nel </a:t>
            </a:r>
            <a:r>
              <a:rPr lang="it" sz="1500">
                <a:solidFill>
                  <a:schemeClr val="dk1"/>
                </a:solidFill>
                <a:highlight>
                  <a:schemeClr val="lt1"/>
                </a:highlight>
              </a:rPr>
              <a:t>lavoro e significati </a:t>
            </a:r>
            <a:r>
              <a:rPr i="1" lang="it" sz="1500">
                <a:solidFill>
                  <a:schemeClr val="dk1"/>
                </a:solidFill>
                <a:highlight>
                  <a:schemeClr val="lt1"/>
                </a:highlight>
              </a:rPr>
              <a:t>del </a:t>
            </a:r>
            <a:r>
              <a:rPr lang="it" sz="1500">
                <a:solidFill>
                  <a:schemeClr val="dk1"/>
                </a:solidFill>
                <a:highlight>
                  <a:schemeClr val="lt1"/>
                </a:highlight>
              </a:rPr>
              <a:t>lavoro diversi che possono garantire o meno il buon esito degli investimenti»</a:t>
            </a:r>
            <a:r>
              <a:rPr b="1" lang="it" sz="1500">
                <a:solidFill>
                  <a:schemeClr val="dk1"/>
                </a:solidFill>
                <a:highlight>
                  <a:schemeClr val="lt1"/>
                </a:highlight>
              </a:rPr>
              <a:t> (Andrijasevic &amp; Sacchetto, 2017, p. 390)</a:t>
            </a:r>
            <a:r>
              <a:rPr lang="it" sz="1500">
                <a:solidFill>
                  <a:schemeClr val="dk1"/>
                </a:solidFill>
                <a:highlight>
                  <a:schemeClr val="lt1"/>
                </a:highlight>
              </a:rPr>
              <a:t>.</a:t>
            </a:r>
            <a:endParaRPr b="1"/>
          </a:p>
        </p:txBody>
      </p:sp>
      <p:sp>
        <p:nvSpPr>
          <p:cNvPr id="84" name="Google Shape;84;p16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491900" y="447325"/>
            <a:ext cx="84084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AutoNum type="arabicPeriod"/>
            </a:pPr>
            <a:r>
              <a:rPr b="1" i="0" lang="it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Citazione letterale </a:t>
            </a:r>
            <a:endParaRPr b="1" i="0" sz="2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423800" y="1044750"/>
            <a:ext cx="8408400" cy="35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</a:rPr>
              <a:t>Segue le stesse regole delle citazioni letterali, ma si usa quando si cita un'opera che è stata citata a sua volta in un'altra fonte </a:t>
            </a:r>
            <a:r>
              <a:rPr b="1" lang="it" sz="2000">
                <a:solidFill>
                  <a:schemeClr val="dk1"/>
                </a:solidFill>
                <a:highlight>
                  <a:srgbClr val="FFFFFF"/>
                </a:highlight>
              </a:rPr>
              <a:t>(fonte secondaria)</a:t>
            </a:r>
            <a:r>
              <a:rPr lang="it" sz="2000">
                <a:solidFill>
                  <a:schemeClr val="dk1"/>
                </a:solidFill>
                <a:highlight>
                  <a:srgbClr val="FFFFFF"/>
                </a:highlight>
              </a:rPr>
              <a:t>. 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2000">
                <a:solidFill>
                  <a:schemeClr val="accent4"/>
                </a:solidFill>
                <a:highlight>
                  <a:srgbClr val="FFFFFF"/>
                </a:highlight>
              </a:rPr>
              <a:t>Si fa riferimento sia all'opera originale che a quella consultata. </a:t>
            </a:r>
            <a:endParaRPr b="1" sz="2000">
              <a:solidFill>
                <a:schemeClr val="accent4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it" sz="1833">
                <a:solidFill>
                  <a:schemeClr val="dk1"/>
                </a:solidFill>
                <a:highlight>
                  <a:srgbClr val="FFFFFF"/>
                </a:highlight>
              </a:rPr>
              <a:t>Esempio: </a:t>
            </a:r>
            <a:endParaRPr b="1" sz="1833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 sz="1733">
                <a:solidFill>
                  <a:schemeClr val="dk1"/>
                </a:solidFill>
                <a:highlight>
                  <a:srgbClr val="FFFFFF"/>
                </a:highlight>
              </a:rPr>
              <a:t>Certi autori ricordano che «la solution de problèmes d’arithmétiques élémentaire n’a pas été beaucoup étudiée par les psychologues» </a:t>
            </a:r>
            <a:r>
              <a:rPr b="1" lang="it" sz="1733">
                <a:solidFill>
                  <a:schemeClr val="dk1"/>
                </a:solidFill>
                <a:highlight>
                  <a:srgbClr val="FFFFFF"/>
                </a:highlight>
              </a:rPr>
              <a:t>(Vergnaud &amp; Durand, 1975, citato da Rouchier, 1994, p. 150)</a:t>
            </a:r>
            <a:endParaRPr b="1" sz="1091"/>
          </a:p>
        </p:txBody>
      </p:sp>
      <p:sp>
        <p:nvSpPr>
          <p:cNvPr id="93" name="Google Shape;93;p17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423800" y="433725"/>
            <a:ext cx="84084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Citazione letterale attraverso fonte secondaria</a:t>
            </a:r>
            <a:endParaRPr b="1" i="0" sz="2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11700" y="2510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3. Parafrasi</a:t>
            </a:r>
            <a:endParaRPr b="1"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11700" y="823750"/>
            <a:ext cx="85206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it">
                <a:solidFill>
                  <a:schemeClr val="dk1"/>
                </a:solidFill>
                <a:highlight>
                  <a:srgbClr val="FFFFFF"/>
                </a:highlight>
              </a:rPr>
              <a:t>È</a:t>
            </a:r>
            <a:r>
              <a:rPr lang="it">
                <a:solidFill>
                  <a:schemeClr val="dk1"/>
                </a:solidFill>
              </a:rPr>
              <a:t> la citazione non letterale di una fonte originaria. Questo significa che le parole dell’autore sono</a:t>
            </a:r>
            <a:r>
              <a:rPr b="1" lang="it">
                <a:solidFill>
                  <a:schemeClr val="accent4"/>
                </a:solidFill>
              </a:rPr>
              <a:t> rielaborate con parole proprie. </a:t>
            </a:r>
            <a:endParaRPr b="1">
              <a:solidFill>
                <a:schemeClr val="accent4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it">
                <a:solidFill>
                  <a:schemeClr val="dk1"/>
                </a:solidFill>
              </a:rPr>
              <a:t>Si può fare in due modi: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1530"/>
          </a:p>
        </p:txBody>
      </p:sp>
      <p:sp>
        <p:nvSpPr>
          <p:cNvPr id="103" name="Google Shape;103;p18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397300" y="2149713"/>
            <a:ext cx="3766200" cy="24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Mettere sia il cognome dell'autore che l'anno di pubblicazione tra parentesi.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Esempio: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600">
                <a:solidFill>
                  <a:schemeClr val="dk1"/>
                </a:solidFill>
              </a:rPr>
              <a:t>Il concetto di </a:t>
            </a:r>
            <a:r>
              <a:rPr i="1" lang="it" sz="1600">
                <a:solidFill>
                  <a:schemeClr val="dk1"/>
                </a:solidFill>
              </a:rPr>
              <a:t>just-in-time</a:t>
            </a:r>
            <a:r>
              <a:rPr lang="it" sz="1600">
                <a:solidFill>
                  <a:schemeClr val="dk1"/>
                </a:solidFill>
              </a:rPr>
              <a:t>… </a:t>
            </a:r>
            <a:r>
              <a:rPr b="1" lang="it" sz="1600">
                <a:solidFill>
                  <a:schemeClr val="dk1"/>
                </a:solidFill>
              </a:rPr>
              <a:t>(Andrijasevic &amp; Sacchetto, 2017)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4525525" y="2164600"/>
            <a:ext cx="3899400" cy="24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b="0" i="0" lang="it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Utilizzare il cognome dell’/degli autore/i e mettere solo l’anno di pubblicazione tra parentesi.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Esempio: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600">
                <a:solidFill>
                  <a:schemeClr val="dk1"/>
                </a:solidFill>
              </a:rPr>
              <a:t>Come hanno affermato Andrijasevic e Sacchetto</a:t>
            </a:r>
            <a:r>
              <a:rPr b="1" lang="it" sz="1600">
                <a:solidFill>
                  <a:schemeClr val="dk1"/>
                </a:solidFill>
              </a:rPr>
              <a:t> (2017)</a:t>
            </a:r>
            <a:r>
              <a:rPr lang="it" sz="1600">
                <a:solidFill>
                  <a:schemeClr val="dk1"/>
                </a:solidFill>
              </a:rPr>
              <a:t>...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06" name="Google Shape;106;p18"/>
          <p:cNvCxnSpPr/>
          <p:nvPr/>
        </p:nvCxnSpPr>
        <p:spPr>
          <a:xfrm flipH="1">
            <a:off x="3197225" y="1885400"/>
            <a:ext cx="517200" cy="1791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07" name="Google Shape;107;p18"/>
          <p:cNvCxnSpPr/>
          <p:nvPr/>
        </p:nvCxnSpPr>
        <p:spPr>
          <a:xfrm>
            <a:off x="4752400" y="1877750"/>
            <a:ext cx="577500" cy="1944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med" w="med" type="stealth"/>
          </a:ln>
        </p:spPr>
      </p:cxnSp>
      <p:pic>
        <p:nvPicPr>
          <p:cNvPr id="108" name="Google Shape;1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311700" y="987925"/>
            <a:ext cx="8599500" cy="39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325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7940"/>
              <a:buNone/>
            </a:pPr>
            <a:r>
              <a:rPr lang="it" sz="5131">
                <a:solidFill>
                  <a:schemeClr val="dk1"/>
                </a:solidFill>
              </a:rPr>
              <a:t>Sono citazioni letterali </a:t>
            </a:r>
            <a:r>
              <a:rPr b="1" lang="it" sz="5131">
                <a:solidFill>
                  <a:schemeClr val="dk1"/>
                </a:solidFill>
              </a:rPr>
              <a:t>più lunghe </a:t>
            </a:r>
            <a:r>
              <a:rPr b="1" lang="it" sz="5131">
                <a:solidFill>
                  <a:schemeClr val="accent4"/>
                </a:solidFill>
              </a:rPr>
              <a:t>(oltre le 3/4 righe)</a:t>
            </a:r>
            <a:r>
              <a:rPr lang="it" sz="5131">
                <a:solidFill>
                  <a:schemeClr val="dk1"/>
                </a:solidFill>
              </a:rPr>
              <a:t>. </a:t>
            </a:r>
            <a:r>
              <a:rPr lang="it" sz="5131">
                <a:solidFill>
                  <a:schemeClr val="dk1"/>
                </a:solidFill>
                <a:highlight>
                  <a:srgbClr val="FFFFFF"/>
                </a:highlight>
              </a:rPr>
              <a:t>Il passaggio citato viene inserito integralmente, senza virgolette, e rientrato di una battuta rispetto al corpo principale del testo. </a:t>
            </a:r>
            <a:endParaRPr sz="513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7940"/>
              <a:buNone/>
            </a:pPr>
            <a:r>
              <a:rPr b="1" lang="it" sz="5131">
                <a:solidFill>
                  <a:schemeClr val="dk1"/>
                </a:solidFill>
                <a:highlight>
                  <a:srgbClr val="FFFFFF"/>
                </a:highlight>
              </a:rPr>
              <a:t>Esempio:</a:t>
            </a:r>
            <a:endParaRPr b="1" sz="513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it" sz="5131">
                <a:solidFill>
                  <a:schemeClr val="dk1"/>
                </a:solidFill>
                <a:highlight>
                  <a:srgbClr val="FFFFFF"/>
                </a:highlight>
              </a:rPr>
              <a:t>Per Carboni (1991, pp. 160-161), la cultura rappresenta un:</a:t>
            </a:r>
            <a:endParaRPr sz="5131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360000" marR="3600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5785"/>
              <a:buFont typeface="Arial"/>
              <a:buNone/>
            </a:pPr>
            <a:r>
              <a:rPr lang="it" sz="4266">
                <a:solidFill>
                  <a:schemeClr val="dk1"/>
                </a:solidFill>
                <a:highlight>
                  <a:srgbClr val="FFFFFF"/>
                </a:highlight>
              </a:rPr>
              <a:t>insieme di idee, riflessioni, studi che riguardano il senso che il lavoro ha per gli individui e che costituiscono il quadro normativo di riferimento o concorrono a indicare prospettive di modificazione del senso e della realtà del lavoro. La cultura del lavoro non è limitata al «discorso», poiché essa stessa è una pratica, seppur simbolica, che sostanzia l’azione sociale. </a:t>
            </a:r>
            <a:endParaRPr sz="4266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7692"/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7692"/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307692"/>
              <a:buNone/>
            </a:pPr>
            <a:r>
              <a:t/>
            </a:r>
            <a:endParaRPr i="1"/>
          </a:p>
        </p:txBody>
      </p:sp>
      <p:sp>
        <p:nvSpPr>
          <p:cNvPr id="115" name="Google Shape;115;p19"/>
          <p:cNvSpPr txBox="1"/>
          <p:nvPr/>
        </p:nvSpPr>
        <p:spPr>
          <a:xfrm>
            <a:off x="327000" y="425725"/>
            <a:ext cx="84900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Citazioni fuori corpo</a:t>
            </a:r>
            <a:endParaRPr b="1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9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446225" y="445025"/>
            <a:ext cx="838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it"/>
              <a:t>Più di un autore?</a:t>
            </a:r>
            <a:endParaRPr b="1"/>
          </a:p>
        </p:txBody>
      </p:sp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it" sz="2000">
                <a:solidFill>
                  <a:schemeClr val="dk1"/>
                </a:solidFill>
              </a:rPr>
              <a:t>Se gli autori dell’opera citata sono due si utilizzano i cognomi di entrambi nella seguente maniera: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2000">
                <a:solidFill>
                  <a:schemeClr val="dk1"/>
                </a:solidFill>
              </a:rPr>
              <a:t>(Aime</a:t>
            </a:r>
            <a:r>
              <a:rPr lang="it" sz="2000">
                <a:solidFill>
                  <a:srgbClr val="FF0000"/>
                </a:solidFill>
              </a:rPr>
              <a:t> </a:t>
            </a:r>
            <a:r>
              <a:rPr b="1" lang="it" sz="2000">
                <a:solidFill>
                  <a:schemeClr val="accent4"/>
                </a:solidFill>
              </a:rPr>
              <a:t>&amp;</a:t>
            </a:r>
            <a:r>
              <a:rPr b="1" lang="it" sz="2000">
                <a:solidFill>
                  <a:srgbClr val="FF0000"/>
                </a:solidFill>
              </a:rPr>
              <a:t> </a:t>
            </a:r>
            <a:r>
              <a:rPr lang="it" sz="2000">
                <a:solidFill>
                  <a:schemeClr val="dk1"/>
                </a:solidFill>
              </a:rPr>
              <a:t>Papotti, 2012)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it" sz="2000">
                <a:solidFill>
                  <a:schemeClr val="dk1"/>
                </a:solidFill>
              </a:rPr>
              <a:t>Se gli autori, invece, sono più di due si utilizza solo il cognome del primo autore seguito da </a:t>
            </a:r>
            <a:r>
              <a:rPr i="1" lang="it" sz="2000">
                <a:solidFill>
                  <a:schemeClr val="dk1"/>
                </a:solidFill>
              </a:rPr>
              <a:t>et al.</a:t>
            </a:r>
            <a:r>
              <a:rPr lang="it" sz="2000">
                <a:solidFill>
                  <a:schemeClr val="dk1"/>
                </a:solidFill>
              </a:rPr>
              <a:t>: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 sz="2000">
                <a:solidFill>
                  <a:schemeClr val="dk1"/>
                </a:solidFill>
              </a:rPr>
              <a:t>(McDowell </a:t>
            </a:r>
            <a:r>
              <a:rPr b="1" i="1" lang="it" sz="2000">
                <a:solidFill>
                  <a:schemeClr val="accent4"/>
                </a:solidFill>
              </a:rPr>
              <a:t>et al.</a:t>
            </a:r>
            <a:r>
              <a:rPr lang="it" sz="2000">
                <a:solidFill>
                  <a:schemeClr val="dk1"/>
                </a:solidFill>
              </a:rPr>
              <a:t>, 2014)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800"/>
              <a:buNone/>
            </a:pPr>
            <a:r>
              <a:rPr b="1" lang="it" sz="2500"/>
              <a:t>Più di un riferimento?</a:t>
            </a:r>
            <a:endParaRPr b="1" sz="2500"/>
          </a:p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311700" y="1088975"/>
            <a:ext cx="8520600" cy="28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Un determinato passaggio parafrasato può fare riferimento a argomenti/teorie/riflessioni provenienti da più fonti. A quel punto, dentro la parentesi, devono essere indicate </a:t>
            </a:r>
            <a:r>
              <a:rPr b="1" lang="it" sz="1700">
                <a:solidFill>
                  <a:schemeClr val="accent4"/>
                </a:solidFill>
              </a:rPr>
              <a:t>più fonti</a:t>
            </a:r>
            <a:r>
              <a:rPr lang="it" sz="1700">
                <a:solidFill>
                  <a:schemeClr val="dk1"/>
                </a:solidFill>
              </a:rPr>
              <a:t>, separate da un punto e virgola: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it" sz="1500">
                <a:solidFill>
                  <a:schemeClr val="dk1"/>
                </a:solidFill>
              </a:rPr>
              <a:t>Il concetto di «femminilizzazione delle migrazioni»… </a:t>
            </a:r>
            <a:r>
              <a:rPr b="1" lang="it" sz="1500">
                <a:solidFill>
                  <a:schemeClr val="dk1"/>
                </a:solidFill>
              </a:rPr>
              <a:t>(Castles &amp; Miller, 1998; Momsen, 1999)</a:t>
            </a:r>
            <a:endParaRPr/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Se si tratta dello stesso autore, i riferimenti sono ordinati </a:t>
            </a:r>
            <a:r>
              <a:rPr b="1" lang="it" sz="1700">
                <a:solidFill>
                  <a:schemeClr val="accent4"/>
                </a:solidFill>
              </a:rPr>
              <a:t>in</a:t>
            </a:r>
            <a:r>
              <a:rPr b="1" lang="it" sz="1700">
                <a:solidFill>
                  <a:schemeClr val="accent4"/>
                </a:solidFill>
              </a:rPr>
              <a:t> ordine alfabetico e in ordine cronologico</a:t>
            </a:r>
            <a:r>
              <a:rPr lang="it" sz="1700">
                <a:solidFill>
                  <a:schemeClr val="dk1"/>
                </a:solidFill>
              </a:rPr>
              <a:t>: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it" sz="1500">
                <a:solidFill>
                  <a:schemeClr val="dk1"/>
                </a:solidFill>
              </a:rPr>
              <a:t>Parecchi studi </a:t>
            </a:r>
            <a:r>
              <a:rPr b="1" lang="it" sz="1500">
                <a:solidFill>
                  <a:schemeClr val="dk1"/>
                </a:solidFill>
              </a:rPr>
              <a:t>(Brown, 1992; Brown &amp; Campione, 1990; Brown &amp; Palincar, 1982)</a:t>
            </a:r>
            <a:r>
              <a:rPr lang="it" sz="1500">
                <a:solidFill>
                  <a:schemeClr val="dk1"/>
                </a:solidFill>
              </a:rPr>
              <a:t> mostrano…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134" name="Google Shape;134;p21"/>
          <p:cNvSpPr/>
          <p:nvPr/>
        </p:nvSpPr>
        <p:spPr>
          <a:xfrm>
            <a:off x="0" y="4711200"/>
            <a:ext cx="9144000" cy="43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4625" y="4711200"/>
            <a:ext cx="435120" cy="43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525" y="4711200"/>
            <a:ext cx="894750" cy="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