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4" roundtripDataSignature="AMtx7miWedKNFPo4sH4QafxzXBcql9h3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0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40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3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3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7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8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38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jpg"/><Relationship Id="rId5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i.org/10.1177/135050840072001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5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hyperlink" Target="https://www.anpal.gov.it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5.png"/><Relationship Id="rId5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Relationship Id="rId4" Type="http://schemas.openxmlformats.org/officeDocument/2006/relationships/image" Target="../media/image10.png"/><Relationship Id="rId5" Type="http://schemas.openxmlformats.org/officeDocument/2006/relationships/image" Target="../media/image2.jpg"/><Relationship Id="rId6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48325" y="505250"/>
            <a:ext cx="883325" cy="87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75525" y="489226"/>
            <a:ext cx="1973271" cy="9534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>
            <p:ph idx="1" type="subTitle"/>
          </p:nvPr>
        </p:nvSpPr>
        <p:spPr>
          <a:xfrm>
            <a:off x="304950" y="1618350"/>
            <a:ext cx="8836500" cy="9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rPr b="1" lang="it" sz="2447">
                <a:solidFill>
                  <a:schemeClr val="dk1"/>
                </a:solidFill>
              </a:rPr>
              <a:t>Come fare la bibliografia della relazione finale </a:t>
            </a:r>
            <a:endParaRPr b="1" sz="1300">
              <a:solidFill>
                <a:schemeClr val="dk1"/>
              </a:solidFill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it" sz="1612">
                <a:solidFill>
                  <a:schemeClr val="dk1"/>
                </a:solidFill>
              </a:rPr>
              <a:t>3</a:t>
            </a:r>
            <a:r>
              <a:rPr b="1" lang="it" sz="1612">
                <a:solidFill>
                  <a:schemeClr val="dk1"/>
                </a:solidFill>
              </a:rPr>
              <a:t>. Consigli per elencare correttamente le fonti utilizzate nella bibliografia</a:t>
            </a:r>
            <a:endParaRPr b="1" sz="1612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2358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8"/>
              <a:buNone/>
            </a:pPr>
            <a:r>
              <a:t/>
            </a:r>
            <a:endParaRPr sz="1910"/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5025" y="2747475"/>
            <a:ext cx="3395269" cy="21334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3"/>
          <p:cNvSpPr txBox="1"/>
          <p:nvPr>
            <p:ph type="title"/>
          </p:nvPr>
        </p:nvSpPr>
        <p:spPr>
          <a:xfrm>
            <a:off x="479175" y="235625"/>
            <a:ext cx="8336700" cy="9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rgbClr val="000000"/>
                </a:solidFill>
              </a:rPr>
              <a:t>Come inseriamo in bibliografia le fonti che abbiamo utilizzato?</a:t>
            </a:r>
            <a:endParaRPr b="1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64" name="Google Shape;64;p23"/>
          <p:cNvSpPr txBox="1"/>
          <p:nvPr>
            <p:ph idx="1" type="body"/>
          </p:nvPr>
        </p:nvSpPr>
        <p:spPr>
          <a:xfrm>
            <a:off x="516525" y="1229375"/>
            <a:ext cx="8262000" cy="35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 sz="1500">
                <a:solidFill>
                  <a:srgbClr val="0D0D0D"/>
                </a:solidFill>
              </a:rPr>
              <a:t>La bibliografia viene posta alla fine del corpo della tesi in una sezione apposita che si intitolerà </a:t>
            </a:r>
            <a:r>
              <a:rPr b="1" i="1" lang="it" sz="1500">
                <a:solidFill>
                  <a:schemeClr val="accent4"/>
                </a:solidFill>
              </a:rPr>
              <a:t>Riferimenti bibliografici</a:t>
            </a:r>
            <a:r>
              <a:rPr lang="it" sz="1500">
                <a:solidFill>
                  <a:srgbClr val="0D0D0D"/>
                </a:solidFill>
              </a:rPr>
              <a:t>, che include tutte le fonti che abbiamo citato in precedenza. </a:t>
            </a:r>
            <a:endParaRPr sz="1500">
              <a:solidFill>
                <a:srgbClr val="0D0D0D"/>
              </a:solidFill>
            </a:endParaRPr>
          </a:p>
          <a:p>
            <a:pPr indent="0" lvl="0" marL="0" rtl="0" algn="just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it" sz="1500">
                <a:solidFill>
                  <a:srgbClr val="0D0D0D"/>
                </a:solidFill>
              </a:rPr>
              <a:t>Ogni voce nella bibliografia contiene alcuni dettagli che aiutano il lettore a individuare la fonte citata, quali ad esempio: </a:t>
            </a:r>
            <a:endParaRPr sz="1500">
              <a:solidFill>
                <a:srgbClr val="0D0D0D"/>
              </a:solidFill>
            </a:endParaRPr>
          </a:p>
          <a:p>
            <a:pPr indent="-33020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D0D0D"/>
              </a:buClr>
              <a:buSzPts val="1600"/>
              <a:buChar char="●"/>
            </a:pPr>
            <a:r>
              <a:rPr b="1" lang="it" sz="1600">
                <a:solidFill>
                  <a:srgbClr val="0D0D0D"/>
                </a:solidFill>
              </a:rPr>
              <a:t>a</a:t>
            </a:r>
            <a:r>
              <a:rPr b="1" lang="it" sz="1600">
                <a:solidFill>
                  <a:srgbClr val="0D0D0D"/>
                </a:solidFill>
              </a:rPr>
              <a:t>utore;</a:t>
            </a:r>
            <a:endParaRPr b="1" sz="1600">
              <a:solidFill>
                <a:srgbClr val="0D0D0D"/>
              </a:solidFill>
            </a:endParaRPr>
          </a:p>
          <a:p>
            <a:pPr indent="-3302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600"/>
              <a:buChar char="●"/>
            </a:pPr>
            <a:r>
              <a:rPr b="1" lang="it" sz="1600">
                <a:solidFill>
                  <a:srgbClr val="0D0D0D"/>
                </a:solidFill>
              </a:rPr>
              <a:t>titolo dell'opera;</a:t>
            </a:r>
            <a:endParaRPr b="1" sz="1600">
              <a:solidFill>
                <a:srgbClr val="0D0D0D"/>
              </a:solidFill>
            </a:endParaRPr>
          </a:p>
          <a:p>
            <a:pPr indent="-3302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600"/>
              <a:buChar char="●"/>
            </a:pPr>
            <a:r>
              <a:rPr b="1" lang="it" sz="1600">
                <a:solidFill>
                  <a:srgbClr val="0D0D0D"/>
                </a:solidFill>
              </a:rPr>
              <a:t>rivista;</a:t>
            </a:r>
            <a:endParaRPr b="1" sz="1600">
              <a:solidFill>
                <a:srgbClr val="0D0D0D"/>
              </a:solidFill>
            </a:endParaRPr>
          </a:p>
          <a:p>
            <a:pPr indent="-3302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600"/>
              <a:buChar char="●"/>
            </a:pPr>
            <a:r>
              <a:rPr b="1" lang="it" sz="1600">
                <a:solidFill>
                  <a:srgbClr val="0D0D0D"/>
                </a:solidFill>
              </a:rPr>
              <a:t>anno di pubblicazione;</a:t>
            </a:r>
            <a:endParaRPr b="1" sz="1600">
              <a:solidFill>
                <a:srgbClr val="0D0D0D"/>
              </a:solidFill>
            </a:endParaRPr>
          </a:p>
          <a:p>
            <a:pPr indent="-3302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1600"/>
              <a:buChar char="●"/>
            </a:pPr>
            <a:r>
              <a:rPr b="1" lang="it" sz="1600">
                <a:solidFill>
                  <a:srgbClr val="0D0D0D"/>
                </a:solidFill>
              </a:rPr>
              <a:t>nome e luogo della casa editrice.</a:t>
            </a:r>
            <a:endParaRPr sz="1600">
              <a:solidFill>
                <a:srgbClr val="0D0D0D"/>
              </a:solidFill>
            </a:endParaRPr>
          </a:p>
          <a:p>
            <a:pPr indent="0" lvl="0" marL="0" rtl="0" algn="just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it" sz="1500">
                <a:solidFill>
                  <a:srgbClr val="0D0D0D"/>
                </a:solidFill>
              </a:rPr>
              <a:t> I dettagli da includere, tuttavia, dipendono dal </a:t>
            </a:r>
            <a:r>
              <a:rPr b="1" lang="it" sz="1500">
                <a:solidFill>
                  <a:srgbClr val="0D0D0D"/>
                </a:solidFill>
              </a:rPr>
              <a:t>tipo di fonte </a:t>
            </a:r>
            <a:r>
              <a:rPr lang="it" sz="1500">
                <a:solidFill>
                  <a:srgbClr val="0D0D0D"/>
                </a:solidFill>
              </a:rPr>
              <a:t>(es. libro, articolo, risorsa online)!</a:t>
            </a:r>
            <a:endParaRPr sz="1500">
              <a:solidFill>
                <a:srgbClr val="0D0D0D"/>
              </a:solidFill>
            </a:endParaRPr>
          </a:p>
        </p:txBody>
      </p:sp>
      <p:sp>
        <p:nvSpPr>
          <p:cNvPr id="65" name="Google Shape;65;p23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6" name="Google Shape;6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/>
              <a:t>Alcuni esempi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73" name="Google Shape;73;p24"/>
          <p:cNvSpPr txBox="1"/>
          <p:nvPr>
            <p:ph idx="1" type="body"/>
          </p:nvPr>
        </p:nvSpPr>
        <p:spPr>
          <a:xfrm>
            <a:off x="311700" y="1017725"/>
            <a:ext cx="8189700" cy="39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29031"/>
              <a:buNone/>
            </a:pPr>
            <a:r>
              <a:rPr lang="it">
                <a:solidFill>
                  <a:schemeClr val="dk1"/>
                </a:solidFill>
              </a:rPr>
              <a:t>Qui riportiamo solo gli esempi relativi ai materiali che più frequentemente potremmo incontrare:</a:t>
            </a:r>
            <a:endParaRPr>
              <a:solidFill>
                <a:schemeClr val="dk1"/>
              </a:solidFill>
            </a:endParaRPr>
          </a:p>
          <a:p>
            <a:pPr indent="-340804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1" lang="it" sz="2280">
                <a:solidFill>
                  <a:schemeClr val="dk1"/>
                </a:solidFill>
              </a:rPr>
              <a:t>Libro</a:t>
            </a:r>
            <a:endParaRPr b="1" sz="228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42577"/>
              <a:buNone/>
            </a:pPr>
            <a:r>
              <a:rPr lang="it" sz="1629">
                <a:solidFill>
                  <a:schemeClr val="dk1"/>
                </a:solidFill>
              </a:rPr>
              <a:t>Rossi P. (2018), </a:t>
            </a:r>
            <a:r>
              <a:rPr i="1" lang="it" sz="1629">
                <a:solidFill>
                  <a:schemeClr val="dk1"/>
                </a:solidFill>
              </a:rPr>
              <a:t>L'innovazione organizzativa</a:t>
            </a:r>
            <a:r>
              <a:rPr lang="it" sz="1629">
                <a:solidFill>
                  <a:schemeClr val="dk1"/>
                </a:solidFill>
              </a:rPr>
              <a:t>. Roma: Carocci. </a:t>
            </a:r>
            <a:endParaRPr sz="1629">
              <a:solidFill>
                <a:schemeClr val="dk1"/>
              </a:solidFill>
            </a:endParaRPr>
          </a:p>
          <a:p>
            <a:pPr indent="-340804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b="1" lang="it" sz="2280">
                <a:solidFill>
                  <a:schemeClr val="dk1"/>
                </a:solidFill>
              </a:rPr>
              <a:t>Articoli su riviste scientifiche</a:t>
            </a:r>
            <a:endParaRPr b="1" sz="2280">
              <a:solidFill>
                <a:schemeClr val="dk1"/>
              </a:solidFill>
            </a:endParaRPr>
          </a:p>
          <a:p>
            <a:pPr indent="0" lvl="0" marL="9144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45161"/>
              <a:buNone/>
            </a:pPr>
            <a:r>
              <a:rPr lang="it" sz="1600">
                <a:solidFill>
                  <a:schemeClr val="dk1"/>
                </a:solidFill>
                <a:highlight>
                  <a:srgbClr val="FFFFFF"/>
                </a:highlight>
              </a:rPr>
              <a:t>Gherardi, S. (2000). Practice-based theorizing on learning and knowing in organizations. </a:t>
            </a:r>
            <a:r>
              <a:rPr i="1" lang="it" sz="1600">
                <a:solidFill>
                  <a:schemeClr val="dk1"/>
                </a:solidFill>
                <a:highlight>
                  <a:srgbClr val="FFFFFF"/>
                </a:highlight>
              </a:rPr>
              <a:t>Organization</a:t>
            </a:r>
            <a:r>
              <a:rPr lang="it" sz="16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i="1" lang="it" sz="1600">
                <a:solidFill>
                  <a:schemeClr val="dk1"/>
                </a:solidFill>
                <a:highlight>
                  <a:srgbClr val="FFFFFF"/>
                </a:highlight>
              </a:rPr>
              <a:t>7</a:t>
            </a:r>
            <a:r>
              <a:rPr lang="it" sz="1600">
                <a:solidFill>
                  <a:schemeClr val="dk1"/>
                </a:solidFill>
                <a:highlight>
                  <a:srgbClr val="FFFFFF"/>
                </a:highlight>
              </a:rPr>
              <a:t>(2), 211-223.</a:t>
            </a:r>
            <a:r>
              <a:rPr lang="it" sz="1600">
                <a:solidFill>
                  <a:srgbClr val="222222"/>
                </a:solidFill>
                <a:highlight>
                  <a:srgbClr val="FFFFFF"/>
                </a:highlight>
              </a:rPr>
              <a:t> </a:t>
            </a:r>
            <a:r>
              <a:rPr lang="it" sz="1600" u="sng">
                <a:solidFill>
                  <a:srgbClr val="006ACC"/>
                </a:solidFill>
                <a:highlight>
                  <a:srgbClr val="FFFFFF"/>
                </a:highlight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https://doi.org/10.1177/13505084007200</a:t>
            </a:r>
            <a:r>
              <a:rPr lang="it" sz="1600"/>
              <a:t>.</a:t>
            </a:r>
            <a:endParaRPr sz="1600"/>
          </a:p>
          <a:p>
            <a:pPr indent="-33686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D0D0D"/>
              </a:buClr>
              <a:buSzPct val="100000"/>
              <a:buChar char="●"/>
            </a:pPr>
            <a:r>
              <a:rPr b="1" lang="it" sz="2200">
                <a:solidFill>
                  <a:srgbClr val="0D0D0D"/>
                </a:solidFill>
              </a:rPr>
              <a:t>Saggio in volume</a:t>
            </a:r>
            <a:endParaRPr b="1" sz="2200">
              <a:solidFill>
                <a:srgbClr val="0D0D0D"/>
              </a:solidFill>
            </a:endParaRPr>
          </a:p>
          <a:p>
            <a:pPr indent="0" lvl="0" marL="91440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39076"/>
              <a:buNone/>
            </a:pPr>
            <a:r>
              <a:rPr lang="it" sz="1670">
                <a:solidFill>
                  <a:schemeClr val="dk1"/>
                </a:solidFill>
              </a:rPr>
              <a:t>Goldthorpe, J.H. (2001), “Class and politics in advanced industrial societies”, in T.N. Clark e S.M. Lipset (a cura di), The Breakdown of Class Politics: A Debate on Post-Industrial Stratification, Baltimore, The Johns Hopkins University Press, pp. 105-120.</a:t>
            </a:r>
            <a:endParaRPr sz="167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29031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129031"/>
              <a:buNone/>
            </a:pPr>
            <a:r>
              <a:t/>
            </a:r>
            <a:endParaRPr/>
          </a:p>
        </p:txBody>
      </p:sp>
      <p:sp>
        <p:nvSpPr>
          <p:cNvPr id="74" name="Google Shape;74;p24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Cos’è la sitografia?</a:t>
            </a:r>
            <a:endParaRPr b="1"/>
          </a:p>
        </p:txBody>
      </p:sp>
      <p:sp>
        <p:nvSpPr>
          <p:cNvPr id="82" name="Google Shape;82;p25"/>
          <p:cNvSpPr txBox="1"/>
          <p:nvPr>
            <p:ph idx="1" type="body"/>
          </p:nvPr>
        </p:nvSpPr>
        <p:spPr>
          <a:xfrm>
            <a:off x="311700" y="1156276"/>
            <a:ext cx="4365900" cy="3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" sz="1400">
                <a:solidFill>
                  <a:schemeClr val="dk1"/>
                </a:solidFill>
              </a:rPr>
              <a:t>Se hai trovato del materiale affidabile online, ricordati che la tesi può contenere una </a:t>
            </a:r>
            <a:r>
              <a:rPr b="1" lang="it" sz="1400">
                <a:solidFill>
                  <a:schemeClr val="dk1"/>
                </a:solidFill>
              </a:rPr>
              <a:t>sitografia</a:t>
            </a:r>
            <a:r>
              <a:rPr lang="it" sz="1400">
                <a:solidFill>
                  <a:schemeClr val="dk1"/>
                </a:solidFill>
              </a:rPr>
              <a:t> oltre alla bibliografia, che rappresenta l’</a:t>
            </a:r>
            <a:r>
              <a:rPr b="1" lang="it" sz="1400">
                <a:solidFill>
                  <a:schemeClr val="dk1"/>
                </a:solidFill>
              </a:rPr>
              <a:t>elenco dei siti web consultati</a:t>
            </a:r>
            <a:r>
              <a:rPr lang="it" sz="1400">
                <a:solidFill>
                  <a:schemeClr val="dk1"/>
                </a:solidFill>
              </a:rPr>
              <a:t>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" sz="1400">
                <a:solidFill>
                  <a:schemeClr val="dk1"/>
                </a:solidFill>
              </a:rPr>
              <a:t>La sitografia segue regole molto simili a quelle della bibliografia, ovvero vanno fornite informazioni rispetto all’</a:t>
            </a:r>
            <a:r>
              <a:rPr b="1" lang="it" sz="1400">
                <a:solidFill>
                  <a:schemeClr val="dk1"/>
                </a:solidFill>
              </a:rPr>
              <a:t>autore</a:t>
            </a:r>
            <a:r>
              <a:rPr lang="it" sz="1400">
                <a:solidFill>
                  <a:schemeClr val="dk1"/>
                </a:solidFill>
              </a:rPr>
              <a:t>, alla </a:t>
            </a:r>
            <a:r>
              <a:rPr b="1" lang="it" sz="1400">
                <a:solidFill>
                  <a:schemeClr val="dk1"/>
                </a:solidFill>
              </a:rPr>
              <a:t>data di pubblicazione</a:t>
            </a:r>
            <a:r>
              <a:rPr lang="it" sz="1400">
                <a:solidFill>
                  <a:schemeClr val="dk1"/>
                </a:solidFill>
              </a:rPr>
              <a:t> e al </a:t>
            </a:r>
            <a:r>
              <a:rPr b="1" lang="it" sz="1400">
                <a:solidFill>
                  <a:schemeClr val="dk1"/>
                </a:solidFill>
              </a:rPr>
              <a:t>titolo</a:t>
            </a:r>
            <a:r>
              <a:rPr lang="it" sz="1400">
                <a:solidFill>
                  <a:schemeClr val="dk1"/>
                </a:solidFill>
              </a:rPr>
              <a:t> laddove possibile.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400"/>
              </a:spcAft>
              <a:buSzPts val="1800"/>
              <a:buNone/>
            </a:pPr>
            <a:r>
              <a:rPr lang="it" sz="1400">
                <a:solidFill>
                  <a:schemeClr val="dk1"/>
                </a:solidFill>
              </a:rPr>
              <a:t>In aggiunta, va inserito </a:t>
            </a:r>
            <a:r>
              <a:rPr b="1" lang="it" sz="1400">
                <a:solidFill>
                  <a:schemeClr val="dk1"/>
                </a:solidFill>
              </a:rPr>
              <a:t>l’URL</a:t>
            </a:r>
            <a:r>
              <a:rPr lang="it" sz="1400">
                <a:solidFill>
                  <a:schemeClr val="dk1"/>
                </a:solidFill>
              </a:rPr>
              <a:t> e, in alcuni casi, anche </a:t>
            </a:r>
            <a:r>
              <a:rPr b="1" lang="it" sz="1400">
                <a:solidFill>
                  <a:schemeClr val="dk1"/>
                </a:solidFill>
              </a:rPr>
              <a:t>la data in cui è stato consultato il sito,</a:t>
            </a:r>
            <a:r>
              <a:rPr lang="it" sz="1400">
                <a:solidFill>
                  <a:schemeClr val="dk1"/>
                </a:solidFill>
              </a:rPr>
              <a:t> ad esempio quando il contenuto è progettato per cambiare nel tempo o la pagina non è archiviata.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83" name="Google Shape;83;p25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" name="Google Shape;8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58350" y="1698649"/>
            <a:ext cx="3844176" cy="201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6"/>
          <p:cNvSpPr txBox="1"/>
          <p:nvPr>
            <p:ph type="title"/>
          </p:nvPr>
        </p:nvSpPr>
        <p:spPr>
          <a:xfrm>
            <a:off x="576275" y="770450"/>
            <a:ext cx="8266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/>
              <a:t>Un esempio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92" name="Google Shape;92;p26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28500" y="1134850"/>
            <a:ext cx="5383525" cy="306325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6"/>
          <p:cNvSpPr txBox="1"/>
          <p:nvPr/>
        </p:nvSpPr>
        <p:spPr>
          <a:xfrm>
            <a:off x="512175" y="2027100"/>
            <a:ext cx="2106600" cy="3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it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https://www.anpal.gov.it/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Alcune regole generali</a:t>
            </a:r>
            <a:endParaRPr b="1"/>
          </a:p>
        </p:txBody>
      </p:sp>
      <p:sp>
        <p:nvSpPr>
          <p:cNvPr id="102" name="Google Shape;102;p27"/>
          <p:cNvSpPr txBox="1"/>
          <p:nvPr>
            <p:ph idx="1" type="body"/>
          </p:nvPr>
        </p:nvSpPr>
        <p:spPr>
          <a:xfrm>
            <a:off x="3308600" y="957700"/>
            <a:ext cx="5523600" cy="41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7099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1"/>
              <a:buChar char="●"/>
            </a:pPr>
            <a:r>
              <a:rPr lang="it" sz="1551">
                <a:solidFill>
                  <a:schemeClr val="dk1"/>
                </a:solidFill>
                <a:highlight>
                  <a:srgbClr val="FFFFFF"/>
                </a:highlight>
              </a:rPr>
              <a:t>È consigliabile </a:t>
            </a:r>
            <a:r>
              <a:rPr lang="it" sz="1551">
                <a:solidFill>
                  <a:schemeClr val="dk1"/>
                </a:solidFill>
              </a:rPr>
              <a:t>inserire in bibliografia </a:t>
            </a:r>
            <a:r>
              <a:rPr b="1" lang="it" sz="1551">
                <a:solidFill>
                  <a:schemeClr val="dk1"/>
                </a:solidFill>
              </a:rPr>
              <a:t>un numero di voci congruo </a:t>
            </a:r>
            <a:r>
              <a:rPr lang="it" sz="1551">
                <a:solidFill>
                  <a:schemeClr val="dk1"/>
                </a:solidFill>
              </a:rPr>
              <a:t>al livello di approfondimento della tua relazione scientifica;</a:t>
            </a:r>
            <a:endParaRPr sz="1551">
              <a:solidFill>
                <a:schemeClr val="dk1"/>
              </a:solidFill>
            </a:endParaRPr>
          </a:p>
          <a:p>
            <a:pPr indent="-327099" lvl="0" marL="457200" rtl="0" algn="just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51"/>
              <a:buChar char="●"/>
            </a:pPr>
            <a:r>
              <a:rPr lang="it" sz="1551">
                <a:solidFill>
                  <a:schemeClr val="dk1"/>
                </a:solidFill>
              </a:rPr>
              <a:t>i riferimenti bibliografici </a:t>
            </a:r>
            <a:r>
              <a:rPr b="1" lang="it" sz="1551">
                <a:solidFill>
                  <a:schemeClr val="dk1"/>
                </a:solidFill>
              </a:rPr>
              <a:t>non sono numerati</a:t>
            </a:r>
            <a:r>
              <a:rPr lang="it" sz="1551">
                <a:solidFill>
                  <a:schemeClr val="dk1"/>
                </a:solidFill>
              </a:rPr>
              <a:t>;</a:t>
            </a:r>
            <a:endParaRPr sz="1551">
              <a:solidFill>
                <a:schemeClr val="dk1"/>
              </a:solidFill>
            </a:endParaRPr>
          </a:p>
          <a:p>
            <a:pPr indent="-327099" lvl="0" marL="4572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51"/>
              <a:buChar char="●"/>
            </a:pPr>
            <a:r>
              <a:rPr lang="it" sz="1551">
                <a:solidFill>
                  <a:schemeClr val="dk1"/>
                </a:solidFill>
              </a:rPr>
              <a:t>si segue l’</a:t>
            </a:r>
            <a:r>
              <a:rPr b="1" lang="it" sz="1551">
                <a:solidFill>
                  <a:schemeClr val="dk1"/>
                </a:solidFill>
              </a:rPr>
              <a:t>ordine alfabetico sempre in base al COGNOME</a:t>
            </a:r>
            <a:r>
              <a:rPr lang="it" sz="1551">
                <a:solidFill>
                  <a:schemeClr val="dk1"/>
                </a:solidFill>
              </a:rPr>
              <a:t> dell’autore/autrice;</a:t>
            </a:r>
            <a:endParaRPr sz="1551">
              <a:solidFill>
                <a:schemeClr val="dk1"/>
              </a:solidFill>
            </a:endParaRPr>
          </a:p>
          <a:p>
            <a:pPr indent="-327098" lvl="1" marL="9144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51"/>
              <a:buChar char="○"/>
            </a:pPr>
            <a:r>
              <a:rPr lang="it" sz="1551">
                <a:solidFill>
                  <a:schemeClr val="dk1"/>
                </a:solidFill>
              </a:rPr>
              <a:t>quando ci sono due riferimenti per uno stesso autore/autrice si segue l’ordine cronologico secondo la data di pubblicazione;</a:t>
            </a:r>
            <a:endParaRPr sz="1551">
              <a:solidFill>
                <a:schemeClr val="dk1"/>
              </a:solidFill>
            </a:endParaRPr>
          </a:p>
          <a:p>
            <a:pPr indent="-327098" lvl="1" marL="9144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51"/>
              <a:buChar char="○"/>
            </a:pPr>
            <a:r>
              <a:rPr lang="it" sz="1551">
                <a:solidFill>
                  <a:schemeClr val="dk1"/>
                </a:solidFill>
              </a:rPr>
              <a:t>quando ci sono due riferimenti per uno stesso autore/autrice pubblicate nello stesso anno mettere in ordine alfabetico in base al titolo e utilizzare le lettere a,b,c…</a:t>
            </a:r>
            <a:endParaRPr sz="155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1225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SzPts val="688"/>
              <a:buNone/>
            </a:pPr>
            <a:r>
              <a:t/>
            </a:r>
            <a:endParaRPr sz="1225"/>
          </a:p>
        </p:txBody>
      </p:sp>
      <p:sp>
        <p:nvSpPr>
          <p:cNvPr id="103" name="Google Shape;103;p27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1850" y="1330587"/>
            <a:ext cx="2886762" cy="2886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it"/>
              <a:t>Alcuni errori e sviste comuni da evitare!</a:t>
            </a:r>
            <a:endParaRPr b="1"/>
          </a:p>
        </p:txBody>
      </p:sp>
      <p:sp>
        <p:nvSpPr>
          <p:cNvPr id="112" name="Google Shape;112;p28"/>
          <p:cNvSpPr txBox="1"/>
          <p:nvPr>
            <p:ph idx="1" type="body"/>
          </p:nvPr>
        </p:nvSpPr>
        <p:spPr>
          <a:xfrm>
            <a:off x="311700" y="1400625"/>
            <a:ext cx="4260300" cy="29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just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Non fare revisioni o editing. Rileggi il tuo materiale prima di inviarlo!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Omettere fonti citate dalla bibliografia.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just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Char char="●"/>
            </a:pPr>
            <a:r>
              <a:rPr lang="it">
                <a:solidFill>
                  <a:schemeClr val="dk1"/>
                </a:solidFill>
              </a:rPr>
              <a:t>Scrivere tutto a mano. Per velocizzare e affinare la stesura della bibliografia usa la funzione “cita” di Google Scholar oppure la funzione “bibliografia” di Word.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3" name="Google Shape;113;p28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26225" y="1152475"/>
            <a:ext cx="2985850" cy="200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59538" y="3288850"/>
            <a:ext cx="2919213" cy="125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8"/>
          <p:cNvSpPr/>
          <p:nvPr/>
        </p:nvSpPr>
        <p:spPr>
          <a:xfrm>
            <a:off x="6296525" y="3689675"/>
            <a:ext cx="812100" cy="351000"/>
          </a:xfrm>
          <a:prstGeom prst="ellipse">
            <a:avLst/>
          </a:prstGeom>
          <a:noFill/>
          <a:ln cap="flat" cmpd="sng" w="38100">
            <a:solidFill>
              <a:srgbClr val="EB098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7" name="Google Shape;117;p28"/>
          <p:cNvCxnSpPr/>
          <p:nvPr/>
        </p:nvCxnSpPr>
        <p:spPr>
          <a:xfrm>
            <a:off x="4572000" y="3489175"/>
            <a:ext cx="1744500" cy="340800"/>
          </a:xfrm>
          <a:prstGeom prst="straightConnector1">
            <a:avLst/>
          </a:prstGeom>
          <a:noFill/>
          <a:ln cap="flat" cmpd="sng" w="28575">
            <a:solidFill>
              <a:srgbClr val="EB098E"/>
            </a:solidFill>
            <a:prstDash val="solid"/>
            <a:round/>
            <a:headEnd len="sm" w="sm" type="none"/>
            <a:tailEnd len="med" w="med" type="triangle"/>
          </a:ln>
        </p:spPr>
      </p:cxnSp>
      <p:pic>
        <p:nvPicPr>
          <p:cNvPr id="118" name="Google Shape;118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218525" y="4711200"/>
            <a:ext cx="894750" cy="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744625" y="4711200"/>
            <a:ext cx="435120" cy="43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>
            <p:ph idx="1" type="body"/>
          </p:nvPr>
        </p:nvSpPr>
        <p:spPr>
          <a:xfrm>
            <a:off x="311700" y="36550"/>
            <a:ext cx="8520600" cy="45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it" sz="3000">
                <a:solidFill>
                  <a:schemeClr val="dk1"/>
                </a:solidFill>
              </a:rPr>
              <a:t>Buon lavoro!</a:t>
            </a:r>
            <a:endParaRPr b="1" sz="3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 b="1" sz="2100">
              <a:solidFill>
                <a:schemeClr val="dk1"/>
              </a:solidFill>
            </a:endParaRPr>
          </a:p>
        </p:txBody>
      </p:sp>
      <p:sp>
        <p:nvSpPr>
          <p:cNvPr id="125" name="Google Shape;125;p29"/>
          <p:cNvSpPr/>
          <p:nvPr/>
        </p:nvSpPr>
        <p:spPr>
          <a:xfrm>
            <a:off x="0" y="4711200"/>
            <a:ext cx="9144000" cy="432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56225" y="869400"/>
            <a:ext cx="1591150" cy="1580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72000" y="2822650"/>
            <a:ext cx="2628075" cy="126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