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7" r:id="rId5"/>
    <p:sldId id="278" r:id="rId6"/>
    <p:sldId id="279" r:id="rId7"/>
    <p:sldId id="281" r:id="rId8"/>
    <p:sldId id="295" r:id="rId9"/>
    <p:sldId id="297" r:id="rId10"/>
    <p:sldId id="310" r:id="rId11"/>
    <p:sldId id="299" r:id="rId12"/>
    <p:sldId id="301" r:id="rId13"/>
    <p:sldId id="302" r:id="rId14"/>
    <p:sldId id="304" r:id="rId15"/>
    <p:sldId id="306" r:id="rId16"/>
    <p:sldId id="308" r:id="rId17"/>
  </p:sldIdLst>
  <p:sldSz cx="12192000" cy="6858000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1005" autoAdjust="0"/>
  </p:normalViewPr>
  <p:slideViewPr>
    <p:cSldViewPr snapToGrid="0">
      <p:cViewPr varScale="1">
        <p:scale>
          <a:sx n="93" d="100"/>
          <a:sy n="93" d="100"/>
        </p:scale>
        <p:origin x="12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499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41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827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210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41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496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79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27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45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949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20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14172-0BE7-49C2-9EC0-3F7DDD16182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17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Esercizi probabilità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0734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4695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Quando una donna compie 40 anni, il ginecologo di solito le ricorda che è ora di iniziare a fare una mammografia ogni 2 anni.</a:t>
            </a:r>
          </a:p>
          <a:p>
            <a:pPr marL="0" indent="0">
              <a:buNone/>
            </a:pPr>
            <a:r>
              <a:rPr lang="it-IT" dirty="0"/>
              <a:t>La probabilità che una donna di 40 anni abbia un tumore al seno è di circa l'1%. Se ha tumore al seno , la probabilità che una mammografia dia un risultato positivo è del 90% e, se non lo ha, la probabilità che il risultato del test sia ancora positivo è del 9%.</a:t>
            </a:r>
          </a:p>
          <a:p>
            <a:pPr marL="0" indent="0">
              <a:buNone/>
            </a:pPr>
            <a:r>
              <a:rPr lang="it-IT" dirty="0"/>
              <a:t>Su consiglio del medico una donna di 40 anni riceve la prima mammografia: il risultato è positivo ...</a:t>
            </a:r>
          </a:p>
          <a:p>
            <a:pPr marL="0" indent="0">
              <a:buNone/>
            </a:pPr>
            <a:r>
              <a:rPr lang="it-IT" dirty="0"/>
              <a:t>Quante probabilità ci sono che una donna di 40 anni con una mammografia positiva abbia effettivamente un tumore al seno?</a:t>
            </a:r>
          </a:p>
        </p:txBody>
      </p:sp>
    </p:spTree>
    <p:extLst>
      <p:ext uri="{BB962C8B-B14F-4D97-AF65-F5344CB8AC3E}">
        <p14:creationId xmlns:p14="http://schemas.microsoft.com/office/powerpoint/2010/main" val="1415292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8343" y="58739"/>
            <a:ext cx="11843657" cy="15700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/>
              <a:t>A sample of 35 </a:t>
            </a:r>
            <a:r>
              <a:rPr lang="it-IT" dirty="0" err="1"/>
              <a:t>patients</a:t>
            </a:r>
            <a:r>
              <a:rPr lang="it-IT" dirty="0"/>
              <a:t> </a:t>
            </a:r>
            <a:r>
              <a:rPr lang="it-IT" dirty="0" err="1"/>
              <a:t>diagnosed</a:t>
            </a:r>
            <a:r>
              <a:rPr lang="it-IT" dirty="0"/>
              <a:t> with colon carcinoma in </a:t>
            </a:r>
            <a:r>
              <a:rPr lang="it-IT" dirty="0" err="1"/>
              <a:t>Finland</a:t>
            </a:r>
            <a:r>
              <a:rPr lang="it-IT" dirty="0"/>
              <a:t> </a:t>
            </a:r>
            <a:r>
              <a:rPr lang="it-IT" dirty="0" err="1"/>
              <a:t>during</a:t>
            </a:r>
            <a:r>
              <a:rPr lang="it-IT" dirty="0"/>
              <a:t> 1985-94, </a:t>
            </a:r>
            <a:r>
              <a:rPr lang="it-IT" dirty="0" err="1"/>
              <a:t>followed</a:t>
            </a:r>
            <a:r>
              <a:rPr lang="it-IT" dirty="0"/>
              <a:t> up 10 </a:t>
            </a:r>
            <a:r>
              <a:rPr lang="it-IT" dirty="0" err="1"/>
              <a:t>years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/>
          </p:nvPr>
        </p:nvGraphicFramePr>
        <p:xfrm>
          <a:off x="866502" y="1463314"/>
          <a:ext cx="3171112" cy="533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065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  <a:latin typeface="+mj-lt"/>
                        </a:rPr>
                        <a:t>Time </a:t>
                      </a: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</a:p>
                  </a:txBody>
                  <a:tcPr marL="91448" marR="9144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589921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4753126"/>
                  </a:ext>
                </a:extLst>
              </a:tr>
            </a:tbl>
          </a:graphicData>
        </a:graphic>
      </p:graphicFrame>
      <p:sp>
        <p:nvSpPr>
          <p:cNvPr id="9322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B9C423-3234-473E-B65B-E852F6F99122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it-IT" altLang="it-IT" sz="1400"/>
          </a:p>
        </p:txBody>
      </p:sp>
      <p:sp>
        <p:nvSpPr>
          <p:cNvPr id="93227" name="CasellaDiTesto 6"/>
          <p:cNvSpPr txBox="1">
            <a:spLocks noChangeArrowheads="1"/>
          </p:cNvSpPr>
          <p:nvPr/>
        </p:nvSpPr>
        <p:spPr bwMode="auto">
          <a:xfrm>
            <a:off x="4371702" y="1805900"/>
            <a:ext cx="72874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>
                <a:latin typeface="Comic Sans MS" panose="030F0702030302020204" pitchFamily="66" charset="0"/>
              </a:rPr>
              <a:t>Quale è la probabilità di sopravvivere al primo anno dopo la diagnosi?</a:t>
            </a:r>
          </a:p>
        </p:txBody>
      </p:sp>
    </p:spTree>
    <p:extLst>
      <p:ext uri="{BB962C8B-B14F-4D97-AF65-F5344CB8AC3E}">
        <p14:creationId xmlns:p14="http://schemas.microsoft.com/office/powerpoint/2010/main" val="529209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8343" y="58739"/>
            <a:ext cx="11843657" cy="15700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/>
              <a:t>A sample of 35 </a:t>
            </a:r>
            <a:r>
              <a:rPr lang="it-IT" dirty="0" err="1"/>
              <a:t>patients</a:t>
            </a:r>
            <a:r>
              <a:rPr lang="it-IT" dirty="0"/>
              <a:t> </a:t>
            </a:r>
            <a:r>
              <a:rPr lang="it-IT" dirty="0" err="1"/>
              <a:t>diagnosed</a:t>
            </a:r>
            <a:r>
              <a:rPr lang="it-IT" dirty="0"/>
              <a:t> with colon carcinoma in </a:t>
            </a:r>
            <a:r>
              <a:rPr lang="it-IT" dirty="0" err="1"/>
              <a:t>Finland</a:t>
            </a:r>
            <a:r>
              <a:rPr lang="it-IT" dirty="0"/>
              <a:t> </a:t>
            </a:r>
            <a:r>
              <a:rPr lang="it-IT" dirty="0" err="1"/>
              <a:t>during</a:t>
            </a:r>
            <a:r>
              <a:rPr lang="it-IT" dirty="0"/>
              <a:t> 1985-94, </a:t>
            </a:r>
            <a:r>
              <a:rPr lang="it-IT" dirty="0" err="1"/>
              <a:t>followed</a:t>
            </a:r>
            <a:r>
              <a:rPr lang="it-IT" dirty="0"/>
              <a:t> up 10 </a:t>
            </a:r>
            <a:r>
              <a:rPr lang="it-IT" dirty="0" err="1"/>
              <a:t>years</a:t>
            </a:r>
            <a:endParaRPr lang="it-IT" dirty="0"/>
          </a:p>
        </p:txBody>
      </p:sp>
      <p:sp>
        <p:nvSpPr>
          <p:cNvPr id="9322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B9C423-3234-473E-B65B-E852F6F99122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it-IT" altLang="it-IT" sz="1400"/>
          </a:p>
        </p:txBody>
      </p:sp>
      <p:sp>
        <p:nvSpPr>
          <p:cNvPr id="93227" name="CasellaDiTesto 6"/>
          <p:cNvSpPr txBox="1">
            <a:spLocks noChangeArrowheads="1"/>
          </p:cNvSpPr>
          <p:nvPr/>
        </p:nvSpPr>
        <p:spPr bwMode="auto">
          <a:xfrm>
            <a:off x="4371702" y="1805900"/>
            <a:ext cx="7287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2000" dirty="0">
                <a:latin typeface="Comic Sans MS" panose="030F0702030302020204" pitchFamily="66" charset="0"/>
              </a:rPr>
              <a:t>Quale è la probabilità di giungere vivi al secondo anno?</a:t>
            </a:r>
          </a:p>
        </p:txBody>
      </p:sp>
      <p:graphicFrame>
        <p:nvGraphicFramePr>
          <p:cNvPr id="8" name="Segnaposto contenuto 4"/>
          <p:cNvGraphicFramePr>
            <a:graphicFrameLocks/>
          </p:cNvGraphicFramePr>
          <p:nvPr>
            <p:extLst/>
          </p:nvPr>
        </p:nvGraphicFramePr>
        <p:xfrm>
          <a:off x="648787" y="1497626"/>
          <a:ext cx="2369373" cy="533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065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  <a:latin typeface="+mj-lt"/>
                        </a:rPr>
                        <a:t>Time </a:t>
                      </a: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</a:p>
                  </a:txBody>
                  <a:tcPr marL="91448" marR="9144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589921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4753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505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8343" y="58739"/>
            <a:ext cx="11843657" cy="15700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/>
              <a:t>A sample of 35 </a:t>
            </a:r>
            <a:r>
              <a:rPr lang="it-IT" dirty="0" err="1"/>
              <a:t>patients</a:t>
            </a:r>
            <a:r>
              <a:rPr lang="it-IT" dirty="0"/>
              <a:t> </a:t>
            </a:r>
            <a:r>
              <a:rPr lang="it-IT" dirty="0" err="1"/>
              <a:t>diagnosed</a:t>
            </a:r>
            <a:r>
              <a:rPr lang="it-IT" dirty="0"/>
              <a:t> with colon carcinoma in </a:t>
            </a:r>
            <a:r>
              <a:rPr lang="it-IT" dirty="0" err="1"/>
              <a:t>Finland</a:t>
            </a:r>
            <a:r>
              <a:rPr lang="it-IT" dirty="0"/>
              <a:t> </a:t>
            </a:r>
            <a:r>
              <a:rPr lang="it-IT" dirty="0" err="1"/>
              <a:t>during</a:t>
            </a:r>
            <a:r>
              <a:rPr lang="it-IT" dirty="0"/>
              <a:t> 1985-94, </a:t>
            </a:r>
            <a:r>
              <a:rPr lang="it-IT" dirty="0" err="1"/>
              <a:t>followed</a:t>
            </a:r>
            <a:r>
              <a:rPr lang="it-IT" dirty="0"/>
              <a:t> up 10 </a:t>
            </a:r>
            <a:r>
              <a:rPr lang="it-IT" dirty="0" err="1"/>
              <a:t>years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/>
          </p:nvPr>
        </p:nvGraphicFramePr>
        <p:xfrm>
          <a:off x="866502" y="1463314"/>
          <a:ext cx="3171112" cy="533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065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  <a:latin typeface="+mj-lt"/>
                        </a:rPr>
                        <a:t>Time </a:t>
                      </a: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</a:p>
                  </a:txBody>
                  <a:tcPr marL="91448" marR="9144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589921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4753126"/>
                  </a:ext>
                </a:extLst>
              </a:tr>
            </a:tbl>
          </a:graphicData>
        </a:graphic>
      </p:graphicFrame>
      <p:sp>
        <p:nvSpPr>
          <p:cNvPr id="9322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B9C423-3234-473E-B65B-E852F6F99122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it-IT" altLang="it-IT" sz="1400"/>
          </a:p>
        </p:txBody>
      </p:sp>
      <p:sp>
        <p:nvSpPr>
          <p:cNvPr id="93227" name="CasellaDiTesto 6"/>
          <p:cNvSpPr txBox="1">
            <a:spLocks noChangeArrowheads="1"/>
          </p:cNvSpPr>
          <p:nvPr/>
        </p:nvSpPr>
        <p:spPr bwMode="auto">
          <a:xfrm>
            <a:off x="4371702" y="1805900"/>
            <a:ext cx="72874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2000" dirty="0">
                <a:latin typeface="Comic Sans MS" panose="030F0702030302020204" pitchFamily="66" charset="0"/>
              </a:rPr>
              <a:t>Quale è la probabilità di giungere vivi al secondo anno dato che si è sopravvissuti al primo anno?</a:t>
            </a:r>
          </a:p>
        </p:txBody>
      </p:sp>
    </p:spTree>
    <p:extLst>
      <p:ext uri="{BB962C8B-B14F-4D97-AF65-F5344CB8AC3E}">
        <p14:creationId xmlns:p14="http://schemas.microsoft.com/office/powerpoint/2010/main" val="1790251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8343" y="58739"/>
            <a:ext cx="11843657" cy="15700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/>
              <a:t>A sample of 35 </a:t>
            </a:r>
            <a:r>
              <a:rPr lang="it-IT" dirty="0" err="1"/>
              <a:t>patients</a:t>
            </a:r>
            <a:r>
              <a:rPr lang="it-IT" dirty="0"/>
              <a:t> </a:t>
            </a:r>
            <a:r>
              <a:rPr lang="it-IT" dirty="0" err="1"/>
              <a:t>diagnosed</a:t>
            </a:r>
            <a:r>
              <a:rPr lang="it-IT" dirty="0"/>
              <a:t> with colon carcinoma in </a:t>
            </a:r>
            <a:r>
              <a:rPr lang="it-IT" dirty="0" err="1"/>
              <a:t>Finland</a:t>
            </a:r>
            <a:r>
              <a:rPr lang="it-IT" dirty="0"/>
              <a:t> </a:t>
            </a:r>
            <a:r>
              <a:rPr lang="it-IT" dirty="0" err="1"/>
              <a:t>during</a:t>
            </a:r>
            <a:r>
              <a:rPr lang="it-IT" dirty="0"/>
              <a:t> 1985-94, </a:t>
            </a:r>
            <a:r>
              <a:rPr lang="it-IT" dirty="0" err="1"/>
              <a:t>followed</a:t>
            </a:r>
            <a:r>
              <a:rPr lang="it-IT" dirty="0"/>
              <a:t> up 10 </a:t>
            </a:r>
            <a:r>
              <a:rPr lang="it-IT" dirty="0" err="1"/>
              <a:t>years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/>
          </p:nvPr>
        </p:nvGraphicFramePr>
        <p:xfrm>
          <a:off x="648787" y="1497626"/>
          <a:ext cx="3618412" cy="533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039">
                  <a:extLst>
                    <a:ext uri="{9D8B030D-6E8A-4147-A177-3AD203B41FA5}">
                      <a16:colId xmlns:a16="http://schemas.microsoft.com/office/drawing/2014/main" val="4089313909"/>
                    </a:ext>
                  </a:extLst>
                </a:gridCol>
              </a:tblGrid>
              <a:tr h="382065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  <a:latin typeface="+mj-lt"/>
                        </a:rPr>
                        <a:t>Time </a:t>
                      </a: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  <a:latin typeface="+mj-lt"/>
                        </a:rPr>
                        <a:t>P(T|T-1)</a:t>
                      </a:r>
                    </a:p>
                  </a:txBody>
                  <a:tcPr marL="91448" marR="9144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589921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4753126"/>
                  </a:ext>
                </a:extLst>
              </a:tr>
            </a:tbl>
          </a:graphicData>
        </a:graphic>
      </p:graphicFrame>
      <p:sp>
        <p:nvSpPr>
          <p:cNvPr id="9322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B9C423-3234-473E-B65B-E852F6F99122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it-IT" altLang="it-IT" sz="1400"/>
          </a:p>
        </p:txBody>
      </p:sp>
      <p:sp>
        <p:nvSpPr>
          <p:cNvPr id="93227" name="CasellaDiTesto 6"/>
          <p:cNvSpPr txBox="1">
            <a:spLocks noChangeArrowheads="1"/>
          </p:cNvSpPr>
          <p:nvPr/>
        </p:nvSpPr>
        <p:spPr bwMode="auto">
          <a:xfrm>
            <a:off x="4371702" y="1805900"/>
            <a:ext cx="72874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2000" dirty="0">
                <a:latin typeface="Comic Sans MS" panose="030F0702030302020204" pitchFamily="66" charset="0"/>
              </a:rPr>
              <a:t>Determinare la probabilità condizionata di sopravvivere un anno dato che si è sopravvissuti a 3,4,…9 anni</a:t>
            </a:r>
          </a:p>
        </p:txBody>
      </p:sp>
    </p:spTree>
    <p:extLst>
      <p:ext uri="{BB962C8B-B14F-4D97-AF65-F5344CB8AC3E}">
        <p14:creationId xmlns:p14="http://schemas.microsoft.com/office/powerpoint/2010/main" val="133528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8343" y="58739"/>
            <a:ext cx="11843657" cy="15700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/>
              <a:t>A sample of 35 </a:t>
            </a:r>
            <a:r>
              <a:rPr lang="it-IT" dirty="0" err="1"/>
              <a:t>patients</a:t>
            </a:r>
            <a:r>
              <a:rPr lang="it-IT" dirty="0"/>
              <a:t> </a:t>
            </a:r>
            <a:r>
              <a:rPr lang="it-IT" dirty="0" err="1"/>
              <a:t>diagnosed</a:t>
            </a:r>
            <a:r>
              <a:rPr lang="it-IT" dirty="0"/>
              <a:t> with colon carcinoma in </a:t>
            </a:r>
            <a:r>
              <a:rPr lang="it-IT" dirty="0" err="1"/>
              <a:t>Finland</a:t>
            </a:r>
            <a:r>
              <a:rPr lang="it-IT" dirty="0"/>
              <a:t> </a:t>
            </a:r>
            <a:r>
              <a:rPr lang="it-IT" dirty="0" err="1"/>
              <a:t>during</a:t>
            </a:r>
            <a:r>
              <a:rPr lang="it-IT" dirty="0"/>
              <a:t> 1985-94, </a:t>
            </a:r>
            <a:r>
              <a:rPr lang="it-IT" dirty="0" err="1"/>
              <a:t>followed</a:t>
            </a:r>
            <a:r>
              <a:rPr lang="it-IT" dirty="0"/>
              <a:t> up 10 </a:t>
            </a:r>
            <a:r>
              <a:rPr lang="it-IT" dirty="0" err="1"/>
              <a:t>years</a:t>
            </a:r>
            <a:endParaRPr lang="it-IT" dirty="0"/>
          </a:p>
        </p:txBody>
      </p:sp>
      <p:sp>
        <p:nvSpPr>
          <p:cNvPr id="9322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B9C423-3234-473E-B65B-E852F6F99122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it-IT" altLang="it-IT" sz="1400"/>
          </a:p>
        </p:txBody>
      </p:sp>
      <p:sp>
        <p:nvSpPr>
          <p:cNvPr id="93227" name="CasellaDiTesto 6"/>
          <p:cNvSpPr txBox="1">
            <a:spLocks noChangeArrowheads="1"/>
          </p:cNvSpPr>
          <p:nvPr/>
        </p:nvSpPr>
        <p:spPr bwMode="auto">
          <a:xfrm>
            <a:off x="4371702" y="1805900"/>
            <a:ext cx="7287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2000" dirty="0">
                <a:latin typeface="Comic Sans MS" panose="030F0702030302020204" pitchFamily="66" charset="0"/>
              </a:rPr>
              <a:t>Quale è la probabilità di giungere vivi al quinto anno?</a:t>
            </a:r>
          </a:p>
        </p:txBody>
      </p:sp>
      <p:graphicFrame>
        <p:nvGraphicFramePr>
          <p:cNvPr id="8" name="Segnaposto contenuto 4"/>
          <p:cNvGraphicFramePr>
            <a:graphicFrameLocks/>
          </p:cNvGraphicFramePr>
          <p:nvPr>
            <p:extLst/>
          </p:nvPr>
        </p:nvGraphicFramePr>
        <p:xfrm>
          <a:off x="648787" y="1497626"/>
          <a:ext cx="3618412" cy="533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039">
                  <a:extLst>
                    <a:ext uri="{9D8B030D-6E8A-4147-A177-3AD203B41FA5}">
                      <a16:colId xmlns:a16="http://schemas.microsoft.com/office/drawing/2014/main" val="4089313909"/>
                    </a:ext>
                  </a:extLst>
                </a:gridCol>
              </a:tblGrid>
              <a:tr h="382065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  <a:latin typeface="+mj-lt"/>
                        </a:rPr>
                        <a:t>Time </a:t>
                      </a: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  <a:latin typeface="+mj-lt"/>
                        </a:rPr>
                        <a:t>P(T|T-1)</a:t>
                      </a:r>
                    </a:p>
                  </a:txBody>
                  <a:tcPr marL="91448" marR="9144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0,842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0,563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589921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4753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175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8343" y="58739"/>
            <a:ext cx="11843657" cy="15700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/>
              <a:t>A sample of 35 </a:t>
            </a:r>
            <a:r>
              <a:rPr lang="it-IT" dirty="0" err="1"/>
              <a:t>patients</a:t>
            </a:r>
            <a:r>
              <a:rPr lang="it-IT" dirty="0"/>
              <a:t> </a:t>
            </a:r>
            <a:r>
              <a:rPr lang="it-IT" dirty="0" err="1"/>
              <a:t>diagnosed</a:t>
            </a:r>
            <a:r>
              <a:rPr lang="it-IT" dirty="0"/>
              <a:t> with colon carcinoma in </a:t>
            </a:r>
            <a:r>
              <a:rPr lang="it-IT" dirty="0" err="1"/>
              <a:t>Finland</a:t>
            </a:r>
            <a:r>
              <a:rPr lang="it-IT" dirty="0"/>
              <a:t> </a:t>
            </a:r>
            <a:r>
              <a:rPr lang="it-IT" dirty="0" err="1"/>
              <a:t>during</a:t>
            </a:r>
            <a:r>
              <a:rPr lang="it-IT" dirty="0"/>
              <a:t> 1985-94, </a:t>
            </a:r>
            <a:r>
              <a:rPr lang="it-IT" dirty="0" err="1"/>
              <a:t>followed</a:t>
            </a:r>
            <a:r>
              <a:rPr lang="it-IT" dirty="0"/>
              <a:t> up 10 </a:t>
            </a:r>
            <a:r>
              <a:rPr lang="it-IT" dirty="0" err="1"/>
              <a:t>years</a:t>
            </a:r>
            <a:endParaRPr lang="it-IT" dirty="0"/>
          </a:p>
        </p:txBody>
      </p:sp>
      <p:sp>
        <p:nvSpPr>
          <p:cNvPr id="9322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B9C423-3234-473E-B65B-E852F6F99122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it-IT" altLang="it-IT" sz="1400"/>
          </a:p>
        </p:txBody>
      </p:sp>
      <p:sp>
        <p:nvSpPr>
          <p:cNvPr id="93227" name="CasellaDiTesto 6"/>
          <p:cNvSpPr txBox="1">
            <a:spLocks noChangeArrowheads="1"/>
          </p:cNvSpPr>
          <p:nvPr/>
        </p:nvSpPr>
        <p:spPr bwMode="auto">
          <a:xfrm>
            <a:off x="4371702" y="1805900"/>
            <a:ext cx="72874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2000" dirty="0">
                <a:latin typeface="Comic Sans MS" panose="030F0702030302020204" pitchFamily="66" charset="0"/>
              </a:rPr>
              <a:t>Qual è la probabilità di essere ancora vivi dopo 10 anni dalla diagnosi, dato che si è sopravvissuti i primi 5?</a:t>
            </a:r>
          </a:p>
        </p:txBody>
      </p:sp>
      <p:graphicFrame>
        <p:nvGraphicFramePr>
          <p:cNvPr id="9" name="Segnaposto contenuto 4"/>
          <p:cNvGraphicFramePr>
            <a:graphicFrameLocks/>
          </p:cNvGraphicFramePr>
          <p:nvPr>
            <p:extLst/>
          </p:nvPr>
        </p:nvGraphicFramePr>
        <p:xfrm>
          <a:off x="648787" y="1417091"/>
          <a:ext cx="3618412" cy="5263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039">
                  <a:extLst>
                    <a:ext uri="{9D8B030D-6E8A-4147-A177-3AD203B41FA5}">
                      <a16:colId xmlns:a16="http://schemas.microsoft.com/office/drawing/2014/main" val="4089313909"/>
                    </a:ext>
                  </a:extLst>
                </a:gridCol>
              </a:tblGrid>
              <a:tr h="382065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  <a:latin typeface="+mj-lt"/>
                        </a:rPr>
                        <a:t>Time </a:t>
                      </a: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  <a:latin typeface="+mj-lt"/>
                        </a:rPr>
                        <a:t>P(T|T-1)</a:t>
                      </a:r>
                    </a:p>
                  </a:txBody>
                  <a:tcPr marL="91448" marR="9144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0,842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0,563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5899215"/>
                  </a:ext>
                </a:extLst>
              </a:tr>
              <a:tr h="2928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4753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81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2209800" y="115888"/>
            <a:ext cx="7772400" cy="1143000"/>
          </a:xfrm>
        </p:spPr>
        <p:txBody>
          <a:bodyPr/>
          <a:lstStyle/>
          <a:p>
            <a:r>
              <a:rPr lang="it-IT" altLang="it-IT" dirty="0">
                <a:latin typeface="Comic Sans MS" panose="030F0702030302020204" pitchFamily="66" charset="0"/>
              </a:rPr>
              <a:t>Esercizio 1</a:t>
            </a: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>
          <a:xfrm>
            <a:off x="2209800" y="981075"/>
            <a:ext cx="7772400" cy="2558191"/>
          </a:xfrm>
        </p:spPr>
        <p:txBody>
          <a:bodyPr/>
          <a:lstStyle/>
          <a:p>
            <a:pPr marL="0" indent="0">
              <a:buNone/>
            </a:pPr>
            <a:r>
              <a:rPr lang="it-IT" altLang="it-IT" sz="2400" dirty="0">
                <a:latin typeface="Comic Sans MS" panose="030F0702030302020204" pitchFamily="66" charset="0"/>
              </a:rPr>
              <a:t>In uno studio sulle vittime di violenze, </a:t>
            </a:r>
            <a:r>
              <a:rPr lang="it-IT" altLang="it-IT" sz="2400" dirty="0" err="1">
                <a:latin typeface="Comic Sans MS" panose="030F0702030302020204" pitchFamily="66" charset="0"/>
              </a:rPr>
              <a:t>Porcerelli</a:t>
            </a:r>
            <a:r>
              <a:rPr lang="it-IT" altLang="it-IT" sz="2400" dirty="0">
                <a:latin typeface="Comic Sans MS" panose="030F0702030302020204" pitchFamily="66" charset="0"/>
              </a:rPr>
              <a:t> et al. hanno raccolto informazioni su 679 donne e 345 uomini di età compresa tra i 18 e 64 anni provenienti dai consultori familiari nell’area di Detroit. I pazienti hanno compilato un questionario sugli abusi ricevuti. La tabella mostra il campione di soggetti per sesso e tipo di violenza.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208214" y="3860801"/>
          <a:ext cx="8185151" cy="195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5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9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2775">
                <a:tc>
                  <a:txBody>
                    <a:bodyPr/>
                    <a:lstStyle/>
                    <a:p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vittime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del partner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del partner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multiple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Totale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Comic Sans MS" panose="030F0702030302020204" pitchFamily="66" charset="0"/>
                        </a:rPr>
                        <a:t>Donne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611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34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679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Comic Sans MS" panose="030F0702030302020204" pitchFamily="66" charset="0"/>
                        </a:rPr>
                        <a:t>Uomini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308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345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Comic Sans MS" panose="030F0702030302020204" pitchFamily="66" charset="0"/>
                        </a:rPr>
                        <a:t>Totale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919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44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33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28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1024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156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283593"/>
              </p:ext>
            </p:extLst>
          </p:nvPr>
        </p:nvGraphicFramePr>
        <p:xfrm>
          <a:off x="1883228" y="1365267"/>
          <a:ext cx="8185151" cy="195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930">
                  <a:extLst>
                    <a:ext uri="{9D8B030D-6E8A-4147-A177-3AD203B41FA5}">
                      <a16:colId xmlns:a16="http://schemas.microsoft.com/office/drawing/2014/main" val="2269471979"/>
                    </a:ext>
                  </a:extLst>
                </a:gridCol>
                <a:gridCol w="1565593">
                  <a:extLst>
                    <a:ext uri="{9D8B030D-6E8A-4147-A177-3AD203B41FA5}">
                      <a16:colId xmlns:a16="http://schemas.microsoft.com/office/drawing/2014/main" val="3437840427"/>
                    </a:ext>
                  </a:extLst>
                </a:gridCol>
                <a:gridCol w="1529080">
                  <a:extLst>
                    <a:ext uri="{9D8B030D-6E8A-4147-A177-3AD203B41FA5}">
                      <a16:colId xmlns:a16="http://schemas.microsoft.com/office/drawing/2014/main" val="935285212"/>
                    </a:ext>
                  </a:extLst>
                </a:gridCol>
                <a:gridCol w="1986280">
                  <a:extLst>
                    <a:ext uri="{9D8B030D-6E8A-4147-A177-3AD203B41FA5}">
                      <a16:colId xmlns:a16="http://schemas.microsoft.com/office/drawing/2014/main" val="3293035225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42322329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29199273"/>
                    </a:ext>
                  </a:extLst>
                </a:gridCol>
              </a:tblGrid>
              <a:tr h="842775">
                <a:tc>
                  <a:txBody>
                    <a:bodyPr/>
                    <a:lstStyle/>
                    <a:p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vittime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del partner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del partner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multiple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Totale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251055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Comic Sans MS" panose="030F0702030302020204" pitchFamily="66" charset="0"/>
                        </a:rPr>
                        <a:t>Donne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611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34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679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559396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Comic Sans MS" panose="030F0702030302020204" pitchFamily="66" charset="0"/>
                        </a:rPr>
                        <a:t>Uomini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308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345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720590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Comic Sans MS" panose="030F0702030302020204" pitchFamily="66" charset="0"/>
                        </a:rPr>
                        <a:t>Totale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919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44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33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28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1024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856149"/>
                  </a:ext>
                </a:extLst>
              </a:tr>
            </a:tbl>
          </a:graphicData>
        </a:graphic>
      </p:graphicFrame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altLang="it-IT" sz="2700" dirty="0">
                <a:latin typeface="Comic Sans MS" panose="030F0702030302020204" pitchFamily="66" charset="0"/>
              </a:rPr>
              <a:t>Supponiamo di scegliere a caso un soggetto, qual è la probabilità che sia una donna? come si chiama tale probabilità?</a:t>
            </a:r>
            <a:br>
              <a:rPr lang="it-IT" altLang="it-IT" sz="2700" dirty="0">
                <a:latin typeface="Comic Sans MS" panose="030F0702030302020204" pitchFamily="66" charset="0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7296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883228" y="1365267"/>
          <a:ext cx="8185151" cy="195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930">
                  <a:extLst>
                    <a:ext uri="{9D8B030D-6E8A-4147-A177-3AD203B41FA5}">
                      <a16:colId xmlns:a16="http://schemas.microsoft.com/office/drawing/2014/main" val="2269471979"/>
                    </a:ext>
                  </a:extLst>
                </a:gridCol>
                <a:gridCol w="1565593">
                  <a:extLst>
                    <a:ext uri="{9D8B030D-6E8A-4147-A177-3AD203B41FA5}">
                      <a16:colId xmlns:a16="http://schemas.microsoft.com/office/drawing/2014/main" val="3437840427"/>
                    </a:ext>
                  </a:extLst>
                </a:gridCol>
                <a:gridCol w="1529080">
                  <a:extLst>
                    <a:ext uri="{9D8B030D-6E8A-4147-A177-3AD203B41FA5}">
                      <a16:colId xmlns:a16="http://schemas.microsoft.com/office/drawing/2014/main" val="935285212"/>
                    </a:ext>
                  </a:extLst>
                </a:gridCol>
                <a:gridCol w="1986280">
                  <a:extLst>
                    <a:ext uri="{9D8B030D-6E8A-4147-A177-3AD203B41FA5}">
                      <a16:colId xmlns:a16="http://schemas.microsoft.com/office/drawing/2014/main" val="3293035225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42322329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29199273"/>
                    </a:ext>
                  </a:extLst>
                </a:gridCol>
              </a:tblGrid>
              <a:tr h="842775">
                <a:tc>
                  <a:txBody>
                    <a:bodyPr/>
                    <a:lstStyle/>
                    <a:p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vittime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del partner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del partner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multiple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Totale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251055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Comic Sans MS" panose="030F0702030302020204" pitchFamily="66" charset="0"/>
                        </a:rPr>
                        <a:t>Donne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611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34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679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559396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Comic Sans MS" panose="030F0702030302020204" pitchFamily="66" charset="0"/>
                        </a:rPr>
                        <a:t>Uomini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308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345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720590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Comic Sans MS" panose="030F0702030302020204" pitchFamily="66" charset="0"/>
                        </a:rPr>
                        <a:t>Totale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919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44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33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28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1024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856149"/>
                  </a:ext>
                </a:extLst>
              </a:tr>
            </a:tbl>
          </a:graphicData>
        </a:graphic>
      </p:graphicFrame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138702"/>
            <a:ext cx="10515600" cy="1325563"/>
          </a:xfrm>
        </p:spPr>
        <p:txBody>
          <a:bodyPr>
            <a:normAutofit/>
          </a:bodyPr>
          <a:lstStyle/>
          <a:p>
            <a:r>
              <a:rPr lang="it-IT" altLang="it-IT" sz="2700" dirty="0">
                <a:latin typeface="Comic Sans MS" panose="030F0702030302020204" pitchFamily="66" charset="0"/>
              </a:rPr>
              <a:t>2. Se scegliamo un soggetto a caso, qual è la probabilità che sia una donna e un caso di abuso dovuto al partner? come si chiama tale probabilità?</a:t>
            </a:r>
          </a:p>
        </p:txBody>
      </p:sp>
    </p:spTree>
    <p:extLst>
      <p:ext uri="{BB962C8B-B14F-4D97-AF65-F5344CB8AC3E}">
        <p14:creationId xmlns:p14="http://schemas.microsoft.com/office/powerpoint/2010/main" val="48532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225664"/>
              </p:ext>
            </p:extLst>
          </p:nvPr>
        </p:nvGraphicFramePr>
        <p:xfrm>
          <a:off x="1883228" y="1365267"/>
          <a:ext cx="8185151" cy="195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930">
                  <a:extLst>
                    <a:ext uri="{9D8B030D-6E8A-4147-A177-3AD203B41FA5}">
                      <a16:colId xmlns:a16="http://schemas.microsoft.com/office/drawing/2014/main" val="2269471979"/>
                    </a:ext>
                  </a:extLst>
                </a:gridCol>
                <a:gridCol w="1565593">
                  <a:extLst>
                    <a:ext uri="{9D8B030D-6E8A-4147-A177-3AD203B41FA5}">
                      <a16:colId xmlns:a16="http://schemas.microsoft.com/office/drawing/2014/main" val="3437840427"/>
                    </a:ext>
                  </a:extLst>
                </a:gridCol>
                <a:gridCol w="1529080">
                  <a:extLst>
                    <a:ext uri="{9D8B030D-6E8A-4147-A177-3AD203B41FA5}">
                      <a16:colId xmlns:a16="http://schemas.microsoft.com/office/drawing/2014/main" val="935285212"/>
                    </a:ext>
                  </a:extLst>
                </a:gridCol>
                <a:gridCol w="1986280">
                  <a:extLst>
                    <a:ext uri="{9D8B030D-6E8A-4147-A177-3AD203B41FA5}">
                      <a16:colId xmlns:a16="http://schemas.microsoft.com/office/drawing/2014/main" val="3293035225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42322329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29199273"/>
                    </a:ext>
                  </a:extLst>
                </a:gridCol>
              </a:tblGrid>
              <a:tr h="842775">
                <a:tc>
                  <a:txBody>
                    <a:bodyPr/>
                    <a:lstStyle/>
                    <a:p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vittime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del partner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del partner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multiple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Totale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251055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Comic Sans MS" panose="030F0702030302020204" pitchFamily="66" charset="0"/>
                        </a:rPr>
                        <a:t>Donne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611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34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679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559396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Comic Sans MS" panose="030F0702030302020204" pitchFamily="66" charset="0"/>
                        </a:rPr>
                        <a:t>Uomini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308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345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720590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Comic Sans MS" panose="030F0702030302020204" pitchFamily="66" charset="0"/>
                        </a:rPr>
                        <a:t>Totale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919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44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33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28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1024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856149"/>
                  </a:ext>
                </a:extLst>
              </a:tr>
            </a:tbl>
          </a:graphicData>
        </a:graphic>
      </p:graphicFrame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138702"/>
            <a:ext cx="10515600" cy="1325563"/>
          </a:xfrm>
        </p:spPr>
        <p:txBody>
          <a:bodyPr>
            <a:normAutofit/>
          </a:bodyPr>
          <a:lstStyle/>
          <a:p>
            <a:r>
              <a:rPr lang="it-IT" altLang="it-IT" sz="2700" dirty="0">
                <a:latin typeface="Comic Sans MS" panose="030F0702030302020204" pitchFamily="66" charset="0"/>
              </a:rPr>
              <a:t>2. Se scegliamo un soggetto a caso, qual è la probabilità che sia una donna e un caso di abuso dovuto al partner? come si chiama tale probabilità?</a:t>
            </a:r>
          </a:p>
        </p:txBody>
      </p:sp>
    </p:spTree>
    <p:extLst>
      <p:ext uri="{BB962C8B-B14F-4D97-AF65-F5344CB8AC3E}">
        <p14:creationId xmlns:p14="http://schemas.microsoft.com/office/powerpoint/2010/main" val="2535709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808699"/>
              </p:ext>
            </p:extLst>
          </p:nvPr>
        </p:nvGraphicFramePr>
        <p:xfrm>
          <a:off x="1883228" y="1365267"/>
          <a:ext cx="8185151" cy="195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930">
                  <a:extLst>
                    <a:ext uri="{9D8B030D-6E8A-4147-A177-3AD203B41FA5}">
                      <a16:colId xmlns:a16="http://schemas.microsoft.com/office/drawing/2014/main" val="2269471979"/>
                    </a:ext>
                  </a:extLst>
                </a:gridCol>
                <a:gridCol w="1565593">
                  <a:extLst>
                    <a:ext uri="{9D8B030D-6E8A-4147-A177-3AD203B41FA5}">
                      <a16:colId xmlns:a16="http://schemas.microsoft.com/office/drawing/2014/main" val="3437840427"/>
                    </a:ext>
                  </a:extLst>
                </a:gridCol>
                <a:gridCol w="1529080">
                  <a:extLst>
                    <a:ext uri="{9D8B030D-6E8A-4147-A177-3AD203B41FA5}">
                      <a16:colId xmlns:a16="http://schemas.microsoft.com/office/drawing/2014/main" val="935285212"/>
                    </a:ext>
                  </a:extLst>
                </a:gridCol>
                <a:gridCol w="1986280">
                  <a:extLst>
                    <a:ext uri="{9D8B030D-6E8A-4147-A177-3AD203B41FA5}">
                      <a16:colId xmlns:a16="http://schemas.microsoft.com/office/drawing/2014/main" val="3293035225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42322329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29199273"/>
                    </a:ext>
                  </a:extLst>
                </a:gridCol>
              </a:tblGrid>
              <a:tr h="842775">
                <a:tc>
                  <a:txBody>
                    <a:bodyPr/>
                    <a:lstStyle/>
                    <a:p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vittime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del partner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del partner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multiple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Totale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251055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Comic Sans MS" panose="030F0702030302020204" pitchFamily="66" charset="0"/>
                        </a:rPr>
                        <a:t>Donne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611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34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679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559396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Comic Sans MS" panose="030F0702030302020204" pitchFamily="66" charset="0"/>
                        </a:rPr>
                        <a:t>Uomini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308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345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720590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Comic Sans MS" panose="030F0702030302020204" pitchFamily="66" charset="0"/>
                        </a:rPr>
                        <a:t>Totale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919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44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33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28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1024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856149"/>
                  </a:ext>
                </a:extLst>
              </a:tr>
            </a:tbl>
          </a:graphicData>
        </a:graphic>
      </p:graphicFrame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138702"/>
            <a:ext cx="10515600" cy="1325563"/>
          </a:xfrm>
        </p:spPr>
        <p:txBody>
          <a:bodyPr>
            <a:normAutofit/>
          </a:bodyPr>
          <a:lstStyle/>
          <a:p>
            <a:r>
              <a:rPr lang="it-IT" altLang="it-IT" sz="2700" dirty="0">
                <a:latin typeface="Comic Sans MS" panose="030F0702030302020204" pitchFamily="66" charset="0"/>
              </a:rPr>
              <a:t>3. Supponiamo di scegliere un uomo a caso, qual è la probabilità che abbia avuto una violenza da persone che non siano il partner, ma non sia una vittima multipla?</a:t>
            </a:r>
          </a:p>
        </p:txBody>
      </p:sp>
    </p:spTree>
    <p:extLst>
      <p:ext uri="{BB962C8B-B14F-4D97-AF65-F5344CB8AC3E}">
        <p14:creationId xmlns:p14="http://schemas.microsoft.com/office/powerpoint/2010/main" val="2551705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413609"/>
              </p:ext>
            </p:extLst>
          </p:nvPr>
        </p:nvGraphicFramePr>
        <p:xfrm>
          <a:off x="1883228" y="1365267"/>
          <a:ext cx="8185151" cy="195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930">
                  <a:extLst>
                    <a:ext uri="{9D8B030D-6E8A-4147-A177-3AD203B41FA5}">
                      <a16:colId xmlns:a16="http://schemas.microsoft.com/office/drawing/2014/main" val="2269471979"/>
                    </a:ext>
                  </a:extLst>
                </a:gridCol>
                <a:gridCol w="1565593">
                  <a:extLst>
                    <a:ext uri="{9D8B030D-6E8A-4147-A177-3AD203B41FA5}">
                      <a16:colId xmlns:a16="http://schemas.microsoft.com/office/drawing/2014/main" val="3437840427"/>
                    </a:ext>
                  </a:extLst>
                </a:gridCol>
                <a:gridCol w="1529080">
                  <a:extLst>
                    <a:ext uri="{9D8B030D-6E8A-4147-A177-3AD203B41FA5}">
                      <a16:colId xmlns:a16="http://schemas.microsoft.com/office/drawing/2014/main" val="935285212"/>
                    </a:ext>
                  </a:extLst>
                </a:gridCol>
                <a:gridCol w="1986280">
                  <a:extLst>
                    <a:ext uri="{9D8B030D-6E8A-4147-A177-3AD203B41FA5}">
                      <a16:colId xmlns:a16="http://schemas.microsoft.com/office/drawing/2014/main" val="3293035225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42322329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29199273"/>
                    </a:ext>
                  </a:extLst>
                </a:gridCol>
              </a:tblGrid>
              <a:tr h="842775">
                <a:tc>
                  <a:txBody>
                    <a:bodyPr/>
                    <a:lstStyle/>
                    <a:p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vittime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del partner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del partner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multiple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Totale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251055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Comic Sans MS" panose="030F0702030302020204" pitchFamily="66" charset="0"/>
                        </a:rPr>
                        <a:t>Donne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omic Sans MS" panose="030F0702030302020204" pitchFamily="66" charset="0"/>
                        </a:rPr>
                        <a:t>611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34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679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559396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Comic Sans MS" panose="030F0702030302020204" pitchFamily="66" charset="0"/>
                        </a:rPr>
                        <a:t>Uomini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308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345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720590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Comic Sans MS" panose="030F0702030302020204" pitchFamily="66" charset="0"/>
                        </a:rPr>
                        <a:t>Totale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919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44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33</a:t>
                      </a: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28</a:t>
                      </a: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1024</a:t>
                      </a: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856149"/>
                  </a:ext>
                </a:extLst>
              </a:tr>
            </a:tbl>
          </a:graphicData>
        </a:graphic>
      </p:graphicFrame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138702"/>
            <a:ext cx="10515600" cy="1325563"/>
          </a:xfrm>
        </p:spPr>
        <p:txBody>
          <a:bodyPr>
            <a:normAutofit/>
          </a:bodyPr>
          <a:lstStyle/>
          <a:p>
            <a:r>
              <a:rPr lang="it-IT" altLang="it-IT" sz="2700" dirty="0">
                <a:latin typeface="Comic Sans MS" panose="030F0702030302020204" pitchFamily="66" charset="0"/>
              </a:rPr>
              <a:t>4. Supponiamo di scegliere un soggetto a caso, qual è la probabilità che sia un uomo o un individuo che abbia avuto un abuso dal partner?</a:t>
            </a:r>
          </a:p>
        </p:txBody>
      </p:sp>
    </p:spTree>
    <p:extLst>
      <p:ext uri="{BB962C8B-B14F-4D97-AF65-F5344CB8AC3E}">
        <p14:creationId xmlns:p14="http://schemas.microsoft.com/office/powerpoint/2010/main" val="3720421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Supponiamo che una certa forma di allergia respiratoria colpisca di norma 1 individuo ogni 20,  mentre le intolleranze alimentari riguardano il 3.5% dei casi. </a:t>
            </a:r>
          </a:p>
          <a:p>
            <a:pPr marL="0" indent="0">
              <a:buNone/>
            </a:pPr>
            <a:r>
              <a:rPr lang="it-IT" dirty="0"/>
              <a:t>Supponendo che i due eventi siano indipendenti:</a:t>
            </a:r>
          </a:p>
          <a:p>
            <a:pPr marL="514350" indent="-514350">
              <a:buAutoNum type="arabicParenR"/>
            </a:pPr>
            <a:r>
              <a:rPr lang="it-IT" dirty="0"/>
              <a:t>qual è la probabilità di avere entrambi i problemi? </a:t>
            </a:r>
          </a:p>
          <a:p>
            <a:pPr marL="514350" indent="-514350">
              <a:buAutoNum type="arabicParenR"/>
            </a:pPr>
            <a:r>
              <a:rPr lang="it-IT" dirty="0"/>
              <a:t> qual è la probabilità di averne almeno uno?</a:t>
            </a:r>
          </a:p>
          <a:p>
            <a:pPr marL="514350" indent="-514350">
              <a:buAutoNum type="arabicParenR"/>
            </a:pPr>
            <a:r>
              <a:rPr lang="it-IT" dirty="0"/>
              <a:t>qual è la probabilità di averne solo uno?</a:t>
            </a:r>
          </a:p>
          <a:p>
            <a:pPr marL="514350" indent="-514350">
              <a:buAutoNum type="arabicParenR"/>
            </a:pPr>
            <a:r>
              <a:rPr lang="it-IT" dirty="0"/>
              <a:t>Avendo un intolleranza alimentare, quale è la probabilità di avere l’allergia respiratoria?</a:t>
            </a:r>
          </a:p>
        </p:txBody>
      </p:sp>
    </p:spTree>
    <p:extLst>
      <p:ext uri="{BB962C8B-B14F-4D97-AF65-F5344CB8AC3E}">
        <p14:creationId xmlns:p14="http://schemas.microsoft.com/office/powerpoint/2010/main" val="2143091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6985" y="129092"/>
            <a:ext cx="11328699" cy="67289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/>
              <a:t>ESERCIZIO 3</a:t>
            </a:r>
          </a:p>
          <a:p>
            <a:pPr marL="0" indent="0">
              <a:buNone/>
            </a:pPr>
            <a:r>
              <a:rPr lang="it-IT" dirty="0"/>
              <a:t>Da uno studio si stima che l’80% degli  individui è Normopeso, il 15% Sovrappeso, e il 5% Obeso. In questi 3 gruppi, la probabilità di sviluppare una certa tipologia di malattie cardiovascolari è rispettivamente pari a 1%, 3% e 6%. </a:t>
            </a:r>
            <a:br>
              <a:rPr lang="it-IT" dirty="0"/>
            </a:br>
            <a:r>
              <a:rPr lang="it-IT" dirty="0"/>
              <a:t>Sapendo che la popolazione comprende complessivamente 10,000 individui, calcolare: </a:t>
            </a:r>
            <a:br>
              <a:rPr lang="it-IT" dirty="0"/>
            </a:br>
            <a:r>
              <a:rPr lang="it-IT" dirty="0"/>
              <a:t>a) Quanti soggetti obesi dovrebbero complessivamente esserci in questa popolazione; </a:t>
            </a:r>
            <a:br>
              <a:rPr lang="it-IT" dirty="0"/>
            </a:br>
            <a:r>
              <a:rPr lang="it-IT" dirty="0"/>
              <a:t>b) Qual è la probabilità, estraendo a caso un individuo dalla popolazione, che sia un soggetto Normopeso e si ammali di una di queste malattie; </a:t>
            </a:r>
            <a:br>
              <a:rPr lang="it-IT" dirty="0"/>
            </a:br>
            <a:r>
              <a:rPr lang="it-IT" dirty="0"/>
              <a:t>c) Qual è la probabilità che un individuo scelto a caso in questa popolazione sviluppi una di queste malattie – e, quindi, quanti casi di malattia ci aspettiamo nella popolazione.</a:t>
            </a:r>
          </a:p>
          <a:p>
            <a:pPr marL="0" indent="0">
              <a:buNone/>
            </a:pPr>
            <a:r>
              <a:rPr lang="it-IT" dirty="0"/>
              <a:t>d) Qual è la probabilità che un individuo con malattia cardiovascolare sia Normopeso</a:t>
            </a:r>
          </a:p>
        </p:txBody>
      </p:sp>
    </p:spTree>
    <p:extLst>
      <p:ext uri="{BB962C8B-B14F-4D97-AF65-F5344CB8AC3E}">
        <p14:creationId xmlns:p14="http://schemas.microsoft.com/office/powerpoint/2010/main" val="5626541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1154</Words>
  <Application>Microsoft Office PowerPoint</Application>
  <PresentationFormat>Widescreen</PresentationFormat>
  <Paragraphs>369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Tema di Office</vt:lpstr>
      <vt:lpstr>Esercizi probabilità</vt:lpstr>
      <vt:lpstr>Esercizio 1</vt:lpstr>
      <vt:lpstr>Supponiamo di scegliere a caso un soggetto, qual è la probabilità che sia una donna? come si chiama tale probabilità? </vt:lpstr>
      <vt:lpstr>2. Se scegliamo un soggetto a caso, qual è la probabilità che sia una donna e un caso di abuso dovuto al partner? come si chiama tale probabilità?</vt:lpstr>
      <vt:lpstr>2. Se scegliamo un soggetto a caso, qual è la probabilità che sia una donna e un caso di abuso dovuto al partner? come si chiama tale probabilità?</vt:lpstr>
      <vt:lpstr>3. Supponiamo di scegliere un uomo a caso, qual è la probabilità che abbia avuto una violenza da persone che non siano il partner, ma non sia una vittima multipla?</vt:lpstr>
      <vt:lpstr>4. Supponiamo di scegliere un soggetto a caso, qual è la probabilità che sia un uomo o un individuo che abbia avuto un abuso dal partner?</vt:lpstr>
      <vt:lpstr>Esercizio 2</vt:lpstr>
      <vt:lpstr>Presentazione standard di PowerPoint</vt:lpstr>
      <vt:lpstr>Esercizio</vt:lpstr>
      <vt:lpstr>A sample of 35 patients diagnosed with colon carcinoma in Finland during 1985-94, followed up 10 years</vt:lpstr>
      <vt:lpstr>A sample of 35 patients diagnosed with colon carcinoma in Finland during 1985-94, followed up 10 years</vt:lpstr>
      <vt:lpstr>A sample of 35 patients diagnosed with colon carcinoma in Finland during 1985-94, followed up 10 years</vt:lpstr>
      <vt:lpstr>A sample of 35 patients diagnosed with colon carcinoma in Finland during 1985-94, followed up 10 years</vt:lpstr>
      <vt:lpstr>A sample of 35 patients diagnosed with colon carcinoma in Finland during 1985-94, followed up 10 years</vt:lpstr>
      <vt:lpstr>A sample of 35 patients diagnosed with colon carcinoma in Finland during 1985-94, followed up 10 years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Esercizi probabilità</dc:title>
  <dc:creator>paola rebora</dc:creator>
  <cp:lastModifiedBy>paola.rebora</cp:lastModifiedBy>
  <cp:revision>42</cp:revision>
  <cp:lastPrinted>2020-10-13T16:41:28Z</cp:lastPrinted>
  <dcterms:created xsi:type="dcterms:W3CDTF">2020-10-13T09:03:53Z</dcterms:created>
  <dcterms:modified xsi:type="dcterms:W3CDTF">2022-10-11T08:18:40Z</dcterms:modified>
</cp:coreProperties>
</file>