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7" r:id="rId5"/>
    <p:sldId id="278" r:id="rId6"/>
    <p:sldId id="279" r:id="rId7"/>
    <p:sldId id="280" r:id="rId8"/>
    <p:sldId id="281" r:id="rId9"/>
    <p:sldId id="282" r:id="rId10"/>
    <p:sldId id="295" r:id="rId11"/>
    <p:sldId id="296" r:id="rId12"/>
    <p:sldId id="297" r:id="rId13"/>
    <p:sldId id="298" r:id="rId14"/>
    <p:sldId id="310" r:id="rId15"/>
    <p:sldId id="311" r:id="rId16"/>
    <p:sldId id="312" r:id="rId17"/>
    <p:sldId id="313" r:id="rId18"/>
    <p:sldId id="314" r:id="rId19"/>
    <p:sldId id="315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005" autoAdjust="0"/>
  </p:normalViewPr>
  <p:slideViewPr>
    <p:cSldViewPr snapToGrid="0">
      <p:cViewPr varScale="1">
        <p:scale>
          <a:sx n="71" d="100"/>
          <a:sy n="71" d="100"/>
        </p:scale>
        <p:origin x="113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49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1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27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10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41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96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79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27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45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49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20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4172-0BE7-49C2-9EC0-3F7DDD16182D}" type="datetimeFigureOut">
              <a:rPr lang="it-IT" smtClean="0"/>
              <a:t>12/10/2021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C187A-3B92-4DA9-A8DF-DFDFD846EB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17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Esercizi probabilità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12/10/2021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073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Supponiamo che una certa forma di allergia respiratoria colpisca di norma 1 individuo ogni 20, </a:t>
            </a:r>
            <a:r>
              <a:rPr lang="it-IT" dirty="0" smtClean="0"/>
              <a:t> mentre </a:t>
            </a:r>
            <a:r>
              <a:rPr lang="it-IT" dirty="0"/>
              <a:t>le intolleranze alimentari riguardano il 3.5% dei casi.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Supponendo </a:t>
            </a:r>
            <a:r>
              <a:rPr lang="it-IT" dirty="0"/>
              <a:t>che i due eventi siano </a:t>
            </a:r>
            <a:r>
              <a:rPr lang="it-IT" dirty="0" smtClean="0"/>
              <a:t>indipendenti:</a:t>
            </a:r>
          </a:p>
          <a:p>
            <a:pPr marL="514350" indent="-514350">
              <a:buAutoNum type="arabicParenR"/>
            </a:pPr>
            <a:r>
              <a:rPr lang="it-IT" dirty="0" smtClean="0"/>
              <a:t>qual </a:t>
            </a:r>
            <a:r>
              <a:rPr lang="it-IT" dirty="0"/>
              <a:t>è la probabilità di avere entrambi i problemi? </a:t>
            </a:r>
            <a:endParaRPr lang="it-IT" dirty="0" smtClean="0"/>
          </a:p>
          <a:p>
            <a:pPr marL="514350" indent="-514350">
              <a:buAutoNum type="arabicParenR"/>
            </a:pPr>
            <a:r>
              <a:rPr lang="it-IT" dirty="0" smtClean="0"/>
              <a:t> qual </a:t>
            </a:r>
            <a:r>
              <a:rPr lang="it-IT" dirty="0"/>
              <a:t>è la probabilità d</a:t>
            </a:r>
            <a:r>
              <a:rPr lang="it-IT" dirty="0" smtClean="0"/>
              <a:t>i </a:t>
            </a:r>
            <a:r>
              <a:rPr lang="it-IT" dirty="0"/>
              <a:t>averne almeno uno</a:t>
            </a:r>
            <a:r>
              <a:rPr lang="it-IT" dirty="0" smtClean="0"/>
              <a:t>?</a:t>
            </a:r>
          </a:p>
          <a:p>
            <a:pPr marL="514350" indent="-514350">
              <a:buAutoNum type="arabicParenR"/>
            </a:pPr>
            <a:r>
              <a:rPr lang="it-IT" dirty="0"/>
              <a:t>qual è la probabilità </a:t>
            </a:r>
            <a:r>
              <a:rPr lang="it-IT" dirty="0" smtClean="0"/>
              <a:t>di averne </a:t>
            </a:r>
            <a:r>
              <a:rPr lang="it-IT" dirty="0"/>
              <a:t>solo uno</a:t>
            </a:r>
            <a:r>
              <a:rPr lang="it-IT" dirty="0" smtClean="0"/>
              <a:t>?</a:t>
            </a:r>
          </a:p>
          <a:p>
            <a:pPr marL="514350" indent="-514350">
              <a:buAutoNum type="arabicParenR"/>
            </a:pPr>
            <a:r>
              <a:rPr lang="it-IT" dirty="0" smtClean="0"/>
              <a:t>Avendo un intolleranza alimentare, quale è la probabilità di avere l’allergia respiratoria?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309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63972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it-IT" dirty="0" smtClean="0"/>
                  <a:t>A=</a:t>
                </a:r>
                <a:r>
                  <a:rPr lang="it-IT" dirty="0"/>
                  <a:t> allergia respiratoria </a:t>
                </a:r>
                <a:endParaRPr lang="it-IT" dirty="0" smtClean="0"/>
              </a:p>
              <a:p>
                <a:pPr marL="0" indent="0">
                  <a:buNone/>
                </a:pPr>
                <a:r>
                  <a:rPr lang="it-IT" dirty="0" smtClean="0"/>
                  <a:t>I=</a:t>
                </a:r>
                <a:r>
                  <a:rPr lang="it-IT" dirty="0"/>
                  <a:t> intolleranze alimentari </a:t>
                </a:r>
                <a:endParaRPr lang="it-IT" dirty="0" smtClean="0"/>
              </a:p>
              <a:p>
                <a:pPr marL="0" indent="0">
                  <a:buNone/>
                </a:pPr>
                <a:r>
                  <a:rPr lang="it-IT" dirty="0" smtClean="0"/>
                  <a:t>P(A)=0,05</a:t>
                </a:r>
              </a:p>
              <a:p>
                <a:pPr marL="0" indent="0">
                  <a:buNone/>
                </a:pPr>
                <a:r>
                  <a:rPr lang="it-IT" dirty="0" smtClean="0"/>
                  <a:t>P(I)=0,035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pPr marL="514350" indent="-514350">
                  <a:buAutoNum type="arabicParenR"/>
                </a:pPr>
                <a:r>
                  <a:rPr lang="it-IT" dirty="0" smtClean="0"/>
                  <a:t>P (A </a:t>
                </a:r>
                <a:r>
                  <a:rPr lang="it-IT" dirty="0" smtClean="0">
                    <a:latin typeface="Franklin Gothic Medium" panose="020B0603020102020204" pitchFamily="34" charset="0"/>
                  </a:rPr>
                  <a:t>∩ I)= 0,05*0,035=0,00175</a:t>
                </a:r>
              </a:p>
              <a:p>
                <a:pPr marL="514350" indent="-514350">
                  <a:buAutoNum type="arabicParenR"/>
                </a:pPr>
                <a:r>
                  <a:rPr lang="it-IT" dirty="0" smtClean="0">
                    <a:latin typeface="Franklin Gothic Medium" panose="020B0603020102020204" pitchFamily="34" charset="0"/>
                  </a:rPr>
                  <a:t>P( A </a:t>
                </a:r>
                <a:r>
                  <a:rPr lang="it-IT" dirty="0" smtClean="0">
                    <a:latin typeface="Franklin Gothic Medium" panose="020B0603020102020204" pitchFamily="34" charset="0"/>
                    <a:sym typeface="Symbol" panose="05050102010706020507" pitchFamily="18" charset="2"/>
                  </a:rPr>
                  <a:t> I)=0,05+0,035-0,00175=0,08325</a:t>
                </a:r>
              </a:p>
              <a:p>
                <a:pPr marL="514350" indent="-514350">
                  <a:buAutoNum type="arabicParenR"/>
                </a:pPr>
                <a:r>
                  <a:rPr lang="it-IT" dirty="0" smtClean="0">
                    <a:latin typeface="Franklin Gothic Medium" panose="020B0603020102020204" pitchFamily="34" charset="0"/>
                    <a:sym typeface="Symbol" panose="05050102010706020507" pitchFamily="18" charset="2"/>
                  </a:rPr>
                  <a:t>P[(A </a:t>
                </a:r>
                <a:r>
                  <a:rPr lang="it-IT" dirty="0" smtClean="0">
                    <a:latin typeface="Franklin Gothic Medium" panose="020B0603020102020204" pitchFamily="34" charset="0"/>
                  </a:rPr>
                  <a:t>∩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</m:oMath>
                </a14:m>
                <a:r>
                  <a:rPr lang="it-IT" dirty="0" smtClean="0"/>
                  <a:t>) </a:t>
                </a:r>
                <a:r>
                  <a:rPr lang="it-IT" dirty="0">
                    <a:latin typeface="Franklin Gothic Medium" panose="020B0603020102020204" pitchFamily="34" charset="0"/>
                    <a:sym typeface="Symbol" panose="05050102010706020507" pitchFamily="18" charset="2"/>
                  </a:rPr>
                  <a:t> </a:t>
                </a:r>
                <a:r>
                  <a:rPr lang="it-IT" dirty="0" smtClean="0">
                    <a:latin typeface="Franklin Gothic Medium" panose="020B0603020102020204" pitchFamily="34" charset="0"/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𝐴</m:t>
                        </m:r>
                      </m:e>
                    </m:acc>
                    <m:r>
                      <a:rPr lang="it-IT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∩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𝐼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)]=</m:t>
                    </m:r>
                  </m:oMath>
                </a14:m>
                <a:r>
                  <a:rPr lang="it-IT" dirty="0" smtClean="0"/>
                  <a:t>0,05*0,965+0,95*0,035=0,0815</a:t>
                </a:r>
              </a:p>
              <a:p>
                <a:pPr marL="514350" indent="-514350">
                  <a:buAutoNum type="arabicParenR"/>
                </a:pPr>
                <a:r>
                  <a:rPr lang="it-IT" dirty="0" smtClean="0"/>
                  <a:t>P(A|I)=P(A)=0,05</a:t>
                </a:r>
                <a:endParaRPr lang="it-IT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639721"/>
              </a:xfrm>
              <a:blipFill>
                <a:blip r:embed="rId2"/>
                <a:stretch>
                  <a:fillRect l="-1217" t="-2100" b="-21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7568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6985" y="129092"/>
            <a:ext cx="11328699" cy="67289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ESERCIZIO 3</a:t>
            </a:r>
          </a:p>
          <a:p>
            <a:pPr marL="0" indent="0">
              <a:buNone/>
            </a:pPr>
            <a:r>
              <a:rPr lang="it-IT" dirty="0" smtClean="0"/>
              <a:t>Da </a:t>
            </a:r>
            <a:r>
              <a:rPr lang="it-IT" dirty="0"/>
              <a:t>uno studio </a:t>
            </a:r>
            <a:r>
              <a:rPr lang="it-IT" dirty="0" smtClean="0"/>
              <a:t>si </a:t>
            </a:r>
            <a:r>
              <a:rPr lang="it-IT" dirty="0"/>
              <a:t>stima che </a:t>
            </a:r>
            <a:r>
              <a:rPr lang="it-IT" dirty="0" smtClean="0"/>
              <a:t>l’80% </a:t>
            </a:r>
            <a:r>
              <a:rPr lang="it-IT" dirty="0"/>
              <a:t>degli </a:t>
            </a:r>
            <a:r>
              <a:rPr lang="it-IT" dirty="0" smtClean="0"/>
              <a:t> individui </a:t>
            </a:r>
            <a:r>
              <a:rPr lang="it-IT" dirty="0"/>
              <a:t>è Normopeso, il </a:t>
            </a:r>
            <a:r>
              <a:rPr lang="it-IT" dirty="0" smtClean="0"/>
              <a:t>15% </a:t>
            </a:r>
            <a:r>
              <a:rPr lang="it-IT" dirty="0"/>
              <a:t>Sovrappeso, e il </a:t>
            </a:r>
            <a:r>
              <a:rPr lang="it-IT" dirty="0" smtClean="0"/>
              <a:t>5% </a:t>
            </a:r>
            <a:r>
              <a:rPr lang="it-IT" dirty="0"/>
              <a:t>Obeso. In questi 3 gruppi, la probabilità di </a:t>
            </a:r>
            <a:r>
              <a:rPr lang="it-IT" dirty="0" smtClean="0"/>
              <a:t>sviluppare </a:t>
            </a:r>
            <a:r>
              <a:rPr lang="it-IT" dirty="0"/>
              <a:t>una certa tipologia di malattie cardiovascolari è rispettivamente pari a 1%, 3% e 6%.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Sapendo che la popolazione comprende complessivamente 10,000 individui, calcolare: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a) Quanti soggetti obesi dovrebbero complessivamente esserci in questa popolazione;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b) Qual è la probabilità, estraendo a caso un individuo dalla popolazione, che sia un soggetto </a:t>
            </a:r>
            <a:r>
              <a:rPr lang="it-IT" dirty="0" smtClean="0"/>
              <a:t>Normopeso </a:t>
            </a:r>
            <a:r>
              <a:rPr lang="it-IT" dirty="0"/>
              <a:t>e si ammali di una di queste malattie;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c) Qual è la probabilità che un individuo scelto a caso in questa popolazione sviluppi una di </a:t>
            </a:r>
            <a:r>
              <a:rPr lang="it-IT" dirty="0" smtClean="0"/>
              <a:t>queste </a:t>
            </a:r>
            <a:r>
              <a:rPr lang="it-IT" dirty="0"/>
              <a:t>malattie – e, quindi, quanti casi di malattia ci aspettiamo nella popolazione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d) Qual è la probabilità che un individuo con malattia cardiovascolare sia Normopeso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2654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9548"/>
                <a:ext cx="10515600" cy="575741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it-IT" dirty="0" smtClean="0"/>
                  <a:t>P(N)=0,8 		P(C|N)=0,01</a:t>
                </a:r>
              </a:p>
              <a:p>
                <a:pPr marL="0" indent="0">
                  <a:buNone/>
                </a:pPr>
                <a:r>
                  <a:rPr lang="it-IT" dirty="0" smtClean="0"/>
                  <a:t>P(S)=0,15		P(C|S)=0,03</a:t>
                </a:r>
              </a:p>
              <a:p>
                <a:pPr marL="0" indent="0">
                  <a:buNone/>
                </a:pPr>
                <a:r>
                  <a:rPr lang="it-IT" dirty="0" smtClean="0"/>
                  <a:t>P(O)=0,05		P(C|O)=0,06</a:t>
                </a:r>
              </a:p>
              <a:p>
                <a:pPr marL="0" indent="0">
                  <a:buNone/>
                </a:pPr>
                <a:endParaRPr lang="it-IT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it-IT" dirty="0" smtClean="0"/>
                  <a:t>P(O)*10000=500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=0,8∙0,01=0,008</m:t>
                    </m:r>
                  </m:oMath>
                </a14:m>
                <a:endParaRPr lang="it-IT" b="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it-IT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it-I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</m:d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=0,008+0,15∙0,035+0,05∙0,06=0,008+0,0045+0,003=0,0155</m:t>
                    </m:r>
                  </m:oMath>
                </a14:m>
                <a:endParaRPr lang="it-IT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it-IT" dirty="0">
                    <a:ea typeface="Cambria Math" panose="02040503050406030204" pitchFamily="18" charset="0"/>
                  </a:rPr>
                  <a:t>	</a:t>
                </a:r>
                <a:r>
                  <a:rPr lang="it-IT" dirty="0" smtClean="0">
                    <a:ea typeface="Cambria Math" panose="02040503050406030204" pitchFamily="18" charset="0"/>
                  </a:rPr>
                  <a:t>10000*0,0155 =155</a:t>
                </a:r>
              </a:p>
              <a:p>
                <a:pPr marL="0" indent="0">
                  <a:buNone/>
                </a:pPr>
                <a:r>
                  <a:rPr lang="it-IT" b="0" dirty="0" smtClean="0">
                    <a:ea typeface="Cambria Math" panose="02040503050406030204" pitchFamily="18" charset="0"/>
                  </a:rPr>
                  <a:t>4. P(N|C)=</a:t>
                </a:r>
                <a:r>
                  <a:rPr lang="it-IT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it-I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0,008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0,0155</m:t>
                        </m:r>
                      </m:den>
                    </m:f>
                    <m:r>
                      <a:rPr lang="it-I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=0,5161</m:t>
                    </m:r>
                  </m:oMath>
                </a14:m>
                <a:endParaRPr lang="it-IT" b="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it-IT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9548"/>
                <a:ext cx="10515600" cy="5757415"/>
              </a:xfrm>
              <a:blipFill>
                <a:blip r:embed="rId2"/>
                <a:stretch>
                  <a:fillRect l="-1217" t="-180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769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469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Quando una donna compie 40 anni, il ginecologo di solito le ricorda che è ora di iniziare a fare una mammografia ogni 2 anni.</a:t>
            </a:r>
          </a:p>
          <a:p>
            <a:pPr marL="0" indent="0">
              <a:buNone/>
            </a:pPr>
            <a:r>
              <a:rPr lang="it-IT" dirty="0" smtClean="0"/>
              <a:t>La probabilità che una donna di 40 anni abbia un tumore al seno è di circa l'1%. Se ha tumore al seno , la probabilità che una mammografia dia un risultato positivo è del 90% e, se non lo ha, la probabilità che il risultato del test sia ancora positivo è del 9%.</a:t>
            </a:r>
          </a:p>
          <a:p>
            <a:pPr marL="0" indent="0">
              <a:buNone/>
            </a:pPr>
            <a:r>
              <a:rPr lang="it-IT" dirty="0" smtClean="0"/>
              <a:t>Su consiglio del medico una donna di 40 anni riceve la prima mammografia: il risultato è positivo ...</a:t>
            </a:r>
          </a:p>
          <a:p>
            <a:pPr marL="0" indent="0">
              <a:buNone/>
            </a:pPr>
            <a:r>
              <a:rPr lang="it-IT" dirty="0" smtClean="0"/>
              <a:t>Quante probabilità ci sono che una donna di 40 anni con una mammografia positiva abbia effettivamente un tumore al seno?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52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1851660" y="3351788"/>
          <a:ext cx="841248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711746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124562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986175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04171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tumore al seno </a:t>
                      </a:r>
                      <a:endParaRPr lang="it-IT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8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mammografia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sì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8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8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00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990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619134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820783" y="556736"/>
            <a:ext cx="104742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La probabilità che una donna di 40 anni abbia un tumore al seno è di circa l'1%. </a:t>
            </a:r>
            <a:r>
              <a:rPr lang="it-IT" sz="2400" dirty="0" smtClean="0"/>
              <a:t>Se ha un tumore al seno, la probabilità che una mammografia dia un risultato positivo è del 90% e, se non lo ha, la probabilità che il risultato del test sia ancora positivo è del 9%.Quante probabilità ci sono che una donna di 40 anni con una mammografia positiva abbia effettivamente un cancro al seno?</a:t>
            </a:r>
          </a:p>
          <a:p>
            <a:endParaRPr lang="it-IT" sz="2400" dirty="0"/>
          </a:p>
          <a:p>
            <a:r>
              <a:rPr lang="it-IT" sz="2400" dirty="0" smtClean="0"/>
              <a:t>Pensiamo a 1000 donne…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2721429" y="5873931"/>
                <a:ext cx="5169557" cy="707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𝑡𝑢𝑚𝑜𝑟𝑒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𝑎𝑙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𝑠𝑒𝑛𝑜</m:t>
                          </m:r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=0,01</m:t>
                      </m:r>
                    </m:oMath>
                  </m:oMathPara>
                </a14:m>
                <a:endParaRPr lang="it-IT" dirty="0" smtClean="0"/>
              </a:p>
              <a:p>
                <a:r>
                  <a:rPr lang="it-IT" dirty="0" smtClean="0"/>
                  <a:t># donne di 40 anni con tumore al seno = 0,01*1000=10</a:t>
                </a:r>
                <a:endParaRPr lang="it-IT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29" y="5873931"/>
                <a:ext cx="5169557" cy="707886"/>
              </a:xfrm>
              <a:prstGeom prst="rect">
                <a:avLst/>
              </a:prstGeom>
              <a:blipFill>
                <a:blip r:embed="rId2"/>
                <a:stretch>
                  <a:fillRect l="-2712" r="-1887" b="-1896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02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1851660" y="3351788"/>
          <a:ext cx="841248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711746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124562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986175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04171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tumore al seno </a:t>
                      </a:r>
                      <a:endParaRPr lang="it-IT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8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mammografia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sì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8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10*0,9=9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8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10-9=1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00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990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619134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820783" y="556736"/>
            <a:ext cx="104742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 probabilità che una donna di 40 anni abbia un tumore al seno è di circa l'1%. </a:t>
            </a:r>
            <a:r>
              <a:rPr lang="it-IT" sz="2400" dirty="0" smtClean="0">
                <a:solidFill>
                  <a:srgbClr val="FF0000"/>
                </a:solidFill>
              </a:rPr>
              <a:t>Se ha un tumore al seno, la probabilità che una mammografia dia un risultato positivo è del 90%</a:t>
            </a:r>
            <a:r>
              <a:rPr lang="it-IT" sz="2400" dirty="0" smtClean="0"/>
              <a:t> e, se non lo ha, la probabilità che il risultato del test sia ancora positivo è del 9%. Quante probabilità ci sono che una donna di 40 anni con una mammografia positiva abbia effettivamente un cancro al seno?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1310641" y="5569131"/>
                <a:ext cx="860318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𝑡𝑢𝑚𝑜𝑟𝑒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𝑎𝑙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𝑠𝑒𝑛𝑜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 ∩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𝑚𝑎𝑚𝑚𝑜𝑔𝑟𝑎𝑓𝑖𝑎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𝑝𝑜𝑠𝑖𝑡𝑖𝑣𝑎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𝑡𝑢𝑚𝑜𝑟𝑒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𝑎𝑙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𝑠𝑒𝑛𝑜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𝑚𝑎𝑚𝑚𝑜𝑔𝑟𝑎𝑓𝑖𝑎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𝑝𝑜𝑠𝑖𝑡𝑖𝑣𝑎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tumore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seno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41" y="5569131"/>
                <a:ext cx="8603189" cy="738664"/>
              </a:xfrm>
              <a:prstGeom prst="rect">
                <a:avLst/>
              </a:prstGeom>
              <a:blipFill>
                <a:blip r:embed="rId2"/>
                <a:stretch>
                  <a:fillRect l="-1205" b="-165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12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1851658" y="3351788"/>
          <a:ext cx="8798412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603">
                  <a:extLst>
                    <a:ext uri="{9D8B030D-6E8A-4147-A177-3AD203B41FA5}">
                      <a16:colId xmlns:a16="http://schemas.microsoft.com/office/drawing/2014/main" val="71174680"/>
                    </a:ext>
                  </a:extLst>
                </a:gridCol>
                <a:gridCol w="1940748">
                  <a:extLst>
                    <a:ext uri="{9D8B030D-6E8A-4147-A177-3AD203B41FA5}">
                      <a16:colId xmlns:a16="http://schemas.microsoft.com/office/drawing/2014/main" val="4012456290"/>
                    </a:ext>
                  </a:extLst>
                </a:gridCol>
                <a:gridCol w="2458458">
                  <a:extLst>
                    <a:ext uri="{9D8B030D-6E8A-4147-A177-3AD203B41FA5}">
                      <a16:colId xmlns:a16="http://schemas.microsoft.com/office/drawing/2014/main" val="1329861753"/>
                    </a:ext>
                  </a:extLst>
                </a:gridCol>
                <a:gridCol w="2199603">
                  <a:extLst>
                    <a:ext uri="{9D8B030D-6E8A-4147-A177-3AD203B41FA5}">
                      <a16:colId xmlns:a16="http://schemas.microsoft.com/office/drawing/2014/main" val="4004171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tumore al seno </a:t>
                      </a:r>
                      <a:endParaRPr lang="it-IT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8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mammografia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sì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8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0,09*990=89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8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990-89=901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00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990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619134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820783" y="556736"/>
            <a:ext cx="104742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 probabilità che una donna di 40 anni abbia un tumore al seno è di circa l'1%. Se ha un tumore al seno, la probabilità che una mammografia dia un risultato positivo è del 90% e, </a:t>
            </a:r>
            <a:r>
              <a:rPr lang="it-IT" sz="2400" dirty="0" smtClean="0">
                <a:solidFill>
                  <a:srgbClr val="FF0000"/>
                </a:solidFill>
              </a:rPr>
              <a:t>se non lo ha, la probabilità che il risultato del test sia ancora positivo è del 9%</a:t>
            </a:r>
            <a:r>
              <a:rPr lang="it-IT" sz="2400" dirty="0" smtClean="0"/>
              <a:t>. Quante probabilità ci sono che una donna di 40 anni con una mammografia positiva abbia effettivamente un cancro al seno?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1310641" y="5569131"/>
                <a:ext cx="969848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𝑛𝑜𝑛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𝑡𝑢𝑚𝑜𝑟𝑒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𝑎𝑙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𝑠𝑒𝑛𝑜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 ∩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𝑚𝑎𝑚𝑚𝑜𝑔𝑟𝑎𝑓𝑖𝑎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𝑝𝑜𝑠𝑖𝑡𝑖𝑣𝑎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𝑛𝑜𝑛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𝑡𝑢𝑚𝑜𝑟𝑒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𝑎𝑙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𝑠𝑒𝑛𝑜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𝑚𝑎𝑚𝑚𝑜𝑔𝑟𝑎𝑓𝑖𝑎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𝑝𝑜𝑠𝑖𝑡𝑖𝑣𝑎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non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tumore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seno</m:t>
                      </m:r>
                      <m:r>
                        <a:rPr lang="it-IT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2400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41" y="5569131"/>
                <a:ext cx="9698489" cy="738664"/>
              </a:xfrm>
              <a:prstGeom prst="rect">
                <a:avLst/>
              </a:prstGeom>
              <a:blipFill>
                <a:blip r:embed="rId2"/>
                <a:stretch>
                  <a:fillRect l="-1069" r="-503" b="-165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15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1851660" y="3351788"/>
          <a:ext cx="841248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711746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124562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986175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04171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tumore al seno </a:t>
                      </a:r>
                      <a:endParaRPr lang="it-IT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8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mammografia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sì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8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89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FF0000"/>
                          </a:solidFill>
                        </a:rPr>
                        <a:t>98</a:t>
                      </a:r>
                      <a:endParaRPr lang="it-IT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8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901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902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00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990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619134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820783" y="556736"/>
            <a:ext cx="104742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La probabilità che una donna di 40 anni abbia un tumore al seno è di circa l'1%. Se ha un tumore al seno, la probabilità che una mammografia dia un risultato positivo è del 90% e, se non lo ha, la probabilità che il risultato del test sia ancora positivo è del 9%. </a:t>
            </a:r>
            <a:r>
              <a:rPr lang="it-IT" sz="2400" dirty="0" smtClean="0">
                <a:solidFill>
                  <a:srgbClr val="FF0000"/>
                </a:solidFill>
              </a:rPr>
              <a:t>Quante probabilità ci sono che una donna di 40 anni con una mammografia positiva abbia effettivamente un cancro al seno?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1001189" y="5521405"/>
                <a:ext cx="7308309" cy="13270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𝑡𝑢𝑚𝑜𝑟𝑒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𝑎𝑙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𝑠𝑒𝑛𝑜</m:t>
                          </m:r>
                        </m:e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𝑚𝑎𝑚𝑚𝑜𝑔𝑟𝑎𝑓𝑖𝑎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b="0" i="1" dirty="0" smtClean="0">
                  <a:latin typeface="Cambria Math" panose="02040503050406030204" pitchFamily="18" charset="0"/>
                </a:endParaRPr>
              </a:p>
              <a:p>
                <a:endParaRPr lang="it-IT" sz="2400" b="0" i="1" dirty="0" smtClean="0">
                  <a:latin typeface="Cambria Math" panose="02040503050406030204" pitchFamily="18" charset="0"/>
                </a:endParaRPr>
              </a:p>
              <a:p>
                <a:r>
                  <a:rPr lang="it-IT" sz="2400" b="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𝑡𝑢𝑚𝑜𝑟𝑒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𝑎𝑙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𝑠𝑒𝑛𝑜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 ∩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𝑚𝑎𝑚𝑚𝑜𝑔𝑟𝑎𝑓𝑖𝑎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+)</m:t>
                        </m:r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𝑚𝑎𝑚𝑚𝑜𝑔𝑟𝑎𝑓𝑖𝑎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+)</m:t>
                        </m:r>
                      </m:den>
                    </m:f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98</m:t>
                        </m:r>
                      </m:den>
                    </m:f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=0,0918</m:t>
                    </m:r>
                  </m:oMath>
                </a14:m>
                <a:endParaRPr lang="it-IT" sz="2400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189" y="5521405"/>
                <a:ext cx="7308309" cy="1327030"/>
              </a:xfrm>
              <a:prstGeom prst="rect">
                <a:avLst/>
              </a:prstGeom>
              <a:blipFill>
                <a:blip r:embed="rId2"/>
                <a:stretch>
                  <a:fillRect l="-2502" b="-36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7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/>
          </p:nvPr>
        </p:nvGraphicFramePr>
        <p:xfrm>
          <a:off x="1851660" y="1287857"/>
          <a:ext cx="841248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711746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124562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2986175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04171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tumore al seno </a:t>
                      </a:r>
                      <a:endParaRPr lang="it-IT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8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mammografia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sì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8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89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8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901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902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00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990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</a:t>
                      </a:r>
                      <a:endParaRPr lang="it-IT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619134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820783" y="556736"/>
            <a:ext cx="10474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Gli eventi tumore al seno e risultato della mammografia sono indipendenti?</a:t>
            </a:r>
            <a:endParaRPr lang="it-I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2684418" y="3778294"/>
                <a:ext cx="7504611" cy="14325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𝑚𝑎𝑚𝑚𝑜𝑔𝑟𝑎𝑓𝑖𝑎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e>
                      <m:e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𝑡𝑢𝑚𝑜𝑟𝑒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𝑎𝑙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𝑠𝑒𝑛𝑜</m:t>
                        </m:r>
                      </m:e>
                    </m:d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=90%=0,9</m:t>
                    </m:r>
                  </m:oMath>
                </a14:m>
                <a:r>
                  <a:rPr lang="it-IT" sz="2400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</m:oMath>
                  </m:oMathPara>
                </a14:m>
                <a:endParaRPr lang="it-IT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𝑚𝑎𝑚𝑚𝑜𝑔𝑟𝑎𝑓𝑖𝑎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98</m:t>
                          </m:r>
                        </m:num>
                        <m:den>
                          <m:r>
                            <a:rPr lang="it-IT" sz="24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it-IT" sz="2400" b="0" i="1" smtClean="0">
                          <a:latin typeface="Cambria Math" panose="02040503050406030204" pitchFamily="18" charset="0"/>
                        </a:rPr>
                        <m:t>=0,098</m:t>
                      </m:r>
                    </m:oMath>
                  </m:oMathPara>
                </a14:m>
                <a:endParaRPr lang="it-IT" sz="24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418" y="3778294"/>
                <a:ext cx="7504611" cy="1432508"/>
              </a:xfrm>
              <a:prstGeom prst="rect">
                <a:avLst/>
              </a:prstGeom>
              <a:blipFill>
                <a:blip r:embed="rId2"/>
                <a:stretch>
                  <a:fillRect l="-13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50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2209800" y="115888"/>
            <a:ext cx="7772400" cy="1143000"/>
          </a:xfrm>
        </p:spPr>
        <p:txBody>
          <a:bodyPr/>
          <a:lstStyle/>
          <a:p>
            <a:r>
              <a:rPr lang="it-IT" altLang="it-IT" dirty="0" smtClean="0">
                <a:latin typeface="Comic Sans MS" panose="030F0702030302020204" pitchFamily="66" charset="0"/>
              </a:rPr>
              <a:t>Esercizio 1</a:t>
            </a:r>
            <a:endParaRPr lang="it-IT" altLang="it-IT" dirty="0" smtClean="0">
              <a:latin typeface="Comic Sans MS" panose="030F0702030302020204" pitchFamily="66" charset="0"/>
            </a:endParaRP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2209800" y="981075"/>
            <a:ext cx="7772400" cy="2558191"/>
          </a:xfrm>
        </p:spPr>
        <p:txBody>
          <a:bodyPr/>
          <a:lstStyle/>
          <a:p>
            <a:pPr marL="0" indent="0">
              <a:buNone/>
            </a:pPr>
            <a:r>
              <a:rPr lang="it-IT" altLang="it-IT" sz="2400" dirty="0">
                <a:latin typeface="Comic Sans MS" panose="030F0702030302020204" pitchFamily="66" charset="0"/>
              </a:rPr>
              <a:t>In uno studio sulle vittime di violenze, </a:t>
            </a:r>
            <a:r>
              <a:rPr lang="it-IT" altLang="it-IT" sz="2400" dirty="0" err="1">
                <a:latin typeface="Comic Sans MS" panose="030F0702030302020204" pitchFamily="66" charset="0"/>
              </a:rPr>
              <a:t>Porcerelli</a:t>
            </a:r>
            <a:r>
              <a:rPr lang="it-IT" altLang="it-IT" sz="2400" dirty="0">
                <a:latin typeface="Comic Sans MS" panose="030F0702030302020204" pitchFamily="66" charset="0"/>
              </a:rPr>
              <a:t> et al. hanno raccolto informazioni </a:t>
            </a:r>
            <a:r>
              <a:rPr lang="it-IT" altLang="it-IT" sz="2400" dirty="0" smtClean="0">
                <a:latin typeface="Comic Sans MS" panose="030F0702030302020204" pitchFamily="66" charset="0"/>
              </a:rPr>
              <a:t>su </a:t>
            </a:r>
            <a:r>
              <a:rPr lang="it-IT" altLang="it-IT" sz="2400" dirty="0">
                <a:latin typeface="Comic Sans MS" panose="030F0702030302020204" pitchFamily="66" charset="0"/>
              </a:rPr>
              <a:t>679 donne e 345 uomini di età compresa tra i 18 e 64 anni provenienti dai consultori familiari nell’area di Detroit. I pazienti hanno compilato un questionario sugli abusi ricevuti. La tabella mostra il campione di soggetti per sesso e tipo di violenza.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208214" y="3860801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Donne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611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34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679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Uomini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308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345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919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44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33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1024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1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A sample of 35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diagnosed</a:t>
            </a:r>
            <a:r>
              <a:rPr lang="it-IT" dirty="0" smtClean="0"/>
              <a:t> with colon carcinoma in </a:t>
            </a:r>
            <a:r>
              <a:rPr lang="it-IT" dirty="0" err="1" smtClean="0"/>
              <a:t>Finland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1985-94, </a:t>
            </a:r>
            <a:r>
              <a:rPr lang="it-IT" dirty="0" err="1" smtClean="0"/>
              <a:t>followed</a:t>
            </a:r>
            <a:r>
              <a:rPr lang="it-IT" dirty="0" smtClean="0"/>
              <a:t> up 10 </a:t>
            </a:r>
            <a:r>
              <a:rPr lang="it-IT" dirty="0" err="1" smtClean="0"/>
              <a:t>years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866502" y="1463314"/>
          <a:ext cx="31711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 smtClean="0">
                <a:latin typeface="Comic Sans MS" panose="030F0702030302020204" pitchFamily="66" charset="0"/>
              </a:rPr>
              <a:t>Quale è la probabilità </a:t>
            </a:r>
            <a:r>
              <a:rPr lang="it-IT" altLang="it-IT" sz="2000" dirty="0">
                <a:latin typeface="Comic Sans MS" panose="030F0702030302020204" pitchFamily="66" charset="0"/>
              </a:rPr>
              <a:t>di sopravvivere al primo anno dopo la 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diagnosi?</a:t>
            </a:r>
            <a:endParaRPr lang="it-IT" altLang="it-IT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2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A sample of 35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diagnosed</a:t>
            </a:r>
            <a:r>
              <a:rPr lang="it-IT" dirty="0" smtClean="0"/>
              <a:t> with colon carcinoma in </a:t>
            </a:r>
            <a:r>
              <a:rPr lang="it-IT" dirty="0" err="1" smtClean="0"/>
              <a:t>Finland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1985-94, </a:t>
            </a:r>
            <a:r>
              <a:rPr lang="it-IT" dirty="0" err="1" smtClean="0"/>
              <a:t>followed</a:t>
            </a:r>
            <a:r>
              <a:rPr lang="it-IT" dirty="0" smtClean="0"/>
              <a:t> up 10 </a:t>
            </a:r>
            <a:r>
              <a:rPr lang="it-IT" dirty="0" err="1" smtClean="0"/>
              <a:t>years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866502" y="1463314"/>
          <a:ext cx="31711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 smtClean="0">
                <a:latin typeface="Comic Sans MS" panose="030F0702030302020204" pitchFamily="66" charset="0"/>
              </a:rPr>
              <a:t>Quale è la probabilità </a:t>
            </a:r>
            <a:r>
              <a:rPr lang="it-IT" altLang="it-IT" sz="2000" dirty="0">
                <a:latin typeface="Comic Sans MS" panose="030F0702030302020204" pitchFamily="66" charset="0"/>
              </a:rPr>
              <a:t>di sopravvivere al primo anno dopo la 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diagnosi?</a:t>
            </a:r>
            <a:endParaRPr lang="it-IT" altLang="it-IT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5489940" y="2902296"/>
                <a:ext cx="4716505" cy="791820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3200" b="0" dirty="0" smtClean="0"/>
                  <a:t>0,771</a:t>
                </a:r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40" y="2902296"/>
                <a:ext cx="4716505" cy="791820"/>
              </a:xfrm>
              <a:prstGeom prst="rect">
                <a:avLst/>
              </a:prstGeom>
              <a:blipFill>
                <a:blip r:embed="rId2"/>
                <a:stretch>
                  <a:fillRect b="-9559"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50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A sample of 35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diagnosed</a:t>
            </a:r>
            <a:r>
              <a:rPr lang="it-IT" dirty="0" smtClean="0"/>
              <a:t> with colon carcinoma in </a:t>
            </a:r>
            <a:r>
              <a:rPr lang="it-IT" dirty="0" err="1" smtClean="0"/>
              <a:t>Finland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1985-94, </a:t>
            </a:r>
            <a:r>
              <a:rPr lang="it-IT" dirty="0" err="1" smtClean="0"/>
              <a:t>followed</a:t>
            </a:r>
            <a:r>
              <a:rPr lang="it-IT" dirty="0" smtClean="0"/>
              <a:t> up 10 </a:t>
            </a:r>
            <a:r>
              <a:rPr lang="it-IT" dirty="0" err="1" smtClean="0"/>
              <a:t>years</a:t>
            </a:r>
            <a:endParaRPr lang="it-IT" dirty="0"/>
          </a:p>
        </p:txBody>
      </p:sp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 smtClean="0">
                <a:latin typeface="Comic Sans MS" panose="030F0702030302020204" pitchFamily="66" charset="0"/>
              </a:rPr>
              <a:t>Quale è la probabilità </a:t>
            </a:r>
            <a:r>
              <a:rPr lang="it-IT" altLang="it-IT" sz="2000" dirty="0">
                <a:latin typeface="Comic Sans MS" panose="030F0702030302020204" pitchFamily="66" charset="0"/>
              </a:rPr>
              <a:t>di 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giungere vivi al secondo anno?</a:t>
            </a:r>
            <a:endParaRPr lang="it-IT" altLang="it-IT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4653917" y="2809027"/>
                <a:ext cx="6571432" cy="798873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it-IT" sz="3200" b="0" dirty="0" smtClean="0"/>
                  <a:t>=0,714</a:t>
                </a:r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917" y="2809027"/>
                <a:ext cx="6571432" cy="798873"/>
              </a:xfrm>
              <a:prstGeom prst="rect">
                <a:avLst/>
              </a:prstGeom>
              <a:blipFill>
                <a:blip r:embed="rId2"/>
                <a:stretch>
                  <a:fillRect b="-9489"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Segnaposto contenuto 4"/>
          <p:cNvGraphicFramePr>
            <a:graphicFrameLocks/>
          </p:cNvGraphicFramePr>
          <p:nvPr>
            <p:extLst/>
          </p:nvPr>
        </p:nvGraphicFramePr>
        <p:xfrm>
          <a:off x="648787" y="1497626"/>
          <a:ext cx="2369373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5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A sample of 35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diagnosed</a:t>
            </a:r>
            <a:r>
              <a:rPr lang="it-IT" dirty="0" smtClean="0"/>
              <a:t> with colon carcinoma in </a:t>
            </a:r>
            <a:r>
              <a:rPr lang="it-IT" dirty="0" err="1" smtClean="0"/>
              <a:t>Finland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1985-94, </a:t>
            </a:r>
            <a:r>
              <a:rPr lang="it-IT" dirty="0" err="1" smtClean="0"/>
              <a:t>followed</a:t>
            </a:r>
            <a:r>
              <a:rPr lang="it-IT" dirty="0" smtClean="0"/>
              <a:t> up 10 </a:t>
            </a:r>
            <a:r>
              <a:rPr lang="it-IT" dirty="0" err="1" smtClean="0"/>
              <a:t>years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866502" y="1463314"/>
          <a:ext cx="31711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 smtClean="0">
                <a:latin typeface="Comic Sans MS" panose="030F0702030302020204" pitchFamily="66" charset="0"/>
              </a:rPr>
              <a:t>Quale è la probabilità </a:t>
            </a:r>
            <a:r>
              <a:rPr lang="it-IT" altLang="it-IT" sz="2000" dirty="0">
                <a:latin typeface="Comic Sans MS" panose="030F0702030302020204" pitchFamily="66" charset="0"/>
              </a:rPr>
              <a:t>di 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giungere vivi al secondo anno dato che si è sopravvissuti al primo anno?</a:t>
            </a:r>
            <a:endParaRPr lang="it-IT" altLang="it-IT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5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A sample of 35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diagnosed</a:t>
            </a:r>
            <a:r>
              <a:rPr lang="it-IT" dirty="0" smtClean="0"/>
              <a:t> with colon carcinoma in </a:t>
            </a:r>
            <a:r>
              <a:rPr lang="it-IT" dirty="0" err="1" smtClean="0"/>
              <a:t>Finland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1985-94, </a:t>
            </a:r>
            <a:r>
              <a:rPr lang="it-IT" dirty="0" err="1" smtClean="0"/>
              <a:t>followed</a:t>
            </a:r>
            <a:r>
              <a:rPr lang="it-IT" dirty="0" smtClean="0"/>
              <a:t> up 10 </a:t>
            </a:r>
            <a:r>
              <a:rPr lang="it-IT" dirty="0" err="1" smtClean="0"/>
              <a:t>years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866502" y="1463314"/>
          <a:ext cx="31711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 smtClean="0">
                <a:latin typeface="Comic Sans MS" panose="030F0702030302020204" pitchFamily="66" charset="0"/>
              </a:rPr>
              <a:t>Quale è la probabilità </a:t>
            </a:r>
            <a:r>
              <a:rPr lang="it-IT" altLang="it-IT" sz="2000" dirty="0">
                <a:latin typeface="Comic Sans MS" panose="030F0702030302020204" pitchFamily="66" charset="0"/>
              </a:rPr>
              <a:t>di 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giungere vivi al secondo anno dato che si è sopravvissuti al primo anno?</a:t>
            </a:r>
            <a:endParaRPr lang="it-IT" altLang="it-IT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4653916" y="2800318"/>
                <a:ext cx="7329077" cy="1363963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it-IT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</a:rPr>
                            <m:t>2|1</m:t>
                          </m:r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it-IT" sz="3200" dirty="0"/>
                        <m:t>P</m:t>
                      </m:r>
                      <m:r>
                        <m:rPr>
                          <m:nor/>
                        </m:rPr>
                        <a:rPr lang="it-IT" sz="3200" dirty="0"/>
                        <m:t>(2 ∩ 1)/</m:t>
                      </m:r>
                      <m:r>
                        <m:rPr>
                          <m:nor/>
                        </m:rPr>
                        <a:rPr lang="it-IT" altLang="it-IT" sz="3200" dirty="0"/>
                        <m:t>P</m:t>
                      </m:r>
                      <m:r>
                        <m:rPr>
                          <m:nor/>
                        </m:rPr>
                        <a:rPr lang="it-IT" altLang="it-IT" sz="3200" dirty="0"/>
                        <m:t>(1)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b="0" i="1" dirty="0" smtClean="0"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               =</m:t>
                    </m:r>
                    <m:f>
                      <m:fPr>
                        <m:ctrlPr>
                          <a:rPr lang="it-IT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25/35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27/35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it-IT" sz="3200" b="0" dirty="0" smtClean="0"/>
                  <a:t>=0,926</a:t>
                </a:r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916" y="2800318"/>
                <a:ext cx="7329077" cy="1363963"/>
              </a:xfrm>
              <a:prstGeom prst="rect">
                <a:avLst/>
              </a:prstGeom>
              <a:blipFill>
                <a:blip r:embed="rId2"/>
                <a:stretch>
                  <a:fillRect b="-870"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8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A sample of 35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diagnosed</a:t>
            </a:r>
            <a:r>
              <a:rPr lang="it-IT" dirty="0" smtClean="0"/>
              <a:t> with colon carcinoma in </a:t>
            </a:r>
            <a:r>
              <a:rPr lang="it-IT" dirty="0" err="1" smtClean="0"/>
              <a:t>Finland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1985-94, </a:t>
            </a:r>
            <a:r>
              <a:rPr lang="it-IT" dirty="0" err="1" smtClean="0"/>
              <a:t>followed</a:t>
            </a:r>
            <a:r>
              <a:rPr lang="it-IT" dirty="0" smtClean="0"/>
              <a:t> up 10 </a:t>
            </a:r>
            <a:r>
              <a:rPr lang="it-IT" dirty="0" err="1" smtClean="0"/>
              <a:t>years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648787" y="1497626"/>
          <a:ext cx="36184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4089313909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P(T|T-1)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0,771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 smtClean="0">
                <a:latin typeface="Comic Sans MS" panose="030F0702030302020204" pitchFamily="66" charset="0"/>
              </a:rPr>
              <a:t>Determinare la probabilità condizionata di sopravvivere un anno dato che si è sopravvissuti a 3,4,…9 anni</a:t>
            </a:r>
            <a:endParaRPr lang="it-IT" altLang="it-IT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A sample of 35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diagnosed</a:t>
            </a:r>
            <a:r>
              <a:rPr lang="it-IT" dirty="0" smtClean="0"/>
              <a:t> with colon carcinoma in </a:t>
            </a:r>
            <a:r>
              <a:rPr lang="it-IT" dirty="0" err="1" smtClean="0"/>
              <a:t>Finland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1985-94, </a:t>
            </a:r>
            <a:r>
              <a:rPr lang="it-IT" dirty="0" err="1" smtClean="0"/>
              <a:t>followed</a:t>
            </a:r>
            <a:r>
              <a:rPr lang="it-IT" dirty="0" smtClean="0"/>
              <a:t> up 10 </a:t>
            </a:r>
            <a:r>
              <a:rPr lang="it-IT" dirty="0" err="1" smtClean="0"/>
              <a:t>years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648787" y="1497626"/>
          <a:ext cx="36184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4089313909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P(T|T-1)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it-IT" altLang="it-IT" sz="1400"/>
          </a:p>
        </p:txBody>
      </p:sp>
      <p:sp>
        <p:nvSpPr>
          <p:cNvPr id="8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 smtClean="0">
                <a:latin typeface="Comic Sans MS" panose="030F0702030302020204" pitchFamily="66" charset="0"/>
              </a:rPr>
              <a:t>Determinare la probabilità condizionata di sopravvivere un anno dato che si è </a:t>
            </a:r>
            <a:r>
              <a:rPr lang="it-IT" altLang="it-IT" sz="2000" dirty="0" err="1" smtClean="0">
                <a:latin typeface="Comic Sans MS" panose="030F0702030302020204" pitchFamily="66" charset="0"/>
              </a:rPr>
              <a:t>sopravvisuti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 a 3,4,…9 anni</a:t>
            </a:r>
            <a:endParaRPr lang="it-IT" altLang="it-IT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A sample of 35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diagnosed</a:t>
            </a:r>
            <a:r>
              <a:rPr lang="it-IT" dirty="0" smtClean="0"/>
              <a:t> with colon carcinoma in </a:t>
            </a:r>
            <a:r>
              <a:rPr lang="it-IT" dirty="0" err="1" smtClean="0"/>
              <a:t>Finland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1985-94, </a:t>
            </a:r>
            <a:r>
              <a:rPr lang="it-IT" dirty="0" err="1" smtClean="0"/>
              <a:t>followed</a:t>
            </a:r>
            <a:r>
              <a:rPr lang="it-IT" dirty="0" smtClean="0"/>
              <a:t> up 10 </a:t>
            </a:r>
            <a:r>
              <a:rPr lang="it-IT" dirty="0" err="1" smtClean="0"/>
              <a:t>years</a:t>
            </a:r>
            <a:endParaRPr lang="it-IT" dirty="0"/>
          </a:p>
        </p:txBody>
      </p:sp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 smtClean="0">
                <a:latin typeface="Comic Sans MS" panose="030F0702030302020204" pitchFamily="66" charset="0"/>
              </a:rPr>
              <a:t>Quale è la probabilità </a:t>
            </a:r>
            <a:r>
              <a:rPr lang="it-IT" altLang="it-IT" sz="2000" dirty="0">
                <a:latin typeface="Comic Sans MS" panose="030F0702030302020204" pitchFamily="66" charset="0"/>
              </a:rPr>
              <a:t>di 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giungere vivi al quinto anno?</a:t>
            </a:r>
            <a:endParaRPr lang="it-IT" altLang="it-IT" sz="2000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Segnaposto contenuto 4"/>
          <p:cNvGraphicFramePr>
            <a:graphicFrameLocks/>
          </p:cNvGraphicFramePr>
          <p:nvPr>
            <p:extLst/>
          </p:nvPr>
        </p:nvGraphicFramePr>
        <p:xfrm>
          <a:off x="648787" y="1497626"/>
          <a:ext cx="36184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4089313909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P(T|T-1)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1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A sample of 35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diagnosed</a:t>
            </a:r>
            <a:r>
              <a:rPr lang="it-IT" dirty="0" smtClean="0"/>
              <a:t> with colon carcinoma in </a:t>
            </a:r>
            <a:r>
              <a:rPr lang="it-IT" dirty="0" err="1" smtClean="0"/>
              <a:t>Finland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1985-94, </a:t>
            </a:r>
            <a:r>
              <a:rPr lang="it-IT" dirty="0" err="1" smtClean="0"/>
              <a:t>followed</a:t>
            </a:r>
            <a:r>
              <a:rPr lang="it-IT" dirty="0" smtClean="0"/>
              <a:t> up 10 </a:t>
            </a:r>
            <a:r>
              <a:rPr lang="it-IT" dirty="0" err="1" smtClean="0"/>
              <a:t>years</a:t>
            </a:r>
            <a:endParaRPr lang="it-IT" dirty="0"/>
          </a:p>
        </p:txBody>
      </p:sp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 smtClean="0">
                <a:latin typeface="Comic Sans MS" panose="030F0702030302020204" pitchFamily="66" charset="0"/>
              </a:rPr>
              <a:t>Quale è la probabilità </a:t>
            </a:r>
            <a:r>
              <a:rPr lang="it-IT" altLang="it-IT" sz="2000" dirty="0">
                <a:latin typeface="Comic Sans MS" panose="030F0702030302020204" pitchFamily="66" charset="0"/>
              </a:rPr>
              <a:t>di 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giungere vivi al quinto anno?</a:t>
            </a:r>
            <a:endParaRPr lang="it-IT" altLang="it-IT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4653917" y="2809027"/>
                <a:ext cx="7154906" cy="2269147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it-IT" sz="3200" i="1" dirty="0" smtClean="0">
                    <a:latin typeface="Cambria Math" panose="02040503050406030204" pitchFamily="18" charset="0"/>
                  </a:rPr>
                  <a:t>=</a:t>
                </a:r>
              </a:p>
              <a:p>
                <a:pPr>
                  <a:defRPr/>
                </a:pPr>
                <a:r>
                  <a:rPr lang="it-IT" sz="3200" b="0" dirty="0" smtClean="0"/>
                  <a:t>         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3200" b="0" dirty="0" smtClean="0"/>
                  <a:t>P(1∩2∩3∩4</a:t>
                </a:r>
                <a:r>
                  <a:rPr lang="it-IT" sz="3200" dirty="0"/>
                  <a:t> </a:t>
                </a:r>
                <a:r>
                  <a:rPr lang="it-IT" sz="3200" dirty="0" smtClean="0"/>
                  <a:t>∩5)=</a:t>
                </a:r>
                <a:endParaRPr lang="it-IT" sz="3200" b="0" dirty="0" smtClean="0"/>
              </a:p>
              <a:p>
                <a:pPr>
                  <a:defRPr/>
                </a:pPr>
                <a:r>
                  <a:rPr lang="it-IT" sz="3200" b="0" dirty="0" smtClean="0"/>
                  <a:t>          =P(1)P(2|1)</a:t>
                </a:r>
                <a:r>
                  <a:rPr lang="it-IT" sz="3200" dirty="0" smtClean="0"/>
                  <a:t>P(3|2)P(4|3)P(5|4)</a:t>
                </a:r>
                <a:r>
                  <a:rPr lang="it-IT" sz="3200" b="0" dirty="0" smtClean="0"/>
                  <a:t>=</a:t>
                </a:r>
              </a:p>
              <a:p>
                <a:pPr>
                  <a:defRPr/>
                </a:pPr>
                <a:r>
                  <a:rPr lang="it-IT" sz="3200" dirty="0"/>
                  <a:t>	=</a:t>
                </a:r>
                <a:r>
                  <a:rPr lang="it-IT" sz="3200" dirty="0" smtClean="0"/>
                  <a:t>0.457</a:t>
                </a:r>
                <a:endParaRPr lang="it-IT" sz="3200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917" y="2809027"/>
                <a:ext cx="7154906" cy="2269147"/>
              </a:xfrm>
              <a:prstGeom prst="rect">
                <a:avLst/>
              </a:prstGeom>
              <a:blipFill>
                <a:blip r:embed="rId2"/>
                <a:stretch>
                  <a:fillRect b="-7143"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Segnaposto contenuto 4"/>
          <p:cNvGraphicFramePr>
            <a:graphicFrameLocks/>
          </p:cNvGraphicFramePr>
          <p:nvPr/>
        </p:nvGraphicFramePr>
        <p:xfrm>
          <a:off x="648787" y="1497626"/>
          <a:ext cx="3618412" cy="533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4089313909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P(T|T-1)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8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A sample of 35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diagnosed</a:t>
            </a:r>
            <a:r>
              <a:rPr lang="it-IT" dirty="0" smtClean="0"/>
              <a:t> with colon carcinoma in </a:t>
            </a:r>
            <a:r>
              <a:rPr lang="it-IT" dirty="0" err="1" smtClean="0"/>
              <a:t>Finland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1985-94, </a:t>
            </a:r>
            <a:r>
              <a:rPr lang="it-IT" dirty="0" err="1" smtClean="0"/>
              <a:t>followed</a:t>
            </a:r>
            <a:r>
              <a:rPr lang="it-IT" dirty="0" smtClean="0"/>
              <a:t> up 10 </a:t>
            </a:r>
            <a:r>
              <a:rPr lang="it-IT" dirty="0" err="1" smtClean="0"/>
              <a:t>years</a:t>
            </a:r>
            <a:endParaRPr lang="it-IT" dirty="0"/>
          </a:p>
        </p:txBody>
      </p:sp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 smtClean="0">
                <a:latin typeface="Comic Sans MS" panose="030F0702030302020204" pitchFamily="66" charset="0"/>
              </a:rPr>
              <a:t>Qual è la probabilità di essere ancora vivi dopo 10 anni dalla diagnosi, dato che si è sopravvissuti i primi 5?</a:t>
            </a:r>
          </a:p>
        </p:txBody>
      </p:sp>
      <p:graphicFrame>
        <p:nvGraphicFramePr>
          <p:cNvPr id="9" name="Segnaposto contenuto 4"/>
          <p:cNvGraphicFramePr>
            <a:graphicFrameLocks/>
          </p:cNvGraphicFramePr>
          <p:nvPr>
            <p:extLst/>
          </p:nvPr>
        </p:nvGraphicFramePr>
        <p:xfrm>
          <a:off x="648787" y="1417091"/>
          <a:ext cx="3618412" cy="526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4089313909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P(T|T-1)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2928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8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283593"/>
              </p:ext>
            </p:extLst>
          </p:nvPr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Donne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611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34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679</a:t>
                      </a:r>
                      <a:endParaRPr lang="it-IT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Uomini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308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345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919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44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33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1024</a:t>
                      </a:r>
                      <a:endParaRPr lang="it-IT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838200" y="3797988"/>
            <a:ext cx="6538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it-IT" altLang="it-IT" sz="2800" dirty="0" smtClean="0">
                <a:latin typeface="Comic Sans MS" panose="030F0702030302020204" pitchFamily="66" charset="0"/>
              </a:rPr>
              <a:t>P(D)=679/1024=0.6631 (marginale)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altLang="it-IT" sz="2700" dirty="0">
                <a:latin typeface="Comic Sans MS" panose="030F0702030302020204" pitchFamily="66" charset="0"/>
              </a:rPr>
              <a:t>Supponiamo di scegliere a caso un soggetto, qual è la probabilità che sia una donna? come si chiama tale probabilità?</a:t>
            </a:r>
            <a:br>
              <a:rPr lang="it-IT" altLang="it-IT" sz="2700" dirty="0">
                <a:latin typeface="Comic Sans MS" panose="030F0702030302020204" pitchFamily="66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729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8343" y="58739"/>
            <a:ext cx="11843657" cy="1570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A sample of 35 </a:t>
            </a:r>
            <a:r>
              <a:rPr lang="it-IT" dirty="0" err="1" smtClean="0"/>
              <a:t>patients</a:t>
            </a:r>
            <a:r>
              <a:rPr lang="it-IT" dirty="0" smtClean="0"/>
              <a:t> </a:t>
            </a:r>
            <a:r>
              <a:rPr lang="it-IT" dirty="0" err="1" smtClean="0"/>
              <a:t>diagnosed</a:t>
            </a:r>
            <a:r>
              <a:rPr lang="it-IT" dirty="0" smtClean="0"/>
              <a:t> with colon carcinoma in </a:t>
            </a:r>
            <a:r>
              <a:rPr lang="it-IT" dirty="0" err="1" smtClean="0"/>
              <a:t>Finland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1985-94, </a:t>
            </a:r>
            <a:r>
              <a:rPr lang="it-IT" dirty="0" err="1" smtClean="0"/>
              <a:t>followed</a:t>
            </a:r>
            <a:r>
              <a:rPr lang="it-IT" dirty="0" smtClean="0"/>
              <a:t> up 10 </a:t>
            </a:r>
            <a:r>
              <a:rPr lang="it-IT" dirty="0" err="1" smtClean="0"/>
              <a:t>years</a:t>
            </a:r>
            <a:endParaRPr lang="it-IT" dirty="0"/>
          </a:p>
        </p:txBody>
      </p:sp>
      <p:sp>
        <p:nvSpPr>
          <p:cNvPr id="93225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B9C423-3234-473E-B65B-E852F6F99122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it-IT" altLang="it-IT" sz="1400"/>
          </a:p>
        </p:txBody>
      </p:sp>
      <p:sp>
        <p:nvSpPr>
          <p:cNvPr id="93227" name="CasellaDiTesto 6"/>
          <p:cNvSpPr txBox="1">
            <a:spLocks noChangeArrowheads="1"/>
          </p:cNvSpPr>
          <p:nvPr/>
        </p:nvSpPr>
        <p:spPr bwMode="auto">
          <a:xfrm>
            <a:off x="4371702" y="1805900"/>
            <a:ext cx="72874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dirty="0" smtClean="0">
                <a:latin typeface="Comic Sans MS" panose="030F0702030302020204" pitchFamily="66" charset="0"/>
              </a:rPr>
              <a:t>Qual è la probabilità di essere ancora vivi dopo 10 anni dalla diagnosi, dato che si è sopravvissuti i primi 5?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4653916" y="2809027"/>
                <a:ext cx="7111363" cy="1453603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it-I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10|5</m:t>
                        </m:r>
                      </m:e>
                    </m:d>
                    <m:r>
                      <a:rPr lang="it-IT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it-IT" sz="3200" dirty="0">
                            <a:solidFill>
                              <a:schemeClr val="tx1"/>
                            </a:solidFill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it-IT" sz="3200" dirty="0">
                            <a:solidFill>
                              <a:schemeClr val="tx1"/>
                            </a:solidFill>
                          </a:rPr>
                          <m:t>(10∩5)</m:t>
                        </m:r>
                      </m:num>
                      <m:den>
                        <m:r>
                          <m:rPr>
                            <m:nor/>
                          </m:rPr>
                          <a:rPr lang="it-IT" altLang="it-IT" sz="3200" dirty="0">
                            <a:solidFill>
                              <a:schemeClr val="tx1"/>
                            </a:solidFill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it-IT" altLang="it-IT" sz="3200" dirty="0">
                            <a:solidFill>
                              <a:schemeClr val="tx1"/>
                            </a:solidFill>
                          </a:rPr>
                          <m:t>(5)</m:t>
                        </m:r>
                      </m:den>
                    </m:f>
                  </m:oMath>
                </a14:m>
                <a:r>
                  <a:rPr lang="it-IT" sz="3200" b="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it-IT" sz="3200" dirty="0"/>
                          <m:t>P</m:t>
                        </m:r>
                        <m:r>
                          <m:rPr>
                            <m:nor/>
                          </m:rPr>
                          <a:rPr lang="it-IT" sz="3200" dirty="0"/>
                          <m:t>(10)</m:t>
                        </m:r>
                      </m:num>
                      <m:den>
                        <m:r>
                          <m:rPr>
                            <m:nor/>
                          </m:rPr>
                          <a:rPr lang="it-IT" altLang="it-IT" sz="3200" dirty="0"/>
                          <m:t>P</m:t>
                        </m:r>
                        <m:r>
                          <m:rPr>
                            <m:nor/>
                          </m:rPr>
                          <a:rPr lang="it-IT" altLang="it-IT" sz="3200" dirty="0"/>
                          <m:t>(5)</m:t>
                        </m:r>
                      </m:den>
                    </m:f>
                  </m:oMath>
                </a14:m>
                <a:r>
                  <a:rPr lang="it-IT" sz="32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it-IT" sz="3200" b="0" i="0" dirty="0" smtClean="0"/>
                          <m:t>9/35</m:t>
                        </m:r>
                      </m:num>
                      <m:den>
                        <m:r>
                          <m:rPr>
                            <m:nor/>
                          </m:rPr>
                          <a:rPr lang="it-IT" altLang="it-IT" sz="3200" b="0" i="0" dirty="0" smtClean="0"/>
                          <m:t>16/35</m:t>
                        </m:r>
                      </m:den>
                    </m:f>
                  </m:oMath>
                </a14:m>
                <a:r>
                  <a:rPr lang="it-IT" sz="3200" dirty="0" smtClean="0"/>
                  <a:t>=0,5625</a:t>
                </a:r>
                <a:endParaRPr lang="it-IT" sz="3200" dirty="0"/>
              </a:p>
              <a:p>
                <a:pPr>
                  <a:defRPr/>
                </a:pPr>
                <a:endParaRPr lang="it-IT" sz="3200" b="0" dirty="0" smtClean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916" y="2809027"/>
                <a:ext cx="7111363" cy="1453603"/>
              </a:xfrm>
              <a:prstGeom prst="rect">
                <a:avLst/>
              </a:prstGeom>
              <a:blipFill>
                <a:blip r:embed="rId2"/>
                <a:stretch>
                  <a:fillRect r="-1449"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Segnaposto contenuto 4"/>
          <p:cNvGraphicFramePr>
            <a:graphicFrameLocks/>
          </p:cNvGraphicFramePr>
          <p:nvPr/>
        </p:nvGraphicFramePr>
        <p:xfrm>
          <a:off x="648787" y="1417091"/>
          <a:ext cx="3618412" cy="526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039">
                  <a:extLst>
                    <a:ext uri="{9D8B030D-6E8A-4147-A177-3AD203B41FA5}">
                      <a16:colId xmlns:a16="http://schemas.microsoft.com/office/drawing/2014/main" val="4089313909"/>
                    </a:ext>
                  </a:extLst>
                </a:gridCol>
              </a:tblGrid>
              <a:tr h="382065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Time 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P(T|T-1)</a:t>
                      </a:r>
                      <a:endParaRPr lang="it-IT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28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kumimoji="0" lang="it-IT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5899215"/>
                  </a:ext>
                </a:extLst>
              </a:tr>
              <a:tr h="2928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0475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Donne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611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34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679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Uomini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308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345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919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44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33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1024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325563"/>
          </a:xfrm>
        </p:spPr>
        <p:txBody>
          <a:bodyPr>
            <a:normAutofit/>
          </a:bodyPr>
          <a:lstStyle/>
          <a:p>
            <a:r>
              <a:rPr lang="it-IT" altLang="it-IT" sz="2700" dirty="0" smtClean="0">
                <a:latin typeface="Comic Sans MS" panose="030F0702030302020204" pitchFamily="66" charset="0"/>
              </a:rPr>
              <a:t>2. Se scegliamo un soggetto a caso, qual è la probabilità che sia una donna e un caso di abuso dovuto al partner? come si chiama tale probabilità?</a:t>
            </a:r>
            <a:endParaRPr lang="it-IT" altLang="it-IT" sz="27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32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25664"/>
              </p:ext>
            </p:extLst>
          </p:nvPr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Donne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611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34</a:t>
                      </a:r>
                      <a:endParaRPr lang="it-IT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679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Uomini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308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345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919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44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33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1024</a:t>
                      </a:r>
                      <a:endParaRPr lang="it-IT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838200" y="3797988"/>
            <a:ext cx="9883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800" dirty="0" smtClean="0">
                <a:latin typeface="Comic Sans MS" panose="030F0702030302020204" pitchFamily="66" charset="0"/>
              </a:rPr>
              <a:t>2. P(D</a:t>
            </a:r>
            <a:r>
              <a:rPr lang="it-IT" altLang="it-IT" sz="2800" dirty="0" smtClean="0">
                <a:latin typeface="Franklin Gothic Medium" panose="020B0603020102020204" pitchFamily="34" charset="0"/>
              </a:rPr>
              <a:t>∩ Vittime del partner) = </a:t>
            </a:r>
            <a:r>
              <a:rPr lang="it-IT" altLang="it-IT" sz="2800" dirty="0" smtClean="0">
                <a:latin typeface="Comic Sans MS" panose="030F0702030302020204" pitchFamily="66" charset="0"/>
              </a:rPr>
              <a:t>34/1024 = 0.0332 (congiunta)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325563"/>
          </a:xfrm>
        </p:spPr>
        <p:txBody>
          <a:bodyPr>
            <a:normAutofit/>
          </a:bodyPr>
          <a:lstStyle/>
          <a:p>
            <a:r>
              <a:rPr lang="it-IT" altLang="it-IT" sz="2700" dirty="0" smtClean="0">
                <a:latin typeface="Comic Sans MS" panose="030F0702030302020204" pitchFamily="66" charset="0"/>
              </a:rPr>
              <a:t>2. Se scegliamo un soggetto a caso, qual è la probabilità che sia una donna e un caso di abuso dovuto al partner? come si chiama tale probabilità?</a:t>
            </a:r>
            <a:endParaRPr lang="it-IT" altLang="it-IT" sz="27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0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08699"/>
              </p:ext>
            </p:extLst>
          </p:nvPr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Donne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611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34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679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Uomini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308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345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919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44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28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1024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325563"/>
          </a:xfrm>
        </p:spPr>
        <p:txBody>
          <a:bodyPr>
            <a:normAutofit/>
          </a:bodyPr>
          <a:lstStyle/>
          <a:p>
            <a:r>
              <a:rPr lang="it-IT" altLang="it-IT" sz="2700" dirty="0" smtClean="0">
                <a:latin typeface="Comic Sans MS" panose="030F0702030302020204" pitchFamily="66" charset="0"/>
              </a:rPr>
              <a:t>3. Supponiamo di scegliere un uomo a caso, qual è la probabilità che abbia avuto una violenza da persone che non siano il partner, ma non sia una vittima multipla?</a:t>
            </a:r>
          </a:p>
        </p:txBody>
      </p:sp>
    </p:spTree>
    <p:extLst>
      <p:ext uri="{BB962C8B-B14F-4D97-AF65-F5344CB8AC3E}">
        <p14:creationId xmlns:p14="http://schemas.microsoft.com/office/powerpoint/2010/main" val="25517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341616"/>
              </p:ext>
            </p:extLst>
          </p:nvPr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Donne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611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34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679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Uomini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308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  <a:endParaRPr lang="it-IT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345</a:t>
                      </a:r>
                      <a:endParaRPr lang="it-IT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919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44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28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1024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1075460" y="3797988"/>
            <a:ext cx="10367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800" dirty="0" smtClean="0">
                <a:latin typeface="Comic Sans MS" panose="030F0702030302020204" pitchFamily="66" charset="0"/>
              </a:rPr>
              <a:t>3. P(</a:t>
            </a:r>
            <a:r>
              <a:rPr lang="it-IT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Vittime non del </a:t>
            </a:r>
            <a:r>
              <a:rPr lang="it-IT" sz="2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partner|U</a:t>
            </a:r>
            <a:r>
              <a:rPr lang="it-IT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)=</a:t>
            </a:r>
            <a:r>
              <a:rPr lang="it-IT" altLang="it-IT" sz="2800" dirty="0" smtClean="0">
                <a:latin typeface="Comic Sans MS" panose="030F0702030302020204" pitchFamily="66" charset="0"/>
              </a:rPr>
              <a:t>17/345=0.0493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325563"/>
          </a:xfrm>
        </p:spPr>
        <p:txBody>
          <a:bodyPr>
            <a:normAutofit/>
          </a:bodyPr>
          <a:lstStyle/>
          <a:p>
            <a:r>
              <a:rPr lang="it-IT" altLang="it-IT" sz="2700" dirty="0" smtClean="0">
                <a:latin typeface="Comic Sans MS" panose="030F0702030302020204" pitchFamily="66" charset="0"/>
              </a:rPr>
              <a:t>3. Supponiamo di scegliere un uomo a caso, qual è la probabilità che abbia avuto una violenza da persone che non siano il partner, ma non sia una vittima multipla?</a:t>
            </a:r>
          </a:p>
        </p:txBody>
      </p:sp>
    </p:spTree>
    <p:extLst>
      <p:ext uri="{BB962C8B-B14F-4D97-AF65-F5344CB8AC3E}">
        <p14:creationId xmlns:p14="http://schemas.microsoft.com/office/powerpoint/2010/main" val="135236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13609"/>
              </p:ext>
            </p:extLst>
          </p:nvPr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Donne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611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34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679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Uomini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308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345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919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44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28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1024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325563"/>
          </a:xfrm>
        </p:spPr>
        <p:txBody>
          <a:bodyPr>
            <a:normAutofit/>
          </a:bodyPr>
          <a:lstStyle/>
          <a:p>
            <a:r>
              <a:rPr lang="it-IT" altLang="it-IT" sz="2700" dirty="0">
                <a:latin typeface="Comic Sans MS" panose="030F0702030302020204" pitchFamily="66" charset="0"/>
              </a:rPr>
              <a:t>4</a:t>
            </a:r>
            <a:r>
              <a:rPr lang="it-IT" altLang="it-IT" sz="2700" dirty="0" smtClean="0">
                <a:latin typeface="Comic Sans MS" panose="030F0702030302020204" pitchFamily="66" charset="0"/>
              </a:rPr>
              <a:t>. Supponiamo di scegliere un soggetto a caso, qual è la probabilità che sia un uomo o un individuo che abbia avuto un abuso dal partner?</a:t>
            </a:r>
          </a:p>
        </p:txBody>
      </p:sp>
    </p:spTree>
    <p:extLst>
      <p:ext uri="{BB962C8B-B14F-4D97-AF65-F5344CB8AC3E}">
        <p14:creationId xmlns:p14="http://schemas.microsoft.com/office/powerpoint/2010/main" val="37204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114878"/>
              </p:ext>
            </p:extLst>
          </p:nvPr>
        </p:nvGraphicFramePr>
        <p:xfrm>
          <a:off x="1883228" y="1365267"/>
          <a:ext cx="8185151" cy="195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2269471979"/>
                    </a:ext>
                  </a:extLst>
                </a:gridCol>
                <a:gridCol w="1565593">
                  <a:extLst>
                    <a:ext uri="{9D8B030D-6E8A-4147-A177-3AD203B41FA5}">
                      <a16:colId xmlns:a16="http://schemas.microsoft.com/office/drawing/2014/main" val="3437840427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35285212"/>
                    </a:ext>
                  </a:extLst>
                </a:gridCol>
                <a:gridCol w="1986280">
                  <a:extLst>
                    <a:ext uri="{9D8B030D-6E8A-4147-A177-3AD203B41FA5}">
                      <a16:colId xmlns:a16="http://schemas.microsoft.com/office/drawing/2014/main" val="3293035225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42322329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29199273"/>
                    </a:ext>
                  </a:extLst>
                </a:gridCol>
              </a:tblGrid>
              <a:tr h="842775">
                <a:tc>
                  <a:txBody>
                    <a:bodyPr/>
                    <a:lstStyle/>
                    <a:p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vittime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non del partner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Vittime</a:t>
                      </a:r>
                    </a:p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multiple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251055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Donne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611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34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16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679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559396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Uomini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308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17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345</a:t>
                      </a:r>
                      <a:endParaRPr lang="it-IT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720590"/>
                  </a:ext>
                </a:extLst>
              </a:tr>
              <a:tr h="371008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Totale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Comic Sans MS" panose="030F0702030302020204" pitchFamily="66" charset="0"/>
                        </a:rPr>
                        <a:t>919</a:t>
                      </a:r>
                      <a:endParaRPr lang="it-IT" sz="1800" dirty="0"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44</a:t>
                      </a:r>
                      <a:endParaRPr lang="it-IT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33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28</a:t>
                      </a:r>
                      <a:endParaRPr lang="it-IT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1024</a:t>
                      </a:r>
                      <a:endParaRPr lang="it-IT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41" marB="45741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856149"/>
                  </a:ext>
                </a:extLst>
              </a:tr>
            </a:tbl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138702"/>
            <a:ext cx="10515600" cy="1325563"/>
          </a:xfrm>
        </p:spPr>
        <p:txBody>
          <a:bodyPr>
            <a:normAutofit/>
          </a:bodyPr>
          <a:lstStyle/>
          <a:p>
            <a:r>
              <a:rPr lang="it-IT" altLang="it-IT" sz="2700" dirty="0">
                <a:latin typeface="Comic Sans MS" panose="030F0702030302020204" pitchFamily="66" charset="0"/>
              </a:rPr>
              <a:t>4</a:t>
            </a:r>
            <a:r>
              <a:rPr lang="it-IT" altLang="it-IT" sz="2700" dirty="0" smtClean="0">
                <a:latin typeface="Comic Sans MS" panose="030F0702030302020204" pitchFamily="66" charset="0"/>
              </a:rPr>
              <a:t>. Supponiamo di scegliere un soggetto a caso, qual è la probabilità che sia un uomo o un individuo che abbia avuto un abuso dal partner?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838200" y="3537166"/>
                <a:ext cx="10310948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altLang="it-IT" sz="2800" dirty="0" smtClean="0">
                    <a:latin typeface="Comic Sans MS" panose="030F0702030302020204" pitchFamily="66" charset="0"/>
                  </a:rPr>
                  <a:t>P(U </a:t>
                </a:r>
                <a14:m>
                  <m:oMath xmlns:m="http://schemas.openxmlformats.org/officeDocument/2006/math">
                    <m:r>
                      <a:rPr lang="it-IT" alt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altLang="it-IT" sz="2800" dirty="0" smtClean="0">
                    <a:latin typeface="Comic Sans MS" panose="030F0702030302020204" pitchFamily="66" charset="0"/>
                  </a:rPr>
                  <a:t>partner) = P(U)+P(partner)-P(U </a:t>
                </a:r>
                <a:r>
                  <a:rPr lang="it-IT" altLang="it-IT" sz="2800" dirty="0" smtClean="0">
                    <a:latin typeface="Comic Sans MS" panose="030F0702030302020204" pitchFamily="66" charset="0"/>
                    <a:sym typeface="Symbol" panose="05050102010706020507" pitchFamily="18" charset="2"/>
                  </a:rPr>
                  <a:t> partner) =</a:t>
                </a:r>
              </a:p>
              <a:p>
                <a:endParaRPr lang="it-IT" altLang="it-IT" sz="2800" dirty="0" smtClean="0">
                  <a:latin typeface="Comic Sans MS" panose="030F0702030302020204" pitchFamily="66" charset="0"/>
                  <a:sym typeface="Symbol" panose="05050102010706020507" pitchFamily="18" charset="2"/>
                </a:endParaRPr>
              </a:p>
              <a:p>
                <a:r>
                  <a:rPr lang="it-IT" altLang="it-IT" sz="2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it-IT" altLang="it-IT" sz="2800" dirty="0" smtClean="0">
                    <a:latin typeface="Comic Sans MS" panose="030F0702030302020204" pitchFamily="66" charset="0"/>
                    <a:sym typeface="Symbol" panose="05050102010706020507" pitchFamily="18" charset="2"/>
                  </a:rPr>
                  <a:t>                      = 345/1024 + 44/1024 – 10/1024  =</a:t>
                </a:r>
              </a:p>
              <a:p>
                <a:r>
                  <a:rPr lang="it-IT" altLang="it-IT" sz="2800" dirty="0" smtClean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</a:p>
              <a:p>
                <a:r>
                  <a:rPr lang="it-IT" altLang="it-IT" sz="28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 </a:t>
                </a:r>
                <a:r>
                  <a:rPr lang="it-IT" altLang="it-IT" sz="2800" dirty="0" smtClean="0">
                    <a:latin typeface="Comic Sans MS" panose="030F0702030302020204" pitchFamily="66" charset="0"/>
                    <a:sym typeface="Symbol" panose="05050102010706020507" pitchFamily="18" charset="2"/>
                  </a:rPr>
                  <a:t>                      = 379/1024 = 0.3701</a:t>
                </a:r>
              </a:p>
              <a:p>
                <a:endParaRPr lang="it-IT" altLang="it-IT" sz="2800" dirty="0" smtClean="0">
                  <a:latin typeface="Comic Sans MS" panose="030F0702030302020204" pitchFamily="66" charset="0"/>
                  <a:sym typeface="Symbol" panose="05050102010706020507" pitchFamily="18" charset="2"/>
                </a:endParaRPr>
              </a:p>
              <a:p>
                <a:r>
                  <a:rPr lang="it-IT" altLang="it-IT" sz="2800" dirty="0" smtClean="0">
                    <a:latin typeface="Comic Sans MS" panose="030F0702030302020204" pitchFamily="66" charset="0"/>
                    <a:sym typeface="Symbol" panose="05050102010706020507" pitchFamily="18" charset="2"/>
                  </a:rPr>
                  <a:t>Oppure (308+10+17+10+34)/1024=0.3701</a:t>
                </a:r>
                <a:endParaRPr lang="it-IT" altLang="it-IT" sz="2800" dirty="0">
                  <a:latin typeface="Comic Sans MS" panose="030F0702030302020204" pitchFamily="66" charset="0"/>
                  <a:sym typeface="Symbol" panose="05050102010706020507" pitchFamily="18" charset="2"/>
                </a:endParaRPr>
              </a:p>
              <a:p>
                <a:endParaRPr lang="it-IT" altLang="it-IT" sz="28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37166"/>
                <a:ext cx="10310948" cy="3539430"/>
              </a:xfrm>
              <a:prstGeom prst="rect">
                <a:avLst/>
              </a:prstGeom>
              <a:blipFill>
                <a:blip r:embed="rId2"/>
                <a:stretch>
                  <a:fillRect l="-1242" t="-189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0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2491</Words>
  <Application>Microsoft Office PowerPoint</Application>
  <PresentationFormat>Widescreen</PresentationFormat>
  <Paragraphs>724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Comic Sans MS</vt:lpstr>
      <vt:lpstr>Franklin Gothic Medium</vt:lpstr>
      <vt:lpstr>Symbol</vt:lpstr>
      <vt:lpstr>Times New Roman</vt:lpstr>
      <vt:lpstr>Tema di Office</vt:lpstr>
      <vt:lpstr>Esercizi probabilità</vt:lpstr>
      <vt:lpstr>Esercizio 1</vt:lpstr>
      <vt:lpstr>Supponiamo di scegliere a caso un soggetto, qual è la probabilità che sia una donna? come si chiama tale probabilità? </vt:lpstr>
      <vt:lpstr>2. Se scegliamo un soggetto a caso, qual è la probabilità che sia una donna e un caso di abuso dovuto al partner? come si chiama tale probabilità?</vt:lpstr>
      <vt:lpstr>2. Se scegliamo un soggetto a caso, qual è la probabilità che sia una donna e un caso di abuso dovuto al partner? come si chiama tale probabilità?</vt:lpstr>
      <vt:lpstr>3. Supponiamo di scegliere un uomo a caso, qual è la probabilità che abbia avuto una violenza da persone che non siano il partner, ma non sia una vittima multipla?</vt:lpstr>
      <vt:lpstr>3. Supponiamo di scegliere un uomo a caso, qual è la probabilità che abbia avuto una violenza da persone che non siano il partner, ma non sia una vittima multipla?</vt:lpstr>
      <vt:lpstr>4. Supponiamo di scegliere un soggetto a caso, qual è la probabilità che sia un uomo o un individuo che abbia avuto un abuso dal partner?</vt:lpstr>
      <vt:lpstr>4. Supponiamo di scegliere un soggetto a caso, qual è la probabilità che sia un uomo o un individuo che abbia avuto un abuso dal partner?</vt:lpstr>
      <vt:lpstr>Esercizio 2</vt:lpstr>
      <vt:lpstr>Presentazione standard di PowerPoint</vt:lpstr>
      <vt:lpstr>Presentazione standard di PowerPoint</vt:lpstr>
      <vt:lpstr>Presentazione standard di PowerPoint</vt:lpstr>
      <vt:lpstr>Esercizio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  <vt:lpstr>A sample of 35 patients diagnosed with colon carcinoma in Finland during 1985-94, followed up 10 years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 probabilità</dc:title>
  <dc:creator>paola rebora</dc:creator>
  <cp:lastModifiedBy>paola rebora</cp:lastModifiedBy>
  <cp:revision>40</cp:revision>
  <cp:lastPrinted>2020-10-13T16:41:28Z</cp:lastPrinted>
  <dcterms:created xsi:type="dcterms:W3CDTF">2020-10-13T09:03:53Z</dcterms:created>
  <dcterms:modified xsi:type="dcterms:W3CDTF">2021-10-12T13:20:01Z</dcterms:modified>
</cp:coreProperties>
</file>