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27" r:id="rId2"/>
    <p:sldId id="428" r:id="rId3"/>
    <p:sldId id="429" r:id="rId4"/>
    <p:sldId id="430" r:id="rId5"/>
    <p:sldId id="43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FD167-BA7C-43B8-8A83-2662F531262F}" type="datetimeFigureOut">
              <a:rPr lang="it-IT" smtClean="0"/>
              <a:t>20/10/2024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59B16-29AF-4735-A3C1-277FF3AC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60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/>
            <a:r>
              <a:rPr lang="it-IT" altLang="it-IT" dirty="0"/>
              <a:t>Massimo /</a:t>
            </a:r>
            <a:r>
              <a:rPr lang="it-IT" altLang="it-IT" dirty="0" err="1"/>
              <a:t>inflessione</a:t>
            </a:r>
            <a:r>
              <a:rPr lang="it-IT" altLang="it-IT" dirty="0"/>
              <a:t> </a:t>
            </a:r>
            <a:r>
              <a:rPr lang="it-IT" altLang="it-IT" dirty="0" err="1"/>
              <a:t>punto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123599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/>
            <a:r>
              <a:rPr lang="it-IT" altLang="it-IT" dirty="0"/>
              <a:t>Massimo /</a:t>
            </a:r>
            <a:r>
              <a:rPr lang="it-IT" altLang="it-IT" dirty="0" err="1"/>
              <a:t>inflessione</a:t>
            </a:r>
            <a:r>
              <a:rPr lang="it-IT" altLang="it-IT" dirty="0"/>
              <a:t> </a:t>
            </a:r>
            <a:r>
              <a:rPr lang="it-IT" altLang="it-IT" dirty="0" err="1"/>
              <a:t>punto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780709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/>
            <a:r>
              <a:rPr lang="it-IT" altLang="it-IT" dirty="0"/>
              <a:t>Massimo /</a:t>
            </a:r>
            <a:r>
              <a:rPr lang="it-IT" altLang="it-IT" dirty="0" err="1"/>
              <a:t>inflessione</a:t>
            </a:r>
            <a:r>
              <a:rPr lang="it-IT" altLang="it-IT" dirty="0"/>
              <a:t> </a:t>
            </a:r>
            <a:r>
              <a:rPr lang="it-IT" altLang="it-IT" dirty="0" err="1"/>
              <a:t>punto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669349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/>
            <a:r>
              <a:rPr lang="it-IT" altLang="it-IT" dirty="0"/>
              <a:t>Massimo /</a:t>
            </a:r>
            <a:r>
              <a:rPr lang="it-IT" altLang="it-IT" dirty="0" err="1"/>
              <a:t>inflessione</a:t>
            </a:r>
            <a:r>
              <a:rPr lang="it-IT" altLang="it-IT" dirty="0"/>
              <a:t> </a:t>
            </a:r>
            <a:r>
              <a:rPr lang="it-IT" altLang="it-IT" dirty="0" err="1"/>
              <a:t>punto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825345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/>
            <a:r>
              <a:rPr lang="it-IT" altLang="it-IT" dirty="0"/>
              <a:t>Massimo /</a:t>
            </a:r>
            <a:r>
              <a:rPr lang="it-IT" altLang="it-IT" dirty="0" err="1"/>
              <a:t>inflessione</a:t>
            </a:r>
            <a:r>
              <a:rPr lang="it-IT" altLang="it-IT" dirty="0"/>
              <a:t> </a:t>
            </a:r>
            <a:r>
              <a:rPr lang="it-IT" altLang="it-IT" dirty="0" err="1"/>
              <a:t>punto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645573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CE948A-0B44-4FC0-8E55-04B1AF418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8E3E027-3A44-422D-BB72-94F0D61E1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629777-B736-40DB-A361-D4F7CD67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4665-C756-45CB-B8E3-EF0BDB3ED3C2}" type="datetimeFigureOut">
              <a:rPr lang="it-IT" smtClean="0"/>
              <a:t>20/10/2024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59F1A9-8F3F-4B10-A5A4-D37453AC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EE944B-F2E0-4B2E-8F93-329F925FF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9C0A-BDE7-42E8-907B-FE2558DFC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73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8A244E-0100-458E-A323-E00279E6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D92DE08-737C-462A-8E0B-01A5E54B4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FBB6A7-8A71-4321-934D-B3A376CB5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4665-C756-45CB-B8E3-EF0BDB3ED3C2}" type="datetimeFigureOut">
              <a:rPr lang="it-IT" smtClean="0"/>
              <a:t>20/10/2024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825E56-FE18-483C-B657-8F84D0F6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92475E-8B9B-4C02-9CDD-0EDA3456B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9C0A-BDE7-42E8-907B-FE2558DFC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934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59AE78C-9225-439C-A365-3E5B152194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78ECDCB-BFD4-472C-986F-CDDD95D51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CA4751-F992-41CB-8D56-F59BE3E41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4665-C756-45CB-B8E3-EF0BDB3ED3C2}" type="datetimeFigureOut">
              <a:rPr lang="it-IT" smtClean="0"/>
              <a:t>20/10/2024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D61BFE-1C5F-4336-AC23-7D007090F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25C5B1-BEB8-4C11-96BD-ECAFB85CB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9C0A-BDE7-42E8-907B-FE2558DFC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09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50E141-7518-43CB-B291-D9DA143C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DE076D-8CB1-4E4C-BF15-F8346B0FE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68ED5F-563A-41C5-8783-EF345B86A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4665-C756-45CB-B8E3-EF0BDB3ED3C2}" type="datetimeFigureOut">
              <a:rPr lang="it-IT" smtClean="0"/>
              <a:t>20/10/2024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D9BC8F-6C75-4218-B79B-A640668AF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A14567-809D-422C-9D37-6A4F80A43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9C0A-BDE7-42E8-907B-FE2558DFC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14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EC73DA-926D-4450-8C20-26E67EC3C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D3FFE7-EAA6-477E-A660-E81844471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4B7C2E-0A66-4207-B57B-4219DF556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4665-C756-45CB-B8E3-EF0BDB3ED3C2}" type="datetimeFigureOut">
              <a:rPr lang="it-IT" smtClean="0"/>
              <a:t>20/10/2024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EF00F1-3546-431C-A560-33C56FE01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DB1ECC-E378-4C5F-803F-8B4B295CC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9C0A-BDE7-42E8-907B-FE2558DFC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95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DA7B3B-FDC2-444C-9E31-B6474E829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81681E-9C06-4F51-B2E7-4F236197A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998E11E-131B-4E58-B637-C65723012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0619A60-C8D2-44FA-BE4D-94B860D94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4665-C756-45CB-B8E3-EF0BDB3ED3C2}" type="datetimeFigureOut">
              <a:rPr lang="it-IT" smtClean="0"/>
              <a:t>20/10/2024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DCC363-9A21-44D0-A666-6DE976C40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C8F164-25F2-4354-AEA1-6D1952EB9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9C0A-BDE7-42E8-907B-FE2558DFC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424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95AD68-AE97-453E-AC78-A70361D16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0AF1313-3D65-4A1D-A304-D1FE0C767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B3FF428-79B2-4C9F-9EFD-C15D7BFEC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C968323-5409-465A-B483-A700E0EA3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0E40AC3-2E7C-41AD-9476-DE563C5E90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8438CA3-6D00-43DF-917E-D683DD266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4665-C756-45CB-B8E3-EF0BDB3ED3C2}" type="datetimeFigureOut">
              <a:rPr lang="it-IT" smtClean="0"/>
              <a:t>20/10/2024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2C8037C-6DA4-482D-952D-D24AE1A08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F2F0C37-D597-4AA6-94F4-0E298A0F3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9C0A-BDE7-42E8-907B-FE2558DFC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828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1D102C-1488-415D-8E9E-E3A872B3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18B7C13-276F-4BAC-AC24-AA292B394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4665-C756-45CB-B8E3-EF0BDB3ED3C2}" type="datetimeFigureOut">
              <a:rPr lang="it-IT" smtClean="0"/>
              <a:t>20/10/2024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438235B-5B44-41CD-A9A5-BCDB1CD3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5D93992-35AD-4114-9C36-FECCDE4CA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9C0A-BDE7-42E8-907B-FE2558DFC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377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3EE3FF9-2C79-4FA3-87BE-95B6348E6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4665-C756-45CB-B8E3-EF0BDB3ED3C2}" type="datetimeFigureOut">
              <a:rPr lang="it-IT" smtClean="0"/>
              <a:t>20/10/2024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D20B820-B2AC-42F8-94F5-82BF115CE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0CBBBBA-1773-4B55-9193-8DC2C6BB4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9C0A-BDE7-42E8-907B-FE2558DFC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20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94192A-B41A-4B15-9365-E48CFAA32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646857-3993-424F-8900-9683094F5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C8BA48-65A6-4867-8FC4-45D1DA7D6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DC46E89-1DB6-47BD-9924-F40F3D625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4665-C756-45CB-B8E3-EF0BDB3ED3C2}" type="datetimeFigureOut">
              <a:rPr lang="it-IT" smtClean="0"/>
              <a:t>20/10/2024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B7CCE2-AECA-47AB-B4CC-9CF89A0A4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A316D9-0404-444F-B23A-388BF90E6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9C0A-BDE7-42E8-907B-FE2558DFC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68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4EE0F7-BADC-4F5C-81EB-C7B5C3A31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EEB1421-6472-4DA3-AC4C-CEB964CD92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09469E-1536-41DD-A54F-737717F12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526AF5-E228-4B76-A5AD-B56DF6CDE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4665-C756-45CB-B8E3-EF0BDB3ED3C2}" type="datetimeFigureOut">
              <a:rPr lang="it-IT" smtClean="0"/>
              <a:t>20/10/2024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81F7FB-FB9B-46CD-8205-F9D5E9B8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893FFE2-2FE8-4AAD-AFCF-428F447A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9C0A-BDE7-42E8-907B-FE2558DFC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084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7E2E5C6-8845-4452-B8DA-CD878F45C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2A0E46-4547-4757-96DC-069D7D0B9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73464E-8C4A-4DE0-A8D8-41FB05605B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B4665-C756-45CB-B8E3-EF0BDB3ED3C2}" type="datetimeFigureOut">
              <a:rPr lang="it-IT" smtClean="0"/>
              <a:t>20/10/2024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C32A7C-D0A9-46C9-9866-0A67CF228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658C8A-A662-4D72-A908-BDF5E7AB6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9C0A-BDE7-42E8-907B-FE2558DFC9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778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spcBef>
                <a:spcPct val="0"/>
              </a:spcBef>
              <a:buFontTx/>
              <a:buNone/>
            </a:pPr>
            <a:fld id="{AC824B65-128C-4780-8445-7AE9F801847F}" type="slidenum">
              <a:rPr lang="it-IT" altLang="it-IT" sz="1400"/>
              <a:pPr algn="l" rtl="0"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400"/>
          </a:p>
        </p:txBody>
      </p:sp>
      <p:sp>
        <p:nvSpPr>
          <p:cNvPr id="11" name="CasellaDiTesto 10"/>
          <p:cNvSpPr txBox="1"/>
          <p:nvPr/>
        </p:nvSpPr>
        <p:spPr>
          <a:xfrm>
            <a:off x="1703388" y="116633"/>
            <a:ext cx="878510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 eaLnBrk="1" hangingPunct="1">
              <a:defRPr/>
            </a:pPr>
            <a:r>
              <a:rPr lang="it-IT" sz="3200" b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Esercizio</a:t>
            </a:r>
            <a:endParaRPr lang="en-GB" sz="3200" b="1" cap="all" dirty="0">
              <a:solidFill>
                <a:schemeClr val="bg2">
                  <a:lumMod val="50000"/>
                </a:schemeClr>
              </a:solidFill>
              <a:latin typeface="Symbol" panose="05050102010706020507" pitchFamily="18" charset="2"/>
              <a:cs typeface="Calibri" panose="020F0502020204030204" pitchFamily="34" charset="0"/>
            </a:endParaRPr>
          </a:p>
        </p:txBody>
      </p:sp>
      <p:sp>
        <p:nvSpPr>
          <p:cNvPr id="2" name="AutoShape 6" descr="Risultati immagini per gaussian distribution"/>
          <p:cNvSpPr>
            <a:spLocks noChangeAspect="1" noChangeArrowheads="1"/>
          </p:cNvSpPr>
          <p:nvPr/>
        </p:nvSpPr>
        <p:spPr bwMode="auto">
          <a:xfrm>
            <a:off x="1679575" y="-144463"/>
            <a:ext cx="3048273" cy="304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039424" y="908721"/>
            <a:ext cx="82330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>
                <a:latin typeface="Calibri" panose="020F0502020204030204" pitchFamily="34" charset="0"/>
              </a:rPr>
              <a:t>Le donne hanno una frequenza cardiaca distribuita normalmente, con una media di 74,0 bpm e una deviazione standard di 12,5 bpm.</a:t>
            </a:r>
          </a:p>
          <a:p>
            <a:pPr marL="457200" indent="-457200">
              <a:buAutoNum type="alphaLcPeriod"/>
            </a:pPr>
            <a:r>
              <a:rPr lang="en-US" sz="2400" dirty="0">
                <a:latin typeface="Calibri" panose="020F0502020204030204" pitchFamily="34" charset="0"/>
              </a:rPr>
              <a:t>Trova la probabilità che 1 donna scelta a caso abbia una frequenza cardiaca superiore a 80 bpm.</a:t>
            </a:r>
          </a:p>
          <a:p>
            <a:pPr marL="457200" indent="-457200">
              <a:buAutoNum type="alphaLcPeriod"/>
            </a:pPr>
            <a:r>
              <a:rPr lang="en-US" sz="2400" dirty="0">
                <a:latin typeface="Calibri" panose="020F0502020204030204" pitchFamily="34" charset="0"/>
              </a:rPr>
              <a:t>Trova la probabilità che un campione di 16 donne selezionate casualmente </a:t>
            </a:r>
            <a:r>
              <a:rPr lang="en-US" sz="2400" dirty="0" err="1">
                <a:latin typeface="Calibri" panose="020F0502020204030204" pitchFamily="34" charset="0"/>
              </a:rPr>
              <a:t>abbia</a:t>
            </a:r>
            <a:r>
              <a:rPr lang="en-US" sz="2400" dirty="0">
                <a:latin typeface="Calibri" panose="020F0502020204030204" pitchFamily="34" charset="0"/>
              </a:rPr>
              <a:t> una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frequenza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cardiaca</a:t>
            </a:r>
            <a:r>
              <a:rPr lang="en-US" sz="2400" dirty="0">
                <a:latin typeface="Calibri" panose="020F0502020204030204" pitchFamily="34" charset="0"/>
              </a:rPr>
              <a:t> media </a:t>
            </a:r>
            <a:r>
              <a:rPr lang="en-US" sz="2400" dirty="0" err="1">
                <a:latin typeface="Calibri" panose="020F0502020204030204" pitchFamily="34" charset="0"/>
              </a:rPr>
              <a:t>superiore</a:t>
            </a:r>
            <a:r>
              <a:rPr lang="en-US" sz="2400" dirty="0">
                <a:latin typeface="Calibri" panose="020F0502020204030204" pitchFamily="34" charset="0"/>
              </a:rPr>
              <a:t> a 80 bpm.</a:t>
            </a:r>
          </a:p>
          <a:p>
            <a:pPr marL="457200" indent="-457200">
              <a:buAutoNum type="alphaLcPeriod"/>
            </a:pPr>
            <a:r>
              <a:rPr lang="en-US" sz="2400" dirty="0">
                <a:latin typeface="Calibri" panose="020F0502020204030204" pitchFamily="34" charset="0"/>
              </a:rPr>
              <a:t>Trova l'intervallo di </a:t>
            </a:r>
            <a:r>
              <a:rPr lang="en-US" sz="2400" dirty="0" err="1">
                <a:latin typeface="Calibri" panose="020F0502020204030204" pitchFamily="34" charset="0"/>
              </a:rPr>
              <a:t>frequenza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cardiaca</a:t>
            </a:r>
            <a:r>
              <a:rPr lang="en-US" sz="2400" dirty="0">
                <a:latin typeface="Calibri" panose="020F0502020204030204" pitchFamily="34" charset="0"/>
              </a:rPr>
              <a:t> in cui ci aspettiamo il 95% delle donne</a:t>
            </a:r>
          </a:p>
          <a:p>
            <a:pPr marL="457200" indent="-457200">
              <a:buFontTx/>
              <a:buAutoNum type="alphaLcPeriod"/>
            </a:pPr>
            <a:r>
              <a:rPr lang="en-US" sz="2400" dirty="0">
                <a:latin typeface="Calibri" panose="020F0502020204030204" pitchFamily="34" charset="0"/>
              </a:rPr>
              <a:t>Trova l'intervallo di </a:t>
            </a:r>
            <a:r>
              <a:rPr lang="en-US" sz="2400" dirty="0" err="1">
                <a:latin typeface="Calibri" panose="020F0502020204030204" pitchFamily="34" charset="0"/>
              </a:rPr>
              <a:t>frequenza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cardiaca</a:t>
            </a:r>
            <a:r>
              <a:rPr lang="en-US" sz="2400" dirty="0">
                <a:latin typeface="Calibri" panose="020F0502020204030204" pitchFamily="34" charset="0"/>
              </a:rPr>
              <a:t> in cui ci aspettiamo il 95% delle medie dei campioni di dimensione 16</a:t>
            </a:r>
          </a:p>
        </p:txBody>
      </p:sp>
    </p:spTree>
    <p:extLst>
      <p:ext uri="{BB962C8B-B14F-4D97-AF65-F5344CB8AC3E}">
        <p14:creationId xmlns:p14="http://schemas.microsoft.com/office/powerpoint/2010/main" val="137485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spcBef>
                <a:spcPct val="0"/>
              </a:spcBef>
              <a:buFontTx/>
              <a:buNone/>
            </a:pPr>
            <a:fld id="{AC824B65-128C-4780-8445-7AE9F801847F}" type="slidenum">
              <a:rPr lang="it-IT" altLang="it-IT" sz="1400"/>
              <a:pPr algn="l" rtl="0"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400"/>
          </a:p>
        </p:txBody>
      </p:sp>
      <p:sp>
        <p:nvSpPr>
          <p:cNvPr id="11" name="CasellaDiTesto 10"/>
          <p:cNvSpPr txBox="1"/>
          <p:nvPr/>
        </p:nvSpPr>
        <p:spPr>
          <a:xfrm>
            <a:off x="1703388" y="116633"/>
            <a:ext cx="878510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 eaLnBrk="1" hangingPunct="1">
              <a:defRPr/>
            </a:pPr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Soluzione</a:t>
            </a:r>
            <a:endParaRPr lang="en-GB" sz="3200" b="1" cap="all" dirty="0">
              <a:solidFill>
                <a:schemeClr val="bg2">
                  <a:lumMod val="50000"/>
                </a:schemeClr>
              </a:solidFill>
              <a:latin typeface="Symbol" panose="05050102010706020507" pitchFamily="18" charset="2"/>
              <a:cs typeface="Calibri" panose="020F0502020204030204" pitchFamily="34" charset="0"/>
            </a:endParaRPr>
          </a:p>
        </p:txBody>
      </p:sp>
      <p:sp>
        <p:nvSpPr>
          <p:cNvPr id="2" name="AutoShape 6" descr="Risultati immagini per gaussian distribution"/>
          <p:cNvSpPr>
            <a:spLocks noChangeAspect="1" noChangeArrowheads="1"/>
          </p:cNvSpPr>
          <p:nvPr/>
        </p:nvSpPr>
        <p:spPr bwMode="auto">
          <a:xfrm>
            <a:off x="1679575" y="-144463"/>
            <a:ext cx="3048273" cy="304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1919536" y="878004"/>
            <a:ext cx="874846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eriod"/>
            </a:pPr>
            <a:r>
              <a:rPr lang="en-US" sz="2800" dirty="0">
                <a:latin typeface="Calibri" panose="020F0502020204030204" pitchFamily="34" charset="0"/>
              </a:rPr>
              <a:t>Trova la probabilità che 1 donna scelta a caso abbia una frequenza cardiaca superiore a 80 bpm.</a:t>
            </a:r>
          </a:p>
          <a:p>
            <a:pPr marL="342900" indent="-342900">
              <a:buAutoNum type="alphaLcPeriod"/>
            </a:pPr>
            <a:endParaRPr lang="en-US" dirty="0">
              <a:latin typeface="Calibri" panose="020F0502020204030204" pitchFamily="34" charset="0"/>
            </a:endParaRPr>
          </a:p>
          <a:p>
            <a:pPr algn="l" rtl="0"/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3"/>
          <a:srcRect l="37400" t="51304" r="43180" b="27600"/>
          <a:stretch/>
        </p:blipFill>
        <p:spPr>
          <a:xfrm>
            <a:off x="3071664" y="1714983"/>
            <a:ext cx="5328592" cy="325589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ttangolo 2"/>
              <p:cNvSpPr/>
              <p:nvPr/>
            </p:nvSpPr>
            <p:spPr>
              <a:xfrm>
                <a:off x="2051472" y="4970879"/>
                <a:ext cx="6348785" cy="17635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sz="28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it-IT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r>
                        <a:rPr lang="it-IT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80−74</m:t>
                          </m:r>
                        </m:num>
                        <m:den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12.5</m:t>
                          </m:r>
                        </m:den>
                      </m:f>
                      <m:r>
                        <a:rPr lang="it-IT" sz="2800" i="1">
                          <a:latin typeface="Cambria Math" panose="02040503050406030204" pitchFamily="18" charset="0"/>
                        </a:rPr>
                        <m:t>=0.48</m:t>
                      </m:r>
                    </m:oMath>
                  </m:oMathPara>
                </a14:m>
                <a:endParaRPr lang="en-US" sz="2800" dirty="0">
                  <a:latin typeface="Calibri" panose="020F0502020204030204" pitchFamily="34" charset="0"/>
                </a:endParaRPr>
              </a:p>
              <a:p>
                <a:pPr algn="l" rtl="0"/>
                <a:r>
                  <a:rPr lang="en-US" sz="2800" dirty="0">
                    <a:latin typeface="Calibri" panose="020F0502020204030204" pitchFamily="34" charset="0"/>
                  </a:rPr>
                  <a:t> </a:t>
                </a:r>
              </a:p>
              <a:p>
                <a:pPr algn="l" rtl="0"/>
                <a:r>
                  <a:rPr lang="en-US" sz="2800" dirty="0">
                    <a:latin typeface="Calibri" panose="020F0502020204030204" pitchFamily="34" charset="0"/>
                  </a:rPr>
                  <a:t>P(X&gt;80)=P(Z&gt;0.48)= 0.3156.</a:t>
                </a:r>
                <a:endParaRPr lang="it-IT" sz="2800" dirty="0"/>
              </a:p>
            </p:txBody>
          </p:sp>
        </mc:Choice>
        <mc:Fallback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472" y="4970879"/>
                <a:ext cx="6348785" cy="1763560"/>
              </a:xfrm>
              <a:prstGeom prst="rect">
                <a:avLst/>
              </a:prstGeom>
              <a:blipFill>
                <a:blip r:embed="rId4"/>
                <a:stretch>
                  <a:fillRect l="-2017" b="-862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476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magine 16"/>
          <p:cNvPicPr>
            <a:picLocks noChangeAspect="1"/>
          </p:cNvPicPr>
          <p:nvPr/>
        </p:nvPicPr>
        <p:blipFill rotWithShape="1">
          <a:blip r:embed="rId3"/>
          <a:srcRect l="37400" t="26201" r="29980" b="27600"/>
          <a:stretch/>
        </p:blipFill>
        <p:spPr>
          <a:xfrm>
            <a:off x="3239659" y="1500412"/>
            <a:ext cx="4717032" cy="3757813"/>
          </a:xfrm>
          <a:prstGeom prst="rect">
            <a:avLst/>
          </a:prstGeom>
        </p:spPr>
      </p:pic>
      <p:sp>
        <p:nvSpPr>
          <p:cNvPr id="40962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spcBef>
                <a:spcPct val="0"/>
              </a:spcBef>
              <a:buFontTx/>
              <a:buNone/>
            </a:pPr>
            <a:fld id="{AC824B65-128C-4780-8445-7AE9F801847F}" type="slidenum">
              <a:rPr lang="it-IT" altLang="it-IT" sz="1400"/>
              <a:pPr algn="l" rtl="0"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703388" y="116633"/>
            <a:ext cx="878510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 eaLnBrk="1" hangingPunct="1">
              <a:defRPr/>
            </a:pPr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Soluzione</a:t>
            </a:r>
            <a:endParaRPr lang="en-GB" sz="3200" b="1" cap="all" dirty="0">
              <a:solidFill>
                <a:schemeClr val="bg2">
                  <a:lumMod val="50000"/>
                </a:schemeClr>
              </a:solidFill>
              <a:latin typeface="Symbol" panose="05050102010706020507" pitchFamily="18" charset="2"/>
              <a:cs typeface="Calibri" panose="020F0502020204030204" pitchFamily="34" charset="0"/>
            </a:endParaRPr>
          </a:p>
        </p:txBody>
      </p:sp>
      <p:sp>
        <p:nvSpPr>
          <p:cNvPr id="2" name="AutoShape 6" descr="Risultati immagini per gaussian distribution"/>
          <p:cNvSpPr>
            <a:spLocks noChangeAspect="1" noChangeArrowheads="1"/>
          </p:cNvSpPr>
          <p:nvPr/>
        </p:nvSpPr>
        <p:spPr bwMode="auto">
          <a:xfrm>
            <a:off x="1679575" y="-144463"/>
            <a:ext cx="3048273" cy="304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1919536" y="878004"/>
            <a:ext cx="8291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latin typeface="Calibri" panose="020F0502020204030204" pitchFamily="34" charset="0"/>
              </a:rPr>
              <a:t>b. Calcola la probabilità che un campione di 16 donne selezionate casualmente abbia una frequenza cardiaca media superiore a 80 bpm.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ttangolo 2"/>
              <p:cNvSpPr/>
              <p:nvPr/>
            </p:nvSpPr>
            <p:spPr>
              <a:xfrm>
                <a:off x="1946534" y="5471389"/>
                <a:ext cx="4572000" cy="125643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it-IT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it-IT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ad>
                            <m:radPr>
                              <m:degHide m:val="on"/>
                              <m:ctrlPr>
                                <a:rPr lang="it-IT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  <m:r>
                        <a:rPr lang="it-IT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400" i="1">
                              <a:latin typeface="Cambria Math" panose="02040503050406030204" pitchFamily="18" charset="0"/>
                            </a:rPr>
                            <m:t>80−74</m:t>
                          </m:r>
                        </m:num>
                        <m:den>
                          <m:r>
                            <a:rPr lang="it-IT" sz="2400" i="1">
                              <a:latin typeface="Cambria Math" panose="02040503050406030204" pitchFamily="18" charset="0"/>
                            </a:rPr>
                            <m:t>12.5/</m:t>
                          </m:r>
                          <m:r>
                            <a:rPr 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√16</m:t>
                          </m:r>
                        </m:den>
                      </m:f>
                      <m:r>
                        <a:rPr lang="it-IT" sz="2400" i="1">
                          <a:latin typeface="Cambria Math" panose="02040503050406030204" pitchFamily="18" charset="0"/>
                        </a:rPr>
                        <m:t>=1.92</m:t>
                      </m:r>
                    </m:oMath>
                  </m:oMathPara>
                </a14:m>
                <a:endParaRPr lang="en-US" sz="2400" dirty="0">
                  <a:latin typeface="Calibri" panose="020F0502020204030204" pitchFamily="34" charset="0"/>
                </a:endParaRP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it-I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it-IT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it-IT" sz="2400" i="1">
                              <a:latin typeface="Cambria Math" panose="02040503050406030204" pitchFamily="18" charset="0"/>
                            </a:rPr>
                            <m:t>&gt;80</m:t>
                          </m:r>
                        </m:e>
                      </m:d>
                      <m:r>
                        <a:rPr lang="it-IT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dirty="0">
                          <a:latin typeface="Calibri" panose="020F0502020204030204" pitchFamily="34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en-US" sz="2400" dirty="0">
                          <a:latin typeface="Calibri" panose="020F050202020403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it-IT" sz="2400" dirty="0">
                          <a:latin typeface="Calibri" panose="020F0502020204030204" pitchFamily="34" charset="0"/>
                        </a:rPr>
                        <m:t>Z</m:t>
                      </m:r>
                      <m:r>
                        <m:rPr>
                          <m:nor/>
                        </m:rPr>
                        <a:rPr lang="en-US" sz="2400" dirty="0">
                          <a:latin typeface="Calibri" panose="020F0502020204030204" pitchFamily="34" charset="0"/>
                        </a:rPr>
                        <m:t>&gt;</m:t>
                      </m:r>
                      <m:r>
                        <m:rPr>
                          <m:nor/>
                        </m:rPr>
                        <a:rPr lang="it-IT" sz="2400" dirty="0">
                          <a:latin typeface="Calibri" panose="020F0502020204030204" pitchFamily="34" charset="0"/>
                        </a:rPr>
                        <m:t>1.92</m:t>
                      </m:r>
                      <m:r>
                        <m:rPr>
                          <m:nor/>
                        </m:rPr>
                        <a:rPr lang="en-US" sz="2400" dirty="0">
                          <a:latin typeface="Calibri" panose="020F0502020204030204" pitchFamily="34" charset="0"/>
                        </a:rPr>
                        <m:t>)= 0.</m:t>
                      </m:r>
                      <m:r>
                        <m:rPr>
                          <m:nor/>
                        </m:rPr>
                        <a:rPr lang="it-IT" sz="2400" dirty="0">
                          <a:latin typeface="Calibri" panose="020F0502020204030204" pitchFamily="34" charset="0"/>
                        </a:rPr>
                        <m:t>0274</m:t>
                      </m:r>
                    </m:oMath>
                  </m:oMathPara>
                </a14:m>
                <a:endParaRPr lang="en-US" sz="2400" dirty="0">
                  <a:latin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534" y="5471389"/>
                <a:ext cx="4572000" cy="1256434"/>
              </a:xfrm>
              <a:prstGeom prst="rect">
                <a:avLst/>
              </a:prstGeom>
              <a:blipFill>
                <a:blip r:embed="rId4"/>
                <a:stretch>
                  <a:fillRect b="-436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79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spcBef>
                <a:spcPct val="0"/>
              </a:spcBef>
              <a:buFontTx/>
              <a:buNone/>
            </a:pPr>
            <a:fld id="{AC824B65-128C-4780-8445-7AE9F801847F}" type="slidenum">
              <a:rPr lang="it-IT" altLang="it-IT" sz="1400"/>
              <a:pPr algn="l" rtl="0"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/>
          </a:p>
        </p:txBody>
      </p:sp>
      <p:sp>
        <p:nvSpPr>
          <p:cNvPr id="11" name="CasellaDiTesto 10"/>
          <p:cNvSpPr txBox="1"/>
          <p:nvPr/>
        </p:nvSpPr>
        <p:spPr>
          <a:xfrm>
            <a:off x="1703388" y="116633"/>
            <a:ext cx="878510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 eaLnBrk="1" hangingPunct="1">
              <a:defRPr/>
            </a:pPr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Soluzione</a:t>
            </a:r>
            <a:endParaRPr lang="en-GB" sz="3200" b="1" cap="all" dirty="0">
              <a:solidFill>
                <a:schemeClr val="bg2">
                  <a:lumMod val="50000"/>
                </a:schemeClr>
              </a:solidFill>
              <a:latin typeface="Symbol" panose="05050102010706020507" pitchFamily="18" charset="2"/>
              <a:cs typeface="Calibri" panose="020F0502020204030204" pitchFamily="34" charset="0"/>
            </a:endParaRPr>
          </a:p>
        </p:txBody>
      </p:sp>
      <p:sp>
        <p:nvSpPr>
          <p:cNvPr id="2" name="AutoShape 6" descr="Risultati immagini per gaussian distribution"/>
          <p:cNvSpPr>
            <a:spLocks noChangeAspect="1" noChangeArrowheads="1"/>
          </p:cNvSpPr>
          <p:nvPr/>
        </p:nvSpPr>
        <p:spPr bwMode="auto">
          <a:xfrm>
            <a:off x="1679575" y="-144463"/>
            <a:ext cx="3048273" cy="304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ttangolo 11"/>
              <p:cNvSpPr/>
              <p:nvPr/>
            </p:nvSpPr>
            <p:spPr>
              <a:xfrm>
                <a:off x="2279576" y="1099100"/>
                <a:ext cx="8136904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eriod" startAt="3"/>
                </a:pPr>
                <a:r>
                  <a:rPr lang="en-US" sz="2400" dirty="0">
                    <a:latin typeface="Calibri" panose="020F0502020204030204" pitchFamily="34" charset="0"/>
                  </a:rPr>
                  <a:t>Trova l'intervallo di </a:t>
                </a:r>
                <a:r>
                  <a:rPr lang="en-US" sz="2400" dirty="0" err="1">
                    <a:latin typeface="Calibri" panose="020F0502020204030204" pitchFamily="34" charset="0"/>
                  </a:rPr>
                  <a:t>frequenza</a:t>
                </a:r>
                <a:r>
                  <a:rPr lang="en-US" sz="2400" dirty="0">
                    <a:latin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Calibri" panose="020F0502020204030204" pitchFamily="34" charset="0"/>
                  </a:rPr>
                  <a:t>cardiaca</a:t>
                </a:r>
                <a:r>
                  <a:rPr lang="en-US" sz="2400" dirty="0">
                    <a:latin typeface="Calibri" panose="020F0502020204030204" pitchFamily="34" charset="0"/>
                  </a:rPr>
                  <a:t> in cui ci aspettiamo il 95% delle donne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it-IT" sz="2400" i="1">
                              <a:latin typeface="Cambria Math" panose="02040503050406030204" pitchFamily="18" charset="0"/>
                            </a:rPr>
                            <m:t>0.975</m:t>
                          </m:r>
                        </m:sub>
                      </m:sSub>
                      <m:r>
                        <a:rPr lang="it-IT" sz="2400" i="1">
                          <a:latin typeface="Cambria Math" panose="02040503050406030204" pitchFamily="18" charset="0"/>
                        </a:rPr>
                        <m:t>=1.96</m:t>
                      </m:r>
                    </m:oMath>
                  </m:oMathPara>
                </a14:m>
                <a:endParaRPr lang="it-IT" sz="2400" i="1" dirty="0">
                  <a:latin typeface="Cambria Math" panose="02040503050406030204" pitchFamily="18" charset="0"/>
                </a:endParaRPr>
              </a:p>
              <a:p>
                <a:pPr algn="l" rtl="0"/>
                <a:endParaRPr lang="en-US" dirty="0">
                  <a:latin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2" name="Rettango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576" y="1099100"/>
                <a:ext cx="8136904" cy="1477328"/>
              </a:xfrm>
              <a:prstGeom prst="rect">
                <a:avLst/>
              </a:prstGeom>
              <a:blipFill>
                <a:blip r:embed="rId3"/>
                <a:stretch>
                  <a:fillRect l="-1199" t="-370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ttangolo 2"/>
              <p:cNvSpPr/>
              <p:nvPr/>
            </p:nvSpPr>
            <p:spPr>
              <a:xfrm>
                <a:off x="2441847" y="3680788"/>
                <a:ext cx="7470577" cy="24332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 rtl="0"/>
                <a14:m>
                  <m:oMath xmlns:m="http://schemas.openxmlformats.org/officeDocument/2006/math">
                    <m:r>
                      <a:rPr lang="it-IT" sz="2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t-IT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it-IT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r>
                  <a:rPr lang="en-US" sz="2400" dirty="0">
                    <a:latin typeface="Calibri" panose="020F0502020204030204" pitchFamily="34" charset="0"/>
                  </a:rPr>
                  <a:t>-&gt;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it-IT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it-IT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US" sz="2400" dirty="0">
                  <a:latin typeface="Calibri" panose="020F0502020204030204" pitchFamily="34" charset="0"/>
                </a:endParaRPr>
              </a:p>
              <a:p>
                <a:pPr algn="l" rtl="0"/>
                <a14:m>
                  <m:oMath xmlns:m="http://schemas.openxmlformats.org/officeDocument/2006/math">
                    <m:r>
                      <a:rPr lang="it-IT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1=74−1.96</m:t>
                    </m:r>
                    <m:r>
                      <a:rPr lang="it-IT" sz="2400">
                        <a:latin typeface="Cambria Math" panose="02040503050406030204" pitchFamily="18" charset="0"/>
                      </a:rPr>
                      <m:t>∗12.5=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49.5</a:t>
                </a:r>
              </a:p>
              <a:p>
                <a:pPr algn="l" rtl="0"/>
                <a14:m>
                  <m:oMath xmlns:m="http://schemas.openxmlformats.org/officeDocument/2006/math">
                    <m:r>
                      <a:rPr lang="it-IT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2=74+1.96</m:t>
                    </m:r>
                    <m:r>
                      <a:rPr lang="it-IT" sz="2400">
                        <a:latin typeface="Cambria Math" panose="02040503050406030204" pitchFamily="18" charset="0"/>
                      </a:rPr>
                      <m:t>∗12.5=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98.5</a:t>
                </a:r>
              </a:p>
              <a:p>
                <a:pPr algn="l" rtl="0"/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rtl="0"/>
                <a:r>
                  <a:rPr lang="en-US" sz="2400" b="1" dirty="0">
                    <a:latin typeface="Calibri" panose="020F0502020204030204" pitchFamily="34" charset="0"/>
                  </a:rPr>
                  <a:t>Si prevede che il 95% delle donne abbia una frequenza cardiaca compresa </a:t>
                </a:r>
                <a:r>
                  <a:rPr lang="en-US" sz="2400" b="1" dirty="0" err="1">
                    <a:latin typeface="Calibri" panose="020F0502020204030204" pitchFamily="34" charset="0"/>
                  </a:rPr>
                  <a:t>tra</a:t>
                </a:r>
                <a:r>
                  <a:rPr lang="en-US" sz="2400" b="1" dirty="0">
                    <a:latin typeface="Calibri" panose="020F0502020204030204" pitchFamily="34" charset="0"/>
                  </a:rPr>
                  <a:t> 49.5 e 98.5 bpm</a:t>
                </a:r>
              </a:p>
            </p:txBody>
          </p:sp>
        </mc:Choice>
        <mc:Fallback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1847" y="3680788"/>
                <a:ext cx="7470577" cy="2433230"/>
              </a:xfrm>
              <a:prstGeom prst="rect">
                <a:avLst/>
              </a:prstGeom>
              <a:blipFill>
                <a:blip r:embed="rId4"/>
                <a:stretch>
                  <a:fillRect l="-1306" b="-476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949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>
              <a:spcBef>
                <a:spcPct val="0"/>
              </a:spcBef>
              <a:buFontTx/>
              <a:buNone/>
            </a:pPr>
            <a:fld id="{AC824B65-128C-4780-8445-7AE9F801847F}" type="slidenum">
              <a:rPr lang="it-IT" altLang="it-IT" sz="1400"/>
              <a:pPr algn="l" rtl="0"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400"/>
          </a:p>
        </p:txBody>
      </p:sp>
      <p:sp>
        <p:nvSpPr>
          <p:cNvPr id="11" name="CasellaDiTesto 10"/>
          <p:cNvSpPr txBox="1"/>
          <p:nvPr/>
        </p:nvSpPr>
        <p:spPr>
          <a:xfrm>
            <a:off x="1703388" y="116633"/>
            <a:ext cx="878510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 eaLnBrk="1" hangingPunct="1">
              <a:defRPr/>
            </a:pPr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Soluzione</a:t>
            </a:r>
            <a:endParaRPr lang="en-GB" sz="3200" b="1" cap="all" dirty="0">
              <a:solidFill>
                <a:schemeClr val="bg2">
                  <a:lumMod val="50000"/>
                </a:schemeClr>
              </a:solidFill>
              <a:latin typeface="Symbol" panose="05050102010706020507" pitchFamily="18" charset="2"/>
              <a:cs typeface="Calibri" panose="020F0502020204030204" pitchFamily="34" charset="0"/>
            </a:endParaRPr>
          </a:p>
        </p:txBody>
      </p:sp>
      <p:sp>
        <p:nvSpPr>
          <p:cNvPr id="2" name="AutoShape 6" descr="Risultati immagini per gaussian distribution"/>
          <p:cNvSpPr>
            <a:spLocks noChangeAspect="1" noChangeArrowheads="1"/>
          </p:cNvSpPr>
          <p:nvPr/>
        </p:nvSpPr>
        <p:spPr bwMode="auto">
          <a:xfrm>
            <a:off x="1679575" y="-144463"/>
            <a:ext cx="3048273" cy="304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ttangolo 11"/>
              <p:cNvSpPr/>
              <p:nvPr/>
            </p:nvSpPr>
            <p:spPr>
              <a:xfrm>
                <a:off x="2279576" y="1099101"/>
                <a:ext cx="8136904" cy="4200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 rtl="0"/>
                <a:r>
                  <a:rPr lang="en-US" sz="2400" dirty="0">
                    <a:latin typeface="Calibri" panose="020F0502020204030204" pitchFamily="34" charset="0"/>
                  </a:rPr>
                  <a:t>d. Trova l'intervallo di </a:t>
                </a:r>
                <a:r>
                  <a:rPr lang="en-US" sz="2400" dirty="0" err="1">
                    <a:latin typeface="Calibri" panose="020F0502020204030204" pitchFamily="34" charset="0"/>
                  </a:rPr>
                  <a:t>frequenza</a:t>
                </a:r>
                <a:r>
                  <a:rPr lang="en-US" sz="2400" dirty="0">
                    <a:latin typeface="Calibri" panose="020F0502020204030204" pitchFamily="34" charset="0"/>
                  </a:rPr>
                  <a:t> </a:t>
                </a:r>
                <a:r>
                  <a:rPr lang="en-US" sz="2400" dirty="0" err="1">
                    <a:latin typeface="Calibri" panose="020F0502020204030204" pitchFamily="34" charset="0"/>
                  </a:rPr>
                  <a:t>cardiaca</a:t>
                </a:r>
                <a:r>
                  <a:rPr lang="en-US" sz="2400" dirty="0">
                    <a:latin typeface="Calibri" panose="020F0502020204030204" pitchFamily="34" charset="0"/>
                  </a:rPr>
                  <a:t> in cui ci aspettiamo il 95% delle medie dei campioni di dimensione 16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it-IT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it-IT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ad>
                            <m:radPr>
                              <m:degHide m:val="on"/>
                              <m:ctrlPr>
                                <a:rPr lang="it-IT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>
                  <a:latin typeface="Calibri" panose="020F0502020204030204" pitchFamily="34" charset="0"/>
                </a:endParaRP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t-IT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it-IT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sz="2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it-IT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it-IT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ad>
                        <m:radPr>
                          <m:degHide m:val="on"/>
                          <m:ctrlPr>
                            <a:rPr 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t-IT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libri" panose="020F0502020204030204" pitchFamily="34" charset="0"/>
                </a:endParaRPr>
              </a:p>
              <a:p>
                <a:pPr algn="l" rtl="0"/>
                <a14:m>
                  <m:oMath xmlns:m="http://schemas.openxmlformats.org/officeDocument/2006/math">
                    <m:r>
                      <a:rPr lang="it-IT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1=74−1.96</m:t>
                    </m:r>
                    <m:r>
                      <a:rPr lang="it-IT" sz="2400">
                        <a:latin typeface="Cambria Math" panose="02040503050406030204" pitchFamily="18" charset="0"/>
                      </a:rPr>
                      <m:t>∗12.5</m:t>
                    </m:r>
                    <m:r>
                      <a:rPr lang="it-IT" sz="2400">
                        <a:latin typeface="Cambria Math" panose="02040503050406030204" pitchFamily="18" charset="0"/>
                      </a:rPr>
                      <m:t>/</m:t>
                    </m:r>
                    <m:rad>
                      <m:radPr>
                        <m:degHide m:val="on"/>
                        <m:ctrlPr>
                          <a:rPr lang="it-IT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  <m:r>
                      <a:rPr lang="it-IT" sz="24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67.9</a:t>
                </a:r>
              </a:p>
              <a:p>
                <a:pPr algn="l" rtl="0"/>
                <a14:m>
                  <m:oMath xmlns:m="http://schemas.openxmlformats.org/officeDocument/2006/math">
                    <m:r>
                      <a:rPr lang="it-IT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2=74+1.96</m:t>
                    </m:r>
                    <m:r>
                      <a:rPr lang="it-IT" sz="2400">
                        <a:latin typeface="Cambria Math" panose="02040503050406030204" pitchFamily="18" charset="0"/>
                      </a:rPr>
                      <m:t>∗12.5/</m:t>
                    </m:r>
                    <m:rad>
                      <m:radPr>
                        <m:degHide m:val="on"/>
                        <m:ctrlPr>
                          <a:rPr lang="it-IT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  <m:r>
                      <a:rPr lang="it-IT" sz="24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80.1</a:t>
                </a:r>
              </a:p>
              <a:p>
                <a:pPr algn="l" rtl="0"/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 rtl="0"/>
                <a:r>
                  <a:rPr lang="en-US" sz="2400" dirty="0">
                    <a:latin typeface="Calibri" panose="020F0502020204030204" pitchFamily="34" charset="0"/>
                  </a:rPr>
                  <a:t>In campioni di dimensione 16, si prevede che la media della frequenza cardiaca delle donne sia compresa </a:t>
                </a:r>
                <a:r>
                  <a:rPr lang="en-US" sz="2400" dirty="0" err="1">
                    <a:latin typeface="Calibri" panose="020F0502020204030204" pitchFamily="34" charset="0"/>
                  </a:rPr>
                  <a:t>tra</a:t>
                </a:r>
                <a:r>
                  <a:rPr lang="en-US" sz="2400" dirty="0">
                    <a:latin typeface="Calibri" panose="020F0502020204030204" pitchFamily="34" charset="0"/>
                  </a:rPr>
                  <a:t> 67.9 e 80.1 bpm nel 95% dei casi</a:t>
                </a:r>
              </a:p>
            </p:txBody>
          </p:sp>
        </mc:Choice>
        <mc:Fallback>
          <p:sp>
            <p:nvSpPr>
              <p:cNvPr id="12" name="Rettango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576" y="1099101"/>
                <a:ext cx="8136904" cy="4200061"/>
              </a:xfrm>
              <a:prstGeom prst="rect">
                <a:avLst/>
              </a:prstGeom>
              <a:blipFill>
                <a:blip r:embed="rId3"/>
                <a:stretch>
                  <a:fillRect l="-1199" t="-1161" b="-23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7322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340</Words>
  <Application>Microsoft Office PowerPoint</Application>
  <PresentationFormat>Widescreen</PresentationFormat>
  <Paragraphs>41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Symbol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paola.rebora@unimib.it</dc:creator>
  <cp:lastModifiedBy>paola.rebora@unimib.it</cp:lastModifiedBy>
  <cp:revision>2</cp:revision>
  <dcterms:created xsi:type="dcterms:W3CDTF">2024-10-20T20:18:31Z</dcterms:created>
  <dcterms:modified xsi:type="dcterms:W3CDTF">2024-10-20T20:19:56Z</dcterms:modified>
</cp:coreProperties>
</file>