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50" r:id="rId2"/>
    <p:sldId id="383" r:id="rId3"/>
    <p:sldId id="385" r:id="rId4"/>
    <p:sldId id="366" r:id="rId5"/>
    <p:sldId id="386" r:id="rId6"/>
    <p:sldId id="373" r:id="rId7"/>
    <p:sldId id="349" r:id="rId8"/>
  </p:sldIdLst>
  <p:sldSz cx="9144000" cy="5143500" type="screen16x9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389586E-9AE2-4E89-BEBE-488BC1574881}">
          <p14:sldIdLst>
            <p14:sldId id="350"/>
            <p14:sldId id="383"/>
            <p14:sldId id="385"/>
            <p14:sldId id="366"/>
            <p14:sldId id="386"/>
            <p14:sldId id="373"/>
            <p14:sldId id="3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B140"/>
    <a:srgbClr val="000000"/>
    <a:srgbClr val="053238"/>
    <a:srgbClr val="0B2E5D"/>
    <a:srgbClr val="7F7F7F"/>
    <a:srgbClr val="71D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90139" autoAdjust="0"/>
  </p:normalViewPr>
  <p:slideViewPr>
    <p:cSldViewPr snapToGrid="0" snapToObjects="1">
      <p:cViewPr varScale="1">
        <p:scale>
          <a:sx n="102" d="100"/>
          <a:sy n="102" d="100"/>
        </p:scale>
        <p:origin x="960" y="72"/>
      </p:cViewPr>
      <p:guideLst>
        <p:guide orient="horz" pos="1597"/>
        <p:guide pos="2880"/>
      </p:guideLst>
    </p:cSldViewPr>
  </p:slideViewPr>
  <p:outlineViewPr>
    <p:cViewPr>
      <p:scale>
        <a:sx n="33" d="100"/>
        <a:sy n="33" d="100"/>
      </p:scale>
      <p:origin x="0" y="-241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12/02/2025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12/02/2025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0" name="Google Shape;20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0681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193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5662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5203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Reply Green 0.png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" b="58"/>
          <a:stretch/>
        </p:blipFill>
        <p:spPr>
          <a:xfrm>
            <a:off x="-1" y="-11760"/>
            <a:ext cx="9180513" cy="518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3852" y="799311"/>
            <a:ext cx="7585611" cy="2412171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6000" i="0" u="none" kern="1200" cap="all" spc="-100" dirty="0" smtClean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/>
              <a:t>INSERT YOUR</a:t>
            </a:r>
            <a:br>
              <a:rPr lang="it-IT" dirty="0"/>
            </a:br>
            <a:r>
              <a:rPr lang="it-IT" dirty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3852" y="3375892"/>
            <a:ext cx="7585612" cy="328820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tx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7" name="Bild 6" descr="Unbenannt-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00" y="4723084"/>
            <a:ext cx="901701" cy="24184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tIns="0" rIns="0" anchor="t" anchorCtr="0"/>
          <a:lstStyle>
            <a:lvl1pPr>
              <a:defRPr sz="3200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603248" y="1594892"/>
            <a:ext cx="7937501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Reply Green 0.png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" b="58"/>
          <a:stretch/>
        </p:blipFill>
        <p:spPr>
          <a:xfrm>
            <a:off x="-1" y="-11760"/>
            <a:ext cx="9180513" cy="51840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780889" y="1371684"/>
            <a:ext cx="7582223" cy="1631422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/>
              <a:t>SECTION </a:t>
            </a:r>
            <a:br>
              <a:rPr lang="it-IT" dirty="0"/>
            </a:br>
            <a:r>
              <a:rPr lang="it-IT" dirty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Reply Green 0.png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" b="58"/>
          <a:stretch/>
        </p:blipFill>
        <p:spPr>
          <a:xfrm>
            <a:off x="-1" y="-11760"/>
            <a:ext cx="9180513" cy="51840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780889" y="1371684"/>
            <a:ext cx="7582223" cy="1631422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/>
              <a:t>STATEMENT </a:t>
            </a:r>
            <a:br>
              <a:rPr lang="de-DE" dirty="0"/>
            </a:br>
            <a:r>
              <a:rPr lang="de-DE" dirty="0"/>
              <a:t>CHART FOR IMPORTANT </a:t>
            </a:r>
            <a:br>
              <a:rPr lang="de-DE" dirty="0"/>
            </a:br>
            <a:r>
              <a:rPr lang="de-DE" dirty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0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889" y="3823821"/>
            <a:ext cx="7582223" cy="328820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80889" y="1937802"/>
            <a:ext cx="7582223" cy="1267896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TEXT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7749"/>
            <a:ext cx="9144000" cy="5174110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9144000" cy="516636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889" y="3823821"/>
            <a:ext cx="7582223" cy="328820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80889" y="1937802"/>
            <a:ext cx="7582223" cy="1267896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TEXT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5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9144000" cy="5135526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1"/>
            <a:ext cx="9144000" cy="51434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80889" y="3823821"/>
            <a:ext cx="7582223" cy="328820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780889" y="1937802"/>
            <a:ext cx="7582223" cy="1267896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TEXT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4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INSERT YOUR TITLE HERE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tIns="0" rIns="0" anchor="t" anchorCtr="0"/>
          <a:lstStyle>
            <a:lvl1pPr>
              <a:defRPr sz="3200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573852" y="1401951"/>
            <a:ext cx="7968163" cy="3041814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1700"/>
            </a:lvl6pPr>
            <a:lvl7pPr marL="180000" indent="-180000">
              <a:buClr>
                <a:schemeClr val="tx2"/>
              </a:buClr>
              <a:buAutoNum type="arabicPeriod"/>
              <a:defRPr lang="it-IT" sz="18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1700"/>
            </a:lvl9pPr>
          </a:lstStyle>
          <a:p>
            <a:pPr lvl="0"/>
            <a:r>
              <a:rPr lang="it-IT" dirty="0"/>
              <a:t>Basic text</a:t>
            </a:r>
          </a:p>
          <a:p>
            <a:pPr lvl="1"/>
            <a:r>
              <a:rPr lang="it-IT" dirty="0"/>
              <a:t>Text in CAPITAL </a:t>
            </a:r>
            <a:r>
              <a:rPr lang="it-IT" dirty="0" err="1"/>
              <a:t>LeTTERS</a:t>
            </a:r>
            <a:endParaRPr lang="it-IT" dirty="0"/>
          </a:p>
          <a:p>
            <a:pPr lvl="3"/>
            <a:r>
              <a:rPr lang="it-IT" dirty="0"/>
              <a:t>First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4"/>
            <a:r>
              <a:rPr lang="it-IT" dirty="0"/>
              <a:t>Second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5"/>
            <a:r>
              <a:rPr lang="it-IT" dirty="0"/>
              <a:t>Third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marL="514350" lvl="6" indent="-514350" algn="l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/>
              <a:t>First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7"/>
            <a:r>
              <a:rPr lang="it-IT" dirty="0"/>
              <a:t>Second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8"/>
            <a:r>
              <a:rPr lang="it-IT" dirty="0"/>
              <a:t>Third </a:t>
            </a:r>
            <a:r>
              <a:rPr lang="it-IT" dirty="0" err="1"/>
              <a:t>numbered</a:t>
            </a:r>
            <a:r>
              <a:rPr lang="it-IT" dirty="0"/>
              <a:t> text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4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3852" y="1437651"/>
            <a:ext cx="3815268" cy="30372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600"/>
            </a:lvl7pPr>
            <a:lvl8pPr>
              <a:defRPr sz="1600"/>
            </a:lvl8pPr>
            <a:lvl9pPr>
              <a:defRPr sz="1400"/>
            </a:lvl9pPr>
          </a:lstStyle>
          <a:p>
            <a:pPr lvl="0"/>
            <a:r>
              <a:rPr lang="it-IT" dirty="0"/>
              <a:t>Basic text</a:t>
            </a:r>
          </a:p>
          <a:p>
            <a:pPr lvl="1"/>
            <a:r>
              <a:rPr lang="it-IT" dirty="0"/>
              <a:t>Text in CAPITAL LETTERS</a:t>
            </a:r>
          </a:p>
          <a:p>
            <a:pPr lvl="2"/>
            <a:r>
              <a:rPr lang="it-IT" dirty="0"/>
              <a:t>Basic green text</a:t>
            </a:r>
          </a:p>
          <a:p>
            <a:pPr lvl="3"/>
            <a:r>
              <a:rPr lang="it-IT" dirty="0"/>
              <a:t>First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4"/>
            <a:r>
              <a:rPr lang="it-IT" dirty="0"/>
              <a:t>Second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5"/>
            <a:r>
              <a:rPr lang="it-IT" dirty="0"/>
              <a:t>Third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6"/>
            <a:r>
              <a:rPr lang="it-IT" dirty="0"/>
              <a:t>First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7"/>
            <a:r>
              <a:rPr lang="it-IT" dirty="0"/>
              <a:t>Second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8"/>
            <a:r>
              <a:rPr lang="it-IT" dirty="0"/>
              <a:t>Third </a:t>
            </a:r>
            <a:r>
              <a:rPr lang="it-IT" dirty="0" err="1"/>
              <a:t>numbered</a:t>
            </a:r>
            <a:r>
              <a:rPr lang="it-IT" dirty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06754" y="1437651"/>
            <a:ext cx="3835261" cy="30372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600"/>
            </a:lvl7pPr>
            <a:lvl8pPr>
              <a:defRPr sz="1600"/>
            </a:lvl8pPr>
            <a:lvl9pPr>
              <a:defRPr sz="1400"/>
            </a:lvl9pPr>
          </a:lstStyle>
          <a:p>
            <a:pPr lvl="0"/>
            <a:r>
              <a:rPr lang="it-IT" dirty="0"/>
              <a:t>Basic text</a:t>
            </a:r>
          </a:p>
          <a:p>
            <a:pPr lvl="1"/>
            <a:r>
              <a:rPr lang="it-IT" dirty="0"/>
              <a:t>Text in CAPITAL LETTERS</a:t>
            </a:r>
          </a:p>
          <a:p>
            <a:pPr lvl="2"/>
            <a:r>
              <a:rPr lang="it-IT" dirty="0"/>
              <a:t>Basic green text</a:t>
            </a:r>
          </a:p>
          <a:p>
            <a:pPr lvl="3"/>
            <a:r>
              <a:rPr lang="it-IT" dirty="0"/>
              <a:t>First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4"/>
            <a:r>
              <a:rPr lang="it-IT" dirty="0"/>
              <a:t>Second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5"/>
            <a:r>
              <a:rPr lang="it-IT" dirty="0"/>
              <a:t>Third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6"/>
            <a:r>
              <a:rPr lang="it-IT" dirty="0"/>
              <a:t>First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7"/>
            <a:r>
              <a:rPr lang="it-IT" dirty="0"/>
              <a:t>Second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8"/>
            <a:r>
              <a:rPr lang="it-IT" dirty="0"/>
              <a:t>Third </a:t>
            </a:r>
            <a:r>
              <a:rPr lang="it-IT" dirty="0" err="1"/>
              <a:t>numbered</a:t>
            </a:r>
            <a:r>
              <a:rPr lang="it-IT" dirty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INSERT YOUR TITLE HERE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9144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1"/>
            <a:ext cx="9144000" cy="2629091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3879632"/>
            <a:ext cx="9144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7"/>
            <a:ext cx="217532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21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3853" y="1437651"/>
            <a:ext cx="2994538" cy="30372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600"/>
            </a:lvl7pPr>
            <a:lvl8pPr>
              <a:defRPr sz="1600"/>
            </a:lvl8pPr>
            <a:lvl9pPr>
              <a:defRPr sz="1400"/>
            </a:lvl9pPr>
          </a:lstStyle>
          <a:p>
            <a:pPr lvl="0"/>
            <a:r>
              <a:rPr lang="it-IT" dirty="0"/>
              <a:t>Basic text</a:t>
            </a:r>
          </a:p>
          <a:p>
            <a:pPr lvl="1"/>
            <a:r>
              <a:rPr lang="it-IT" dirty="0"/>
              <a:t>Text in CAPITAL LETTERS</a:t>
            </a:r>
          </a:p>
          <a:p>
            <a:pPr lvl="2"/>
            <a:r>
              <a:rPr lang="it-IT" dirty="0"/>
              <a:t>Basic green text</a:t>
            </a:r>
          </a:p>
          <a:p>
            <a:pPr lvl="3"/>
            <a:r>
              <a:rPr lang="it-IT" dirty="0"/>
              <a:t>First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4"/>
            <a:r>
              <a:rPr lang="it-IT" dirty="0"/>
              <a:t>Second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5"/>
            <a:r>
              <a:rPr lang="it-IT" dirty="0"/>
              <a:t>Third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6"/>
            <a:r>
              <a:rPr lang="it-IT" dirty="0"/>
              <a:t>First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7"/>
            <a:r>
              <a:rPr lang="it-IT" dirty="0"/>
              <a:t>Second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8"/>
            <a:r>
              <a:rPr lang="it-IT" dirty="0"/>
              <a:t>Third </a:t>
            </a:r>
            <a:r>
              <a:rPr lang="it-IT" dirty="0" err="1"/>
              <a:t>numbered</a:t>
            </a:r>
            <a:r>
              <a:rPr lang="it-IT" dirty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4025590" y="1417013"/>
            <a:ext cx="5118410" cy="3036887"/>
          </a:xfrm>
        </p:spPr>
        <p:txBody>
          <a:bodyPr/>
          <a:lstStyle/>
          <a:p>
            <a:r>
              <a:rPr lang="it-IT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73853" y="1437651"/>
            <a:ext cx="2994538" cy="30372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600"/>
            </a:lvl7pPr>
            <a:lvl8pPr>
              <a:defRPr sz="1600"/>
            </a:lvl8pPr>
            <a:lvl9pPr>
              <a:defRPr sz="1400"/>
            </a:lvl9pPr>
          </a:lstStyle>
          <a:p>
            <a:pPr lvl="0"/>
            <a:r>
              <a:rPr lang="it-IT" dirty="0"/>
              <a:t>Basic text</a:t>
            </a:r>
          </a:p>
          <a:p>
            <a:pPr lvl="1"/>
            <a:r>
              <a:rPr lang="it-IT" dirty="0"/>
              <a:t>Text in CAPITAL </a:t>
            </a:r>
            <a:r>
              <a:rPr lang="it-IT" dirty="0" err="1"/>
              <a:t>LeTTERS</a:t>
            </a:r>
            <a:endParaRPr lang="it-IT" dirty="0"/>
          </a:p>
          <a:p>
            <a:pPr lvl="2"/>
            <a:r>
              <a:rPr lang="it-IT" dirty="0"/>
              <a:t>Basic green text</a:t>
            </a:r>
          </a:p>
          <a:p>
            <a:pPr lvl="3"/>
            <a:r>
              <a:rPr lang="it-IT" dirty="0"/>
              <a:t>First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4"/>
            <a:r>
              <a:rPr lang="it-IT" dirty="0"/>
              <a:t>Second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5"/>
            <a:r>
              <a:rPr lang="it-IT" dirty="0"/>
              <a:t>Third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6"/>
            <a:r>
              <a:rPr lang="it-IT" dirty="0"/>
              <a:t>First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7"/>
            <a:r>
              <a:rPr lang="it-IT" dirty="0"/>
              <a:t>Second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8"/>
            <a:r>
              <a:rPr lang="it-IT" dirty="0"/>
              <a:t>Third </a:t>
            </a:r>
            <a:r>
              <a:rPr lang="it-IT" dirty="0" err="1"/>
              <a:t>numbered</a:t>
            </a:r>
            <a:r>
              <a:rPr lang="it-IT" dirty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573852" y="408191"/>
            <a:ext cx="7968163" cy="26646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INSERT YOUR TITLE HERE</a:t>
            </a:r>
            <a:endParaRPr lang="en-US" dirty="0"/>
          </a:p>
        </p:txBody>
      </p:sp>
      <p:pic>
        <p:nvPicPr>
          <p:cNvPr id="2" name="Immagine 1" descr="Reply Green 0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8"/>
          <a:stretch/>
        </p:blipFill>
        <p:spPr>
          <a:xfrm>
            <a:off x="4029395" y="1416656"/>
            <a:ext cx="5114605" cy="303728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4352740" y="2858737"/>
            <a:ext cx="4616786" cy="619319"/>
          </a:xfrm>
        </p:spPr>
        <p:txBody>
          <a:bodyPr anchor="t"/>
          <a:lstStyle>
            <a:lvl1pPr>
              <a:defRPr sz="4000" cap="all" spc="-100">
                <a:solidFill>
                  <a:schemeClr val="tx1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4352740" y="1903019"/>
            <a:ext cx="4616786" cy="320156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/>
              <a:t>Basic text</a:t>
            </a:r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308" y="4807868"/>
            <a:ext cx="217532" cy="217532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73852" y="753750"/>
            <a:ext cx="7968163" cy="328820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11" name="Immagin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Reply Green 0.png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" b="58"/>
          <a:stretch/>
        </p:blipFill>
        <p:spPr>
          <a:xfrm>
            <a:off x="-1" y="-11760"/>
            <a:ext cx="9180513" cy="5184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156023" y="2010229"/>
            <a:ext cx="7003440" cy="1321697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6022" y="3375892"/>
            <a:ext cx="7003441" cy="328820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chemeClr val="tx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subtitle</a:t>
            </a:r>
            <a:r>
              <a:rPr lang="it-IT" dirty="0"/>
              <a:t> </a:t>
            </a:r>
            <a:r>
              <a:rPr lang="it-IT" dirty="0" err="1"/>
              <a:t>here</a:t>
            </a:r>
            <a:endParaRPr lang="en-US" dirty="0"/>
          </a:p>
        </p:txBody>
      </p:sp>
      <p:pic>
        <p:nvPicPr>
          <p:cNvPr id="9" name="Bild 6" descr="Unbenannt-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300" y="4723084"/>
            <a:ext cx="901701" cy="24184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6" t="23657" r="11298" b="31365"/>
          <a:stretch/>
        </p:blipFill>
        <p:spPr>
          <a:xfrm>
            <a:off x="150018" y="4814383"/>
            <a:ext cx="547627" cy="211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Cover">
  <p:cSld name="1_End Cov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20" descr="Reply Green 0.png"/>
          <p:cNvPicPr preferRelativeResize="0"/>
          <p:nvPr/>
        </p:nvPicPr>
        <p:blipFill rotWithShape="1">
          <a:blip r:embed="rId2">
            <a:alphaModFix/>
          </a:blip>
          <a:srcRect t="-56" b="58"/>
          <a:stretch/>
        </p:blipFill>
        <p:spPr>
          <a:xfrm>
            <a:off x="-1" y="-11760"/>
            <a:ext cx="9180513" cy="518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0"/>
          <p:cNvSpPr txBox="1">
            <a:spLocks noGrp="1"/>
          </p:cNvSpPr>
          <p:nvPr>
            <p:ph type="ctrTitle"/>
          </p:nvPr>
        </p:nvSpPr>
        <p:spPr>
          <a:xfrm>
            <a:off x="1156023" y="2010229"/>
            <a:ext cx="7003440" cy="132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 i="0" u="non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ubTitle" idx="1"/>
          </p:nvPr>
        </p:nvSpPr>
        <p:spPr>
          <a:xfrm>
            <a:off x="1156022" y="3375892"/>
            <a:ext cx="7003441" cy="328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234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50" name="Google Shape;50;p20" descr="Unbenannt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8300" y="4723084"/>
            <a:ext cx="901701" cy="241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9462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Cover">
  <p:cSld name="1_Presentation Cov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3" descr="Reply Green 0.png"/>
          <p:cNvPicPr preferRelativeResize="0"/>
          <p:nvPr/>
        </p:nvPicPr>
        <p:blipFill rotWithShape="1">
          <a:blip r:embed="rId2">
            <a:alphaModFix/>
          </a:blip>
          <a:srcRect t="-56" b="58"/>
          <a:stretch/>
        </p:blipFill>
        <p:spPr>
          <a:xfrm>
            <a:off x="-1" y="-11760"/>
            <a:ext cx="9180513" cy="518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3"/>
          <p:cNvSpPr txBox="1">
            <a:spLocks noGrp="1"/>
          </p:cNvSpPr>
          <p:nvPr>
            <p:ph type="ctrTitle"/>
          </p:nvPr>
        </p:nvSpPr>
        <p:spPr>
          <a:xfrm>
            <a:off x="573852" y="799311"/>
            <a:ext cx="7585611" cy="2412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 i="0" u="none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subTitle" idx="1"/>
          </p:nvPr>
        </p:nvSpPr>
        <p:spPr>
          <a:xfrm>
            <a:off x="573852" y="3375892"/>
            <a:ext cx="7585612" cy="328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234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" name="Google Shape;16;p13" descr="Unbenannt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88300" y="4723084"/>
            <a:ext cx="901701" cy="2418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943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76782"/>
            <a:ext cx="8229600" cy="33944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/>
              <a:t>Basic text</a:t>
            </a:r>
          </a:p>
          <a:p>
            <a:pPr lvl="1"/>
            <a:r>
              <a:rPr lang="it-IT" dirty="0"/>
              <a:t>Text in CAPITAL </a:t>
            </a:r>
            <a:r>
              <a:rPr lang="it-IT" dirty="0" err="1"/>
              <a:t>LeTTERS</a:t>
            </a:r>
            <a:endParaRPr lang="it-IT" dirty="0"/>
          </a:p>
          <a:p>
            <a:pPr lvl="3"/>
            <a:r>
              <a:rPr lang="it-IT" dirty="0"/>
              <a:t>First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4"/>
            <a:r>
              <a:rPr lang="it-IT" dirty="0"/>
              <a:t>Second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lvl="5"/>
            <a:r>
              <a:rPr lang="it-IT" dirty="0"/>
              <a:t>Third </a:t>
            </a:r>
            <a:r>
              <a:rPr lang="it-IT" dirty="0" err="1"/>
              <a:t>bullet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text</a:t>
            </a:r>
          </a:p>
          <a:p>
            <a:pPr marL="514350" lvl="6" indent="-514350" algn="l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/>
              <a:t>First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7"/>
            <a:r>
              <a:rPr lang="it-IT" dirty="0"/>
              <a:t>Second </a:t>
            </a:r>
            <a:r>
              <a:rPr lang="it-IT" dirty="0" err="1"/>
              <a:t>numbered</a:t>
            </a:r>
            <a:r>
              <a:rPr lang="it-IT" dirty="0"/>
              <a:t> text</a:t>
            </a:r>
          </a:p>
          <a:p>
            <a:pPr lvl="8"/>
            <a:r>
              <a:rPr lang="it-IT" dirty="0"/>
              <a:t>Third </a:t>
            </a:r>
            <a:r>
              <a:rPr lang="it-IT" dirty="0" err="1"/>
              <a:t>numbered</a:t>
            </a:r>
            <a:r>
              <a:rPr lang="it-IT" dirty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1" r:id="rId4"/>
    <p:sldLayoutId id="2147483677" r:id="rId5"/>
    <p:sldLayoutId id="2147483683" r:id="rId6"/>
    <p:sldLayoutId id="2147483684" r:id="rId7"/>
    <p:sldLayoutId id="2147483666" r:id="rId8"/>
    <p:sldLayoutId id="2147483680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  <p:sldLayoutId id="2147483706" r:id="rId16"/>
    <p:sldLayoutId id="2147483707" r:id="rId17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4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ply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hyperlink" Target="mailto:e.delvino@reply.it" TargetMode="External"/><Relationship Id="rId5" Type="http://schemas.openxmlformats.org/officeDocument/2006/relationships/hyperlink" Target="mailto:l.cilumbriello@reply.it" TargetMode="External"/><Relationship Id="rId4" Type="http://schemas.openxmlformats.org/officeDocument/2006/relationships/hyperlink" Target="mailto:c.morosinotto@reply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"/>
          <p:cNvSpPr txBox="1">
            <a:spLocks noGrp="1"/>
          </p:cNvSpPr>
          <p:nvPr>
            <p:ph type="ctrTitle"/>
          </p:nvPr>
        </p:nvSpPr>
        <p:spPr>
          <a:xfrm>
            <a:off x="573852" y="1071797"/>
            <a:ext cx="8467202" cy="200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 Black"/>
              <a:buNone/>
            </a:pPr>
            <a:r>
              <a:rPr lang="de-DE" sz="5400" dirty="0">
                <a:solidFill>
                  <a:srgbClr val="FFFFFF"/>
                </a:solidFill>
              </a:rPr>
              <a:t>CLAMSES</a:t>
            </a:r>
            <a:br>
              <a:rPr lang="de-DE" dirty="0">
                <a:solidFill>
                  <a:srgbClr val="FFFFFF"/>
                </a:solidFill>
              </a:rPr>
            </a:b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Corso di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Laurea</a:t>
            </a: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Magistrale in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Scienze</a:t>
            </a: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Statistiche</a:t>
            </a: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ed</a:t>
            </a: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Economiche</a:t>
            </a:r>
            <a:b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</a:br>
            <a:b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</a:br>
            <a:br>
              <a:rPr lang="de-DE" sz="14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</a:br>
            <a:b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</a:b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Pills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from</a:t>
            </a: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</a:t>
            </a:r>
            <a:r>
              <a:rPr lang="de-DE" sz="2000" b="1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the</a:t>
            </a:r>
            <a:r>
              <a:rPr lang="de-DE" sz="2000" b="1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 Future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203" name="Google Shape;203;p1"/>
          <p:cNvSpPr txBox="1">
            <a:spLocks noGrp="1"/>
          </p:cNvSpPr>
          <p:nvPr>
            <p:ph type="subTitle" idx="1"/>
          </p:nvPr>
        </p:nvSpPr>
        <p:spPr>
          <a:xfrm>
            <a:off x="573852" y="3495117"/>
            <a:ext cx="7585612" cy="74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Chiara Morosinotto | Business Unit Manager @ Healthy Reply IT</a:t>
            </a:r>
          </a:p>
          <a:p>
            <a:pPr>
              <a:spcBef>
                <a:spcPts val="0"/>
              </a:spcBef>
            </a:pPr>
            <a:r>
              <a:rPr lang="en-US" dirty="0"/>
              <a:t>Luca Cilumbriello | Senior Consultant @ Healthy Reply IT</a:t>
            </a:r>
          </a:p>
          <a:p>
            <a:pPr>
              <a:spcBef>
                <a:spcPts val="0"/>
              </a:spcBef>
            </a:pPr>
            <a:r>
              <a:rPr lang="en-US" dirty="0"/>
              <a:t>Erica Delvino | Consultant @ Healthy Reply IT</a:t>
            </a:r>
          </a:p>
          <a:p>
            <a:pPr>
              <a:spcBef>
                <a:spcPts val="0"/>
              </a:spcBef>
            </a:pPr>
            <a:endParaRPr dirty="0"/>
          </a:p>
          <a:p>
            <a:pPr lvl="0"/>
            <a:r>
              <a:rPr lang="de-DE" dirty="0"/>
              <a:t>Milano, 14 </a:t>
            </a:r>
            <a:r>
              <a:rPr lang="de-DE" dirty="0" err="1"/>
              <a:t>febbraio</a:t>
            </a:r>
            <a:r>
              <a:rPr lang="de-DE" dirty="0"/>
              <a:t> 2025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90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4543865" y="7034"/>
            <a:ext cx="4600134" cy="1249136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5790" y="335018"/>
            <a:ext cx="7968163" cy="266461"/>
          </a:xfrm>
        </p:spPr>
        <p:txBody>
          <a:bodyPr/>
          <a:lstStyle/>
          <a:p>
            <a:r>
              <a:rPr lang="it-IT" dirty="0"/>
              <a:t>REPLY GROUP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2"/>
          </p:nvPr>
        </p:nvSpPr>
        <p:spPr>
          <a:xfrm>
            <a:off x="2015789" y="663628"/>
            <a:ext cx="7968163" cy="328820"/>
          </a:xfrm>
        </p:spPr>
        <p:txBody>
          <a:bodyPr/>
          <a:lstStyle/>
          <a:p>
            <a:r>
              <a:rPr lang="it-IT" dirty="0"/>
              <a:t>DIGITAL SERVICES, TECHNOLOGY AND CONSULTING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972313" y="1463010"/>
            <a:ext cx="51803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it-IT" sz="2000" b="1" dirty="0">
                <a:solidFill>
                  <a:srgbClr val="00B050"/>
                </a:solidFill>
              </a:rPr>
              <a:t>REPLY spa</a:t>
            </a:r>
            <a:r>
              <a:rPr lang="en-US" altLang="it-IT" dirty="0">
                <a:solidFill>
                  <a:srgbClr val="FFFFFF"/>
                </a:solidFill>
              </a:rPr>
              <a:t> è un </a:t>
            </a:r>
            <a:r>
              <a:rPr lang="en-US" altLang="it-IT" dirty="0">
                <a:solidFill>
                  <a:schemeClr val="accent2"/>
                </a:solidFill>
              </a:rPr>
              <a:t>network di company </a:t>
            </a:r>
            <a:r>
              <a:rPr lang="en-US" altLang="it-IT" dirty="0" err="1">
                <a:solidFill>
                  <a:schemeClr val="accent2"/>
                </a:solidFill>
              </a:rPr>
              <a:t>altamente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specializzate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rgbClr val="FFFFFF"/>
                </a:solidFill>
              </a:rPr>
              <a:t>che</a:t>
            </a:r>
            <a:r>
              <a:rPr lang="en-US" altLang="it-IT" dirty="0">
                <a:solidFill>
                  <a:srgbClr val="FFFFFF"/>
                </a:solidFill>
              </a:rPr>
              <a:t> </a:t>
            </a:r>
            <a:r>
              <a:rPr lang="en-US" altLang="it-IT" dirty="0" err="1">
                <a:solidFill>
                  <a:srgbClr val="FFFFFF"/>
                </a:solidFill>
              </a:rPr>
              <a:t>supportano</a:t>
            </a:r>
            <a:r>
              <a:rPr lang="en-US" altLang="it-IT" dirty="0">
                <a:solidFill>
                  <a:srgbClr val="FFFFFF"/>
                </a:solidFill>
              </a:rPr>
              <a:t> 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it-IT" dirty="0" err="1">
                <a:solidFill>
                  <a:srgbClr val="FFFFFF"/>
                </a:solidFill>
              </a:rPr>
              <a:t>i</a:t>
            </a:r>
            <a:r>
              <a:rPr lang="en-US" altLang="it-IT" dirty="0">
                <a:solidFill>
                  <a:srgbClr val="FFFFFF"/>
                </a:solidFill>
              </a:rPr>
              <a:t> </a:t>
            </a:r>
            <a:r>
              <a:rPr lang="en-US" altLang="it-IT" dirty="0" err="1">
                <a:solidFill>
                  <a:srgbClr val="FFFFFF"/>
                </a:solidFill>
              </a:rPr>
              <a:t>principali</a:t>
            </a:r>
            <a:r>
              <a:rPr lang="en-US" altLang="it-IT" dirty="0">
                <a:solidFill>
                  <a:srgbClr val="FFFFFF"/>
                </a:solidFill>
              </a:rPr>
              <a:t> asset </a:t>
            </a:r>
            <a:r>
              <a:rPr lang="en-US" altLang="it-IT" dirty="0" err="1">
                <a:solidFill>
                  <a:srgbClr val="FFFFFF"/>
                </a:solidFill>
              </a:rPr>
              <a:t>industriali</a:t>
            </a:r>
            <a:r>
              <a:rPr lang="en-US" altLang="it-IT" dirty="0">
                <a:solidFill>
                  <a:srgbClr val="FFFFFF"/>
                </a:solidFill>
              </a:rPr>
              <a:t> </a:t>
            </a:r>
            <a:r>
              <a:rPr lang="en-US" altLang="it-IT" dirty="0" err="1">
                <a:solidFill>
                  <a:srgbClr val="FFFFFF"/>
                </a:solidFill>
              </a:rPr>
              <a:t>nella</a:t>
            </a:r>
            <a:r>
              <a:rPr lang="en-US" altLang="it-IT" dirty="0">
                <a:solidFill>
                  <a:srgbClr val="FFFFFF"/>
                </a:solidFill>
              </a:rPr>
              <a:t> </a:t>
            </a:r>
            <a:r>
              <a:rPr lang="en-US" altLang="it-IT" dirty="0" err="1">
                <a:solidFill>
                  <a:srgbClr val="FFFFFF"/>
                </a:solidFill>
              </a:rPr>
              <a:t>definizione</a:t>
            </a:r>
            <a:r>
              <a:rPr lang="en-US" altLang="it-IT" dirty="0">
                <a:solidFill>
                  <a:srgbClr val="FFFFFF"/>
                </a:solidFill>
              </a:rPr>
              <a:t> e </a:t>
            </a:r>
            <a:r>
              <a:rPr lang="en-US" altLang="it-IT" dirty="0" err="1">
                <a:solidFill>
                  <a:srgbClr val="FFFFFF"/>
                </a:solidFill>
              </a:rPr>
              <a:t>sviluppo</a:t>
            </a:r>
            <a:r>
              <a:rPr lang="en-US" altLang="it-IT" dirty="0">
                <a:solidFill>
                  <a:srgbClr val="FFFFFF"/>
                </a:solidFill>
              </a:rPr>
              <a:t> di </a:t>
            </a:r>
            <a:r>
              <a:rPr lang="en-US" altLang="it-IT" dirty="0" err="1">
                <a:solidFill>
                  <a:srgbClr val="FFFFFF"/>
                </a:solidFill>
              </a:rPr>
              <a:t>modelli</a:t>
            </a:r>
            <a:r>
              <a:rPr lang="en-US" altLang="it-IT" dirty="0">
                <a:solidFill>
                  <a:srgbClr val="FFFFFF"/>
                </a:solidFill>
              </a:rPr>
              <a:t> di business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it-IT" dirty="0" err="1">
                <a:solidFill>
                  <a:srgbClr val="FFFFFF"/>
                </a:solidFill>
              </a:rPr>
              <a:t>attraverso</a:t>
            </a:r>
            <a:r>
              <a:rPr lang="en-US" altLang="it-IT" dirty="0">
                <a:solidFill>
                  <a:srgbClr val="FFFFFF"/>
                </a:solidFill>
              </a:rPr>
              <a:t> </a:t>
            </a:r>
            <a:r>
              <a:rPr lang="en-US" altLang="it-IT" dirty="0" err="1">
                <a:solidFill>
                  <a:srgbClr val="FFFFFF"/>
                </a:solidFill>
              </a:rPr>
              <a:t>l’introduzione</a:t>
            </a:r>
            <a:r>
              <a:rPr lang="en-US" altLang="it-IT" dirty="0">
                <a:solidFill>
                  <a:srgbClr val="FFFFFF"/>
                </a:solidFill>
              </a:rPr>
              <a:t> di </a:t>
            </a:r>
            <a:r>
              <a:rPr lang="en-US" altLang="it-IT" dirty="0" err="1">
                <a:solidFill>
                  <a:schemeClr val="accent2"/>
                </a:solidFill>
              </a:rPr>
              <a:t>innovazione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t</a:t>
            </a:r>
            <a:r>
              <a:rPr lang="en-US" altLang="it-IT" dirty="0" err="1">
                <a:solidFill>
                  <a:srgbClr val="00B140"/>
                </a:solidFill>
              </a:rPr>
              <a:t>ecnologica</a:t>
            </a:r>
            <a:r>
              <a:rPr lang="en-US" altLang="it-IT" dirty="0">
                <a:solidFill>
                  <a:srgbClr val="00B140"/>
                </a:solidFill>
              </a:rPr>
              <a:t> </a:t>
            </a:r>
            <a:r>
              <a:rPr lang="en-US" altLang="it-IT" dirty="0">
                <a:solidFill>
                  <a:srgbClr val="FFFFFF"/>
                </a:solidFill>
              </a:rPr>
              <a:t>e </a:t>
            </a:r>
            <a:r>
              <a:rPr lang="en-US" altLang="it-IT" dirty="0" err="1">
                <a:solidFill>
                  <a:schemeClr val="accent2"/>
                </a:solidFill>
              </a:rPr>
              <a:t>competenze</a:t>
            </a:r>
            <a:r>
              <a:rPr lang="en-US" altLang="it-IT" dirty="0">
                <a:solidFill>
                  <a:schemeClr val="accent2"/>
                </a:solidFill>
              </a:rPr>
              <a:t> di </a:t>
            </a:r>
            <a:r>
              <a:rPr lang="en-US" altLang="it-IT" dirty="0" err="1">
                <a:solidFill>
                  <a:schemeClr val="accent2"/>
                </a:solidFill>
              </a:rPr>
              <a:t>dominio</a:t>
            </a:r>
            <a:endParaRPr lang="en-US" altLang="it-IT" dirty="0">
              <a:solidFill>
                <a:schemeClr val="accent2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altLang="it-IT" dirty="0">
              <a:solidFill>
                <a:schemeClr val="accent2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6450434" y="4669982"/>
            <a:ext cx="36922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u="sng" dirty="0"/>
              <a:t>https://www.reply.com/it</a:t>
            </a:r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CF96CE1A-35C1-88B9-8288-F0ECC8C5DEFA}"/>
              </a:ext>
            </a:extLst>
          </p:cNvPr>
          <p:cNvGrpSpPr/>
          <p:nvPr/>
        </p:nvGrpSpPr>
        <p:grpSpPr>
          <a:xfrm>
            <a:off x="200848" y="1368346"/>
            <a:ext cx="3771612" cy="2120944"/>
            <a:chOff x="876984" y="1058354"/>
            <a:chExt cx="7465695" cy="4090035"/>
          </a:xfrm>
        </p:grpSpPr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0F270E19-08DA-CC41-6774-397534BA8BBC}"/>
                </a:ext>
              </a:extLst>
            </p:cNvPr>
            <p:cNvSpPr/>
            <p:nvPr/>
          </p:nvSpPr>
          <p:spPr>
            <a:xfrm>
              <a:off x="7784413" y="4180163"/>
              <a:ext cx="54610" cy="50800"/>
            </a:xfrm>
            <a:custGeom>
              <a:avLst/>
              <a:gdLst/>
              <a:ahLst/>
              <a:cxnLst/>
              <a:rect l="l" t="t" r="r" b="b"/>
              <a:pathLst>
                <a:path w="54609" h="50800">
                  <a:moveTo>
                    <a:pt x="0" y="0"/>
                  </a:moveTo>
                  <a:lnTo>
                    <a:pt x="262" y="6610"/>
                  </a:lnTo>
                  <a:lnTo>
                    <a:pt x="11542" y="21843"/>
                  </a:lnTo>
                  <a:lnTo>
                    <a:pt x="30691" y="38800"/>
                  </a:lnTo>
                  <a:lnTo>
                    <a:pt x="54561" y="50584"/>
                  </a:lnTo>
                  <a:lnTo>
                    <a:pt x="30428" y="27016"/>
                  </a:lnTo>
                  <a:lnTo>
                    <a:pt x="10886" y="85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5">
              <a:extLst>
                <a:ext uri="{FF2B5EF4-FFF2-40B4-BE49-F238E27FC236}">
                  <a16:creationId xmlns:a16="http://schemas.microsoft.com/office/drawing/2014/main" id="{A8C4BF74-378B-7555-8966-8DBAD9488D6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21265" y="4531757"/>
              <a:ext cx="260988" cy="353204"/>
            </a:xfrm>
            <a:prstGeom prst="rect">
              <a:avLst/>
            </a:prstGeom>
          </p:spPr>
        </p:pic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A27F1EE-2656-8807-C3A0-795AEE204DDA}"/>
                </a:ext>
              </a:extLst>
            </p:cNvPr>
            <p:cNvSpPr/>
            <p:nvPr/>
          </p:nvSpPr>
          <p:spPr>
            <a:xfrm>
              <a:off x="4358398" y="2091096"/>
              <a:ext cx="8890" cy="14604"/>
            </a:xfrm>
            <a:custGeom>
              <a:avLst/>
              <a:gdLst/>
              <a:ahLst/>
              <a:cxnLst/>
              <a:rect l="l" t="t" r="r" b="b"/>
              <a:pathLst>
                <a:path w="8889" h="14605">
                  <a:moveTo>
                    <a:pt x="8572" y="0"/>
                  </a:moveTo>
                  <a:lnTo>
                    <a:pt x="0" y="0"/>
                  </a:lnTo>
                  <a:lnTo>
                    <a:pt x="0" y="9460"/>
                  </a:lnTo>
                  <a:lnTo>
                    <a:pt x="4286" y="14189"/>
                  </a:lnTo>
                  <a:lnTo>
                    <a:pt x="8572" y="14189"/>
                  </a:lnTo>
                  <a:lnTo>
                    <a:pt x="8572" y="0"/>
                  </a:lnTo>
                  <a:close/>
                </a:path>
              </a:pathLst>
            </a:custGeom>
            <a:solidFill>
              <a:srgbClr val="E5E5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25DF585E-6C39-3709-BFBF-DCD7AD4A738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6984" y="1058354"/>
              <a:ext cx="7465404" cy="4089907"/>
            </a:xfrm>
            <a:prstGeom prst="rect">
              <a:avLst/>
            </a:prstGeom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5872931B-8CB9-09F5-8CC7-DF9C837407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848" y="3774010"/>
            <a:ext cx="7936086" cy="94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4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0"/>
            <a:ext cx="9144000" cy="1249136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HEALTHY REPLY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en-US" dirty="0"/>
              <a:t>We cultivate talents to harvest innovation</a:t>
            </a:r>
            <a:r>
              <a:rPr lang="it-IT" dirty="0"/>
              <a:t>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708" y="3785713"/>
            <a:ext cx="91412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it-IT" b="1" dirty="0">
                <a:solidFill>
                  <a:srgbClr val="00B050"/>
                </a:solidFill>
              </a:rPr>
              <a:t>Healthy Reply</a:t>
            </a:r>
            <a:r>
              <a:rPr lang="en-US" altLang="it-IT" dirty="0">
                <a:solidFill>
                  <a:srgbClr val="00B050"/>
                </a:solidFill>
              </a:rPr>
              <a:t> </a:t>
            </a:r>
            <a:r>
              <a:rPr lang="it-IT" dirty="0"/>
              <a:t>è in prima linea nella trasformazione digitale della sanità, impegnata a promuovere l'innovazione sia nel settore pubblico che in quello privato.</a:t>
            </a:r>
            <a:endParaRPr lang="it-IT" altLang="it-IT" dirty="0">
              <a:solidFill>
                <a:srgbClr val="00B050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5FE7369-0572-4627-A092-7CE9F64CAA5A}"/>
              </a:ext>
            </a:extLst>
          </p:cNvPr>
          <p:cNvSpPr/>
          <p:nvPr/>
        </p:nvSpPr>
        <p:spPr>
          <a:xfrm>
            <a:off x="2725881" y="4718085"/>
            <a:ext cx="36922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200" u="sng" dirty="0"/>
              <a:t>https://it.linkedin.com/company/healthyreply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9895F3D-7600-70C0-D681-A99B33DFB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850" y="1176399"/>
            <a:ext cx="4566300" cy="26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23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0"/>
            <a:ext cx="9144000" cy="1249136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BREVE INTRODUZIONE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it-IT" dirty="0"/>
              <a:t>Ispirata a fatti realmente accaduti</a:t>
            </a:r>
          </a:p>
        </p:txBody>
      </p:sp>
      <p:sp>
        <p:nvSpPr>
          <p:cNvPr id="10" name="Rettangolo 9"/>
          <p:cNvSpPr/>
          <p:nvPr/>
        </p:nvSpPr>
        <p:spPr>
          <a:xfrm>
            <a:off x="954034" y="3727112"/>
            <a:ext cx="17136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b="1" dirty="0">
                <a:solidFill>
                  <a:srgbClr val="FFFFFF"/>
                </a:solidFill>
              </a:rPr>
              <a:t>LUCA CILUMBRIELLO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95" y="1502528"/>
            <a:ext cx="1438656" cy="2188464"/>
          </a:xfrm>
          <a:prstGeom prst="rect">
            <a:avLst/>
          </a:prstGeom>
        </p:spPr>
      </p:pic>
      <p:pic>
        <p:nvPicPr>
          <p:cNvPr id="6148" name="Picture 4" descr="healthy reply al digital health summit 2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95" y="3941365"/>
            <a:ext cx="1337119" cy="58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1016435" y="1429632"/>
            <a:ext cx="1563966" cy="2326296"/>
          </a:xfrm>
          <a:prstGeom prst="rect">
            <a:avLst/>
          </a:prstGeom>
          <a:noFill/>
          <a:ln w="4445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Google Shape;208;p2">
            <a:extLst>
              <a:ext uri="{FF2B5EF4-FFF2-40B4-BE49-F238E27FC236}">
                <a16:creationId xmlns:a16="http://schemas.microsoft.com/office/drawing/2014/main" id="{508A4827-C512-48BC-8B60-9CEF0C4E8A88}"/>
              </a:ext>
            </a:extLst>
          </p:cNvPr>
          <p:cNvSpPr txBox="1">
            <a:spLocks/>
          </p:cNvSpPr>
          <p:nvPr/>
        </p:nvSpPr>
        <p:spPr>
          <a:xfrm>
            <a:off x="2951702" y="1495150"/>
            <a:ext cx="5777912" cy="314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400" b="0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8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  <a:defRPr lang="it-IT" sz="18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6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Milano, 35 anni (</a:t>
            </a:r>
            <a:r>
              <a:rPr lang="en-US" dirty="0" err="1"/>
              <a:t>domani</a:t>
            </a:r>
            <a:r>
              <a:rPr lang="en-US" dirty="0"/>
              <a:t>)</a:t>
            </a:r>
          </a:p>
          <a:p>
            <a:pPr>
              <a:spcBef>
                <a:spcPts val="1200"/>
              </a:spcBef>
            </a:pPr>
            <a:r>
              <a:rPr lang="en-US" dirty="0"/>
              <a:t>2009: Diploma di </a:t>
            </a:r>
            <a:r>
              <a:rPr lang="en-US" dirty="0" err="1">
                <a:solidFill>
                  <a:schemeClr val="accent2"/>
                </a:solidFill>
              </a:rPr>
              <a:t>Liceo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Scientifico</a:t>
            </a:r>
            <a:endParaRPr lang="en-US" dirty="0">
              <a:solidFill>
                <a:schemeClr val="accent2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/>
              <a:t>2012: </a:t>
            </a:r>
            <a:r>
              <a:rPr lang="en-US" dirty="0" err="1"/>
              <a:t>Laurea</a:t>
            </a:r>
            <a:r>
              <a:rPr lang="en-US" dirty="0"/>
              <a:t> in </a:t>
            </a:r>
            <a:r>
              <a:rPr lang="en-US" dirty="0" err="1">
                <a:solidFill>
                  <a:schemeClr val="accent2"/>
                </a:solidFill>
              </a:rPr>
              <a:t>Statistica</a:t>
            </a:r>
            <a:r>
              <a:rPr lang="en-US" dirty="0">
                <a:solidFill>
                  <a:schemeClr val="accent2"/>
                </a:solidFill>
              </a:rPr>
              <a:t> e Gestione </a:t>
            </a:r>
            <a:r>
              <a:rPr lang="en-US" dirty="0" err="1">
                <a:solidFill>
                  <a:schemeClr val="accent2"/>
                </a:solidFill>
              </a:rPr>
              <a:t>delle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Informazioni</a:t>
            </a:r>
            <a:endParaRPr lang="en-US" dirty="0">
              <a:solidFill>
                <a:schemeClr val="accent2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/>
              <a:t>2014: </a:t>
            </a:r>
            <a:r>
              <a:rPr lang="en-US" dirty="0" err="1"/>
              <a:t>Laurea</a:t>
            </a:r>
            <a:r>
              <a:rPr lang="en-US" dirty="0"/>
              <a:t> in </a:t>
            </a:r>
            <a:r>
              <a:rPr lang="en-US" dirty="0" err="1">
                <a:solidFill>
                  <a:schemeClr val="accent2"/>
                </a:solidFill>
              </a:rPr>
              <a:t>Biostatistica</a:t>
            </a:r>
            <a:r>
              <a:rPr lang="en-US" dirty="0">
                <a:solidFill>
                  <a:schemeClr val="accent2"/>
                </a:solidFill>
              </a:rPr>
              <a:t> e </a:t>
            </a:r>
            <a:r>
              <a:rPr lang="en-US" dirty="0" err="1">
                <a:solidFill>
                  <a:schemeClr val="accent2"/>
                </a:solidFill>
              </a:rPr>
              <a:t>Statistica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Sperimentale</a:t>
            </a:r>
            <a:endParaRPr lang="en-US" dirty="0">
              <a:solidFill>
                <a:schemeClr val="accent2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/>
              <a:t>2015: </a:t>
            </a:r>
            <a:r>
              <a:rPr lang="en-US" dirty="0" err="1"/>
              <a:t>Ingresso</a:t>
            </a:r>
            <a:r>
              <a:rPr lang="en-US" dirty="0"/>
              <a:t> in </a:t>
            </a:r>
            <a:r>
              <a:rPr lang="en-US" dirty="0">
                <a:solidFill>
                  <a:schemeClr val="accent2"/>
                </a:solidFill>
              </a:rPr>
              <a:t>Healthy Reply IT</a:t>
            </a:r>
          </a:p>
        </p:txBody>
      </p:sp>
    </p:spTree>
    <p:extLst>
      <p:ext uri="{BB962C8B-B14F-4D97-AF65-F5344CB8AC3E}">
        <p14:creationId xmlns:p14="http://schemas.microsoft.com/office/powerpoint/2010/main" val="3798502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0"/>
            <a:ext cx="9144000" cy="1249136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BREVE INTRODUZIONE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it-IT" dirty="0"/>
              <a:t>Ispirata a fatti realmente accaduti</a:t>
            </a:r>
          </a:p>
        </p:txBody>
      </p:sp>
      <p:sp>
        <p:nvSpPr>
          <p:cNvPr id="10" name="Rettangolo 9"/>
          <p:cNvSpPr/>
          <p:nvPr/>
        </p:nvSpPr>
        <p:spPr>
          <a:xfrm>
            <a:off x="954034" y="3727112"/>
            <a:ext cx="171364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altLang="it-IT" sz="1100" b="1" dirty="0">
                <a:solidFill>
                  <a:srgbClr val="FFFFFF"/>
                </a:solidFill>
              </a:rPr>
              <a:t>ERICA DELVINO</a:t>
            </a:r>
          </a:p>
        </p:txBody>
      </p:sp>
      <p:pic>
        <p:nvPicPr>
          <p:cNvPr id="6148" name="Picture 4" descr="healthy reply al digital health summit 2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95" y="3941365"/>
            <a:ext cx="1337119" cy="580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Google Shape;208;p2">
            <a:extLst>
              <a:ext uri="{FF2B5EF4-FFF2-40B4-BE49-F238E27FC236}">
                <a16:creationId xmlns:a16="http://schemas.microsoft.com/office/drawing/2014/main" id="{508A4827-C512-48BC-8B60-9CEF0C4E8A88}"/>
              </a:ext>
            </a:extLst>
          </p:cNvPr>
          <p:cNvSpPr txBox="1">
            <a:spLocks/>
          </p:cNvSpPr>
          <p:nvPr/>
        </p:nvSpPr>
        <p:spPr>
          <a:xfrm>
            <a:off x="2951701" y="1495150"/>
            <a:ext cx="5982437" cy="314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400" b="0" i="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8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  <a:defRPr lang="it-IT" sz="18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6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0000" indent="-1800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Lecco, 24 anni</a:t>
            </a:r>
          </a:p>
          <a:p>
            <a:pPr>
              <a:spcBef>
                <a:spcPts val="1200"/>
              </a:spcBef>
            </a:pPr>
            <a:r>
              <a:rPr lang="en-US" dirty="0"/>
              <a:t>2019: Diploma di </a:t>
            </a:r>
            <a:r>
              <a:rPr lang="en-US" dirty="0" err="1">
                <a:solidFill>
                  <a:schemeClr val="accent2"/>
                </a:solidFill>
              </a:rPr>
              <a:t>Liceo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Scientifico</a:t>
            </a:r>
            <a:endParaRPr lang="en-US" dirty="0">
              <a:solidFill>
                <a:schemeClr val="accent2"/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/>
              <a:t>2022: </a:t>
            </a:r>
            <a:r>
              <a:rPr lang="en-US" dirty="0" err="1"/>
              <a:t>Laurea</a:t>
            </a:r>
            <a:r>
              <a:rPr lang="en-US" dirty="0"/>
              <a:t> in </a:t>
            </a:r>
            <a:r>
              <a:rPr lang="en-US" sz="1600" dirty="0" err="1">
                <a:solidFill>
                  <a:schemeClr val="accent2"/>
                </a:solidFill>
              </a:rPr>
              <a:t>Scienze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dirty="0" err="1">
                <a:solidFill>
                  <a:schemeClr val="accent2"/>
                </a:solidFill>
              </a:rPr>
              <a:t>Statistiche</a:t>
            </a:r>
            <a:r>
              <a:rPr lang="en-US" sz="1600" dirty="0">
                <a:solidFill>
                  <a:schemeClr val="accent2"/>
                </a:solidFill>
              </a:rPr>
              <a:t> ed </a:t>
            </a:r>
            <a:r>
              <a:rPr lang="en-US" sz="1600" dirty="0" err="1">
                <a:solidFill>
                  <a:schemeClr val="accent2"/>
                </a:solidFill>
              </a:rPr>
              <a:t>Economiche</a:t>
            </a:r>
            <a:r>
              <a:rPr lang="en-US" dirty="0">
                <a:solidFill>
                  <a:schemeClr val="accent2"/>
                </a:solidFill>
              </a:rPr>
              <a:t> SSE</a:t>
            </a:r>
          </a:p>
          <a:p>
            <a:pPr>
              <a:spcBef>
                <a:spcPts val="1200"/>
              </a:spcBef>
            </a:pPr>
            <a:r>
              <a:rPr lang="en-US" dirty="0"/>
              <a:t>2025: </a:t>
            </a:r>
            <a:r>
              <a:rPr lang="en-US" dirty="0" err="1"/>
              <a:t>Laurea</a:t>
            </a:r>
            <a:r>
              <a:rPr lang="en-US" dirty="0"/>
              <a:t> in </a:t>
            </a:r>
            <a:r>
              <a:rPr lang="en-US" sz="1600" dirty="0" err="1">
                <a:solidFill>
                  <a:schemeClr val="accent2"/>
                </a:solidFill>
              </a:rPr>
              <a:t>Scienze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dirty="0" err="1">
                <a:solidFill>
                  <a:schemeClr val="accent2"/>
                </a:solidFill>
              </a:rPr>
              <a:t>Statistiche</a:t>
            </a:r>
            <a:r>
              <a:rPr lang="en-US" sz="1600" dirty="0">
                <a:solidFill>
                  <a:schemeClr val="accent2"/>
                </a:solidFill>
              </a:rPr>
              <a:t> ed </a:t>
            </a:r>
            <a:r>
              <a:rPr lang="en-US" sz="1600" dirty="0" err="1">
                <a:solidFill>
                  <a:schemeClr val="accent2"/>
                </a:solidFill>
              </a:rPr>
              <a:t>Economiche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2"/>
                </a:solidFill>
              </a:rPr>
              <a:t>CLAMSES</a:t>
            </a:r>
          </a:p>
          <a:p>
            <a:pPr>
              <a:spcBef>
                <a:spcPts val="1200"/>
              </a:spcBef>
            </a:pPr>
            <a:r>
              <a:rPr lang="en-US" dirty="0"/>
              <a:t>2024: </a:t>
            </a:r>
            <a:r>
              <a:rPr lang="en-US" dirty="0" err="1"/>
              <a:t>Ingresso</a:t>
            </a:r>
            <a:r>
              <a:rPr lang="en-US" dirty="0"/>
              <a:t> in </a:t>
            </a:r>
            <a:r>
              <a:rPr lang="en-US" dirty="0">
                <a:solidFill>
                  <a:schemeClr val="accent2"/>
                </a:solidFill>
              </a:rPr>
              <a:t>Healthy Reply IT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81944B3-EE31-4065-BED1-F91110817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60" y="1428123"/>
            <a:ext cx="2415741" cy="2415741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3D72475A-D6AC-4C4B-83D8-D89DEC1F651C}"/>
              </a:ext>
            </a:extLst>
          </p:cNvPr>
          <p:cNvSpPr/>
          <p:nvPr/>
        </p:nvSpPr>
        <p:spPr>
          <a:xfrm>
            <a:off x="667063" y="1558977"/>
            <a:ext cx="2151088" cy="214565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198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DOPO GLI STUDI</a:t>
            </a:r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CONSIGLI TAKE-AWAY</a:t>
            </a:r>
            <a:endParaRPr lang="it-IT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603248" y="1594892"/>
            <a:ext cx="7994743" cy="246221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Pills from the Future: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DE" dirty="0" err="1"/>
              <a:t>Siate</a:t>
            </a:r>
            <a:r>
              <a:rPr lang="de-DE" dirty="0"/>
              <a:t> </a:t>
            </a:r>
            <a:r>
              <a:rPr lang="de-DE" dirty="0" err="1">
                <a:solidFill>
                  <a:schemeClr val="accent2"/>
                </a:solidFill>
              </a:rPr>
              <a:t>appassionati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dirty="0" err="1">
                <a:solidFill>
                  <a:schemeClr val="accent2"/>
                </a:solidFill>
              </a:rPr>
              <a:t>innovatori</a:t>
            </a:r>
            <a:r>
              <a:rPr lang="de-DE" dirty="0"/>
              <a:t>, </a:t>
            </a:r>
            <a:r>
              <a:rPr lang="de-DE" dirty="0" err="1"/>
              <a:t>coltivate</a:t>
            </a:r>
            <a:r>
              <a:rPr lang="de-DE" dirty="0"/>
              <a:t> la </a:t>
            </a:r>
            <a:r>
              <a:rPr lang="de-DE" b="1" dirty="0" err="1">
                <a:solidFill>
                  <a:schemeClr val="accent2"/>
                </a:solidFill>
              </a:rPr>
              <a:t>curiosità</a:t>
            </a:r>
            <a:endParaRPr lang="it-IT" b="1" dirty="0">
              <a:solidFill>
                <a:schemeClr val="accent2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it-IT" dirty="0"/>
              <a:t>Lavorate di </a:t>
            </a:r>
            <a:r>
              <a:rPr lang="it-IT" dirty="0">
                <a:solidFill>
                  <a:schemeClr val="accent2"/>
                </a:solidFill>
              </a:rPr>
              <a:t>squadra</a:t>
            </a:r>
            <a:r>
              <a:rPr lang="it-IT" dirty="0"/>
              <a:t>, condividete la conoscenza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dirty="0"/>
              <a:t>Siate </a:t>
            </a:r>
            <a:r>
              <a:rPr lang="it-IT" dirty="0">
                <a:solidFill>
                  <a:srgbClr val="FFFFFF"/>
                </a:solidFill>
              </a:rPr>
              <a:t>responsabili, professionali e</a:t>
            </a:r>
            <a:r>
              <a:rPr lang="it-IT" dirty="0">
                <a:solidFill>
                  <a:schemeClr val="accent2"/>
                </a:solidFill>
              </a:rPr>
              <a:t> professionisti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FFFFFF"/>
                </a:solidFill>
              </a:rPr>
              <a:t>Lavorate sulla </a:t>
            </a:r>
            <a:r>
              <a:rPr lang="it-IT" dirty="0">
                <a:solidFill>
                  <a:schemeClr val="accent2"/>
                </a:solidFill>
              </a:rPr>
              <a:t>comunicazione </a:t>
            </a:r>
            <a:r>
              <a:rPr lang="it-IT" dirty="0">
                <a:solidFill>
                  <a:srgbClr val="FFFFFF"/>
                </a:solidFill>
              </a:rPr>
              <a:t>a tutti i livelli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2000" b="1" dirty="0">
                <a:solidFill>
                  <a:srgbClr val="FFFFFF"/>
                </a:solidFill>
              </a:rPr>
              <a:t>Il lavoro c’è, vi aspetta, fatevi trovare!</a:t>
            </a:r>
          </a:p>
        </p:txBody>
      </p:sp>
    </p:spTree>
    <p:extLst>
      <p:ext uri="{BB962C8B-B14F-4D97-AF65-F5344CB8AC3E}">
        <p14:creationId xmlns:p14="http://schemas.microsoft.com/office/powerpoint/2010/main" val="148236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1"/>
          <p:cNvSpPr txBox="1">
            <a:spLocks noGrp="1"/>
          </p:cNvSpPr>
          <p:nvPr>
            <p:ph type="ctrTitle"/>
          </p:nvPr>
        </p:nvSpPr>
        <p:spPr>
          <a:xfrm>
            <a:off x="1070280" y="1661691"/>
            <a:ext cx="7003440" cy="8031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 Black"/>
              <a:buNone/>
            </a:pPr>
            <a:r>
              <a:rPr lang="de-DE" sz="5400" dirty="0">
                <a:solidFill>
                  <a:srgbClr val="FFFFFF"/>
                </a:solidFill>
              </a:rPr>
              <a:t>GRAZIE</a:t>
            </a:r>
            <a:endParaRPr sz="5400" dirty="0">
              <a:solidFill>
                <a:srgbClr val="FFFFFF"/>
              </a:solidFill>
            </a:endParaRPr>
          </a:p>
        </p:txBody>
      </p:sp>
      <p:sp>
        <p:nvSpPr>
          <p:cNvPr id="367" name="Google Shape;367;p11"/>
          <p:cNvSpPr txBox="1">
            <a:spLocks noGrp="1"/>
          </p:cNvSpPr>
          <p:nvPr>
            <p:ph type="subTitle" idx="1"/>
          </p:nvPr>
        </p:nvSpPr>
        <p:spPr>
          <a:xfrm>
            <a:off x="1070280" y="2986434"/>
            <a:ext cx="7003441" cy="104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de-DE" dirty="0">
                <a:solidFill>
                  <a:srgbClr val="FFFFFF"/>
                </a:solidFill>
                <a:hlinkClick r:id="rId3"/>
              </a:rPr>
              <a:t>www.reply.com</a:t>
            </a:r>
            <a:endParaRPr lang="de-DE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endParaRPr lang="de-DE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de-DE" dirty="0" err="1">
                <a:solidFill>
                  <a:srgbClr val="FFFFFF"/>
                </a:solidFill>
              </a:rPr>
              <a:t>Contattateci</a:t>
            </a:r>
            <a:r>
              <a:rPr lang="de-DE" dirty="0">
                <a:solidFill>
                  <a:srgbClr val="FFFFFF"/>
                </a:solidFill>
              </a:rPr>
              <a:t> senza </a:t>
            </a:r>
            <a:r>
              <a:rPr lang="de-DE" dirty="0" err="1">
                <a:solidFill>
                  <a:srgbClr val="FFFFFF"/>
                </a:solidFill>
              </a:rPr>
              <a:t>timore</a:t>
            </a:r>
            <a:r>
              <a:rPr lang="de-DE" dirty="0">
                <a:solidFill>
                  <a:srgbClr val="FFFFFF"/>
                </a:solidFill>
              </a:rPr>
              <a:t>: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de-DE" dirty="0">
                <a:solidFill>
                  <a:srgbClr val="FFFFFF"/>
                </a:solidFill>
                <a:hlinkClick r:id="rId4"/>
              </a:rPr>
              <a:t>c.morosinotto@reply.it</a:t>
            </a:r>
            <a:endParaRPr lang="de-DE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de-DE" dirty="0">
                <a:solidFill>
                  <a:srgbClr val="FFFFFF"/>
                </a:solidFill>
                <a:hlinkClick r:id="rId5"/>
              </a:rPr>
              <a:t>l.cilumbriello@reply.it</a:t>
            </a:r>
            <a:endParaRPr lang="de-DE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de-DE" dirty="0">
                <a:solidFill>
                  <a:srgbClr val="FFFFFF"/>
                </a:solidFill>
                <a:hlinkClick r:id="rId6"/>
              </a:rPr>
              <a:t>e.delvino@reply.it</a:t>
            </a:r>
            <a:endParaRPr lang="de-DE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endParaRPr lang="de-DE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488192"/>
      </p:ext>
    </p:extLst>
  </p:cSld>
  <p:clrMapOvr>
    <a:masterClrMapping/>
  </p:clrMapOvr>
</p:sld>
</file>

<file path=ppt/theme/theme1.xml><?xml version="1.0" encoding="utf-8"?>
<a:theme xmlns:a="http://schemas.openxmlformats.org/drawingml/2006/main" name="Reply">
  <a:themeElements>
    <a:clrScheme name="Custom 28">
      <a:dk1>
        <a:srgbClr val="000000"/>
      </a:dk1>
      <a:lt1>
        <a:sysClr val="window" lastClr="FFFFFF"/>
      </a:lt1>
      <a:dk2>
        <a:srgbClr val="053238"/>
      </a:dk2>
      <a:lt2>
        <a:srgbClr val="00B13F"/>
      </a:lt2>
      <a:accent1>
        <a:srgbClr val="8EF050"/>
      </a:accent1>
      <a:accent2>
        <a:srgbClr val="00B140"/>
      </a:accent2>
      <a:accent3>
        <a:srgbClr val="2E7CFA"/>
      </a:accent3>
      <a:accent4>
        <a:srgbClr val="940758"/>
      </a:accent4>
      <a:accent5>
        <a:srgbClr val="F54343"/>
      </a:accent5>
      <a:accent6>
        <a:srgbClr val="FFC000"/>
      </a:accent6>
      <a:hlink>
        <a:srgbClr val="D1E420"/>
      </a:hlink>
      <a:folHlink>
        <a:srgbClr val="22C0BC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Network_Innovation_Challenge_POC_ALERT</Template>
  <TotalTime>1775</TotalTime>
  <Words>315</Words>
  <Application>Microsoft Office PowerPoint</Application>
  <PresentationFormat>Presentazione su schermo (16:9)</PresentationFormat>
  <Paragraphs>50</Paragraphs>
  <Slides>7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Arial Black</vt:lpstr>
      <vt:lpstr>Calibri</vt:lpstr>
      <vt:lpstr>Wingdings</vt:lpstr>
      <vt:lpstr>Reply</vt:lpstr>
      <vt:lpstr>CLAMSES Corso di Laurea Magistrale in Scienze Statistiche ed Economiche    Pills from the Future</vt:lpstr>
      <vt:lpstr>REPLY GROUP</vt:lpstr>
      <vt:lpstr>HEALTHY REPLY</vt:lpstr>
      <vt:lpstr>BREVE INTRODUZIONE</vt:lpstr>
      <vt:lpstr>BREVE INTRODUZIONE</vt:lpstr>
      <vt:lpstr>DOPO GLI STUDI</vt:lpstr>
      <vt:lpstr>GRAZIE</vt:lpstr>
    </vt:vector>
  </TitlesOfParts>
  <Manager/>
  <Company>Reply S.p.A.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ALERT Artificial Intelligence Leads to Environmental Response on Territory</dc:title>
  <dc:subject/>
  <dc:creator>Cilumbriello Luca</dc:creator>
  <cp:keywords/>
  <dc:description/>
  <cp:lastModifiedBy>Luca Cilumbriello</cp:lastModifiedBy>
  <cp:revision>202</cp:revision>
  <dcterms:created xsi:type="dcterms:W3CDTF">2021-02-19T14:31:25Z</dcterms:created>
  <dcterms:modified xsi:type="dcterms:W3CDTF">2025-02-12T10:49:51Z</dcterms:modified>
  <cp:category/>
</cp:coreProperties>
</file>