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77" r:id="rId2"/>
    <p:sldId id="278" r:id="rId3"/>
    <p:sldId id="276" r:id="rId4"/>
    <p:sldId id="260" r:id="rId5"/>
    <p:sldId id="295" r:id="rId6"/>
    <p:sldId id="263" r:id="rId7"/>
    <p:sldId id="280" r:id="rId8"/>
    <p:sldId id="294" r:id="rId9"/>
    <p:sldId id="299" r:id="rId10"/>
    <p:sldId id="281" r:id="rId11"/>
    <p:sldId id="279" r:id="rId12"/>
    <p:sldId id="282" r:id="rId13"/>
    <p:sldId id="283" r:id="rId14"/>
    <p:sldId id="300" r:id="rId15"/>
    <p:sldId id="309" r:id="rId16"/>
    <p:sldId id="310" r:id="rId17"/>
    <p:sldId id="311" r:id="rId18"/>
    <p:sldId id="312" r:id="rId19"/>
    <p:sldId id="305" r:id="rId20"/>
    <p:sldId id="307" r:id="rId21"/>
    <p:sldId id="306" r:id="rId22"/>
    <p:sldId id="308" r:id="rId23"/>
    <p:sldId id="298" r:id="rId24"/>
    <p:sldId id="301" r:id="rId25"/>
    <p:sldId id="284" r:id="rId26"/>
    <p:sldId id="285" r:id="rId27"/>
    <p:sldId id="287" r:id="rId28"/>
    <p:sldId id="290" r:id="rId29"/>
    <p:sldId id="291" r:id="rId30"/>
    <p:sldId id="302" r:id="rId31"/>
    <p:sldId id="292" r:id="rId32"/>
    <p:sldId id="303" r:id="rId33"/>
    <p:sldId id="293" r:id="rId34"/>
    <p:sldId id="304" r:id="rId35"/>
  </p:sldIdLst>
  <p:sldSz cx="12192000" cy="6858000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E1D0"/>
    <a:srgbClr val="D0C8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2838BEF-8BB2-4498-84A7-C5851F593DF1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5B9BD5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5B9BD5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5B9BD5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5B9BD5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AEFF7"/>
          </a:solidFill>
        </a:fill>
      </a:tcStyle>
    </a:wholeTbl>
    <a:band1H>
      <a:tcStyle>
        <a:tcBdr/>
        <a:fill>
          <a:solidFill>
            <a:srgbClr val="D2DEEF"/>
          </a:solidFill>
        </a:fill>
      </a:tcStyle>
    </a:band1H>
    <a:band1V>
      <a:tcStyle>
        <a:tcBdr/>
        <a:fill>
          <a:solidFill>
            <a:srgbClr val="D2DEEF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25402" cap="flat" cmpd="sng" algn="ctr">
              <a:solidFill>
                <a:srgbClr val="5B9BD5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EAEFF7"/>
          </a:solidFill>
        </a:fill>
      </a:tcStyle>
    </a:lastRow>
    <a:firstRow>
      <a:tcTxStyle b="on">
        <a:font>
          <a:latin typeface=""/>
          <a:ea typeface=""/>
          <a:cs typeface=""/>
        </a:font>
      </a:tcTxStyle>
      <a:tcStyle>
        <a:tcBdr/>
        <a:fill>
          <a:solidFill>
            <a:srgbClr val="EAEFF7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86827" autoAdjust="0"/>
  </p:normalViewPr>
  <p:slideViewPr>
    <p:cSldViewPr snapToGrid="0">
      <p:cViewPr varScale="1">
        <p:scale>
          <a:sx n="93" d="100"/>
          <a:sy n="93" d="100"/>
        </p:scale>
        <p:origin x="90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7CE9D45A-2987-A89D-75EF-997B054E9FBD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4F610E9-8EC1-766E-047C-9A0075A16958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 smtClean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>
              <a:defRPr/>
            </a:pPr>
            <a:fld id="{24D1AE89-C81F-4B6C-8940-08A8B1E8F1E3}" type="datetime1">
              <a:rPr lang="it-IT"/>
              <a:pPr>
                <a:defRPr/>
              </a:pPr>
              <a:t>29/05/2025</a:t>
            </a:fld>
            <a:endParaRPr/>
          </a:p>
        </p:txBody>
      </p:sp>
      <p:sp>
        <p:nvSpPr>
          <p:cNvPr id="2052" name="Segnaposto immagine diapositiva 3">
            <a:extLst>
              <a:ext uri="{FF2B5EF4-FFF2-40B4-BE49-F238E27FC236}">
                <a16:creationId xmlns:a16="http://schemas.microsoft.com/office/drawing/2014/main" id="{F1AEF469-F997-A0DA-8546-A36A2D8545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1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515871F7-5C44-E15A-A7C6-44943950268F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CFE8E39-9402-79DE-C644-1847924C85CB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78200D2-09AE-4757-7D70-B9B41B55D73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 smtClean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>
              <a:defRPr/>
            </a:pPr>
            <a:fld id="{1174C999-DF24-4E6D-90B4-F64CE35B6DAA}" type="slidenum">
              <a:rPr/>
              <a:pPr>
                <a:defRPr/>
              </a:pPr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>
      <a:spcBef>
        <a:spcPct val="0"/>
      </a:spcBef>
      <a:spcAft>
        <a:spcPct val="0"/>
      </a:spcAft>
      <a:defRPr lang="it-IT" sz="1200" kern="1200">
        <a:solidFill>
          <a:srgbClr val="000000"/>
        </a:solidFill>
        <a:latin typeface="Calibri"/>
      </a:defRPr>
    </a:lvl1pPr>
    <a:lvl2pPr marL="457200" lvl="1" algn="l" rtl="0" eaLnBrk="0" fontAlgn="base">
      <a:spcBef>
        <a:spcPct val="0"/>
      </a:spcBef>
      <a:spcAft>
        <a:spcPct val="0"/>
      </a:spcAft>
      <a:defRPr lang="it-IT" sz="1200" kern="1200">
        <a:solidFill>
          <a:srgbClr val="000000"/>
        </a:solidFill>
        <a:latin typeface="Calibri"/>
      </a:defRPr>
    </a:lvl2pPr>
    <a:lvl3pPr marL="914400" lvl="2" algn="l" rtl="0" eaLnBrk="0" fontAlgn="base">
      <a:spcBef>
        <a:spcPct val="0"/>
      </a:spcBef>
      <a:spcAft>
        <a:spcPct val="0"/>
      </a:spcAft>
      <a:defRPr lang="it-IT" sz="1200" kern="1200">
        <a:solidFill>
          <a:srgbClr val="000000"/>
        </a:solidFill>
        <a:latin typeface="Calibri"/>
      </a:defRPr>
    </a:lvl3pPr>
    <a:lvl4pPr marL="1371600" lvl="3" algn="l" rtl="0" eaLnBrk="0" fontAlgn="base">
      <a:spcBef>
        <a:spcPct val="0"/>
      </a:spcBef>
      <a:spcAft>
        <a:spcPct val="0"/>
      </a:spcAft>
      <a:defRPr lang="it-IT" sz="1200" kern="1200">
        <a:solidFill>
          <a:srgbClr val="000000"/>
        </a:solidFill>
        <a:latin typeface="Calibri"/>
      </a:defRPr>
    </a:lvl4pPr>
    <a:lvl5pPr marL="1828800" lvl="4" algn="l" rtl="0" eaLnBrk="0" fontAlgn="base">
      <a:spcBef>
        <a:spcPct val="0"/>
      </a:spcBef>
      <a:spcAft>
        <a:spcPct val="0"/>
      </a:spcAft>
      <a:defRPr lang="it-IT" sz="1200" kern="1200">
        <a:solidFill>
          <a:srgbClr val="000000"/>
        </a:solidFill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immagine diapositiva 1">
            <a:extLst>
              <a:ext uri="{FF2B5EF4-FFF2-40B4-BE49-F238E27FC236}">
                <a16:creationId xmlns:a16="http://schemas.microsoft.com/office/drawing/2014/main" id="{4D88E09A-E5B1-A92A-DBD2-8D69062913C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ln/>
        </p:spPr>
      </p:sp>
      <p:sp>
        <p:nvSpPr>
          <p:cNvPr id="6147" name="Segnaposto note 2">
            <a:extLst>
              <a:ext uri="{FF2B5EF4-FFF2-40B4-BE49-F238E27FC236}">
                <a16:creationId xmlns:a16="http://schemas.microsoft.com/office/drawing/2014/main" id="{CC6B41DE-59A3-D7A6-402D-5B1F9103C0F7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altLang="it-IT">
              <a:latin typeface="Calibri" panose="020F0502020204030204" pitchFamily="34" charset="0"/>
            </a:endParaRPr>
          </a:p>
        </p:txBody>
      </p:sp>
      <p:sp>
        <p:nvSpPr>
          <p:cNvPr id="6148" name="Segnaposto numero diapositiva 3">
            <a:extLst>
              <a:ext uri="{FF2B5EF4-FFF2-40B4-BE49-F238E27FC236}">
                <a16:creationId xmlns:a16="http://schemas.microsoft.com/office/drawing/2014/main" id="{3B6C8E8A-3A40-94C8-04D5-12EBED1A1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/>
            <a:fld id="{3FD55BCC-18A8-4781-95EE-838DE09A2301}" type="slidenum">
              <a:rPr lang="it-IT" altLang="it-IT" sz="1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ahoma" panose="020B0604030504040204" pitchFamily="34" charset="0"/>
              </a:rPr>
              <a:pPr algn="r" eaLnBrk="1"/>
              <a:t>3</a:t>
            </a:fld>
            <a:endParaRPr lang="it-IT" altLang="it-IT" sz="1400">
              <a:solidFill>
                <a:srgbClr val="000000"/>
              </a:solidFill>
              <a:latin typeface="Times New Roman" panose="02020603050405020304" pitchFamily="18" charset="0"/>
              <a:ea typeface="Lucida Sans Unicode" panose="020B060203050402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egnaposto immagine diapositiva 1">
            <a:extLst>
              <a:ext uri="{FF2B5EF4-FFF2-40B4-BE49-F238E27FC236}">
                <a16:creationId xmlns:a16="http://schemas.microsoft.com/office/drawing/2014/main" id="{E613CE0E-B726-3BC9-A386-4119E695087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4472C4"/>
          </a:solidFill>
          <a:ln w="25402">
            <a:solidFill>
              <a:srgbClr val="2F528F"/>
            </a:solidFill>
          </a:ln>
        </p:spPr>
      </p:sp>
      <p:sp>
        <p:nvSpPr>
          <p:cNvPr id="8195" name="Segnaposto note 2">
            <a:extLst>
              <a:ext uri="{FF2B5EF4-FFF2-40B4-BE49-F238E27FC236}">
                <a16:creationId xmlns:a16="http://schemas.microsoft.com/office/drawing/2014/main" id="{E42A7617-E81F-1BD9-02ED-9BD1A878749B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r>
              <a:rPr lang="en-US" altLang="it-IT" sz="2000">
                <a:latin typeface="Arial" panose="020B0604020202020204" pitchFamily="34" charset="0"/>
                <a:cs typeface="Tahoma" panose="020B0604030504040204" pitchFamily="34" charset="0"/>
              </a:rPr>
              <a:t>The liver has dual blood supply from the portal vein and the hepatic artery. </a:t>
            </a:r>
            <a:endParaRPr altLang="it-IT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immagine diapositiva 1">
            <a:extLst>
              <a:ext uri="{FF2B5EF4-FFF2-40B4-BE49-F238E27FC236}">
                <a16:creationId xmlns:a16="http://schemas.microsoft.com/office/drawing/2014/main" id="{373CBEF9-23BE-D981-ED77-B55F7733496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ln/>
        </p:spPr>
      </p:sp>
      <p:sp>
        <p:nvSpPr>
          <p:cNvPr id="10243" name="Segnaposto note 2">
            <a:extLst>
              <a:ext uri="{FF2B5EF4-FFF2-40B4-BE49-F238E27FC236}">
                <a16:creationId xmlns:a16="http://schemas.microsoft.com/office/drawing/2014/main" id="{6EC978D6-0162-F5C9-9CD9-5CC354BEE019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r>
              <a:rPr altLang="it-IT">
                <a:latin typeface="Calibri" panose="020F0502020204030204" pitchFamily="34" charset="0"/>
              </a:rPr>
              <a:t> </a:t>
            </a:r>
          </a:p>
        </p:txBody>
      </p:sp>
      <p:sp>
        <p:nvSpPr>
          <p:cNvPr id="10244" name="Segnaposto numero diapositiva 3">
            <a:extLst>
              <a:ext uri="{FF2B5EF4-FFF2-40B4-BE49-F238E27FC236}">
                <a16:creationId xmlns:a16="http://schemas.microsoft.com/office/drawing/2014/main" id="{B05F3956-DADA-584D-226B-E677E1FB5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fld id="{3D963060-5CD0-44FC-9E83-108E33A8C2F0}" type="slidenum">
              <a:rPr lang="it-IT" altLang="it-IT" sz="1200">
                <a:solidFill>
                  <a:srgbClr val="000000"/>
                </a:solidFill>
              </a:rPr>
              <a:pPr algn="r" eaLnBrk="1" hangingPunct="1"/>
              <a:t>5</a:t>
            </a:fld>
            <a:endParaRPr lang="it-IT" altLang="it-IT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immagine diapositiva 1">
            <a:extLst>
              <a:ext uri="{FF2B5EF4-FFF2-40B4-BE49-F238E27FC236}">
                <a16:creationId xmlns:a16="http://schemas.microsoft.com/office/drawing/2014/main" id="{D672A8F5-9342-22D9-0DDF-BF96D40E0E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4472C4"/>
          </a:solidFill>
          <a:ln w="25402">
            <a:solidFill>
              <a:srgbClr val="2F528F"/>
            </a:solidFill>
          </a:ln>
        </p:spPr>
      </p:sp>
      <p:sp>
        <p:nvSpPr>
          <p:cNvPr id="12291" name="Segnaposto note 2">
            <a:extLst>
              <a:ext uri="{FF2B5EF4-FFF2-40B4-BE49-F238E27FC236}">
                <a16:creationId xmlns:a16="http://schemas.microsoft.com/office/drawing/2014/main" id="{23494CEB-2F30-D047-450B-B1C18691C224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r>
              <a:rPr lang="en-US" altLang="it-IT">
                <a:latin typeface="Calibri" panose="020F0502020204030204" pitchFamily="34" charset="0"/>
              </a:rPr>
              <a:t>- a lesion under a centimeter in size should be followed up at 3 months;</a:t>
            </a:r>
          </a:p>
          <a:p>
            <a:pPr eaLnBrk="1"/>
            <a:r>
              <a:rPr lang="en-US" altLang="it-IT">
                <a:latin typeface="Calibri" panose="020F0502020204030204" pitchFamily="34" charset="0"/>
              </a:rPr>
              <a:t>- a lesion over a centimeter in size may be diagnosed with certainty if underlying cirrhosis is present and imaging appearances are typical (arterial hypervascularization with washout from the lesion in the portal and/or late phase) on CT and/or </a:t>
            </a:r>
            <a:r>
              <a:rPr lang="en-US" altLang="it-IT" sz="2000">
                <a:latin typeface="Arial" panose="020B0604020202020204" pitchFamily="34" charset="0"/>
                <a:cs typeface="Tahoma" panose="020B0604030504040204" pitchFamily="34" charset="0"/>
              </a:rPr>
              <a:t>MRI </a:t>
            </a:r>
            <a:r>
              <a:rPr lang="en-US" altLang="it-IT">
                <a:latin typeface="Calibri" panose="020F0502020204030204" pitchFamily="34" charset="0"/>
              </a:rPr>
              <a:t>(if either of these investigations is negative, the second should be performed).</a:t>
            </a:r>
          </a:p>
          <a:p>
            <a:pPr eaLnBrk="1"/>
            <a:r>
              <a:rPr lang="en-US" altLang="it-IT" sz="2000">
                <a:latin typeface="Arial" panose="020B0604020202020204" pitchFamily="34" charset="0"/>
                <a:cs typeface="Tahoma" panose="020B0604030504040204" pitchFamily="34" charset="0"/>
              </a:rPr>
              <a:t>Outside of these situations the diagnosis requires a needle biopsy for histological examination. If this is negative (no histological identification of the nodule), a further biopsy is required.</a:t>
            </a:r>
          </a:p>
          <a:p>
            <a:pPr eaLnBrk="1"/>
            <a:endParaRPr altLang="it-IT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74C999-DF24-4E6D-90B4-F64CE35B6DAA}" type="slidenum">
              <a:rPr lang="it-IT" smtClean="0"/>
              <a:pPr>
                <a:defRPr/>
              </a:pPr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5240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/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789257C-8699-2998-A9B9-D33C8D37A012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74C73-827D-4268-BDE6-4368BC3598BF}" type="datetime1">
              <a:rPr lang="it-IT"/>
              <a:pPr>
                <a:defRPr/>
              </a:pPr>
              <a:t>29/05/2025</a:t>
            </a:fld>
            <a:endParaRPr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4FE16ED-23BB-43AD-67A1-37E9DAD91C18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B2B2B86-2A34-C654-6895-E4B895800B2B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F36829-1D09-480E-8209-4823D331F7A0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1762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628227D-BC78-6CE0-B987-6385E18D4715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CF36A-1E26-4138-8CFB-311BC2EDE718}" type="datetime1">
              <a:rPr lang="it-IT"/>
              <a:pPr>
                <a:defRPr/>
              </a:pPr>
              <a:t>29/05/2025</a:t>
            </a:fld>
            <a:endParaRPr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92EE636-A469-65B5-CE19-BAC70BD7032D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C6F0C6-F688-4E13-9031-BFA3CDFDD126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50F62-CFAE-480D-99FA-29E7EB75333D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8703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E891422-AEC5-7832-6BC4-A52CAAD4BC44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8F281-12F1-4A27-9B87-000FB4D42CDB}" type="datetime1">
              <a:rPr lang="it-IT"/>
              <a:pPr>
                <a:defRPr/>
              </a:pPr>
              <a:t>29/05/2025</a:t>
            </a:fld>
            <a:endParaRPr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049B8DB-842F-829C-137B-BD91BB204C27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151A5BB-20FB-D2D3-82C2-6BC924B1A6D5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84CBF-044B-48EF-ABDF-5D3DD4BAEBA1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8325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F074480-D9BC-3DC1-A453-F8853B398BEC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6F587-A91A-40F9-9A5C-F36640EA9682}" type="datetime1">
              <a:rPr lang="it-IT"/>
              <a:pPr>
                <a:defRPr/>
              </a:pPr>
              <a:t>29/05/2025</a:t>
            </a:fld>
            <a:endParaRPr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1E3EDC1-5884-7085-E33E-2C636E795D7C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DB463A8-C539-6AC6-7F5D-9A0872F7349A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559AF-9780-4438-96E0-A71A1958787D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7892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F96E6E0-67E6-0D17-9A3E-53A0C3C77C3F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37249-B255-4AC8-8D9F-8690D1D59692}" type="datetime1">
              <a:rPr lang="it-IT"/>
              <a:pPr>
                <a:defRPr/>
              </a:pPr>
              <a:t>29/05/2025</a:t>
            </a:fld>
            <a:endParaRPr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5E4D1CE-9124-27AF-3E3B-8F8156F6D662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56A591-3E3F-B837-AFF2-2643AFFB6475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056BC-A953-4A23-A8E2-D2F8E2C74C26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0940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E197CF22-FA38-B979-FFBC-B5FB0480A4C7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E5FD5-EBA2-436D-B6B0-626A1E8327C4}" type="datetime1">
              <a:rPr lang="it-IT"/>
              <a:pPr>
                <a:defRPr/>
              </a:pPr>
              <a:t>29/05/2025</a:t>
            </a:fld>
            <a:endParaRPr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8D1FDA36-E7B1-E409-FCCE-0B2147BCEE2C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59B8B82D-E10E-BC53-D217-8B360DAEC138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D975F0-A536-4E06-8BBE-9562BAC0E83B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6964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ECF8146B-6D7A-7102-8A1F-3E9DA09FF745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62AAF-24A9-4CD4-ACD9-1397E6BE3C22}" type="datetime1">
              <a:rPr lang="it-IT"/>
              <a:pPr>
                <a:defRPr/>
              </a:pPr>
              <a:t>29/05/2025</a:t>
            </a:fld>
            <a:endParaRPr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EDE6048C-7F2B-4DCD-CC43-C4ED199C8040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C6A8D5EF-E86C-D695-B957-978A28DFDD59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BECC3-C5CD-4A02-BDC6-131A6909BE0D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247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A9A10426-ED2B-0C7B-F476-7D18C102E5A8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8414A-859D-4459-8BEF-BACF262DADE5}" type="datetime1">
              <a:rPr lang="it-IT"/>
              <a:pPr>
                <a:defRPr/>
              </a:pPr>
              <a:t>29/05/2025</a:t>
            </a:fld>
            <a:endParaRPr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55C8C1AB-AECA-85E1-5C8A-F4A2601B74A2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B769C1EE-AA41-3075-61AD-BA10B9FCC48C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AB46B6-E2D0-4EA5-AE11-D413C85F7B42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8024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EA2DED33-4D6B-332F-DC1D-6B7547D00F74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E5717-47F7-49F8-B39E-F8C813489779}" type="datetime1">
              <a:rPr lang="it-IT"/>
              <a:pPr>
                <a:defRPr/>
              </a:pPr>
              <a:t>29/05/2025</a:t>
            </a:fld>
            <a:endParaRPr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60058AB3-71DD-4286-7C39-5DB43FFA1014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F87FDCF0-B948-0DFD-1B2E-314CE691D809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1D5410-E7E2-43BD-B7E3-FC584BE23597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11107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E5AAF77D-3726-2D95-853C-CFCD06BF3E5D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FCD6F-7569-4238-8DC1-79A54E6BACF1}" type="datetime1">
              <a:rPr lang="it-IT"/>
              <a:pPr>
                <a:defRPr/>
              </a:pPr>
              <a:t>29/05/2025</a:t>
            </a:fld>
            <a:endParaRPr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D3F7D7D6-601B-247D-120C-B248F6B61096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488A2AFF-E624-7690-DFD7-3D74E7D7BE63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C75E2-FA65-482F-8DBB-96067043E15F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1623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/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1E6C8E8B-2183-5D36-9C42-A7E414F13F2C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86E0E-07A8-4192-AA2E-7035673BDDE0}" type="datetime1">
              <a:rPr lang="it-IT"/>
              <a:pPr>
                <a:defRPr/>
              </a:pPr>
              <a:t>29/05/2025</a:t>
            </a:fld>
            <a:endParaRPr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AD5FE89A-FD66-E3DA-9FBF-D29DAB070778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18953B02-B986-A801-B342-601C518EC7EC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763AB-F282-447C-AFE4-7F9A2544C6A3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1001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>
            <a:extLst>
              <a:ext uri="{FF2B5EF4-FFF2-40B4-BE49-F238E27FC236}">
                <a16:creationId xmlns:a16="http://schemas.microsoft.com/office/drawing/2014/main" id="{8390E700-BA98-BE1D-B0AC-DB2F784A0938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1027" name="Segnaposto testo 2">
            <a:extLst>
              <a:ext uri="{FF2B5EF4-FFF2-40B4-BE49-F238E27FC236}">
                <a16:creationId xmlns:a16="http://schemas.microsoft.com/office/drawing/2014/main" id="{8C3B4869-DAF7-A7C4-8113-03BE63AEA08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56A23F-90E6-FAA9-9E76-29D11A281781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 smtClean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>
              <a:defRPr/>
            </a:pPr>
            <a:fld id="{E4AFBF1F-B7F9-4459-8FD6-671DC743A8C3}" type="datetime1">
              <a:rPr lang="it-IT"/>
              <a:pPr>
                <a:defRPr/>
              </a:pPr>
              <a:t>29/05/2025</a:t>
            </a:fld>
            <a:endParaRPr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A64179D-5E84-B7B1-7523-7B6FDA7F8D58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7144CF4-1B0D-74E1-A326-87CB766CB9C2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 smtClean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>
              <a:defRPr/>
            </a:pPr>
            <a:fld id="{180C9403-917B-4B9A-9760-92E2CA9A61F3}" type="slidenum">
              <a:rPr/>
              <a:pPr>
                <a:defRPr/>
              </a:pPr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it-IT" sz="4400" kern="1200">
          <a:solidFill>
            <a:srgbClr val="000000"/>
          </a:solidFill>
          <a:latin typeface="Calibri Light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sz="2800" kern="1200">
          <a:solidFill>
            <a:srgbClr val="000000"/>
          </a:solidFill>
          <a:latin typeface="Calibri"/>
        </a:defRPr>
      </a:lvl1pPr>
      <a:lvl2pPr marL="685800" lvl="1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sz="2400" kern="1200">
          <a:solidFill>
            <a:srgbClr val="000000"/>
          </a:solidFill>
          <a:latin typeface="Calibri"/>
        </a:defRPr>
      </a:lvl2pPr>
      <a:lvl3pPr marL="1143000" lvl="2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sz="2000" kern="1200">
          <a:solidFill>
            <a:srgbClr val="000000"/>
          </a:solidFill>
          <a:latin typeface="Calibri"/>
        </a:defRPr>
      </a:lvl3pPr>
      <a:lvl4pPr marL="1600200" lvl="3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kern="1200">
          <a:solidFill>
            <a:srgbClr val="000000"/>
          </a:solidFill>
          <a:latin typeface="Calibri"/>
        </a:defRPr>
      </a:lvl4pPr>
      <a:lvl5pPr marL="2057400" lvl="4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it-IT" kern="1200">
          <a:solidFill>
            <a:srgbClr val="000000"/>
          </a:solidFill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9">
            <a:extLst>
              <a:ext uri="{FF2B5EF4-FFF2-40B4-BE49-F238E27FC236}">
                <a16:creationId xmlns:a16="http://schemas.microsoft.com/office/drawing/2014/main" id="{C2710BFF-A6C3-7376-3B25-4136F5673A1C}"/>
              </a:ext>
            </a:extLst>
          </p:cNvPr>
          <p:cNvSpPr txBox="1"/>
          <p:nvPr/>
        </p:nvSpPr>
        <p:spPr>
          <a:xfrm>
            <a:off x="3228975" y="323850"/>
            <a:ext cx="5286375" cy="585788"/>
          </a:xfrm>
          <a:prstGeom prst="rect">
            <a:avLst/>
          </a:prstGeom>
          <a:noFill/>
          <a:ln cap="flat">
            <a:noFill/>
          </a:ln>
        </p:spPr>
        <p:txBody>
          <a:bodyPr anchorCtr="1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3200" b="1" i="1" ker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Male,  78 years</a:t>
            </a:r>
          </a:p>
        </p:txBody>
      </p:sp>
      <p:sp>
        <p:nvSpPr>
          <p:cNvPr id="3" name="CasellaDiTesto 3">
            <a:extLst>
              <a:ext uri="{FF2B5EF4-FFF2-40B4-BE49-F238E27FC236}">
                <a16:creationId xmlns:a16="http://schemas.microsoft.com/office/drawing/2014/main" id="{7E8E5428-1258-0A99-C743-443F91037CDF}"/>
              </a:ext>
            </a:extLst>
          </p:cNvPr>
          <p:cNvSpPr txBox="1"/>
          <p:nvPr/>
        </p:nvSpPr>
        <p:spPr>
          <a:xfrm>
            <a:off x="685800" y="3108325"/>
            <a:ext cx="11023600" cy="2030413"/>
          </a:xfrm>
          <a:prstGeom prst="rect">
            <a:avLst/>
          </a:prstGeom>
          <a:noFill/>
          <a:ln cap="flat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Recent medical history 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Calibri" pitchFamily="34"/>
              <a:ea typeface="Calibri" pitchFamily="34"/>
              <a:cs typeface="Times New Roman" pitchFamily="1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For abdominal discomfort the patient performs, on the advice of the doctor, an upper abdomen ultrasound with evidence of a hypoechoic lesion of about 5 cm localized to the VI segment of the liver. The lesion appears partially exophytic.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Calibri" pitchFamily="34"/>
              <a:ea typeface="Calibri" pitchFamily="34"/>
              <a:cs typeface="Times New Roman" pitchFamily="1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kern="0">
              <a:solidFill>
                <a:srgbClr val="000000"/>
              </a:solidFill>
              <a:latin typeface="Calibri" pitchFamily="34"/>
              <a:ea typeface="Calibri" pitchFamily="34"/>
              <a:cs typeface="Times New Roman" pitchFamily="18"/>
            </a:endParaRPr>
          </a:p>
        </p:txBody>
      </p:sp>
      <p:sp>
        <p:nvSpPr>
          <p:cNvPr id="4" name="CasellaDiTesto 4">
            <a:extLst>
              <a:ext uri="{FF2B5EF4-FFF2-40B4-BE49-F238E27FC236}">
                <a16:creationId xmlns:a16="http://schemas.microsoft.com/office/drawing/2014/main" id="{D83DA520-4C30-2140-3AB2-202E0B4D5ADE}"/>
              </a:ext>
            </a:extLst>
          </p:cNvPr>
          <p:cNvSpPr txBox="1"/>
          <p:nvPr/>
        </p:nvSpPr>
        <p:spPr>
          <a:xfrm>
            <a:off x="685800" y="1200150"/>
            <a:ext cx="11023600" cy="1754188"/>
          </a:xfrm>
          <a:prstGeom prst="rect">
            <a:avLst/>
          </a:prstGeom>
          <a:noFill/>
          <a:ln cap="flat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Calibri"/>
              </a:rPr>
              <a:t>Past medical history: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Calibri"/>
              </a:rPr>
              <a:t>- At 59 years diagnosed with type II diabetes mellitus, on metformin therapy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Calibri"/>
              </a:rPr>
              <a:t>- At 60 years of age first finding of arterial hypertension. Since then treated with ACE inhibitor and calcium channel blocker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Calibri"/>
              </a:rPr>
              <a:t>- At 68 years of age apical a</a:t>
            </a:r>
            <a:r>
              <a:rPr lang="it-IT" kern="0">
                <a:solidFill>
                  <a:srgbClr val="000000"/>
                </a:solidFill>
                <a:latin typeface="Calibri"/>
              </a:rPr>
              <a:t>cute myocardial infarction</a:t>
            </a:r>
            <a:r>
              <a:rPr lang="en-US" kern="0">
                <a:solidFill>
                  <a:srgbClr val="000000"/>
                </a:solidFill>
                <a:latin typeface="Calibri"/>
              </a:rPr>
              <a:t> with residual small area of hypokinesia</a:t>
            </a:r>
          </a:p>
        </p:txBody>
      </p:sp>
      <p:sp>
        <p:nvSpPr>
          <p:cNvPr id="5" name="CasellaDiTesto 5">
            <a:extLst>
              <a:ext uri="{FF2B5EF4-FFF2-40B4-BE49-F238E27FC236}">
                <a16:creationId xmlns:a16="http://schemas.microsoft.com/office/drawing/2014/main" id="{FBFA3BED-CB31-4DB8-BB73-7B5F7A00394B}"/>
              </a:ext>
            </a:extLst>
          </p:cNvPr>
          <p:cNvSpPr txBox="1"/>
          <p:nvPr/>
        </p:nvSpPr>
        <p:spPr>
          <a:xfrm>
            <a:off x="2428874" y="5061744"/>
            <a:ext cx="6886575" cy="461962"/>
          </a:xfrm>
          <a:prstGeom prst="rect">
            <a:avLst/>
          </a:prstGeom>
          <a:noFill/>
          <a:ln cap="flat">
            <a:noFill/>
          </a:ln>
        </p:spPr>
        <p:txBody>
          <a:bodyPr anchorCtr="1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1" kern="0" dirty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WHAT DO YOU DO?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1C0C63B-A38D-0E26-3DE5-4DD7842B14DC}"/>
              </a:ext>
            </a:extLst>
          </p:cNvPr>
          <p:cNvSpPr txBox="1"/>
          <p:nvPr/>
        </p:nvSpPr>
        <p:spPr>
          <a:xfrm>
            <a:off x="1866900" y="276225"/>
            <a:ext cx="5619750" cy="461963"/>
          </a:xfrm>
          <a:prstGeom prst="rect">
            <a:avLst/>
          </a:prstGeom>
          <a:noFill/>
          <a:ln cap="flat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ker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Scenario 2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F361447-7127-8D79-6813-945CF6895794}"/>
              </a:ext>
            </a:extLst>
          </p:cNvPr>
          <p:cNvSpPr txBox="1"/>
          <p:nvPr/>
        </p:nvSpPr>
        <p:spPr>
          <a:xfrm>
            <a:off x="617538" y="1006475"/>
            <a:ext cx="11126787" cy="1754188"/>
          </a:xfrm>
          <a:prstGeom prst="rect">
            <a:avLst/>
          </a:prstGeom>
          <a:noFill/>
          <a:ln cap="flat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Calibri"/>
              </a:rPr>
              <a:t>At the visit, the abdomen appears globose for fat, treatable and slightly painful on palpation in the epigastrium. The liver appears poorly assessed, palpable about 3 cm from the sternal margin in epigastrium, of increased consistency.  Spleen about 2 cm from the costal arch.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Calibri"/>
              </a:rPr>
              <a:t>Not abdominal masses.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Calibri"/>
              </a:rPr>
              <a:t>Some spider naevo on the trunk.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kern="0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4" name="Tabella 5">
            <a:extLst>
              <a:ext uri="{FF2B5EF4-FFF2-40B4-BE49-F238E27FC236}">
                <a16:creationId xmlns:a16="http://schemas.microsoft.com/office/drawing/2014/main" id="{66992FF5-8D63-F57D-67B7-20446FF0FE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2422938"/>
              </p:ext>
            </p:extLst>
          </p:nvPr>
        </p:nvGraphicFramePr>
        <p:xfrm>
          <a:off x="2933700" y="3216275"/>
          <a:ext cx="6083300" cy="2967040"/>
        </p:xfrm>
        <a:graphic>
          <a:graphicData uri="http://schemas.openxmlformats.org/drawingml/2006/table">
            <a:tbl>
              <a:tblPr firstRow="1" bandRow="1">
                <a:effectLst/>
                <a:tableStyleId>{22838BEF-8BB2-4498-84A7-C5851F593DF1}</a:tableStyleId>
              </a:tblPr>
              <a:tblGrid>
                <a:gridCol w="3035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79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80">
                <a:tc>
                  <a:txBody>
                    <a:bodyPr/>
                    <a:lstStyle/>
                    <a:p>
                      <a:pPr lvl="0"/>
                      <a:r>
                        <a:rPr lang="it-IT" sz="1800" b="1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"/>
                        </a:rPr>
                        <a:t>PLT</a:t>
                      </a:r>
                    </a:p>
                  </a:txBody>
                  <a:tcPr marL="91438" marR="91438" marT="45724" marB="45724"/>
                </a:tc>
                <a:tc>
                  <a:txBody>
                    <a:bodyPr/>
                    <a:lstStyle/>
                    <a:p>
                      <a:pPr lvl="0"/>
                      <a:r>
                        <a:rPr lang="it-IT" sz="1800" b="0" dirty="0">
                          <a:latin typeface="Calibri"/>
                        </a:rPr>
                        <a:t>132.000/mcl</a:t>
                      </a:r>
                    </a:p>
                  </a:txBody>
                  <a:tcPr marL="91438" marR="91438" marT="45724" marB="4572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pPr lvl="0"/>
                      <a:r>
                        <a:rPr lang="it-IT" sz="1800" b="1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</a:rPr>
                        <a:t>AST/ALT</a:t>
                      </a:r>
                    </a:p>
                  </a:txBody>
                  <a:tcPr marL="91438" marR="91438" marT="45724" marB="45724"/>
                </a:tc>
                <a:tc>
                  <a:txBody>
                    <a:bodyPr/>
                    <a:lstStyle/>
                    <a:p>
                      <a:pPr lvl="0"/>
                      <a:r>
                        <a:rPr lang="it-IT" sz="1800" dirty="0"/>
                        <a:t>56/45 U/L</a:t>
                      </a:r>
                    </a:p>
                  </a:txBody>
                  <a:tcPr marL="91438" marR="91438" marT="45724" marB="4572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pPr lvl="0"/>
                      <a:r>
                        <a:rPr lang="it-IT" sz="1800" b="1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</a:rPr>
                        <a:t>Gamma GT </a:t>
                      </a:r>
                    </a:p>
                  </a:txBody>
                  <a:tcPr marL="91438" marR="91438" marT="45724" marB="45724"/>
                </a:tc>
                <a:tc>
                  <a:txBody>
                    <a:bodyPr/>
                    <a:lstStyle/>
                    <a:p>
                      <a:pPr lvl="0"/>
                      <a:r>
                        <a:rPr lang="it-IT" sz="1800" dirty="0"/>
                        <a:t>114 U/L</a:t>
                      </a:r>
                    </a:p>
                  </a:txBody>
                  <a:tcPr marL="91438" marR="91438" marT="45724" marB="4572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pPr lvl="0"/>
                      <a:r>
                        <a:rPr lang="it-IT" sz="1800" b="1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</a:rPr>
                        <a:t>Total Bilirubin</a:t>
                      </a:r>
                    </a:p>
                  </a:txBody>
                  <a:tcPr marL="91438" marR="91438" marT="45724" marB="45724"/>
                </a:tc>
                <a:tc>
                  <a:txBody>
                    <a:bodyPr/>
                    <a:lstStyle/>
                    <a:p>
                      <a:pPr lvl="0"/>
                      <a:r>
                        <a:rPr lang="it-IT" sz="1800"/>
                        <a:t>2,1 mg/dL</a:t>
                      </a:r>
                    </a:p>
                  </a:txBody>
                  <a:tcPr marL="91438" marR="91438" marT="45724" marB="4572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pPr lvl="0"/>
                      <a:r>
                        <a:rPr lang="it-IT" sz="1800" b="1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</a:rPr>
                        <a:t>PT-INR</a:t>
                      </a:r>
                    </a:p>
                  </a:txBody>
                  <a:tcPr marL="91438" marR="91438" marT="45724" marB="45724"/>
                </a:tc>
                <a:tc>
                  <a:txBody>
                    <a:bodyPr/>
                    <a:lstStyle/>
                    <a:p>
                      <a:pPr lvl="0"/>
                      <a:r>
                        <a:rPr lang="it-IT" sz="1800"/>
                        <a:t>1,1</a:t>
                      </a:r>
                    </a:p>
                  </a:txBody>
                  <a:tcPr marL="91438" marR="91438" marT="45724" marB="4572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pPr lvl="0"/>
                      <a:r>
                        <a:rPr lang="it-IT" sz="1800" b="1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</a:rPr>
                        <a:t>Albumin </a:t>
                      </a:r>
                    </a:p>
                  </a:txBody>
                  <a:tcPr marL="91438" marR="91438" marT="45724" marB="45724"/>
                </a:tc>
                <a:tc>
                  <a:txBody>
                    <a:bodyPr/>
                    <a:lstStyle/>
                    <a:p>
                      <a:pPr lvl="0"/>
                      <a:r>
                        <a:rPr lang="it-IT" sz="1800"/>
                        <a:t>3,7 g/dL</a:t>
                      </a:r>
                    </a:p>
                  </a:txBody>
                  <a:tcPr marL="91438" marR="91438" marT="45724" marB="4572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it-IT" sz="1800" b="1" dirty="0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</a:rPr>
                        <a:t>Alfa-</a:t>
                      </a:r>
                      <a:r>
                        <a:rPr lang="it-IT" sz="1800" b="1" dirty="0" err="1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</a:rPr>
                        <a:t>fetoprotein</a:t>
                      </a:r>
                      <a:endParaRPr lang="it-IT" sz="1800" b="1" dirty="0">
                        <a:solidFill>
                          <a:srgbClr val="203864"/>
                        </a:solidFill>
                        <a:effectLst>
                          <a:outerShdw dist="38096" dir="2700000">
                            <a:srgbClr val="000000"/>
                          </a:outerShdw>
                        </a:effectLst>
                      </a:endParaRPr>
                    </a:p>
                  </a:txBody>
                  <a:tcPr marL="91438" marR="91438" marT="45724" marB="45724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it-IT" sz="1800"/>
                        <a:t>10 ng/mL</a:t>
                      </a:r>
                    </a:p>
                  </a:txBody>
                  <a:tcPr marL="91438" marR="91438" marT="45724" marB="4572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it-IT" sz="1800" b="1" dirty="0" err="1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</a:rPr>
                        <a:t>Ammonium</a:t>
                      </a:r>
                      <a:endParaRPr lang="it-IT" sz="1800" b="1" dirty="0">
                        <a:solidFill>
                          <a:srgbClr val="203864"/>
                        </a:solidFill>
                        <a:effectLst>
                          <a:outerShdw dist="38096" dir="2700000">
                            <a:srgbClr val="000000"/>
                          </a:outerShdw>
                        </a:effectLst>
                      </a:endParaRPr>
                    </a:p>
                  </a:txBody>
                  <a:tcPr marL="91438" marR="91438" marT="45724" marB="45724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it-IT" sz="1800" dirty="0"/>
                        <a:t>15 </a:t>
                      </a:r>
                      <a:r>
                        <a:rPr lang="it-IT" dirty="0"/>
                        <a:t>µmol/L</a:t>
                      </a:r>
                      <a:endParaRPr lang="it-IT" sz="1800" dirty="0"/>
                    </a:p>
                  </a:txBody>
                  <a:tcPr marL="91438" marR="91438" marT="45724" marB="45724"/>
                </a:tc>
                <a:extLst>
                  <a:ext uri="{0D108BD9-81ED-4DB2-BD59-A6C34878D82A}">
                    <a16:rowId xmlns:a16="http://schemas.microsoft.com/office/drawing/2014/main" val="257197934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magine 6">
            <a:extLst>
              <a:ext uri="{FF2B5EF4-FFF2-40B4-BE49-F238E27FC236}">
                <a16:creationId xmlns:a16="http://schemas.microsoft.com/office/drawing/2014/main" id="{42BACF8B-3A53-08C7-F501-7AD47ACBA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8" t="33749" r="28111" b="38750"/>
          <a:stretch>
            <a:fillRect/>
          </a:stretch>
        </p:blipFill>
        <p:spPr bwMode="auto">
          <a:xfrm>
            <a:off x="1771650" y="4137025"/>
            <a:ext cx="3714750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Immagine 8">
            <a:extLst>
              <a:ext uri="{FF2B5EF4-FFF2-40B4-BE49-F238E27FC236}">
                <a16:creationId xmlns:a16="http://schemas.microsoft.com/office/drawing/2014/main" id="{1A4995B6-DB2C-86C1-38CC-15C484445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2" t="36528" r="28111" b="39667"/>
          <a:stretch>
            <a:fillRect/>
          </a:stretch>
        </p:blipFill>
        <p:spPr bwMode="auto">
          <a:xfrm>
            <a:off x="6181725" y="4127500"/>
            <a:ext cx="4006850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Immagine 2">
            <a:extLst>
              <a:ext uri="{FF2B5EF4-FFF2-40B4-BE49-F238E27FC236}">
                <a16:creationId xmlns:a16="http://schemas.microsoft.com/office/drawing/2014/main" id="{2FA848D7-4FA9-1FA9-E1CC-69D9EFC03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2" t="33472" r="16223" b="12778"/>
          <a:stretch>
            <a:fillRect/>
          </a:stretch>
        </p:blipFill>
        <p:spPr bwMode="auto">
          <a:xfrm>
            <a:off x="1771650" y="1228725"/>
            <a:ext cx="371475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Immagine 4">
            <a:extLst>
              <a:ext uri="{FF2B5EF4-FFF2-40B4-BE49-F238E27FC236}">
                <a16:creationId xmlns:a16="http://schemas.microsoft.com/office/drawing/2014/main" id="{6A306611-1B8D-A598-42AB-65B0B5FB1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7" t="33405" r="14445" b="13866"/>
          <a:stretch>
            <a:fillRect/>
          </a:stretch>
        </p:blipFill>
        <p:spPr bwMode="auto">
          <a:xfrm>
            <a:off x="6181725" y="1228725"/>
            <a:ext cx="400685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414" name="Connettore 2 11">
            <a:extLst>
              <a:ext uri="{FF2B5EF4-FFF2-40B4-BE49-F238E27FC236}">
                <a16:creationId xmlns:a16="http://schemas.microsoft.com/office/drawing/2014/main" id="{E77FFD86-7862-AEF4-30BE-DE3A9756D6D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966200" y="4318000"/>
            <a:ext cx="673100" cy="1727200"/>
          </a:xfrm>
          <a:prstGeom prst="straightConnector1">
            <a:avLst/>
          </a:prstGeom>
          <a:noFill/>
          <a:ln w="28575">
            <a:solidFill>
              <a:srgbClr val="FFFF00"/>
            </a:solidFill>
            <a:miter lim="800000"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CasellaDiTesto 12">
            <a:extLst>
              <a:ext uri="{FF2B5EF4-FFF2-40B4-BE49-F238E27FC236}">
                <a16:creationId xmlns:a16="http://schemas.microsoft.com/office/drawing/2014/main" id="{E8ABC86C-005B-01CC-7352-90CEAD16B247}"/>
              </a:ext>
            </a:extLst>
          </p:cNvPr>
          <p:cNvSpPr txBox="1"/>
          <p:nvPr/>
        </p:nvSpPr>
        <p:spPr>
          <a:xfrm>
            <a:off x="9359900" y="4673600"/>
            <a:ext cx="1222375" cy="369888"/>
          </a:xfrm>
          <a:prstGeom prst="rect">
            <a:avLst/>
          </a:prstGeom>
          <a:noFill/>
          <a:ln cap="flat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b="1">
                <a:solidFill>
                  <a:srgbClr val="FFFF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13,6 cm </a:t>
            </a:r>
          </a:p>
        </p:txBody>
      </p:sp>
      <p:cxnSp>
        <p:nvCxnSpPr>
          <p:cNvPr id="17416" name="Connettore 2 9">
            <a:extLst>
              <a:ext uri="{FF2B5EF4-FFF2-40B4-BE49-F238E27FC236}">
                <a16:creationId xmlns:a16="http://schemas.microsoft.com/office/drawing/2014/main" id="{98F6B01D-1C68-35BC-BA0C-C4D2AED8535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515350" y="5295900"/>
            <a:ext cx="307975" cy="201613"/>
          </a:xfrm>
          <a:prstGeom prst="straightConnector1">
            <a:avLst/>
          </a:prstGeom>
          <a:noFill/>
          <a:ln w="28575">
            <a:solidFill>
              <a:srgbClr val="FFFF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CasellaDiTesto 9">
            <a:extLst>
              <a:ext uri="{FF2B5EF4-FFF2-40B4-BE49-F238E27FC236}">
                <a16:creationId xmlns:a16="http://schemas.microsoft.com/office/drawing/2014/main" id="{B63AA11C-FB0E-2FAE-F4F8-7ADFDE9E1EB9}"/>
              </a:ext>
            </a:extLst>
          </p:cNvPr>
          <p:cNvSpPr txBox="1"/>
          <p:nvPr/>
        </p:nvSpPr>
        <p:spPr>
          <a:xfrm>
            <a:off x="1852613" y="201613"/>
            <a:ext cx="8205787" cy="1076325"/>
          </a:xfrm>
          <a:prstGeom prst="rect">
            <a:avLst/>
          </a:prstGeom>
          <a:noFill/>
          <a:ln cap="flat">
            <a:noFill/>
          </a:ln>
        </p:spPr>
        <p:txBody>
          <a:bodyPr anchorCtr="1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1" i="1" ker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Contrast CT scan of the upper abdomen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3200" b="1" i="1" kern="0">
              <a:solidFill>
                <a:srgbClr val="FF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4">
            <a:extLst>
              <a:ext uri="{FF2B5EF4-FFF2-40B4-BE49-F238E27FC236}">
                <a16:creationId xmlns:a16="http://schemas.microsoft.com/office/drawing/2014/main" id="{46E4F90B-2358-21F0-EC5F-391B31769DAE}"/>
              </a:ext>
            </a:extLst>
          </p:cNvPr>
          <p:cNvSpPr txBox="1"/>
          <p:nvPr/>
        </p:nvSpPr>
        <p:spPr>
          <a:xfrm>
            <a:off x="6186488" y="719138"/>
            <a:ext cx="5740400" cy="3321050"/>
          </a:xfrm>
          <a:prstGeom prst="rect">
            <a:avLst/>
          </a:prstGeom>
          <a:noFill/>
          <a:ln cap="flat"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1" kern="0" dirty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HOW DO YOU PROCEED?</a:t>
            </a:r>
          </a:p>
          <a:p>
            <a:pPr marL="457200" indent="-457200" eaLnBrk="1" fontAlgn="auto" hangingPunct="1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SzPct val="100000"/>
              <a:buFont typeface="Calibri Ligh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i="1" kern="0" dirty="0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Propose the case to the </a:t>
            </a:r>
            <a:r>
              <a:rPr lang="it-IT" sz="2000" i="1" kern="0" dirty="0" err="1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hepatobiliary</a:t>
            </a:r>
            <a:r>
              <a:rPr lang="it-IT" sz="2000" i="1" kern="0" dirty="0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 </a:t>
            </a:r>
            <a:r>
              <a:rPr lang="it-IT" sz="2000" i="1" kern="0" dirty="0" err="1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surgeon</a:t>
            </a:r>
            <a:endParaRPr lang="it-IT" sz="2000" i="1" kern="0" dirty="0">
              <a:solidFill>
                <a:srgbClr val="000000"/>
              </a:solidFill>
              <a:latin typeface="Calibri" pitchFamily="34"/>
              <a:ea typeface="Calibri" pitchFamily="34"/>
              <a:cs typeface="Times New Roman" pitchFamily="18"/>
            </a:endParaRPr>
          </a:p>
          <a:p>
            <a:pPr marL="457200" indent="-457200" eaLnBrk="1" fontAlgn="auto" hangingPunct="1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SzPct val="100000"/>
              <a:buFont typeface="Calibri Ligh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i="1" kern="0" dirty="0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Propose the case to </a:t>
            </a:r>
            <a:r>
              <a:rPr lang="it-IT" sz="2000" i="1" kern="0" dirty="0" err="1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interventional</a:t>
            </a:r>
            <a:r>
              <a:rPr lang="it-IT" sz="2000" i="1" kern="0" dirty="0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 </a:t>
            </a:r>
            <a:r>
              <a:rPr lang="it-IT" sz="2000" i="1" kern="0" dirty="0" err="1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radiologists</a:t>
            </a:r>
            <a:endParaRPr lang="it-IT" sz="2000" i="1" kern="0" dirty="0">
              <a:solidFill>
                <a:srgbClr val="000000"/>
              </a:solidFill>
              <a:latin typeface="Calibri" pitchFamily="34"/>
              <a:ea typeface="Calibri" pitchFamily="34"/>
              <a:cs typeface="Times New Roman" pitchFamily="18"/>
            </a:endParaRPr>
          </a:p>
          <a:p>
            <a:pPr marL="457200" indent="-457200" eaLnBrk="1" fontAlgn="auto" hangingPunct="1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SzPct val="100000"/>
              <a:buFont typeface="Calibri Ligh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i="1" kern="0" dirty="0" err="1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Request</a:t>
            </a:r>
            <a:r>
              <a:rPr lang="it-IT" sz="2000" i="1" kern="0" dirty="0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 </a:t>
            </a:r>
            <a:r>
              <a:rPr lang="it-IT" sz="2000" i="1" kern="0" dirty="0" err="1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esophagus-gastroduodenoscopy</a:t>
            </a:r>
            <a:r>
              <a:rPr lang="it-IT" sz="2000" i="1" kern="0" dirty="0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 to </a:t>
            </a:r>
            <a:r>
              <a:rPr lang="it-IT" sz="2000" i="1" kern="0" dirty="0" err="1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evaluate</a:t>
            </a:r>
            <a:r>
              <a:rPr lang="it-IT" sz="2000" i="1" kern="0" dirty="0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 </a:t>
            </a:r>
            <a:r>
              <a:rPr lang="it-IT" sz="2000" i="1" kern="0" dirty="0" err="1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portal</a:t>
            </a:r>
            <a:r>
              <a:rPr lang="it-IT" sz="2000" i="1" kern="0" dirty="0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 </a:t>
            </a:r>
            <a:r>
              <a:rPr lang="it-IT" sz="2000" i="1" kern="0" dirty="0" err="1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hypertension</a:t>
            </a:r>
            <a:r>
              <a:rPr lang="it-IT" sz="2000" i="1" kern="0" dirty="0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 (</a:t>
            </a:r>
            <a:r>
              <a:rPr lang="it-IT" sz="2000" i="1" kern="0" dirty="0" err="1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possible</a:t>
            </a:r>
            <a:r>
              <a:rPr lang="it-IT" sz="2000" i="1" kern="0" dirty="0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 varicose </a:t>
            </a:r>
            <a:r>
              <a:rPr lang="it-IT" sz="2000" i="1" kern="0" dirty="0" err="1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veins</a:t>
            </a:r>
            <a:r>
              <a:rPr lang="it-IT" sz="2000" i="1" kern="0" dirty="0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)</a:t>
            </a:r>
          </a:p>
          <a:p>
            <a:pPr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i="1" kern="0" dirty="0">
              <a:solidFill>
                <a:srgbClr val="000000"/>
              </a:solidFill>
              <a:latin typeface="Calibri" pitchFamily="34"/>
              <a:ea typeface="Calibri" pitchFamily="34"/>
              <a:cs typeface="Times New Roman" pitchFamily="18"/>
            </a:endParaRPr>
          </a:p>
        </p:txBody>
      </p:sp>
      <p:sp>
        <p:nvSpPr>
          <p:cNvPr id="3" name="Text Box 46">
            <a:extLst>
              <a:ext uri="{FF2B5EF4-FFF2-40B4-BE49-F238E27FC236}">
                <a16:creationId xmlns:a16="http://schemas.microsoft.com/office/drawing/2014/main" id="{84FC80B6-3DCB-4A65-A2A4-0867EA0477F2}"/>
              </a:ext>
            </a:extLst>
          </p:cNvPr>
          <p:cNvSpPr txBox="1"/>
          <p:nvPr/>
        </p:nvSpPr>
        <p:spPr>
          <a:xfrm>
            <a:off x="1566069" y="4102895"/>
            <a:ext cx="8305800" cy="461962"/>
          </a:xfrm>
          <a:prstGeom prst="rect">
            <a:avLst/>
          </a:prstGeom>
          <a:noFill/>
          <a:ln cap="flat">
            <a:noFill/>
          </a:ln>
        </p:spPr>
        <p:txBody>
          <a:bodyPr anchorCtr="1">
            <a:spAutoFit/>
          </a:bodyPr>
          <a:lstStyle/>
          <a:p>
            <a:pPr algn="ctr" eaLnBrk="1" fontAlgn="auto" hangingPunct="1">
              <a:spcBef>
                <a:spcPts val="140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1" kern="0" dirty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EGDS</a:t>
            </a:r>
            <a:r>
              <a:rPr lang="it-IT" sz="2000" b="1" i="1" kern="0" dirty="0">
                <a:solidFill>
                  <a:srgbClr val="000000"/>
                </a:solidFill>
                <a:latin typeface="Calibri"/>
              </a:rPr>
              <a:t>: </a:t>
            </a:r>
            <a:r>
              <a:rPr lang="it-IT" sz="2000" b="1" i="1" kern="0" dirty="0" err="1">
                <a:solidFill>
                  <a:srgbClr val="000000"/>
                </a:solidFill>
                <a:latin typeface="Calibri"/>
              </a:rPr>
              <a:t>Esophageal</a:t>
            </a:r>
            <a:r>
              <a:rPr lang="it-IT" sz="2000" b="1" i="1" kern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it-IT" sz="2000" b="1" i="1" kern="0" dirty="0" err="1">
                <a:solidFill>
                  <a:srgbClr val="000000"/>
                </a:solidFill>
                <a:latin typeface="Calibri"/>
              </a:rPr>
              <a:t>venous</a:t>
            </a:r>
            <a:r>
              <a:rPr lang="it-IT" sz="2000" b="1" i="1" kern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it-IT" sz="2000" b="1" i="1" kern="0" dirty="0" err="1">
                <a:solidFill>
                  <a:srgbClr val="000000"/>
                </a:solidFill>
                <a:latin typeface="Calibri"/>
              </a:rPr>
              <a:t>ectasias</a:t>
            </a:r>
            <a:r>
              <a:rPr lang="it-IT" sz="2000" b="1" i="1" kern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it-IT" sz="2000" b="1" i="1" kern="0" dirty="0" err="1">
                <a:solidFill>
                  <a:srgbClr val="000000"/>
                </a:solidFill>
                <a:latin typeface="Calibri"/>
              </a:rPr>
              <a:t>not</a:t>
            </a:r>
            <a:r>
              <a:rPr lang="it-IT" sz="2000" b="1" i="1" kern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it-IT" sz="2000" b="1" i="1" kern="0" dirty="0" err="1">
                <a:solidFill>
                  <a:srgbClr val="000000"/>
                </a:solidFill>
                <a:latin typeface="Calibri"/>
              </a:rPr>
              <a:t>gradable</a:t>
            </a:r>
            <a:r>
              <a:rPr lang="it-IT" sz="2000" b="1" i="1" kern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it-IT" sz="2000" b="1" i="1" kern="0" dirty="0" err="1">
                <a:solidFill>
                  <a:srgbClr val="000000"/>
                </a:solidFill>
                <a:latin typeface="Calibri"/>
              </a:rPr>
              <a:t>as</a:t>
            </a:r>
            <a:r>
              <a:rPr lang="it-IT" sz="2000" b="1" i="1" kern="0" dirty="0">
                <a:solidFill>
                  <a:srgbClr val="000000"/>
                </a:solidFill>
                <a:latin typeface="Calibri"/>
              </a:rPr>
              <a:t> varicose </a:t>
            </a:r>
            <a:r>
              <a:rPr lang="it-IT" sz="2000" b="1" i="1" kern="0" dirty="0" err="1">
                <a:solidFill>
                  <a:srgbClr val="000000"/>
                </a:solidFill>
                <a:latin typeface="Calibri"/>
              </a:rPr>
              <a:t>veins</a:t>
            </a:r>
            <a:endParaRPr lang="it-IT" sz="2000" i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" name="Immagine 8">
            <a:extLst>
              <a:ext uri="{FF2B5EF4-FFF2-40B4-BE49-F238E27FC236}">
                <a16:creationId xmlns:a16="http://schemas.microsoft.com/office/drawing/2014/main" id="{E47E8067-8781-8D08-4871-542119FC1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2" t="54539" r="24409" b="28421"/>
          <a:stretch>
            <a:fillRect/>
          </a:stretch>
        </p:blipFill>
        <p:spPr bwMode="auto">
          <a:xfrm>
            <a:off x="2038350" y="4649788"/>
            <a:ext cx="7510463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6">
            <a:extLst>
              <a:ext uri="{FF2B5EF4-FFF2-40B4-BE49-F238E27FC236}">
                <a16:creationId xmlns:a16="http://schemas.microsoft.com/office/drawing/2014/main" id="{65645ABC-CEDC-29A4-1D67-009911C0C61A}"/>
              </a:ext>
            </a:extLst>
          </p:cNvPr>
          <p:cNvSpPr txBox="1"/>
          <p:nvPr/>
        </p:nvSpPr>
        <p:spPr>
          <a:xfrm>
            <a:off x="265113" y="719138"/>
            <a:ext cx="4986337" cy="2343150"/>
          </a:xfrm>
          <a:prstGeom prst="rect">
            <a:avLst/>
          </a:prstGeom>
          <a:noFill/>
          <a:ln cap="flat">
            <a:noFill/>
          </a:ln>
        </p:spPr>
        <p:txBody>
          <a:bodyPr anchorCtr="1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1" ker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CAN YOU DIAGNOSE HEPATOCARCINOMA?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1" i="1" kern="0">
              <a:solidFill>
                <a:srgbClr val="FF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  <a:p>
            <a:pPr marL="342900" indent="-342900" algn="ctr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Calibri Ligh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i="1" kern="0">
                <a:solidFill>
                  <a:srgbClr val="000000"/>
                </a:solidFill>
                <a:latin typeface="Calibri"/>
              </a:rPr>
              <a:t>YES</a:t>
            </a:r>
          </a:p>
          <a:p>
            <a:pPr marL="342900" indent="-342900" algn="ctr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 Ligh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i="1" kern="0">
              <a:solidFill>
                <a:srgbClr val="000000"/>
              </a:solidFill>
              <a:latin typeface="Calibri"/>
            </a:endParaRPr>
          </a:p>
          <a:p>
            <a:pPr marL="342900" indent="-342900" algn="ctr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 Ligh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i="1" kern="0">
                <a:solidFill>
                  <a:srgbClr val="000000"/>
                </a:solidFill>
                <a:latin typeface="Calibri"/>
              </a:rPr>
              <a:t>NO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3">
            <a:extLst>
              <a:ext uri="{FF2B5EF4-FFF2-40B4-BE49-F238E27FC236}">
                <a16:creationId xmlns:a16="http://schemas.microsoft.com/office/drawing/2014/main" id="{F828564F-E21A-CFB3-CD2E-FDB00C86F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862" y="183043"/>
            <a:ext cx="4548187" cy="6598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ttangolo 5">
            <a:extLst>
              <a:ext uri="{FF2B5EF4-FFF2-40B4-BE49-F238E27FC236}">
                <a16:creationId xmlns:a16="http://schemas.microsoft.com/office/drawing/2014/main" id="{50E72AA9-1FE1-4C59-C2AF-ECFA8FF54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9624" y="2552700"/>
            <a:ext cx="403831" cy="314329"/>
          </a:xfrm>
          <a:prstGeom prst="rect">
            <a:avLst/>
          </a:prstGeom>
          <a:solidFill>
            <a:srgbClr val="FFFFFF"/>
          </a:solidFill>
          <a:ln w="12701">
            <a:solidFill>
              <a:srgbClr val="FFFFFF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4" name="Rettangolo con angoli arrotondati 6">
            <a:extLst>
              <a:ext uri="{FF2B5EF4-FFF2-40B4-BE49-F238E27FC236}">
                <a16:creationId xmlns:a16="http://schemas.microsoft.com/office/drawing/2014/main" id="{CC8D72E2-1362-CB0E-46CD-8693B7BA10CC}"/>
              </a:ext>
            </a:extLst>
          </p:cNvPr>
          <p:cNvSpPr>
            <a:spLocks/>
          </p:cNvSpPr>
          <p:nvPr/>
        </p:nvSpPr>
        <p:spPr bwMode="auto">
          <a:xfrm>
            <a:off x="7336650" y="2126591"/>
            <a:ext cx="1414305" cy="1166545"/>
          </a:xfrm>
          <a:custGeom>
            <a:avLst/>
            <a:gdLst>
              <a:gd name="T0" fmla="*/ 625322 w 1250643"/>
              <a:gd name="T1" fmla="*/ 0 h 1101669"/>
              <a:gd name="T2" fmla="*/ 1250643 w 1250643"/>
              <a:gd name="T3" fmla="*/ 550835 h 1101669"/>
              <a:gd name="T4" fmla="*/ 625322 w 1250643"/>
              <a:gd name="T5" fmla="*/ 1101669 h 1101669"/>
              <a:gd name="T6" fmla="*/ 0 w 1250643"/>
              <a:gd name="T7" fmla="*/ 550835 h 1101669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53780 w 1250643"/>
              <a:gd name="T13" fmla="*/ 53780 h 1101669"/>
              <a:gd name="T14" fmla="*/ 1196863 w 1250643"/>
              <a:gd name="T15" fmla="*/ 1047889 h 110166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50643" h="1101669">
                <a:moveTo>
                  <a:pt x="183611" y="0"/>
                </a:moveTo>
                <a:lnTo>
                  <a:pt x="183611" y="0"/>
                </a:lnTo>
                <a:cubicBezTo>
                  <a:pt x="82205" y="0"/>
                  <a:pt x="0" y="82205"/>
                  <a:pt x="0" y="183610"/>
                </a:cubicBezTo>
                <a:lnTo>
                  <a:pt x="0" y="918057"/>
                </a:lnTo>
                <a:lnTo>
                  <a:pt x="0" y="918056"/>
                </a:lnTo>
                <a:cubicBezTo>
                  <a:pt x="0" y="1019462"/>
                  <a:pt x="82205" y="1101667"/>
                  <a:pt x="183610" y="1101667"/>
                </a:cubicBezTo>
                <a:lnTo>
                  <a:pt x="1067031" y="1101669"/>
                </a:lnTo>
                <a:lnTo>
                  <a:pt x="1067031" y="1101668"/>
                </a:lnTo>
                <a:cubicBezTo>
                  <a:pt x="1168436" y="1101668"/>
                  <a:pt x="1250642" y="1019463"/>
                  <a:pt x="1250642" y="918058"/>
                </a:cubicBezTo>
                <a:lnTo>
                  <a:pt x="1250643" y="183611"/>
                </a:lnTo>
                <a:cubicBezTo>
                  <a:pt x="1250643" y="82205"/>
                  <a:pt x="1168437" y="0"/>
                  <a:pt x="1067032" y="0"/>
                </a:cubicBezTo>
                <a:lnTo>
                  <a:pt x="183611" y="0"/>
                </a:lnTo>
                <a:close/>
              </a:path>
            </a:pathLst>
          </a:custGeom>
          <a:noFill/>
          <a:ln w="28575" cap="flat">
            <a:solidFill>
              <a:srgbClr val="FF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/>
          <a:p>
            <a:endParaRPr lang="it-IT"/>
          </a:p>
        </p:txBody>
      </p:sp>
      <p:sp>
        <p:nvSpPr>
          <p:cNvPr id="6" name="CasellaDiTesto 4">
            <a:extLst>
              <a:ext uri="{FF2B5EF4-FFF2-40B4-BE49-F238E27FC236}">
                <a16:creationId xmlns:a16="http://schemas.microsoft.com/office/drawing/2014/main" id="{D03B27BD-4FC7-76B7-6AF9-EE8C6AD21723}"/>
              </a:ext>
            </a:extLst>
          </p:cNvPr>
          <p:cNvSpPr txBox="1"/>
          <p:nvPr/>
        </p:nvSpPr>
        <p:spPr>
          <a:xfrm>
            <a:off x="1498781" y="1661980"/>
            <a:ext cx="4548187" cy="3262312"/>
          </a:xfrm>
          <a:prstGeom prst="rect">
            <a:avLst/>
          </a:prstGeom>
          <a:noFill/>
          <a:ln cap="flat">
            <a:noFill/>
          </a:ln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1" kern="0" dirty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WHAT THERAPY WOULD YOU PROPOSE TO THE PATIENT?</a:t>
            </a:r>
          </a:p>
          <a:p>
            <a:pPr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i="1" kern="0" dirty="0">
              <a:solidFill>
                <a:srgbClr val="000000"/>
              </a:solidFill>
              <a:latin typeface="Calibri" pitchFamily="34"/>
              <a:ea typeface="Calibri" pitchFamily="34"/>
              <a:cs typeface="Times New Roman" pitchFamily="18"/>
            </a:endParaRPr>
          </a:p>
          <a:p>
            <a:pPr marL="342900" indent="-342900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 Ligh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i="1" kern="0" dirty="0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RESECTION </a:t>
            </a:r>
          </a:p>
          <a:p>
            <a:pPr marL="342900" indent="-342900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 Ligh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i="1" kern="0" dirty="0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PERCUTANEOUS THERMAL ABLATION</a:t>
            </a:r>
          </a:p>
          <a:p>
            <a:pPr marL="342900" indent="-342900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 Ligh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i="1" kern="0" dirty="0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CHEMOEMBOLIZATION</a:t>
            </a:r>
          </a:p>
          <a:p>
            <a:pPr marL="342900" indent="-342900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 Ligh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i="1" kern="0" dirty="0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RADIOEMBOLIZATION </a:t>
            </a:r>
          </a:p>
          <a:p>
            <a:pPr marL="342900" indent="-342900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 Ligh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i="1" kern="0" dirty="0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LIVER TRANSPLANTATION</a:t>
            </a:r>
            <a:endParaRPr lang="it-IT" i="1" kern="0" dirty="0">
              <a:solidFill>
                <a:srgbClr val="000000"/>
              </a:solidFill>
              <a:latin typeface="Calibri" pitchFamily="34"/>
              <a:ea typeface="Calibri" pitchFamily="34"/>
              <a:cs typeface="Times New Roman" pitchFamily="18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9">
            <a:extLst>
              <a:ext uri="{FF2B5EF4-FFF2-40B4-BE49-F238E27FC236}">
                <a16:creationId xmlns:a16="http://schemas.microsoft.com/office/drawing/2014/main" id="{EBEF244A-9414-807B-1413-9FCF5F19C333}"/>
              </a:ext>
            </a:extLst>
          </p:cNvPr>
          <p:cNvSpPr txBox="1"/>
          <p:nvPr/>
        </p:nvSpPr>
        <p:spPr>
          <a:xfrm>
            <a:off x="1651000" y="1841500"/>
            <a:ext cx="8534400" cy="2175339"/>
          </a:xfrm>
          <a:prstGeom prst="rect">
            <a:avLst/>
          </a:prstGeom>
          <a:noFill/>
          <a:ln cap="flat">
            <a:noFill/>
          </a:ln>
        </p:spPr>
        <p:txBody>
          <a:bodyPr wrap="square" anchorCtr="1" compatLnSpc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dist="17961" dir="2700000">
                    <a:scrgbClr r="0" g="0" b="0"/>
                  </a:outerShdw>
                </a:effectLst>
                <a:latin typeface="Roboto" pitchFamily="18"/>
                <a:ea typeface="Microsoft YaHei" pitchFamily="2"/>
                <a:cs typeface="Arial" pitchFamily="2"/>
              </a:rPr>
              <a:t>QUESTION FOR THE SURGEON</a:t>
            </a:r>
            <a:r>
              <a:rPr lang="en-US" sz="2800" i="1" dirty="0">
                <a:solidFill>
                  <a:srgbClr val="111111"/>
                </a:solidFill>
                <a:latin typeface="Roboto" pitchFamily="18"/>
                <a:ea typeface="Microsoft YaHei" pitchFamily="2"/>
                <a:cs typeface="Arial" pitchFamily="2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i="1" dirty="0">
              <a:solidFill>
                <a:srgbClr val="111111"/>
              </a:solidFill>
              <a:latin typeface="Roboto" pitchFamily="18"/>
              <a:ea typeface="Microsoft YaHei" pitchFamily="2"/>
              <a:cs typeface="Arial" pitchFamily="2"/>
            </a:endParaRP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i="1" dirty="0">
                <a:solidFill>
                  <a:srgbClr val="111111"/>
                </a:solidFill>
                <a:latin typeface="Roboto" pitchFamily="18"/>
                <a:ea typeface="Microsoft YaHei" pitchFamily="2"/>
                <a:cs typeface="Arial" pitchFamily="2"/>
              </a:rPr>
              <a:t>How much does portal hypertension impact surgical assessment?</a:t>
            </a:r>
          </a:p>
        </p:txBody>
      </p:sp>
    </p:spTree>
    <p:extLst>
      <p:ext uri="{BB962C8B-B14F-4D97-AF65-F5344CB8AC3E}">
        <p14:creationId xmlns:p14="http://schemas.microsoft.com/office/powerpoint/2010/main" val="4216909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6F5ED01-704E-0A0F-2193-EC5B6FDE4744}"/>
              </a:ext>
            </a:extLst>
          </p:cNvPr>
          <p:cNvSpPr txBox="1"/>
          <p:nvPr/>
        </p:nvSpPr>
        <p:spPr>
          <a:xfrm>
            <a:off x="312820" y="1707326"/>
            <a:ext cx="115663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0" i="0" u="none" strike="noStrike" baseline="0" dirty="0">
                <a:latin typeface="AdvOTa20b42a7"/>
              </a:rPr>
              <a:t>How do </a:t>
            </a:r>
            <a:r>
              <a:rPr lang="it-IT" sz="1800" b="0" i="0" u="none" strike="noStrike" baseline="0" dirty="0" err="1">
                <a:latin typeface="AdvOTa20b42a7"/>
              </a:rPr>
              <a:t>you</a:t>
            </a:r>
            <a:r>
              <a:rPr lang="it-IT" sz="1800" b="0" i="0" u="none" strike="noStrike" baseline="0" dirty="0">
                <a:latin typeface="AdvOTa20b42a7"/>
              </a:rPr>
              <a:t> </a:t>
            </a:r>
            <a:r>
              <a:rPr lang="it-IT" sz="1800" b="0" i="0" u="none" strike="noStrike" baseline="0" dirty="0" err="1">
                <a:latin typeface="AdvOTa20b42a7"/>
              </a:rPr>
              <a:t>define</a:t>
            </a:r>
            <a:r>
              <a:rPr lang="it-IT" sz="1800" b="0" i="0" u="none" strike="noStrike" baseline="0" dirty="0">
                <a:latin typeface="AdvOTa20b42a7"/>
              </a:rPr>
              <a:t> </a:t>
            </a:r>
            <a:r>
              <a:rPr lang="it-IT" sz="1800" b="0" i="0" u="none" strike="noStrike" baseline="0" dirty="0" err="1">
                <a:latin typeface="AdvOTa20b42a7"/>
              </a:rPr>
              <a:t>portal</a:t>
            </a:r>
            <a:r>
              <a:rPr lang="it-IT" sz="1800" b="0" i="0" u="none" strike="noStrike" baseline="0" dirty="0">
                <a:latin typeface="AdvOTa20b42a7"/>
              </a:rPr>
              <a:t> </a:t>
            </a:r>
            <a:r>
              <a:rPr lang="it-IT" sz="1800" b="0" i="0" u="none" strike="noStrike" baseline="0" dirty="0" err="1">
                <a:latin typeface="AdvOTa20b42a7"/>
              </a:rPr>
              <a:t>hypertension</a:t>
            </a:r>
            <a:r>
              <a:rPr lang="it-IT" sz="1800" b="0" i="0" u="none" strike="noStrike" baseline="0" dirty="0">
                <a:latin typeface="AdvOTa20b42a7"/>
              </a:rPr>
              <a:t>?</a:t>
            </a:r>
          </a:p>
          <a:p>
            <a:endParaRPr lang="it-IT" dirty="0">
              <a:latin typeface="AdvOTa20b42a7"/>
            </a:endParaRPr>
          </a:p>
          <a:p>
            <a:r>
              <a:rPr lang="it-IT" dirty="0">
                <a:latin typeface="AdvOTa20b42a7"/>
              </a:rPr>
              <a:t>How do </a:t>
            </a:r>
            <a:r>
              <a:rPr lang="it-IT" dirty="0" err="1">
                <a:latin typeface="AdvOTa20b42a7"/>
              </a:rPr>
              <a:t>you</a:t>
            </a:r>
            <a:r>
              <a:rPr lang="it-IT" dirty="0">
                <a:latin typeface="AdvOTa20b42a7"/>
              </a:rPr>
              <a:t> </a:t>
            </a:r>
            <a:r>
              <a:rPr lang="it-IT" dirty="0" err="1">
                <a:latin typeface="AdvOTa20b42a7"/>
              </a:rPr>
              <a:t>define</a:t>
            </a:r>
            <a:r>
              <a:rPr lang="it-IT" dirty="0">
                <a:latin typeface="AdvOTa20b42a7"/>
              </a:rPr>
              <a:t> the </a:t>
            </a:r>
            <a:r>
              <a:rPr lang="it-IT" dirty="0" err="1">
                <a:latin typeface="AdvOTa20b42a7"/>
              </a:rPr>
              <a:t>outcome</a:t>
            </a:r>
            <a:r>
              <a:rPr lang="it-IT" dirty="0">
                <a:latin typeface="AdvOTa20b42a7"/>
              </a:rPr>
              <a:t> of a </a:t>
            </a:r>
            <a:r>
              <a:rPr lang="it-IT" dirty="0" err="1">
                <a:latin typeface="AdvOTa20b42a7"/>
              </a:rPr>
              <a:t>liver</a:t>
            </a:r>
            <a:r>
              <a:rPr lang="it-IT" dirty="0">
                <a:latin typeface="AdvOTa20b42a7"/>
              </a:rPr>
              <a:t> </a:t>
            </a:r>
            <a:r>
              <a:rPr lang="it-IT" dirty="0" err="1">
                <a:latin typeface="AdvOTa20b42a7"/>
              </a:rPr>
              <a:t>resection</a:t>
            </a:r>
            <a:r>
              <a:rPr lang="it-IT" dirty="0">
                <a:latin typeface="AdvOTa20b42a7"/>
              </a:rPr>
              <a:t>?</a:t>
            </a: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BDE3778-6930-AE5F-D372-EA3149B7CFFF}"/>
              </a:ext>
            </a:extLst>
          </p:cNvPr>
          <p:cNvSpPr txBox="1"/>
          <p:nvPr/>
        </p:nvSpPr>
        <p:spPr>
          <a:xfrm>
            <a:off x="312820" y="207389"/>
            <a:ext cx="11566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b="1" i="0" u="none" strike="noStrike" baseline="0" dirty="0">
                <a:solidFill>
                  <a:srgbClr val="C00000"/>
                </a:solidFill>
                <a:latin typeface="AdvOTa20b42a7"/>
              </a:rPr>
              <a:t>BASIC GLOSSARY</a:t>
            </a:r>
            <a:endParaRPr lang="it-IT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96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97B3D-D6C6-E7FA-79FD-0EE28B2EE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BD74061-1100-0D9E-FBC0-99682C9D6C53}"/>
              </a:ext>
            </a:extLst>
          </p:cNvPr>
          <p:cNvSpPr txBox="1"/>
          <p:nvPr/>
        </p:nvSpPr>
        <p:spPr>
          <a:xfrm>
            <a:off x="312820" y="1210020"/>
            <a:ext cx="1156636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0" u="none" strike="noStrike" baseline="0" dirty="0">
                <a:latin typeface="AdvOTa20b42a7"/>
              </a:rPr>
              <a:t>How do </a:t>
            </a:r>
            <a:r>
              <a:rPr lang="it-IT" sz="1800" b="1" i="0" u="none" strike="noStrike" baseline="0" dirty="0" err="1">
                <a:latin typeface="AdvOTa20b42a7"/>
              </a:rPr>
              <a:t>you</a:t>
            </a:r>
            <a:r>
              <a:rPr lang="it-IT" sz="1800" b="1" i="0" u="none" strike="noStrike" baseline="0" dirty="0">
                <a:latin typeface="AdvOTa20b42a7"/>
              </a:rPr>
              <a:t> </a:t>
            </a:r>
            <a:r>
              <a:rPr lang="it-IT" sz="1800" b="1" i="0" u="none" strike="noStrike" baseline="0" dirty="0" err="1">
                <a:latin typeface="AdvOTa20b42a7"/>
              </a:rPr>
              <a:t>define</a:t>
            </a:r>
            <a:r>
              <a:rPr lang="it-IT" sz="1800" b="1" i="0" u="none" strike="noStrike" baseline="0" dirty="0">
                <a:latin typeface="AdvOTa20b42a7"/>
              </a:rPr>
              <a:t> </a:t>
            </a:r>
            <a:r>
              <a:rPr lang="it-IT" sz="1800" b="1" i="0" u="none" strike="noStrike" baseline="0" dirty="0" err="1">
                <a:latin typeface="AdvOTa20b42a7"/>
              </a:rPr>
              <a:t>portal</a:t>
            </a:r>
            <a:r>
              <a:rPr lang="it-IT" sz="1800" b="1" i="0" u="none" strike="noStrike" baseline="0" dirty="0">
                <a:latin typeface="AdvOTa20b42a7"/>
              </a:rPr>
              <a:t> </a:t>
            </a:r>
            <a:r>
              <a:rPr lang="it-IT" sz="1800" b="1" i="0" u="none" strike="noStrike" baseline="0" dirty="0" err="1">
                <a:latin typeface="AdvOTa20b42a7"/>
              </a:rPr>
              <a:t>hypertension</a:t>
            </a:r>
            <a:r>
              <a:rPr lang="it-IT" sz="1800" b="1" i="0" u="none" strike="noStrike" baseline="0" dirty="0">
                <a:latin typeface="AdvOTa20b42a7"/>
              </a:rPr>
              <a:t>?</a:t>
            </a:r>
          </a:p>
          <a:p>
            <a:endParaRPr lang="it-IT" dirty="0">
              <a:latin typeface="AdvOTa20b42a7"/>
            </a:endParaRPr>
          </a:p>
          <a:p>
            <a:pPr algn="l"/>
            <a:r>
              <a:rPr lang="it-IT" dirty="0">
                <a:latin typeface="AdvOTa20b42a7"/>
              </a:rPr>
              <a:t>DIRECT METHOD OF MEASUREMENT: </a:t>
            </a:r>
            <a:r>
              <a:rPr lang="it-IT" sz="1800" b="0" i="0" u="none" strike="noStrike" baseline="0" dirty="0">
                <a:latin typeface="AdvOTa20b42a7"/>
              </a:rPr>
              <a:t>The </a:t>
            </a:r>
            <a:r>
              <a:rPr lang="en-US" sz="1800" b="0" i="0" u="none" strike="noStrike" baseline="0" dirty="0">
                <a:latin typeface="AdvOTa20b42a7"/>
              </a:rPr>
              <a:t>HVPG measurement is considered the gold standard for detecting PHT and identifying clinically signi</a:t>
            </a:r>
            <a:r>
              <a:rPr lang="en-US" sz="1800" b="0" i="0" u="none" strike="noStrike" baseline="0" dirty="0">
                <a:latin typeface="AdvOTa20b42a7+fb"/>
              </a:rPr>
              <a:t>fi</a:t>
            </a:r>
            <a:r>
              <a:rPr lang="en-US" sz="1800" b="0" i="0" u="none" strike="noStrike" baseline="0" dirty="0">
                <a:latin typeface="AdvOTa20b42a7"/>
              </a:rPr>
              <a:t>cant portal hypertension (CSPH) when the HVPG is </a:t>
            </a:r>
            <a:r>
              <a:rPr lang="en-US" sz="1800" b="0" i="0" u="none" strike="noStrike" baseline="0" dirty="0">
                <a:latin typeface="AdvOT8608a8d1+22"/>
              </a:rPr>
              <a:t>≥ </a:t>
            </a:r>
            <a:r>
              <a:rPr lang="en-US" sz="1800" b="0" i="0" u="none" strike="noStrike" baseline="0" dirty="0">
                <a:latin typeface="AdvOTa20b42a7"/>
              </a:rPr>
              <a:t>10 mm Hg</a:t>
            </a:r>
          </a:p>
          <a:p>
            <a:pPr algn="l"/>
            <a:endParaRPr lang="en-US" dirty="0">
              <a:latin typeface="AdvOTa20b42a7"/>
            </a:endParaRPr>
          </a:p>
          <a:p>
            <a:pPr algn="l"/>
            <a:r>
              <a:rPr lang="en-US" dirty="0">
                <a:latin typeface="AdvOTa20b42a7"/>
              </a:rPr>
              <a:t>INDIRECT METHODS OF MEASUREMENT: </a:t>
            </a:r>
            <a:r>
              <a:rPr lang="it-IT" sz="1800" b="0" i="0" u="none" strike="noStrike" baseline="0" dirty="0" err="1">
                <a:latin typeface="AdvOTa20b42a7"/>
              </a:rPr>
              <a:t>thrombocytopenia</a:t>
            </a:r>
            <a:endParaRPr lang="it-IT" sz="1800" b="0" i="0" u="none" strike="noStrike" baseline="0" dirty="0">
              <a:latin typeface="AdvOTa20b42a7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dvOT8608a8d1"/>
              </a:rPr>
              <a:t>&lt;</a:t>
            </a:r>
            <a:r>
              <a:rPr lang="en-US" sz="1800" b="0" i="0" u="none" strike="noStrike" baseline="0" dirty="0">
                <a:latin typeface="AdvOTa20b42a7"/>
              </a:rPr>
              <a:t>100.000 platelets/mm3) and splenomegaly </a:t>
            </a:r>
            <a:r>
              <a:rPr lang="en-US" sz="1800" b="0" i="0" u="none" strike="noStrike" baseline="0" dirty="0">
                <a:latin typeface="AdvOT8608a8d1"/>
              </a:rPr>
              <a:t>&gt; </a:t>
            </a:r>
            <a:r>
              <a:rPr lang="en-US" sz="1800" b="0" i="0" u="none" strike="noStrike" baseline="0" dirty="0">
                <a:latin typeface="AdvOTa20b42a7"/>
              </a:rPr>
              <a:t>120 mm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dvOTa20b42a7"/>
              </a:rPr>
              <a:t> the presence of esophageal varices on endoscopy</a:t>
            </a:r>
            <a:endParaRPr lang="it-IT" dirty="0">
              <a:latin typeface="AdvOTa20b42a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800F279-3597-AE36-AFD0-147E9003C64D}"/>
              </a:ext>
            </a:extLst>
          </p:cNvPr>
          <p:cNvSpPr txBox="1"/>
          <p:nvPr/>
        </p:nvSpPr>
        <p:spPr>
          <a:xfrm>
            <a:off x="312820" y="207389"/>
            <a:ext cx="11566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b="1" i="0" u="none" strike="noStrike" baseline="0" dirty="0">
                <a:solidFill>
                  <a:srgbClr val="C00000"/>
                </a:solidFill>
                <a:latin typeface="AdvOTa20b42a7"/>
              </a:rPr>
              <a:t>BASIC GLOSSARY</a:t>
            </a:r>
            <a:endParaRPr lang="it-IT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828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8D3A6-29F1-DC18-274B-3B5E34704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8B41CA-8617-DA6F-CD7D-CB44C0D756F7}"/>
              </a:ext>
            </a:extLst>
          </p:cNvPr>
          <p:cNvSpPr txBox="1"/>
          <p:nvPr/>
        </p:nvSpPr>
        <p:spPr>
          <a:xfrm>
            <a:off x="312820" y="1707326"/>
            <a:ext cx="115663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0" i="0" u="none" strike="noStrike" baseline="0" dirty="0">
                <a:latin typeface="AdvOTa20b42a7"/>
              </a:rPr>
              <a:t>How do </a:t>
            </a:r>
            <a:r>
              <a:rPr lang="it-IT" sz="1800" b="0" i="0" u="none" strike="noStrike" baseline="0" dirty="0" err="1">
                <a:latin typeface="AdvOTa20b42a7"/>
              </a:rPr>
              <a:t>you</a:t>
            </a:r>
            <a:r>
              <a:rPr lang="it-IT" sz="1800" b="0" i="0" u="none" strike="noStrike" baseline="0" dirty="0">
                <a:latin typeface="AdvOTa20b42a7"/>
              </a:rPr>
              <a:t> </a:t>
            </a:r>
            <a:r>
              <a:rPr lang="it-IT" sz="1800" b="0" i="0" u="none" strike="noStrike" baseline="0" dirty="0" err="1">
                <a:latin typeface="AdvOTa20b42a7"/>
              </a:rPr>
              <a:t>define</a:t>
            </a:r>
            <a:r>
              <a:rPr lang="it-IT" sz="1800" b="0" i="0" u="none" strike="noStrike" baseline="0" dirty="0">
                <a:latin typeface="AdvOTa20b42a7"/>
              </a:rPr>
              <a:t> </a:t>
            </a:r>
            <a:r>
              <a:rPr lang="it-IT" sz="1800" b="0" i="0" u="none" strike="noStrike" baseline="0" dirty="0" err="1">
                <a:latin typeface="AdvOTa20b42a7"/>
              </a:rPr>
              <a:t>portal</a:t>
            </a:r>
            <a:r>
              <a:rPr lang="it-IT" sz="1800" b="0" i="0" u="none" strike="noStrike" baseline="0" dirty="0">
                <a:latin typeface="AdvOTa20b42a7"/>
              </a:rPr>
              <a:t> </a:t>
            </a:r>
            <a:r>
              <a:rPr lang="it-IT" sz="1800" b="0" i="0" u="none" strike="noStrike" baseline="0" dirty="0" err="1">
                <a:latin typeface="AdvOTa20b42a7"/>
              </a:rPr>
              <a:t>hypertension</a:t>
            </a:r>
            <a:r>
              <a:rPr lang="it-IT" sz="1800" b="0" i="0" u="none" strike="noStrike" baseline="0" dirty="0">
                <a:latin typeface="AdvOTa20b42a7"/>
              </a:rPr>
              <a:t>?</a:t>
            </a:r>
          </a:p>
          <a:p>
            <a:endParaRPr lang="it-IT" dirty="0">
              <a:latin typeface="AdvOTa20b42a7"/>
            </a:endParaRPr>
          </a:p>
          <a:p>
            <a:r>
              <a:rPr lang="it-IT" b="1" dirty="0">
                <a:latin typeface="AdvOTa20b42a7"/>
              </a:rPr>
              <a:t>How do </a:t>
            </a:r>
            <a:r>
              <a:rPr lang="it-IT" b="1" dirty="0" err="1">
                <a:latin typeface="AdvOTa20b42a7"/>
              </a:rPr>
              <a:t>you</a:t>
            </a:r>
            <a:r>
              <a:rPr lang="it-IT" b="1" dirty="0">
                <a:latin typeface="AdvOTa20b42a7"/>
              </a:rPr>
              <a:t> </a:t>
            </a:r>
            <a:r>
              <a:rPr lang="it-IT" b="1" dirty="0" err="1">
                <a:latin typeface="AdvOTa20b42a7"/>
              </a:rPr>
              <a:t>define</a:t>
            </a:r>
            <a:r>
              <a:rPr lang="it-IT" b="1" dirty="0">
                <a:latin typeface="AdvOTa20b42a7"/>
              </a:rPr>
              <a:t> the </a:t>
            </a:r>
            <a:r>
              <a:rPr lang="it-IT" b="1" dirty="0" err="1">
                <a:latin typeface="AdvOTa20b42a7"/>
              </a:rPr>
              <a:t>outcome</a:t>
            </a:r>
            <a:r>
              <a:rPr lang="it-IT" b="1" dirty="0">
                <a:latin typeface="AdvOTa20b42a7"/>
              </a:rPr>
              <a:t> of a </a:t>
            </a:r>
            <a:r>
              <a:rPr lang="it-IT" b="1" dirty="0" err="1">
                <a:latin typeface="AdvOTa20b42a7"/>
              </a:rPr>
              <a:t>liver</a:t>
            </a:r>
            <a:r>
              <a:rPr lang="it-IT" b="1" dirty="0">
                <a:latin typeface="AdvOTa20b42a7"/>
              </a:rPr>
              <a:t> </a:t>
            </a:r>
            <a:r>
              <a:rPr lang="it-IT" b="1" dirty="0" err="1">
                <a:latin typeface="AdvOTa20b42a7"/>
              </a:rPr>
              <a:t>resection</a:t>
            </a:r>
            <a:r>
              <a:rPr lang="it-IT" b="1" dirty="0">
                <a:latin typeface="AdvOTa20b42a7"/>
              </a:rPr>
              <a:t>?</a:t>
            </a:r>
            <a:endParaRPr lang="it-IT" b="1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33E845E-9216-C299-F0F0-59526DB1B701}"/>
              </a:ext>
            </a:extLst>
          </p:cNvPr>
          <p:cNvSpPr txBox="1"/>
          <p:nvPr/>
        </p:nvSpPr>
        <p:spPr>
          <a:xfrm>
            <a:off x="312820" y="207389"/>
            <a:ext cx="11566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b="1" i="0" u="none" strike="noStrike" baseline="0" dirty="0">
                <a:solidFill>
                  <a:srgbClr val="C00000"/>
                </a:solidFill>
                <a:latin typeface="AdvOTa20b42a7"/>
              </a:rPr>
              <a:t>BASIC GLOSSARY</a:t>
            </a:r>
            <a:endParaRPr lang="it-IT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599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8FBF0-C0B1-8388-7BDD-AA79E94E6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7028597-B9A3-40B2-6225-E3E3866F2B03}"/>
              </a:ext>
            </a:extLst>
          </p:cNvPr>
          <p:cNvSpPr txBox="1"/>
          <p:nvPr/>
        </p:nvSpPr>
        <p:spPr>
          <a:xfrm>
            <a:off x="312820" y="1582339"/>
            <a:ext cx="551553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latin typeface="AdvOTa20b42a7"/>
              </a:rPr>
              <a:t>How do </a:t>
            </a:r>
            <a:r>
              <a:rPr lang="it-IT" b="1" dirty="0" err="1">
                <a:latin typeface="AdvOTa20b42a7"/>
              </a:rPr>
              <a:t>you</a:t>
            </a:r>
            <a:r>
              <a:rPr lang="it-IT" b="1" dirty="0">
                <a:latin typeface="AdvOTa20b42a7"/>
              </a:rPr>
              <a:t> </a:t>
            </a:r>
            <a:r>
              <a:rPr lang="it-IT" b="1" dirty="0" err="1">
                <a:latin typeface="AdvOTa20b42a7"/>
              </a:rPr>
              <a:t>define</a:t>
            </a:r>
            <a:r>
              <a:rPr lang="it-IT" b="1" dirty="0">
                <a:latin typeface="AdvOTa20b42a7"/>
              </a:rPr>
              <a:t> the </a:t>
            </a:r>
            <a:r>
              <a:rPr lang="it-IT" b="1" dirty="0" err="1">
                <a:latin typeface="AdvOTa20b42a7"/>
              </a:rPr>
              <a:t>outcome</a:t>
            </a:r>
            <a:r>
              <a:rPr lang="it-IT" b="1" dirty="0">
                <a:latin typeface="AdvOTa20b42a7"/>
              </a:rPr>
              <a:t> of a </a:t>
            </a:r>
            <a:r>
              <a:rPr lang="it-IT" b="1" dirty="0" err="1">
                <a:latin typeface="AdvOTa20b42a7"/>
              </a:rPr>
              <a:t>liver</a:t>
            </a:r>
            <a:r>
              <a:rPr lang="it-IT" b="1" dirty="0">
                <a:latin typeface="AdvOTa20b42a7"/>
              </a:rPr>
              <a:t> </a:t>
            </a:r>
            <a:r>
              <a:rPr lang="it-IT" b="1" dirty="0" err="1">
                <a:latin typeface="AdvOTa20b42a7"/>
              </a:rPr>
              <a:t>resection</a:t>
            </a:r>
            <a:r>
              <a:rPr lang="it-IT" b="1" dirty="0">
                <a:latin typeface="AdvOTa20b42a7"/>
              </a:rPr>
              <a:t>?</a:t>
            </a:r>
          </a:p>
          <a:p>
            <a:endParaRPr lang="it-IT" dirty="0">
              <a:latin typeface="AdvOTa20b42a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AdvOTa20b42a7"/>
              </a:rPr>
              <a:t>Oncologically</a:t>
            </a:r>
            <a:r>
              <a:rPr lang="it-IT" dirty="0">
                <a:latin typeface="AdvOTa20b42a7"/>
              </a:rPr>
              <a:t> radical, </a:t>
            </a:r>
            <a:r>
              <a:rPr lang="it-IT" dirty="0" err="1">
                <a:latin typeface="AdvOTa20b42a7"/>
              </a:rPr>
              <a:t>recurrence</a:t>
            </a:r>
            <a:r>
              <a:rPr lang="it-IT" dirty="0">
                <a:latin typeface="AdvOTa20b42a7"/>
              </a:rPr>
              <a:t>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AdvOTa20b42a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AdvOTa20b42a7"/>
              </a:rPr>
              <a:t>Surgical</a:t>
            </a:r>
            <a:r>
              <a:rPr lang="it-IT" dirty="0">
                <a:latin typeface="AdvOTa20b42a7"/>
              </a:rPr>
              <a:t> </a:t>
            </a:r>
            <a:r>
              <a:rPr lang="it-IT" dirty="0" err="1">
                <a:latin typeface="AdvOTa20b42a7"/>
              </a:rPr>
              <a:t>complications</a:t>
            </a:r>
            <a:r>
              <a:rPr lang="it-IT" dirty="0">
                <a:latin typeface="AdvOTa20b42a7"/>
              </a:rPr>
              <a:t>: </a:t>
            </a:r>
            <a:r>
              <a:rPr lang="it-IT" dirty="0" err="1">
                <a:latin typeface="AdvOTa20b42a7"/>
              </a:rPr>
              <a:t>Clavien</a:t>
            </a:r>
            <a:r>
              <a:rPr lang="it-IT" dirty="0">
                <a:latin typeface="AdvOTa20b42a7"/>
              </a:rPr>
              <a:t> Dindo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AdvOTa20b42a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AdvOTa20b42a7"/>
              </a:rPr>
              <a:t>Liver-related</a:t>
            </a:r>
            <a:r>
              <a:rPr lang="it-IT" dirty="0">
                <a:latin typeface="AdvOTa20b42a7"/>
              </a:rPr>
              <a:t> </a:t>
            </a:r>
            <a:r>
              <a:rPr lang="it-IT" dirty="0" err="1">
                <a:latin typeface="AdvOTa20b42a7"/>
              </a:rPr>
              <a:t>complications</a:t>
            </a:r>
            <a:r>
              <a:rPr lang="it-IT" dirty="0">
                <a:latin typeface="AdvOTa20b42a7"/>
              </a:rPr>
              <a:t>: </a:t>
            </a:r>
            <a:r>
              <a:rPr lang="en-US" sz="1800" i="0" u="none" strike="noStrike" baseline="0" dirty="0" err="1">
                <a:latin typeface="AdvOTa20b42a7"/>
              </a:rPr>
              <a:t>Posthepatectomy</a:t>
            </a:r>
            <a:r>
              <a:rPr lang="en-US" sz="1800" i="0" u="none" strike="noStrike" baseline="0" dirty="0">
                <a:latin typeface="AdvOTa20b42a7"/>
              </a:rPr>
              <a:t> liver failure (PHLF) (according to the International Study Group of Liver Surgery or the </a:t>
            </a:r>
            <a:r>
              <a:rPr lang="en-US" sz="1800" i="0" u="none" strike="noStrike" baseline="0" dirty="0">
                <a:latin typeface="AdvOTa20b42a7+20"/>
              </a:rPr>
              <a:t>“</a:t>
            </a:r>
            <a:r>
              <a:rPr lang="en-US" sz="1800" i="0" u="none" strike="noStrike" baseline="0" dirty="0">
                <a:latin typeface="AdvOTa20b42a7"/>
              </a:rPr>
              <a:t>50</a:t>
            </a:r>
            <a:r>
              <a:rPr lang="en-US" sz="1800" i="0" u="none" strike="noStrike" baseline="0" dirty="0">
                <a:latin typeface="AdvOTa20b42a7+20"/>
              </a:rPr>
              <a:t>–</a:t>
            </a:r>
            <a:r>
              <a:rPr lang="en-US" sz="1800" i="0" u="none" strike="noStrike" baseline="0" dirty="0">
                <a:latin typeface="AdvOTa20b42a7"/>
              </a:rPr>
              <a:t>50 criteria</a:t>
            </a:r>
            <a:r>
              <a:rPr lang="en-US" sz="1800" i="0" u="none" strike="noStrike" baseline="0" dirty="0">
                <a:latin typeface="AdvOTa20b42a7+20"/>
              </a:rPr>
              <a:t>”</a:t>
            </a:r>
            <a:r>
              <a:rPr lang="en-US" sz="1800" i="0" u="none" strike="noStrike" baseline="0" dirty="0">
                <a:latin typeface="AdvOTa20b42a7"/>
              </a:rPr>
              <a:t> and liver decompensation (de</a:t>
            </a:r>
            <a:r>
              <a:rPr lang="en-US" sz="1800" i="0" u="none" strike="noStrike" baseline="0" dirty="0">
                <a:latin typeface="AdvOTa20b42a7+fb"/>
              </a:rPr>
              <a:t>fi</a:t>
            </a:r>
            <a:r>
              <a:rPr lang="en-US" sz="1800" i="0" u="none" strike="noStrike" baseline="0" dirty="0">
                <a:latin typeface="AdvOTa20b42a7"/>
              </a:rPr>
              <a:t>ned as new onset of jaundice, ascites, or encephalopathy after surgery)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i="0" u="none" strike="noStrike" baseline="0" dirty="0">
              <a:latin typeface="AdvOTa20b42a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dvOTa20b42a7"/>
              </a:rPr>
              <a:t>Overall survival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b="1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67D8608-D1BB-DEDE-C384-8621F8A219CB}"/>
              </a:ext>
            </a:extLst>
          </p:cNvPr>
          <p:cNvSpPr txBox="1"/>
          <p:nvPr/>
        </p:nvSpPr>
        <p:spPr>
          <a:xfrm>
            <a:off x="312820" y="207389"/>
            <a:ext cx="11566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b="1" i="0" u="none" strike="noStrike" baseline="0" dirty="0">
                <a:solidFill>
                  <a:srgbClr val="C00000"/>
                </a:solidFill>
                <a:latin typeface="AdvOTa20b42a7"/>
              </a:rPr>
              <a:t>BASIC GLOSSARY</a:t>
            </a:r>
            <a:endParaRPr lang="it-IT" sz="32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lavien-Dindo Classification of Surgical Complications | Download Table">
            <a:extLst>
              <a:ext uri="{FF2B5EF4-FFF2-40B4-BE49-F238E27FC236}">
                <a16:creationId xmlns:a16="http://schemas.microsoft.com/office/drawing/2014/main" id="{F40F2FC8-1176-4BA3-6FE7-23DFD07D0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911" y="1859339"/>
            <a:ext cx="4507579" cy="313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D4113DF1-7972-8057-9F1A-91740361EFB9}"/>
              </a:ext>
            </a:extLst>
          </p:cNvPr>
          <p:cNvCxnSpPr/>
          <p:nvPr/>
        </p:nvCxnSpPr>
        <p:spPr>
          <a:xfrm>
            <a:off x="4315326" y="2871537"/>
            <a:ext cx="25667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2755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1B9C286-0A9E-93B1-ED51-66D2A1624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320" y="205763"/>
            <a:ext cx="8013641" cy="297057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2A205A5-B0C4-EE66-6761-1D853A8E1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8104" y="749402"/>
            <a:ext cx="1807285" cy="19363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8108E66-F736-7D90-2C0C-A225C441A4C5}"/>
              </a:ext>
            </a:extLst>
          </p:cNvPr>
          <p:cNvSpPr txBox="1"/>
          <p:nvPr/>
        </p:nvSpPr>
        <p:spPr>
          <a:xfrm>
            <a:off x="444365" y="3219999"/>
            <a:ext cx="97316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AdvOTa20b42a7"/>
              </a:rPr>
              <a:t>9 articles conducted in both Eastern (</a:t>
            </a:r>
            <a:r>
              <a:rPr lang="en-US" sz="1800" b="0" i="0" u="none" strike="noStrike" baseline="0" dirty="0" err="1">
                <a:latin typeface="AdvOTa20b42a7"/>
              </a:rPr>
              <a:t>ie</a:t>
            </a:r>
            <a:r>
              <a:rPr lang="en-US" sz="1800" b="0" i="0" u="none" strike="noStrike" baseline="0" dirty="0">
                <a:latin typeface="AdvOTa20b42a7"/>
              </a:rPr>
              <a:t>, China) and Western (</a:t>
            </a:r>
            <a:r>
              <a:rPr lang="en-US" sz="1800" b="0" i="0" u="none" strike="noStrike" baseline="0" dirty="0" err="1">
                <a:latin typeface="AdvOTa20b42a7"/>
              </a:rPr>
              <a:t>ie</a:t>
            </a:r>
            <a:r>
              <a:rPr lang="en-US" sz="1800" b="0" i="0" u="none" strike="noStrike" baseline="0" dirty="0">
                <a:latin typeface="AdvOTa20b42a7"/>
              </a:rPr>
              <a:t>, Spain, Italy, and France) centers. </a:t>
            </a:r>
          </a:p>
          <a:p>
            <a:pPr algn="l"/>
            <a:r>
              <a:rPr lang="en-US" dirty="0">
                <a:latin typeface="AdvOTa20b42a7"/>
              </a:rPr>
              <a:t>5</a:t>
            </a:r>
            <a:r>
              <a:rPr lang="en-US" sz="1800" b="0" i="0" u="none" strike="noStrike" baseline="0" dirty="0">
                <a:latin typeface="AdvOTa20b42a7"/>
              </a:rPr>
              <a:t> studies used indirect criteria to consider the presence of PHT</a:t>
            </a:r>
            <a:endParaRPr lang="en-US" dirty="0">
              <a:latin typeface="AdvOTa20b42a7"/>
            </a:endParaRPr>
          </a:p>
          <a:p>
            <a:pPr algn="l"/>
            <a:r>
              <a:rPr lang="en-US" sz="1800" b="0" i="0" u="none" strike="noStrike" baseline="0" dirty="0">
                <a:latin typeface="AdvOTa20b42a7"/>
              </a:rPr>
              <a:t>4 used invasive measurement using the HVPG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547A1B3-2A27-68F6-998B-622BCFAD1887}"/>
              </a:ext>
            </a:extLst>
          </p:cNvPr>
          <p:cNvSpPr txBox="1"/>
          <p:nvPr/>
        </p:nvSpPr>
        <p:spPr>
          <a:xfrm>
            <a:off x="312820" y="4354272"/>
            <a:ext cx="1156636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latin typeface="AdvOTa20b42a7"/>
              </a:rPr>
              <a:t>The primary objective of this study was to assess the impact of PHT on the postoperative and survival outcomes of </a:t>
            </a:r>
            <a:r>
              <a:rPr lang="it-IT" sz="1800" b="0" i="0" u="none" strike="noStrike" baseline="0" dirty="0" err="1">
                <a:latin typeface="AdvOTa20b42a7"/>
              </a:rPr>
              <a:t>patients</a:t>
            </a:r>
            <a:r>
              <a:rPr lang="it-IT" sz="1800" b="0" i="0" u="none" strike="noStrike" baseline="0" dirty="0">
                <a:latin typeface="AdvOTa20b42a7"/>
              </a:rPr>
              <a:t> </a:t>
            </a:r>
            <a:r>
              <a:rPr lang="it-IT" sz="1800" b="0" i="0" u="none" strike="noStrike" baseline="0" dirty="0" err="1">
                <a:latin typeface="AdvOTa20b42a7"/>
              </a:rPr>
              <a:t>undergoing</a:t>
            </a:r>
            <a:r>
              <a:rPr lang="it-IT" sz="1800" b="0" i="0" u="none" strike="noStrike" baseline="0" dirty="0">
                <a:latin typeface="AdvOTa20b42a7"/>
              </a:rPr>
              <a:t> HCC </a:t>
            </a:r>
            <a:r>
              <a:rPr lang="it-IT" sz="1800" b="0" i="0" u="none" strike="noStrike" baseline="0" dirty="0" err="1">
                <a:latin typeface="AdvOTa20b42a7"/>
              </a:rPr>
              <a:t>resection</a:t>
            </a:r>
            <a:endParaRPr lang="it-IT" dirty="0">
              <a:latin typeface="AdvOTa20b42a7"/>
            </a:endParaRPr>
          </a:p>
          <a:p>
            <a:endParaRPr lang="it-IT" dirty="0">
              <a:latin typeface="AdvOTa20b42a7"/>
            </a:endParaRPr>
          </a:p>
          <a:p>
            <a:r>
              <a:rPr lang="it-IT" sz="1800" b="0" i="0" u="none" strike="noStrike" baseline="0" dirty="0" err="1">
                <a:latin typeface="AdvOTa20b42a7"/>
              </a:rPr>
              <a:t>subgroup</a:t>
            </a:r>
            <a:r>
              <a:rPr lang="it-IT" sz="1800" b="0" i="0" u="none" strike="noStrike" baseline="0" dirty="0">
                <a:latin typeface="AdvOTa20b42a7"/>
              </a:rPr>
              <a:t> </a:t>
            </a:r>
            <a:r>
              <a:rPr lang="it-IT" sz="1800" b="0" i="0" u="none" strike="noStrike" baseline="0" dirty="0" err="1">
                <a:latin typeface="AdvOTa20b42a7"/>
              </a:rPr>
              <a:t>analysis</a:t>
            </a:r>
            <a:r>
              <a:rPr lang="it-IT" sz="1800" b="0" i="0" u="none" strike="noStrike" baseline="0" dirty="0">
                <a:latin typeface="AdvOTa20b42a7"/>
              </a:rPr>
              <a:t> </a:t>
            </a:r>
            <a:r>
              <a:rPr lang="it-IT" sz="1800" b="0" i="0" u="none" strike="noStrike" baseline="0" dirty="0" err="1">
                <a:latin typeface="AdvOTa20b42a7"/>
              </a:rPr>
              <a:t>based</a:t>
            </a:r>
            <a:r>
              <a:rPr lang="it-IT" sz="1800" b="0" i="0" u="none" strike="noStrike" baseline="0" dirty="0">
                <a:latin typeface="AdvOTa20b42a7"/>
              </a:rPr>
              <a:t> on 2 key </a:t>
            </a:r>
            <a:r>
              <a:rPr lang="it-IT" sz="1800" b="0" i="0" u="none" strike="noStrike" baseline="0" dirty="0" err="1">
                <a:latin typeface="AdvOTa20b42a7"/>
              </a:rPr>
              <a:t>factors</a:t>
            </a:r>
            <a:endParaRPr lang="it-IT" dirty="0">
              <a:latin typeface="AdvOTa20b42a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dvMacMthSyN"/>
              </a:rPr>
              <a:t>t</a:t>
            </a:r>
            <a:r>
              <a:rPr lang="en-US" sz="1800" b="0" i="0" u="none" strike="noStrike" baseline="0" dirty="0">
                <a:latin typeface="AdvOTa20b42a7"/>
              </a:rPr>
              <a:t>he method of PHT measurement comparing IS-PHT (patients diagnosed using indirect signs) with HVPG-PHT (diagnosed by measuring the HVPG)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dvOTa20b42a7"/>
              </a:rPr>
              <a:t>The surgical approach used for resection, distinguishing between MILR and open LR (OLR).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58316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4701DBA-D212-0F7C-5473-6AED8EC62D2C}"/>
              </a:ext>
            </a:extLst>
          </p:cNvPr>
          <p:cNvSpPr txBox="1"/>
          <p:nvPr/>
        </p:nvSpPr>
        <p:spPr>
          <a:xfrm>
            <a:off x="1866900" y="276225"/>
            <a:ext cx="5619750" cy="461963"/>
          </a:xfrm>
          <a:prstGeom prst="rect">
            <a:avLst/>
          </a:prstGeom>
          <a:noFill/>
          <a:ln cap="flat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ker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Scenario 1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97C4C0A-5464-E2B1-5285-42C4CB712C92}"/>
              </a:ext>
            </a:extLst>
          </p:cNvPr>
          <p:cNvSpPr txBox="1"/>
          <p:nvPr/>
        </p:nvSpPr>
        <p:spPr>
          <a:xfrm>
            <a:off x="685800" y="1143000"/>
            <a:ext cx="10915650" cy="2032000"/>
          </a:xfrm>
          <a:prstGeom prst="rect">
            <a:avLst/>
          </a:prstGeom>
          <a:noFill/>
          <a:ln cap="flat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Calibri"/>
              </a:rPr>
              <a:t>At the visit, the abdomen appears globose for fat, treatable and slightly painful on palpation in the epigastrium. The liver appears difficult to palpable at about 1 cm from the costal arch, poorly assessable in the margins and consistency. Not palpable spleen.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Calibri"/>
              </a:rPr>
              <a:t>Not abdominal masses.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Calibri"/>
              </a:rPr>
              <a:t>No signs of advanced liver disease.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kern="0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4" name="Tabella 5">
            <a:extLst>
              <a:ext uri="{FF2B5EF4-FFF2-40B4-BE49-F238E27FC236}">
                <a16:creationId xmlns:a16="http://schemas.microsoft.com/office/drawing/2014/main" id="{7D762E99-6767-8CCF-EDBF-5E031056DE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75147"/>
              </p:ext>
            </p:extLst>
          </p:nvPr>
        </p:nvGraphicFramePr>
        <p:xfrm>
          <a:off x="3105150" y="2874085"/>
          <a:ext cx="6076950" cy="3707690"/>
        </p:xfrm>
        <a:graphic>
          <a:graphicData uri="http://schemas.openxmlformats.org/drawingml/2006/table">
            <a:tbl>
              <a:tblPr firstRow="1" bandRow="1">
                <a:effectLst/>
                <a:tableStyleId>{22838BEF-8BB2-4498-84A7-C5851F593DF1}</a:tableStyleId>
              </a:tblPr>
              <a:tblGrid>
                <a:gridCol w="30289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79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769">
                <a:tc>
                  <a:txBody>
                    <a:bodyPr/>
                    <a:lstStyle/>
                    <a:p>
                      <a:pPr lvl="0"/>
                      <a:r>
                        <a:rPr lang="it-IT" sz="1800" b="1" dirty="0" err="1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"/>
                        </a:rPr>
                        <a:t>Hb</a:t>
                      </a:r>
                      <a:r>
                        <a:rPr lang="it-IT" sz="1800" b="1" dirty="0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"/>
                        </a:rPr>
                        <a:t>  (MCV)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lvl="0"/>
                      <a:r>
                        <a:rPr lang="it-IT" sz="1800" b="0" kern="1200" dirty="0">
                          <a:solidFill>
                            <a:srgbClr val="000000"/>
                          </a:solidFill>
                          <a:latin typeface="Calibri"/>
                        </a:rPr>
                        <a:t>15.7 g/</a:t>
                      </a:r>
                      <a:r>
                        <a:rPr lang="it-IT" sz="1800" b="0" kern="1200" dirty="0" err="1">
                          <a:solidFill>
                            <a:srgbClr val="000000"/>
                          </a:solidFill>
                          <a:latin typeface="Calibri"/>
                        </a:rPr>
                        <a:t>dL</a:t>
                      </a:r>
                      <a:r>
                        <a:rPr lang="it-IT" sz="1800" b="0" kern="1200" dirty="0">
                          <a:solidFill>
                            <a:srgbClr val="000000"/>
                          </a:solidFill>
                          <a:latin typeface="Calibri"/>
                        </a:rPr>
                        <a:t> (92 </a:t>
                      </a:r>
                      <a:r>
                        <a:rPr lang="it-IT" sz="1800" b="0" kern="1200" dirty="0" err="1">
                          <a:solidFill>
                            <a:srgbClr val="000000"/>
                          </a:solidFill>
                          <a:latin typeface="Calibri"/>
                        </a:rPr>
                        <a:t>fL</a:t>
                      </a:r>
                      <a:r>
                        <a:rPr lang="it-IT" sz="1800" b="0" kern="1200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T="45711" marB="45711"/>
                </a:tc>
                <a:extLst>
                  <a:ext uri="{0D108BD9-81ED-4DB2-BD59-A6C34878D82A}">
                    <a16:rowId xmlns:a16="http://schemas.microsoft.com/office/drawing/2014/main" val="2745690373"/>
                  </a:ext>
                </a:extLst>
              </a:tr>
              <a:tr h="370769">
                <a:tc>
                  <a:txBody>
                    <a:bodyPr/>
                    <a:lstStyle/>
                    <a:p>
                      <a:pPr lvl="0"/>
                      <a:r>
                        <a:rPr lang="it-IT" sz="1800" b="1" dirty="0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"/>
                        </a:rPr>
                        <a:t>PLT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lvl="0"/>
                      <a:r>
                        <a:rPr lang="it-IT" sz="1800" b="0" kern="1200" dirty="0">
                          <a:solidFill>
                            <a:srgbClr val="000000"/>
                          </a:solidFill>
                          <a:latin typeface="Calibri"/>
                        </a:rPr>
                        <a:t>186.000/mcl</a:t>
                      </a:r>
                    </a:p>
                  </a:txBody>
                  <a:tcPr marT="45711" marB="4571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69">
                <a:tc>
                  <a:txBody>
                    <a:bodyPr/>
                    <a:lstStyle/>
                    <a:p>
                      <a:pPr lvl="0"/>
                      <a:r>
                        <a:rPr lang="it-IT" sz="1800" b="1" dirty="0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</a:rPr>
                        <a:t>AST/ALT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lvl="0"/>
                      <a:r>
                        <a:rPr lang="it-IT" sz="1800"/>
                        <a:t>38/45 U/L</a:t>
                      </a:r>
                    </a:p>
                  </a:txBody>
                  <a:tcPr marT="45711" marB="4571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769">
                <a:tc>
                  <a:txBody>
                    <a:bodyPr/>
                    <a:lstStyle/>
                    <a:p>
                      <a:pPr lvl="0"/>
                      <a:r>
                        <a:rPr lang="it-IT" sz="1800" b="1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</a:rPr>
                        <a:t>Gamma GT 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lvl="0"/>
                      <a:r>
                        <a:rPr lang="it-IT" sz="1800"/>
                        <a:t>124 U/L</a:t>
                      </a:r>
                    </a:p>
                  </a:txBody>
                  <a:tcPr marT="45711" marB="4571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769">
                <a:tc>
                  <a:txBody>
                    <a:bodyPr/>
                    <a:lstStyle/>
                    <a:p>
                      <a:pPr lvl="0"/>
                      <a:r>
                        <a:rPr lang="it-IT" sz="1800" b="1" dirty="0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</a:rPr>
                        <a:t>Total </a:t>
                      </a:r>
                      <a:r>
                        <a:rPr lang="it-IT" sz="1800" b="1" dirty="0" err="1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</a:rPr>
                        <a:t>Bilirubin</a:t>
                      </a:r>
                      <a:r>
                        <a:rPr lang="it-IT" sz="1800" b="1" dirty="0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</a:rPr>
                        <a:t> 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lvl="0"/>
                      <a:r>
                        <a:rPr lang="it-IT" sz="1800"/>
                        <a:t>0,8 mg/dL</a:t>
                      </a:r>
                    </a:p>
                  </a:txBody>
                  <a:tcPr marT="45711" marB="4571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769">
                <a:tc>
                  <a:txBody>
                    <a:bodyPr/>
                    <a:lstStyle/>
                    <a:p>
                      <a:pPr lvl="0"/>
                      <a:r>
                        <a:rPr lang="it-IT" sz="1800" b="1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</a:rPr>
                        <a:t>PT-INR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lvl="0"/>
                      <a:r>
                        <a:rPr lang="it-IT" sz="1800"/>
                        <a:t>0,8</a:t>
                      </a:r>
                    </a:p>
                  </a:txBody>
                  <a:tcPr marT="45711" marB="4571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769">
                <a:tc>
                  <a:txBody>
                    <a:bodyPr/>
                    <a:lstStyle/>
                    <a:p>
                      <a:pPr lvl="0"/>
                      <a:r>
                        <a:rPr lang="it-IT" sz="1800" b="1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</a:rPr>
                        <a:t>Albumin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lvl="0"/>
                      <a:r>
                        <a:rPr lang="it-IT" sz="1800"/>
                        <a:t>4,8 g/dL</a:t>
                      </a:r>
                    </a:p>
                  </a:txBody>
                  <a:tcPr marT="45711" marB="4571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769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it-IT" sz="1800" b="1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</a:rPr>
                        <a:t>Alfa-fetoprotein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it-IT" sz="1800"/>
                        <a:t>10 ng/mL</a:t>
                      </a:r>
                    </a:p>
                  </a:txBody>
                  <a:tcPr marT="45711" marB="4571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769">
                <a:tc>
                  <a:txBody>
                    <a:bodyPr/>
                    <a:lstStyle/>
                    <a:p>
                      <a:pPr lvl="0"/>
                      <a:r>
                        <a:rPr lang="it-IT" sz="1800" b="1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</a:rPr>
                        <a:t>Serology for HCV, HBV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lvl="0"/>
                      <a:r>
                        <a:rPr lang="it-IT" sz="1800"/>
                        <a:t>neg</a:t>
                      </a:r>
                    </a:p>
                  </a:txBody>
                  <a:tcPr marT="45711" marB="45711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769">
                <a:tc>
                  <a:txBody>
                    <a:bodyPr/>
                    <a:lstStyle/>
                    <a:p>
                      <a:pPr lvl="0"/>
                      <a:r>
                        <a:rPr lang="it-IT" sz="1800" b="1" dirty="0" err="1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</a:rPr>
                        <a:t>Ferritin</a:t>
                      </a:r>
                      <a:r>
                        <a:rPr lang="it-IT" sz="1800" b="1" dirty="0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</a:rPr>
                        <a:t> 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lvl="0"/>
                      <a:r>
                        <a:rPr lang="it-IT" sz="1800" dirty="0"/>
                        <a:t>436 </a:t>
                      </a:r>
                      <a:r>
                        <a:rPr lang="it-IT" sz="1800" dirty="0" err="1"/>
                        <a:t>mcg</a:t>
                      </a:r>
                      <a:r>
                        <a:rPr lang="it-IT" sz="1800" dirty="0"/>
                        <a:t>/</a:t>
                      </a:r>
                      <a:r>
                        <a:rPr lang="it-IT" sz="1800" dirty="0" err="1"/>
                        <a:t>dL</a:t>
                      </a:r>
                      <a:endParaRPr lang="it-IT" sz="1800" dirty="0"/>
                    </a:p>
                  </a:txBody>
                  <a:tcPr marT="45711" marB="45711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8A93460A-41A4-AB1A-36CF-08C654CF87DE}"/>
              </a:ext>
            </a:extLst>
          </p:cNvPr>
          <p:cNvSpPr txBox="1"/>
          <p:nvPr/>
        </p:nvSpPr>
        <p:spPr>
          <a:xfrm>
            <a:off x="513346" y="516903"/>
            <a:ext cx="10042359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dvOTa20b42a7"/>
              </a:rPr>
              <a:t>LR in patients with PHT was signi</a:t>
            </a:r>
            <a:r>
              <a:rPr lang="en-US" sz="1800" b="0" i="0" u="none" strike="noStrike" baseline="0" dirty="0">
                <a:latin typeface="AdvOTa20b42a7+fb"/>
              </a:rPr>
              <a:t>fi</a:t>
            </a:r>
            <a:r>
              <a:rPr lang="en-US" sz="1800" b="0" i="0" u="none" strike="noStrike" baseline="0" dirty="0">
                <a:latin typeface="AdvOTa20b42a7"/>
              </a:rPr>
              <a:t>cantly associated with a </a:t>
            </a:r>
            <a:r>
              <a:rPr lang="en-US" sz="1800" b="1" i="0" u="none" strike="noStrike" baseline="0" dirty="0">
                <a:latin typeface="AdvOTa20b42a7"/>
              </a:rPr>
              <a:t>higher risk of overall complications </a:t>
            </a:r>
            <a:r>
              <a:rPr lang="en-US" sz="1800" b="0" i="0" u="none" strike="noStrike" baseline="0" dirty="0">
                <a:latin typeface="AdvOTa20b42a7"/>
              </a:rPr>
              <a:t>(OR: 1.45; 95% CI: </a:t>
            </a:r>
            <a:r>
              <a:rPr lang="it-IT" sz="1800" b="0" i="0" u="none" strike="noStrike" baseline="0" dirty="0">
                <a:latin typeface="AdvOTa20b42a7"/>
              </a:rPr>
              <a:t>1.116</a:t>
            </a:r>
            <a:r>
              <a:rPr lang="it-IT" sz="1800" b="0" i="0" u="none" strike="noStrike" baseline="0" dirty="0">
                <a:latin typeface="AdvOTa20b42a7+20"/>
              </a:rPr>
              <a:t>–</a:t>
            </a:r>
            <a:r>
              <a:rPr lang="it-IT" sz="1800" b="0" i="0" u="none" strike="noStrike" baseline="0" dirty="0">
                <a:latin typeface="AdvOTa20b42a7"/>
              </a:rPr>
              <a:t>1.888; </a:t>
            </a:r>
            <a:r>
              <a:rPr lang="it-IT" sz="1800" b="0" i="0" u="none" strike="noStrike" baseline="0" dirty="0">
                <a:latin typeface="AdvOT5cf73554.I"/>
              </a:rPr>
              <a:t>P</a:t>
            </a:r>
            <a:r>
              <a:rPr lang="it-IT" sz="1800" b="0" i="0" u="none" strike="noStrike" baseline="0" dirty="0">
                <a:latin typeface="AdvOT8608a8d1"/>
              </a:rPr>
              <a:t>= </a:t>
            </a:r>
            <a:r>
              <a:rPr lang="it-IT" sz="1800" b="0" i="0" u="none" strike="noStrike" baseline="0" dirty="0">
                <a:latin typeface="AdvOTa20b42a7"/>
              </a:rPr>
              <a:t>0.006)</a:t>
            </a:r>
            <a:endParaRPr lang="it-IT" dirty="0">
              <a:latin typeface="AdvOTa20b42a7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dvOTa20b42a7"/>
              </a:rPr>
              <a:t>Patients in the PHT group who underwent LR presented more than 3 times the risk of PHLF compared with matched patients in the non-PHT group (OR: 3.303; 95% CI: </a:t>
            </a:r>
            <a:r>
              <a:rPr lang="it-IT" sz="1800" b="0" i="0" u="none" strike="noStrike" baseline="0" dirty="0">
                <a:latin typeface="AdvOTa20b42a7"/>
              </a:rPr>
              <a:t>1.511</a:t>
            </a:r>
            <a:r>
              <a:rPr lang="it-IT" sz="1800" b="0" i="0" u="none" strike="noStrike" baseline="0" dirty="0">
                <a:latin typeface="AdvOTa20b42a7+20"/>
              </a:rPr>
              <a:t>–</a:t>
            </a:r>
            <a:r>
              <a:rPr lang="it-IT" sz="1800" b="0" i="0" u="none" strike="noStrike" baseline="0" dirty="0">
                <a:latin typeface="AdvOTa20b42a7"/>
              </a:rPr>
              <a:t>7.219; </a:t>
            </a:r>
            <a:r>
              <a:rPr lang="it-IT" sz="1800" b="0" i="0" u="none" strike="noStrike" baseline="0" dirty="0">
                <a:latin typeface="AdvOT5cf73554.I"/>
              </a:rPr>
              <a:t>P</a:t>
            </a:r>
            <a:r>
              <a:rPr lang="it-IT" sz="1800" b="0" i="0" u="none" strike="noStrike" baseline="0" dirty="0">
                <a:latin typeface="AdvOT8608a8d1"/>
              </a:rPr>
              <a:t>=</a:t>
            </a:r>
            <a:r>
              <a:rPr lang="it-IT" sz="1800" b="0" i="0" u="none" strike="noStrike" baseline="0" dirty="0">
                <a:latin typeface="AdvOTa20b42a7"/>
              </a:rPr>
              <a:t>0.003)</a:t>
            </a:r>
          </a:p>
          <a:p>
            <a:pPr algn="l"/>
            <a:endParaRPr lang="it-IT" dirty="0">
              <a:latin typeface="AdvOTa20b42a7"/>
            </a:endParaRPr>
          </a:p>
          <a:p>
            <a:pPr algn="l"/>
            <a:r>
              <a:rPr lang="it-IT" dirty="0">
                <a:latin typeface="AdvOTa20b42a7"/>
              </a:rPr>
              <a:t>SUBGROUP ANALYSIS</a:t>
            </a:r>
          </a:p>
          <a:p>
            <a:pPr algn="l"/>
            <a:endParaRPr lang="it-IT" dirty="0">
              <a:latin typeface="AdvOTa20b42a7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dvOTa20b42a7"/>
              </a:rPr>
              <a:t>Patients in the </a:t>
            </a:r>
            <a:r>
              <a:rPr lang="en-US" sz="1800" b="1" i="0" u="none" strike="noStrike" baseline="0" dirty="0">
                <a:solidFill>
                  <a:srgbClr val="C00000"/>
                </a:solidFill>
                <a:latin typeface="AdvOTa20b42a7"/>
              </a:rPr>
              <a:t>HVPG-PHT subgroup </a:t>
            </a:r>
            <a:r>
              <a:rPr lang="en-US" sz="1800" b="0" i="0" u="none" strike="noStrike" baseline="0" dirty="0">
                <a:latin typeface="AdvOTa20b42a7"/>
              </a:rPr>
              <a:t>had a signi</a:t>
            </a:r>
            <a:r>
              <a:rPr lang="en-US" sz="1800" b="0" i="0" u="none" strike="noStrike" baseline="0" dirty="0">
                <a:latin typeface="AdvOTa20b42a7+fb"/>
              </a:rPr>
              <a:t>fi</a:t>
            </a:r>
            <a:r>
              <a:rPr lang="en-US" sz="1800" b="0" i="0" u="none" strike="noStrike" baseline="0" dirty="0">
                <a:latin typeface="AdvOTa20b42a7"/>
              </a:rPr>
              <a:t>cantly increased risk of developing </a:t>
            </a:r>
            <a:r>
              <a:rPr lang="en-US" sz="1800" b="1" i="0" u="none" strike="noStrike" baseline="0" dirty="0">
                <a:latin typeface="AdvOTa20b42a7"/>
              </a:rPr>
              <a:t>overall complications</a:t>
            </a:r>
            <a:r>
              <a:rPr lang="en-US" sz="1800" b="0" i="0" u="none" strike="noStrike" baseline="0" dirty="0">
                <a:latin typeface="AdvOTa20b42a7"/>
              </a:rPr>
              <a:t> </a:t>
            </a:r>
            <a:r>
              <a:rPr lang="fr-FR" sz="1800" b="0" i="0" u="none" strike="noStrike" baseline="0" dirty="0">
                <a:latin typeface="AdvOTa20b42a7"/>
              </a:rPr>
              <a:t>(OR: 2.72; 95% CI: 1.45</a:t>
            </a:r>
            <a:r>
              <a:rPr lang="fr-FR" sz="1800" b="0" i="0" u="none" strike="noStrike" baseline="0" dirty="0">
                <a:latin typeface="AdvOTa20b42a7+20"/>
              </a:rPr>
              <a:t>–</a:t>
            </a:r>
            <a:r>
              <a:rPr lang="fr-FR" sz="1800" b="0" i="0" u="none" strike="noStrike" baseline="0" dirty="0">
                <a:latin typeface="AdvOTa20b42a7"/>
              </a:rPr>
              <a:t>5.08) </a:t>
            </a:r>
            <a:r>
              <a:rPr lang="fr-FR" sz="1800" b="1" i="0" u="none" strike="noStrike" baseline="0" dirty="0">
                <a:latin typeface="AdvOTa20b42a7"/>
              </a:rPr>
              <a:t>and of </a:t>
            </a:r>
            <a:r>
              <a:rPr lang="en-US" sz="1800" b="1" i="0" u="none" strike="noStrike" baseline="0" dirty="0">
                <a:latin typeface="AdvOTa20b42a7"/>
              </a:rPr>
              <a:t>PHLF </a:t>
            </a:r>
            <a:r>
              <a:rPr lang="en-US" sz="1800" b="0" i="0" u="none" strike="noStrike" baseline="0" dirty="0">
                <a:latin typeface="AdvOTa20b42a7"/>
              </a:rPr>
              <a:t>(OR: 7.25; 95% CI: 2.57</a:t>
            </a:r>
            <a:r>
              <a:rPr lang="en-US" sz="1800" b="0" i="0" u="none" strike="noStrike" baseline="0" dirty="0">
                <a:latin typeface="AdvOTa20b42a7+20"/>
              </a:rPr>
              <a:t>–</a:t>
            </a:r>
            <a:r>
              <a:rPr lang="en-US" sz="1800" b="0" i="0" u="none" strike="noStrike" baseline="0" dirty="0">
                <a:latin typeface="AdvOTa20b42a7"/>
              </a:rPr>
              <a:t>20.43) after LR </a:t>
            </a:r>
            <a:r>
              <a:rPr lang="it-IT" sz="1800" b="0" i="0" u="none" strike="noStrike" baseline="0" dirty="0" err="1">
                <a:latin typeface="AdvOTa20b42a7"/>
              </a:rPr>
              <a:t>compared</a:t>
            </a:r>
            <a:r>
              <a:rPr lang="it-IT" sz="1800" b="0" i="0" u="none" strike="noStrike" baseline="0" dirty="0">
                <a:latin typeface="AdvOTa20b42a7"/>
              </a:rPr>
              <a:t> </a:t>
            </a:r>
            <a:r>
              <a:rPr lang="en-US" sz="1800" b="0" i="0" u="none" strike="noStrike" baseline="0" dirty="0">
                <a:latin typeface="AdvOTa20b42a7"/>
              </a:rPr>
              <a:t>with matched patients in the non-HVPH-PHT subgroup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AdvOTa20b42a7"/>
              </a:rPr>
              <a:t>Patients in </a:t>
            </a:r>
            <a:r>
              <a:rPr lang="it-IT" sz="1800" b="1" i="0" u="none" strike="noStrike" baseline="0" dirty="0">
                <a:solidFill>
                  <a:srgbClr val="C00000"/>
                </a:solidFill>
                <a:latin typeface="AdvOTa20b42a7"/>
              </a:rPr>
              <a:t>the IS-PHT </a:t>
            </a:r>
            <a:r>
              <a:rPr lang="en-US" sz="1800" b="1" i="0" u="none" strike="noStrike" baseline="0" dirty="0">
                <a:solidFill>
                  <a:srgbClr val="C00000"/>
                </a:solidFill>
                <a:latin typeface="AdvOTa20b42a7"/>
              </a:rPr>
              <a:t>subgroup analysis</a:t>
            </a:r>
            <a:r>
              <a:rPr lang="en-US" sz="1800" b="0" i="0" u="none" strike="noStrike" baseline="0" dirty="0">
                <a:latin typeface="AdvOTa20b42a7"/>
              </a:rPr>
              <a:t>, LR was not signi</a:t>
            </a:r>
            <a:r>
              <a:rPr lang="en-US" sz="1800" b="0" i="0" u="none" strike="noStrike" baseline="0" dirty="0">
                <a:latin typeface="AdvOTa20b42a7+fb"/>
              </a:rPr>
              <a:t>fi</a:t>
            </a:r>
            <a:r>
              <a:rPr lang="en-US" sz="1800" b="0" i="0" u="none" strike="noStrike" baseline="0" dirty="0">
                <a:latin typeface="AdvOTa20b42a7"/>
              </a:rPr>
              <a:t>cantly associated with increased mortality (OR: 1.08; 95% CI: 0.42</a:t>
            </a:r>
            <a:r>
              <a:rPr lang="en-US" sz="1800" b="0" i="0" u="none" strike="noStrike" baseline="0" dirty="0">
                <a:latin typeface="AdvOTa20b42a7+20"/>
              </a:rPr>
              <a:t>–</a:t>
            </a:r>
            <a:r>
              <a:rPr lang="en-US" sz="1800" b="0" i="0" u="none" strike="noStrike" baseline="0" dirty="0">
                <a:latin typeface="AdvOTa20b42a7"/>
              </a:rPr>
              <a:t>2.76), overall </a:t>
            </a:r>
            <a:r>
              <a:rPr lang="it-IT" sz="1800" b="0" i="0" u="none" strike="noStrike" baseline="0" dirty="0" err="1">
                <a:latin typeface="AdvOTa20b42a7"/>
              </a:rPr>
              <a:t>complications</a:t>
            </a:r>
            <a:r>
              <a:rPr lang="it-IT" sz="1800" b="0" i="0" u="none" strike="noStrike" baseline="0" dirty="0">
                <a:latin typeface="AdvOTa20b42a7"/>
              </a:rPr>
              <a:t> (OR: 1.27; 95% CI: 0.95</a:t>
            </a:r>
            <a:r>
              <a:rPr lang="it-IT" sz="1800" b="0" i="0" u="none" strike="noStrike" baseline="0" dirty="0">
                <a:latin typeface="AdvOTa20b42a7+20"/>
              </a:rPr>
              <a:t>–</a:t>
            </a:r>
            <a:r>
              <a:rPr lang="it-IT" sz="1800" b="0" i="0" u="none" strike="noStrike" baseline="0" dirty="0">
                <a:latin typeface="AdvOTa20b42a7"/>
              </a:rPr>
              <a:t>1.70), major </a:t>
            </a:r>
            <a:r>
              <a:rPr lang="it-IT" sz="1800" b="0" i="0" u="none" strike="noStrike" baseline="0" dirty="0" err="1">
                <a:latin typeface="AdvOTa20b42a7"/>
              </a:rPr>
              <a:t>complications</a:t>
            </a:r>
            <a:r>
              <a:rPr lang="it-IT" sz="1800" b="0" i="0" u="none" strike="noStrike" baseline="0" dirty="0">
                <a:latin typeface="AdvOTa20b42a7"/>
              </a:rPr>
              <a:t> </a:t>
            </a:r>
            <a:r>
              <a:rPr lang="en-US" sz="1800" b="0" i="0" u="none" strike="noStrike" baseline="0" dirty="0">
                <a:latin typeface="AdvOTa20b42a7"/>
              </a:rPr>
              <a:t>(OR: 1.42; 95% CI: 0.60</a:t>
            </a:r>
            <a:r>
              <a:rPr lang="en-US" sz="1800" b="0" i="0" u="none" strike="noStrike" baseline="0" dirty="0">
                <a:latin typeface="AdvOTa20b42a7+20"/>
              </a:rPr>
              <a:t>–</a:t>
            </a:r>
            <a:r>
              <a:rPr lang="en-US" sz="1800" b="0" i="0" u="none" strike="noStrike" baseline="0" dirty="0">
                <a:latin typeface="AdvOTa20b42a7"/>
              </a:rPr>
              <a:t>3.36), PHLF (OR: 1.17; 95% </a:t>
            </a:r>
            <a:r>
              <a:rPr lang="it-IT" sz="1800" b="0" i="0" u="none" strike="noStrike" baseline="0" dirty="0">
                <a:latin typeface="AdvOTa20b42a7"/>
              </a:rPr>
              <a:t>CI: 0.35</a:t>
            </a:r>
            <a:r>
              <a:rPr lang="it-IT" sz="1800" b="0" i="0" u="none" strike="noStrike" baseline="0" dirty="0">
                <a:latin typeface="AdvOTa20b42a7+20"/>
              </a:rPr>
              <a:t>–</a:t>
            </a:r>
            <a:r>
              <a:rPr lang="it-IT" sz="1800" b="0" i="0" u="none" strike="noStrike" baseline="0" dirty="0">
                <a:latin typeface="AdvOTa20b42a7"/>
              </a:rPr>
              <a:t>3.84)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800" b="0" i="0" u="none" strike="noStrike" baseline="0" dirty="0" err="1">
                <a:latin typeface="AdvOTa20b42a7"/>
              </a:rPr>
              <a:t>Regarding</a:t>
            </a:r>
            <a:r>
              <a:rPr lang="it-IT" sz="1800" b="0" i="0" u="none" strike="noStrike" baseline="0" dirty="0">
                <a:latin typeface="AdvOTa20b42a7"/>
              </a:rPr>
              <a:t> the impact of </a:t>
            </a:r>
            <a:r>
              <a:rPr lang="en-US" sz="1800" b="0" i="0" u="none" strike="noStrike" baseline="0" dirty="0">
                <a:latin typeface="AdvOTa20b42a7"/>
              </a:rPr>
              <a:t>the </a:t>
            </a:r>
            <a:r>
              <a:rPr lang="en-US" sz="1800" b="1" i="0" u="none" strike="noStrike" baseline="0" dirty="0">
                <a:solidFill>
                  <a:srgbClr val="C00000"/>
                </a:solidFill>
                <a:latin typeface="AdvOTa20b42a7"/>
              </a:rPr>
              <a:t>extent of resection</a:t>
            </a:r>
            <a:r>
              <a:rPr lang="en-US" sz="1800" b="0" i="0" u="none" strike="noStrike" baseline="0" dirty="0">
                <a:solidFill>
                  <a:srgbClr val="C00000"/>
                </a:solidFill>
                <a:latin typeface="AdvOTa20b42a7"/>
              </a:rPr>
              <a:t> </a:t>
            </a:r>
            <a:r>
              <a:rPr lang="en-US" sz="1800" b="0" i="0" u="none" strike="noStrike" baseline="0" dirty="0">
                <a:latin typeface="AdvOTa20b42a7"/>
              </a:rPr>
              <a:t>on outcomes, both the risk of mortality (minor: OR: 2.57; 95% CI: 0.61</a:t>
            </a:r>
            <a:r>
              <a:rPr lang="en-US" sz="1800" b="0" i="0" u="none" strike="noStrike" baseline="0" dirty="0">
                <a:latin typeface="AdvOTa20b42a7+20"/>
              </a:rPr>
              <a:t>–</a:t>
            </a:r>
            <a:r>
              <a:rPr lang="en-US" sz="1800" b="0" i="0" u="none" strike="noStrike" baseline="0" dirty="0">
                <a:latin typeface="AdvOTa20b42a7"/>
              </a:rPr>
              <a:t>10.76; major: OR: 0.88; 95% CI: 0.31</a:t>
            </a:r>
            <a:r>
              <a:rPr lang="en-US" sz="1800" b="0" i="0" u="none" strike="noStrike" baseline="0" dirty="0">
                <a:latin typeface="AdvOTa20b42a7+20"/>
              </a:rPr>
              <a:t>–</a:t>
            </a:r>
            <a:r>
              <a:rPr lang="en-US" sz="1800" b="0" i="0" u="none" strike="noStrike" baseline="0" dirty="0">
                <a:latin typeface="AdvOTa20b42a7"/>
              </a:rPr>
              <a:t>2.45) and major complications (minor: OR: 1.21; 95% CI: 0.59</a:t>
            </a:r>
            <a:r>
              <a:rPr lang="en-US" sz="1800" b="0" i="0" u="none" strike="noStrike" baseline="0" dirty="0">
                <a:latin typeface="AdvOTa20b42a7+20"/>
              </a:rPr>
              <a:t>–</a:t>
            </a:r>
            <a:r>
              <a:rPr lang="en-US" sz="1800" b="0" i="0" u="none" strike="noStrike" baseline="0" dirty="0">
                <a:latin typeface="AdvOTa20b42a7"/>
              </a:rPr>
              <a:t>2.47; major: OR: 1.56; 95% CI: 0.42</a:t>
            </a:r>
            <a:r>
              <a:rPr lang="en-US" sz="1800" b="0" i="0" u="none" strike="noStrike" baseline="0" dirty="0">
                <a:latin typeface="AdvOTa20b42a7+20"/>
              </a:rPr>
              <a:t>–</a:t>
            </a:r>
            <a:r>
              <a:rPr lang="en-US" sz="1800" b="0" i="0" u="none" strike="noStrike" baseline="0" dirty="0">
                <a:latin typeface="AdvOTa20b42a7"/>
              </a:rPr>
              <a:t>5.87) were not signi</a:t>
            </a:r>
            <a:r>
              <a:rPr lang="en-US" sz="1800" b="0" i="0" u="none" strike="noStrike" baseline="0" dirty="0">
                <a:latin typeface="AdvOTa20b42a7+fb"/>
              </a:rPr>
              <a:t>fi</a:t>
            </a:r>
            <a:r>
              <a:rPr lang="en-US" sz="1800" b="0" i="0" u="none" strike="noStrike" baseline="0" dirty="0">
                <a:latin typeface="AdvOTa20b42a7"/>
              </a:rPr>
              <a:t>cantly affected in either group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87276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9B640-FA26-F535-58F5-E9B6BC5E6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D910668-F80E-EC5D-A98A-448BAFC3BF4A}"/>
              </a:ext>
            </a:extLst>
          </p:cNvPr>
          <p:cNvSpPr txBox="1"/>
          <p:nvPr/>
        </p:nvSpPr>
        <p:spPr>
          <a:xfrm>
            <a:off x="500500" y="494192"/>
            <a:ext cx="113706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dvTTfdcb5399"/>
              </a:rPr>
              <a:t>OVERALL SURVIVAL OF PATIENTS</a:t>
            </a:r>
            <a:r>
              <a:rPr lang="en-US" sz="1800" b="1" i="0" u="none" strike="noStrike" baseline="0" dirty="0">
                <a:solidFill>
                  <a:srgbClr val="C00000"/>
                </a:solidFill>
                <a:latin typeface="AdvTTfdcb5399"/>
              </a:rPr>
              <a:t> WITH HCC AND CSPH (HVPG </a:t>
            </a:r>
            <a:r>
              <a:rPr lang="en-US" sz="1800" b="1" i="0" u="none" strike="noStrike" baseline="0" dirty="0">
                <a:solidFill>
                  <a:srgbClr val="C00000"/>
                </a:solidFill>
                <a:latin typeface="AdvOT8608a8d1+22"/>
              </a:rPr>
              <a:t>≥</a:t>
            </a:r>
            <a:r>
              <a:rPr lang="en-US" sz="1800" b="1" i="0" u="none" strike="noStrike" baseline="0" dirty="0">
                <a:solidFill>
                  <a:srgbClr val="C00000"/>
                </a:solidFill>
                <a:latin typeface="AdvTTfdcb5399"/>
              </a:rPr>
              <a:t>10 MM HG) AND WITHOUT </a:t>
            </a:r>
            <a:r>
              <a:rPr lang="it-IT" sz="1800" b="1" i="0" u="none" strike="noStrike" baseline="0" dirty="0">
                <a:solidFill>
                  <a:srgbClr val="C00000"/>
                </a:solidFill>
                <a:latin typeface="AdvTTfdcb5399"/>
              </a:rPr>
              <a:t>CSPH (HVPG </a:t>
            </a:r>
            <a:r>
              <a:rPr lang="it-IT" sz="1800" b="1" i="0" u="none" strike="noStrike" baseline="0" dirty="0">
                <a:solidFill>
                  <a:srgbClr val="C00000"/>
                </a:solidFill>
                <a:latin typeface="AdvOT8608a8d1"/>
              </a:rPr>
              <a:t>&lt;</a:t>
            </a:r>
            <a:r>
              <a:rPr lang="it-IT" sz="1800" b="1" i="0" u="none" strike="noStrike" baseline="0" dirty="0">
                <a:solidFill>
                  <a:srgbClr val="C00000"/>
                </a:solidFill>
                <a:latin typeface="AdvTTfdcb5399"/>
              </a:rPr>
              <a:t>10 MM HG).</a:t>
            </a:r>
            <a:endParaRPr lang="it-IT" sz="1600" b="1" dirty="0">
              <a:solidFill>
                <a:srgbClr val="C00000"/>
              </a:solidFill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6983FF43-3BB0-EC8B-4939-EEE26BB04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42" y="1931913"/>
            <a:ext cx="5877177" cy="4022956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330291D-40CD-4E5A-60EE-C9E17B0FD105}"/>
              </a:ext>
            </a:extLst>
          </p:cNvPr>
          <p:cNvSpPr txBox="1"/>
          <p:nvPr/>
        </p:nvSpPr>
        <p:spPr>
          <a:xfrm>
            <a:off x="7121098" y="2967335"/>
            <a:ext cx="44452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b="0" i="0" u="none" strike="noStrike" baseline="0" dirty="0">
                <a:latin typeface="AdvOTa20b42a7"/>
              </a:rPr>
              <a:t>In the </a:t>
            </a:r>
            <a:r>
              <a:rPr lang="it-IT" sz="1800" b="0" i="0" u="none" strike="noStrike" baseline="0" dirty="0" err="1">
                <a:latin typeface="AdvOTa20b42a7"/>
              </a:rPr>
              <a:t>subgroup</a:t>
            </a:r>
            <a:r>
              <a:rPr lang="it-IT" sz="1800" b="0" i="0" u="none" strike="noStrike" baseline="0" dirty="0">
                <a:latin typeface="AdvOTa20b42a7"/>
              </a:rPr>
              <a:t> CSPH, no </a:t>
            </a:r>
            <a:r>
              <a:rPr lang="en-US" sz="1800" b="0" i="0" u="none" strike="noStrike" baseline="0" dirty="0">
                <a:latin typeface="AdvOTa20b42a7"/>
              </a:rPr>
              <a:t>signi</a:t>
            </a:r>
            <a:r>
              <a:rPr lang="en-US" sz="1800" b="0" i="0" u="none" strike="noStrike" baseline="0" dirty="0">
                <a:latin typeface="AdvOTa20b42a7+fb"/>
              </a:rPr>
              <a:t>fi</a:t>
            </a:r>
            <a:r>
              <a:rPr lang="en-US" sz="1800" b="0" i="0" u="none" strike="noStrike" baseline="0" dirty="0">
                <a:latin typeface="AdvOTa20b42a7"/>
              </a:rPr>
              <a:t>cant differences in perioperative mortality and major complications were observed in CSPH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78789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7734F6DB-5D7F-C19A-CC5A-21A55CA27AD9}"/>
              </a:ext>
            </a:extLst>
          </p:cNvPr>
          <p:cNvSpPr txBox="1"/>
          <p:nvPr/>
        </p:nvSpPr>
        <p:spPr>
          <a:xfrm>
            <a:off x="1058777" y="2090172"/>
            <a:ext cx="983381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0" i="0" u="none" strike="noStrike" baseline="0" dirty="0">
                <a:latin typeface="AdvOTa20b42a7"/>
              </a:rPr>
              <a:t>LR in the presence of indirect signs of PHT poses no increased risk of complications. Yet, in HVPG </a:t>
            </a:r>
            <a:r>
              <a:rPr lang="en-US" sz="2800" b="0" i="0" u="none" strike="noStrike" baseline="0" dirty="0">
                <a:latin typeface="AdvOT8608a8d1+22"/>
              </a:rPr>
              <a:t>≥ </a:t>
            </a:r>
            <a:r>
              <a:rPr lang="en-US" sz="2800" b="0" i="0" u="none" strike="noStrike" baseline="0" dirty="0">
                <a:latin typeface="AdvOTa20b42a7"/>
              </a:rPr>
              <a:t>10 mm Hg patients, LR increases overall morbidity and liver-related complications risk. </a:t>
            </a:r>
            <a:r>
              <a:rPr lang="en-US" sz="2800" b="0" i="0" u="none" strike="noStrike" baseline="0" dirty="0" err="1">
                <a:latin typeface="AdvOTa20b42a7"/>
              </a:rPr>
              <a:t>Transjugular</a:t>
            </a:r>
            <a:r>
              <a:rPr lang="en-US" sz="2800" b="0" i="0" u="none" strike="noStrike" baseline="0" dirty="0">
                <a:latin typeface="AdvOTa20b42a7"/>
              </a:rPr>
              <a:t> HVPG assessment is crucial for LR </a:t>
            </a:r>
            <a:r>
              <a:rPr lang="en-US" sz="2800" b="0" i="0" u="none" strike="noStrike" baseline="0" dirty="0" err="1">
                <a:latin typeface="AdvOTa20b42a7"/>
              </a:rPr>
              <a:t>decisions.Minimally</a:t>
            </a:r>
            <a:r>
              <a:rPr lang="en-US" sz="2800" b="0" i="0" u="none" strike="noStrike" baseline="0" dirty="0">
                <a:latin typeface="AdvOTa20b42a7"/>
              </a:rPr>
              <a:t> invasive approach seems to be vital for favorable outcomes, especially in HVPG </a:t>
            </a:r>
            <a:r>
              <a:rPr lang="it-IT" sz="2800" b="0" i="0" u="none" strike="noStrike" baseline="0" dirty="0">
                <a:latin typeface="AdvOT8608a8d1+22"/>
              </a:rPr>
              <a:t>≥ </a:t>
            </a:r>
            <a:r>
              <a:rPr lang="it-IT" sz="2800" b="0" i="0" u="none" strike="noStrike" baseline="0" dirty="0">
                <a:latin typeface="AdvOTa20b42a7"/>
              </a:rPr>
              <a:t>10 mm Hg </a:t>
            </a:r>
            <a:r>
              <a:rPr lang="it-IT" sz="2800" b="0" i="0" u="none" strike="noStrike" baseline="0" dirty="0" err="1">
                <a:latin typeface="AdvOTa20b42a7"/>
              </a:rPr>
              <a:t>patients</a:t>
            </a:r>
            <a:r>
              <a:rPr lang="it-IT" sz="2800" b="0" i="0" u="none" strike="noStrike" baseline="0" dirty="0">
                <a:latin typeface="AdvOTa20b42a7"/>
              </a:rPr>
              <a:t>.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7972308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magine 1">
            <a:extLst>
              <a:ext uri="{FF2B5EF4-FFF2-40B4-BE49-F238E27FC236}">
                <a16:creationId xmlns:a16="http://schemas.microsoft.com/office/drawing/2014/main" id="{95D9BDED-D37E-B376-D9C2-7E443CD55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5" t="8607" r="11916" b="21332"/>
          <a:stretch>
            <a:fillRect/>
          </a:stretch>
        </p:blipFill>
        <p:spPr bwMode="auto">
          <a:xfrm>
            <a:off x="334963" y="142875"/>
            <a:ext cx="4935537" cy="3131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Immagine 2">
            <a:extLst>
              <a:ext uri="{FF2B5EF4-FFF2-40B4-BE49-F238E27FC236}">
                <a16:creationId xmlns:a16="http://schemas.microsoft.com/office/drawing/2014/main" id="{BDCBF189-0A69-9108-5AB3-A6A116FF2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r="11209" b="7195"/>
          <a:stretch>
            <a:fillRect/>
          </a:stretch>
        </p:blipFill>
        <p:spPr bwMode="auto">
          <a:xfrm>
            <a:off x="7304088" y="0"/>
            <a:ext cx="4037012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Immagine 3">
            <a:extLst>
              <a:ext uri="{FF2B5EF4-FFF2-40B4-BE49-F238E27FC236}">
                <a16:creationId xmlns:a16="http://schemas.microsoft.com/office/drawing/2014/main" id="{8FFDB9E6-9ACB-B49B-4602-5A3C41333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4" b="8218"/>
          <a:stretch>
            <a:fillRect/>
          </a:stretch>
        </p:blipFill>
        <p:spPr bwMode="auto">
          <a:xfrm>
            <a:off x="187798" y="3530601"/>
            <a:ext cx="5248357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Immagine 4">
            <a:extLst>
              <a:ext uri="{FF2B5EF4-FFF2-40B4-BE49-F238E27FC236}">
                <a16:creationId xmlns:a16="http://schemas.microsoft.com/office/drawing/2014/main" id="{13D28479-5D20-C1AF-D20E-3E9E10868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96"/>
          <a:stretch>
            <a:fillRect/>
          </a:stretch>
        </p:blipFill>
        <p:spPr bwMode="auto">
          <a:xfrm>
            <a:off x="6569133" y="4038600"/>
            <a:ext cx="5603817" cy="27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Rettangolo 5">
            <a:extLst>
              <a:ext uri="{FF2B5EF4-FFF2-40B4-BE49-F238E27FC236}">
                <a16:creationId xmlns:a16="http://schemas.microsoft.com/office/drawing/2014/main" id="{0FC3D435-402A-59C1-21D3-AB812D2072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6988" y="1833563"/>
            <a:ext cx="1554162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 altLang="it-IT" sz="15000">
                <a:solidFill>
                  <a:srgbClr val="FF0000"/>
                </a:solidFill>
              </a:rPr>
              <a:t>?</a:t>
            </a:r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5">
            <a:extLst>
              <a:ext uri="{FF2B5EF4-FFF2-40B4-BE49-F238E27FC236}">
                <a16:creationId xmlns:a16="http://schemas.microsoft.com/office/drawing/2014/main" id="{A3590970-1C39-650B-CEE4-2AB28378046E}"/>
              </a:ext>
            </a:extLst>
          </p:cNvPr>
          <p:cNvSpPr txBox="1"/>
          <p:nvPr/>
        </p:nvSpPr>
        <p:spPr>
          <a:xfrm>
            <a:off x="2057400" y="1154113"/>
            <a:ext cx="8077200" cy="523220"/>
          </a:xfrm>
          <a:prstGeom prst="rect">
            <a:avLst/>
          </a:prstGeom>
          <a:noFill/>
          <a:ln cap="flat">
            <a:noFill/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1" kern="0" dirty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WHAT THERAPY IF THE PATIENT WAS 50 YEARS OLD?</a:t>
            </a:r>
            <a:endParaRPr lang="it-IT" sz="2800" b="1" i="1" kern="0" dirty="0">
              <a:solidFill>
                <a:srgbClr val="FF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</p:txBody>
      </p:sp>
      <p:sp>
        <p:nvSpPr>
          <p:cNvPr id="3" name="CasellaDiTesto 10">
            <a:extLst>
              <a:ext uri="{FF2B5EF4-FFF2-40B4-BE49-F238E27FC236}">
                <a16:creationId xmlns:a16="http://schemas.microsoft.com/office/drawing/2014/main" id="{137F3D2F-0BE5-4734-564A-56C3602BF271}"/>
              </a:ext>
            </a:extLst>
          </p:cNvPr>
          <p:cNvSpPr txBox="1"/>
          <p:nvPr/>
        </p:nvSpPr>
        <p:spPr>
          <a:xfrm>
            <a:off x="2846569" y="2900315"/>
            <a:ext cx="4667386" cy="2134687"/>
          </a:xfrm>
          <a:prstGeom prst="rect">
            <a:avLst/>
          </a:prstGeom>
          <a:noFill/>
          <a:ln cap="flat">
            <a:noFill/>
          </a:ln>
        </p:spPr>
        <p:txBody>
          <a:bodyPr wrap="square">
            <a:spAutoFit/>
          </a:bodyPr>
          <a:lstStyle/>
          <a:p>
            <a:pPr marL="342900" indent="-342900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 Ligh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i="1" kern="0" dirty="0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RESECTION </a:t>
            </a:r>
          </a:p>
          <a:p>
            <a:pPr marL="342900" indent="-342900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 Ligh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i="1" kern="0" dirty="0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PERCUTANEOUS THERMAL ABLATION</a:t>
            </a:r>
          </a:p>
          <a:p>
            <a:pPr marL="342900" indent="-342900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 Ligh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i="1" kern="0" dirty="0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CHEMOEMBOLIZATION</a:t>
            </a:r>
          </a:p>
          <a:p>
            <a:pPr marL="342900" indent="-342900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 Ligh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i="1" kern="0" dirty="0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RADIOEMBOLIZATION </a:t>
            </a:r>
          </a:p>
          <a:p>
            <a:pPr marL="342900" indent="-342900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 Ligh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i="1" kern="0" dirty="0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LIVER TRANSPLANTATION</a:t>
            </a:r>
            <a:endParaRPr lang="it-IT" sz="2000" i="1" kern="0" dirty="0">
              <a:solidFill>
                <a:srgbClr val="000000"/>
              </a:solidFill>
              <a:latin typeface="Calibri" pitchFamily="34"/>
              <a:ea typeface="Calibri" pitchFamily="34"/>
              <a:cs typeface="Times New Roman" pitchFamily="18"/>
            </a:endParaRPr>
          </a:p>
        </p:txBody>
      </p:sp>
      <p:pic>
        <p:nvPicPr>
          <p:cNvPr id="29698" name="Picture 2" descr="Question Marks Over Man Showing Confusion and Uncertainty Stock ...">
            <a:extLst>
              <a:ext uri="{FF2B5EF4-FFF2-40B4-BE49-F238E27FC236}">
                <a16:creationId xmlns:a16="http://schemas.microsoft.com/office/drawing/2014/main" id="{9D8D1D41-143E-AC0D-8FEF-01318F1FB4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8" r="10293" b="7778"/>
          <a:stretch/>
        </p:blipFill>
        <p:spPr bwMode="auto">
          <a:xfrm>
            <a:off x="8160203" y="2900315"/>
            <a:ext cx="1608455" cy="224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CB8D2A5-04BF-0E46-7624-C5BF16A79AF6}"/>
              </a:ext>
            </a:extLst>
          </p:cNvPr>
          <p:cNvSpPr txBox="1"/>
          <p:nvPr/>
        </p:nvSpPr>
        <p:spPr>
          <a:xfrm>
            <a:off x="1866900" y="276225"/>
            <a:ext cx="5619750" cy="461963"/>
          </a:xfrm>
          <a:prstGeom prst="rect">
            <a:avLst/>
          </a:prstGeom>
          <a:noFill/>
          <a:ln cap="flat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ker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Scenario 3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0176534-C938-148F-EB69-F8AAD891CC34}"/>
              </a:ext>
            </a:extLst>
          </p:cNvPr>
          <p:cNvSpPr txBox="1"/>
          <p:nvPr/>
        </p:nvSpPr>
        <p:spPr>
          <a:xfrm>
            <a:off x="698500" y="962025"/>
            <a:ext cx="11125200" cy="1477963"/>
          </a:xfrm>
          <a:prstGeom prst="rect">
            <a:avLst/>
          </a:prstGeom>
          <a:noFill/>
          <a:ln cap="flat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kern="0">
                <a:solidFill>
                  <a:srgbClr val="000000"/>
                </a:solidFill>
                <a:latin typeface="Calibri"/>
              </a:rPr>
              <a:t>At the visit the abdomen appears batracian, treatable and little pain on palpation in epigastrium. Evident superficial venous circulation type caput medusae. Palpable liver in epigastrium, of hard-wooden consistency and snappy margin, appreciable spleen about 3 cm from the costal arch .  Non-ascites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kern="0">
                <a:solidFill>
                  <a:srgbClr val="000000"/>
                </a:solidFill>
                <a:latin typeface="Calibri"/>
              </a:rPr>
              <a:t>Palmar erythrosis, scleral subittero, modest perimalleolar edema. Modest ideo-motor slowdown, no flapping tremor.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kern="0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4" name="Tabella 5">
            <a:extLst>
              <a:ext uri="{FF2B5EF4-FFF2-40B4-BE49-F238E27FC236}">
                <a16:creationId xmlns:a16="http://schemas.microsoft.com/office/drawing/2014/main" id="{C1C2F58E-188C-32A2-98AC-888482E1A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8797975"/>
              </p:ext>
            </p:extLst>
          </p:nvPr>
        </p:nvGraphicFramePr>
        <p:xfrm>
          <a:off x="2790825" y="2747963"/>
          <a:ext cx="6059488" cy="2967040"/>
        </p:xfrm>
        <a:graphic>
          <a:graphicData uri="http://schemas.openxmlformats.org/drawingml/2006/table">
            <a:tbl>
              <a:tblPr firstRow="1" bandRow="1">
                <a:effectLst/>
                <a:tableStyleId>{22838BEF-8BB2-4498-84A7-C5851F593DF1}</a:tableStyleId>
              </a:tblPr>
              <a:tblGrid>
                <a:gridCol w="3011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77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80">
                <a:tc>
                  <a:txBody>
                    <a:bodyPr/>
                    <a:lstStyle/>
                    <a:p>
                      <a:pPr lvl="0"/>
                      <a:r>
                        <a:rPr lang="it-IT" sz="1800" b="1" kern="1200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"/>
                        </a:rPr>
                        <a:t>PLT</a:t>
                      </a:r>
                    </a:p>
                  </a:txBody>
                  <a:tcPr marL="91432" marR="91432" marT="45724" marB="45724"/>
                </a:tc>
                <a:tc>
                  <a:txBody>
                    <a:bodyPr/>
                    <a:lstStyle/>
                    <a:p>
                      <a:pPr lvl="0"/>
                      <a:r>
                        <a:rPr lang="it-IT" sz="1800" b="0">
                          <a:latin typeface="Calibri"/>
                        </a:rPr>
                        <a:t>46.000/mcl</a:t>
                      </a:r>
                    </a:p>
                  </a:txBody>
                  <a:tcPr marL="91432" marR="91432" marT="45724" marB="4572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pPr lvl="0"/>
                      <a:r>
                        <a:rPr lang="it-IT" sz="1800" b="1" kern="1200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"/>
                        </a:rPr>
                        <a:t>AST/ALT</a:t>
                      </a:r>
                    </a:p>
                  </a:txBody>
                  <a:tcPr marL="91432" marR="91432" marT="45724" marB="45724"/>
                </a:tc>
                <a:tc>
                  <a:txBody>
                    <a:bodyPr/>
                    <a:lstStyle/>
                    <a:p>
                      <a:pPr lvl="0"/>
                      <a:r>
                        <a:rPr lang="it-IT" sz="1800"/>
                        <a:t>48/26 U/L</a:t>
                      </a:r>
                    </a:p>
                  </a:txBody>
                  <a:tcPr marL="91432" marR="91432" marT="45724" marB="4572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pPr lvl="0"/>
                      <a:r>
                        <a:rPr lang="it-IT" sz="1800" b="1" kern="1200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"/>
                        </a:rPr>
                        <a:t>Gamma GT </a:t>
                      </a:r>
                    </a:p>
                  </a:txBody>
                  <a:tcPr marL="91432" marR="91432" marT="45724" marB="45724"/>
                </a:tc>
                <a:tc>
                  <a:txBody>
                    <a:bodyPr/>
                    <a:lstStyle/>
                    <a:p>
                      <a:pPr lvl="0"/>
                      <a:r>
                        <a:rPr lang="it-IT" sz="1800"/>
                        <a:t>84 U/L</a:t>
                      </a:r>
                    </a:p>
                  </a:txBody>
                  <a:tcPr marL="91432" marR="91432" marT="45724" marB="4572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pPr lvl="0"/>
                      <a:r>
                        <a:rPr lang="it-IT" sz="1800" b="1" kern="1200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"/>
                        </a:rPr>
                        <a:t>Total Bilirubin</a:t>
                      </a:r>
                    </a:p>
                  </a:txBody>
                  <a:tcPr marL="91432" marR="91432" marT="45724" marB="45724"/>
                </a:tc>
                <a:tc>
                  <a:txBody>
                    <a:bodyPr/>
                    <a:lstStyle/>
                    <a:p>
                      <a:pPr lvl="0"/>
                      <a:r>
                        <a:rPr lang="it-IT" sz="1800"/>
                        <a:t>4,2/2,8 mg/dL</a:t>
                      </a:r>
                    </a:p>
                  </a:txBody>
                  <a:tcPr marL="91432" marR="91432" marT="45724" marB="4572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pPr lvl="0"/>
                      <a:r>
                        <a:rPr lang="it-IT" sz="1800" b="1" kern="1200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"/>
                        </a:rPr>
                        <a:t>PT-INR</a:t>
                      </a:r>
                    </a:p>
                  </a:txBody>
                  <a:tcPr marL="91432" marR="91432" marT="45724" marB="45724"/>
                </a:tc>
                <a:tc>
                  <a:txBody>
                    <a:bodyPr/>
                    <a:lstStyle/>
                    <a:p>
                      <a:pPr lvl="0"/>
                      <a:r>
                        <a:rPr lang="it-IT" sz="1800"/>
                        <a:t>1,8</a:t>
                      </a:r>
                    </a:p>
                  </a:txBody>
                  <a:tcPr marL="91432" marR="91432" marT="45724" marB="4572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pPr lvl="0"/>
                      <a:r>
                        <a:rPr lang="it-IT" sz="1800" b="1" kern="1200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"/>
                        </a:rPr>
                        <a:t>Albumin </a:t>
                      </a:r>
                    </a:p>
                  </a:txBody>
                  <a:tcPr marL="91432" marR="91432" marT="45724" marB="45724"/>
                </a:tc>
                <a:tc>
                  <a:txBody>
                    <a:bodyPr/>
                    <a:lstStyle/>
                    <a:p>
                      <a:pPr lvl="0"/>
                      <a:r>
                        <a:rPr lang="it-IT" sz="1800"/>
                        <a:t>2,6 g/dL</a:t>
                      </a:r>
                    </a:p>
                  </a:txBody>
                  <a:tcPr marL="91432" marR="91432" marT="45724" marB="4572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pPr lvl="0"/>
                      <a:r>
                        <a:rPr lang="it-IT" sz="1800" b="1" kern="1200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"/>
                        </a:rPr>
                        <a:t>Alfa-fetoprotein</a:t>
                      </a:r>
                    </a:p>
                  </a:txBody>
                  <a:tcPr marL="91432" marR="91432" marT="45724" marB="45724"/>
                </a:tc>
                <a:tc>
                  <a:txBody>
                    <a:bodyPr/>
                    <a:lstStyle/>
                    <a:p>
                      <a:pPr lvl="0"/>
                      <a:r>
                        <a:rPr lang="it-IT" sz="1800" dirty="0"/>
                        <a:t>10 ng/</a:t>
                      </a:r>
                      <a:r>
                        <a:rPr lang="it-IT" sz="1800" dirty="0" err="1"/>
                        <a:t>mL</a:t>
                      </a:r>
                      <a:endParaRPr lang="it-IT" sz="1800" dirty="0"/>
                    </a:p>
                  </a:txBody>
                  <a:tcPr marL="91432" marR="91432" marT="45724" marB="4572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pPr lvl="0"/>
                      <a:r>
                        <a:rPr lang="it-IT" sz="1800" b="1" kern="1200" dirty="0" err="1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"/>
                        </a:rPr>
                        <a:t>Ammonium</a:t>
                      </a:r>
                      <a:endParaRPr lang="it-IT" sz="1800" b="1" kern="1200" dirty="0">
                        <a:solidFill>
                          <a:srgbClr val="203864"/>
                        </a:solidFill>
                        <a:effectLst>
                          <a:outerShdw dist="38096" dir="2700000">
                            <a:srgbClr val="000000"/>
                          </a:outerShdw>
                        </a:effectLst>
                        <a:latin typeface="Calibri"/>
                      </a:endParaRPr>
                    </a:p>
                  </a:txBody>
                  <a:tcPr marL="91432" marR="91432" marT="45724" marB="45724"/>
                </a:tc>
                <a:tc>
                  <a:txBody>
                    <a:bodyPr/>
                    <a:lstStyle/>
                    <a:p>
                      <a:pPr lvl="0"/>
                      <a:r>
                        <a:rPr lang="it-IT" sz="1800" dirty="0"/>
                        <a:t>48 </a:t>
                      </a:r>
                      <a:r>
                        <a:rPr lang="it-IT" dirty="0"/>
                        <a:t>µmol/L</a:t>
                      </a:r>
                      <a:endParaRPr lang="it-IT" sz="1800" dirty="0"/>
                    </a:p>
                  </a:txBody>
                  <a:tcPr marL="91432" marR="91432" marT="45724" marB="45724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4">
            <a:extLst>
              <a:ext uri="{FF2B5EF4-FFF2-40B4-BE49-F238E27FC236}">
                <a16:creationId xmlns:a16="http://schemas.microsoft.com/office/drawing/2014/main" id="{F3F06132-7495-082C-1E67-F8149BFF3C79}"/>
              </a:ext>
            </a:extLst>
          </p:cNvPr>
          <p:cNvSpPr txBox="1"/>
          <p:nvPr/>
        </p:nvSpPr>
        <p:spPr>
          <a:xfrm>
            <a:off x="1701800" y="622300"/>
            <a:ext cx="9236075" cy="3211513"/>
          </a:xfrm>
          <a:prstGeom prst="rect">
            <a:avLst/>
          </a:prstGeom>
          <a:noFill/>
          <a:ln cap="flat">
            <a:noFill/>
          </a:ln>
        </p:spPr>
        <p:txBody>
          <a:bodyPr>
            <a:spAutoFit/>
          </a:bodyPr>
          <a:lstStyle/>
          <a:p>
            <a:pPr eaLnBrk="1" fontAlgn="auto" hangingPunct="1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1" ker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HOW DO YOU PROCEED?</a:t>
            </a:r>
          </a:p>
          <a:p>
            <a:pPr marL="457200" indent="-457200" eaLnBrk="1" fontAlgn="auto" hangingPunct="1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SzPct val="100000"/>
              <a:buFont typeface="Calibri Ligh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i="1" kern="0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Request esophagus-gastroduodenoscopy to evaluate any varicose veins (treatment depends on the degree of PH)</a:t>
            </a:r>
          </a:p>
          <a:p>
            <a:pPr marL="457200" indent="-457200" eaLnBrk="1" fontAlgn="auto" hangingPunct="1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SzPct val="100000"/>
              <a:buFont typeface="Calibri Ligh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i="1" kern="0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Propose the case to the hepatobiliary surgeon</a:t>
            </a:r>
          </a:p>
          <a:p>
            <a:pPr marL="457200" indent="-457200" eaLnBrk="1" fontAlgn="auto" hangingPunct="1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SzPct val="100000"/>
              <a:buFont typeface="Calibri Ligh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i="1" kern="0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Propose the case to interventional radiologists</a:t>
            </a:r>
          </a:p>
          <a:p>
            <a:pPr eaLnBrk="1" fontAlgn="auto" hangingPunct="1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i="1" kern="0">
              <a:solidFill>
                <a:srgbClr val="000000"/>
              </a:solidFill>
              <a:latin typeface="Calibri" pitchFamily="34"/>
              <a:ea typeface="Calibri" pitchFamily="34"/>
              <a:cs typeface="Times New Roman" pitchFamily="18"/>
            </a:endParaRPr>
          </a:p>
        </p:txBody>
      </p:sp>
      <p:sp>
        <p:nvSpPr>
          <p:cNvPr id="3" name="Text Box 46">
            <a:extLst>
              <a:ext uri="{FF2B5EF4-FFF2-40B4-BE49-F238E27FC236}">
                <a16:creationId xmlns:a16="http://schemas.microsoft.com/office/drawing/2014/main" id="{D9A2932E-CC71-7760-8EF5-2BF63B906D55}"/>
              </a:ext>
            </a:extLst>
          </p:cNvPr>
          <p:cNvSpPr txBox="1"/>
          <p:nvPr/>
        </p:nvSpPr>
        <p:spPr>
          <a:xfrm>
            <a:off x="1814513" y="4545013"/>
            <a:ext cx="5640387" cy="1595437"/>
          </a:xfrm>
          <a:prstGeom prst="rect">
            <a:avLst/>
          </a:prstGeom>
          <a:noFill/>
          <a:ln cap="flat">
            <a:noFill/>
          </a:ln>
        </p:spPr>
        <p:txBody>
          <a:bodyPr anchorCtr="1">
            <a:spAutoFit/>
          </a:bodyPr>
          <a:lstStyle/>
          <a:p>
            <a:pPr algn="ctr" eaLnBrk="1" fontAlgn="auto" hangingPunct="1">
              <a:spcBef>
                <a:spcPts val="1400"/>
              </a:spcBef>
              <a:spcAft>
                <a:spcPts val="12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1" i="1" ker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EGDS</a:t>
            </a:r>
            <a:r>
              <a:rPr lang="it-IT" sz="2400" i="1" kern="0">
                <a:solidFill>
                  <a:srgbClr val="000000"/>
                </a:solidFill>
                <a:latin typeface="Calibri"/>
              </a:rPr>
              <a:t>: esophageal varices F2-3, Cb, Li, RWM-; Moderate congestive gastropathy</a:t>
            </a:r>
          </a:p>
          <a:p>
            <a:pPr algn="ctr" eaLnBrk="1" fontAlgn="auto" hangingPunct="1">
              <a:spcBef>
                <a:spcPts val="140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i="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" name="Picture 2" descr="Endoscopic therapy using an endoscopic variceal ligation for minute ...">
            <a:extLst>
              <a:ext uri="{FF2B5EF4-FFF2-40B4-BE49-F238E27FC236}">
                <a16:creationId xmlns:a16="http://schemas.microsoft.com/office/drawing/2014/main" id="{B2F180F9-5BEB-89E0-2CCB-F4FF045FD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5" y="4081463"/>
            <a:ext cx="2443163" cy="205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4">
            <a:extLst>
              <a:ext uri="{FF2B5EF4-FFF2-40B4-BE49-F238E27FC236}">
                <a16:creationId xmlns:a16="http://schemas.microsoft.com/office/drawing/2014/main" id="{2207EE19-69EC-02B5-41FF-B86C54B6DD3C}"/>
              </a:ext>
            </a:extLst>
          </p:cNvPr>
          <p:cNvSpPr txBox="1"/>
          <p:nvPr/>
        </p:nvSpPr>
        <p:spPr>
          <a:xfrm>
            <a:off x="1133475" y="1539875"/>
            <a:ext cx="7989888" cy="4968875"/>
          </a:xfrm>
          <a:prstGeom prst="rect">
            <a:avLst/>
          </a:prstGeom>
          <a:noFill/>
          <a:ln cap="flat">
            <a:noFill/>
          </a:ln>
        </p:spPr>
        <p:txBody>
          <a:bodyPr>
            <a:spAutoFit/>
          </a:bodyPr>
          <a:lstStyle/>
          <a:p>
            <a:pPr eaLnBrk="1" fontAlgn="auto" hangingPunct="1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1" ker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WHAT DO YOU DO NOW? </a:t>
            </a:r>
          </a:p>
          <a:p>
            <a:pPr marL="457200" indent="-457200" eaLnBrk="1" fontAlgn="auto" hangingPunct="1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SzPct val="100000"/>
              <a:buFont typeface="Calibri Ligh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i="1" kern="0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The patient should initiate beta blocker therapy before HCC treatment</a:t>
            </a:r>
          </a:p>
          <a:p>
            <a:pPr marL="457200" indent="-457200" eaLnBrk="1" fontAlgn="auto" hangingPunct="1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SzPct val="100000"/>
              <a:buFont typeface="Calibri Ligh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i="1" kern="0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The patient should undergo prophylactic ligation of varicose veins before HCC treatment</a:t>
            </a:r>
          </a:p>
          <a:p>
            <a:pPr marL="457200" indent="-457200" eaLnBrk="1" fontAlgn="auto" hangingPunct="1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SzPct val="100000"/>
              <a:buFont typeface="Calibri Ligh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i="1" kern="0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The patient can be evaluated for liver resection</a:t>
            </a:r>
          </a:p>
          <a:p>
            <a:pPr marL="457200" indent="-457200" eaLnBrk="1" fontAlgn="auto" hangingPunct="1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SzPct val="100000"/>
              <a:buFont typeface="Calibri Ligh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i="1" kern="0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Patient can be evaluated by TACE/TARE</a:t>
            </a:r>
          </a:p>
          <a:p>
            <a:pPr marL="457200" indent="-457200" eaLnBrk="1" fontAlgn="auto" hangingPunct="1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SzPct val="100000"/>
              <a:buFont typeface="Calibri Ligh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i="1" kern="0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The patient has no indication for HCC treatment</a:t>
            </a:r>
          </a:p>
          <a:p>
            <a:pPr eaLnBrk="1" fontAlgn="auto" hangingPunct="1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i="1" kern="0">
              <a:solidFill>
                <a:srgbClr val="000000"/>
              </a:solidFill>
              <a:latin typeface="Calibri" pitchFamily="34"/>
              <a:ea typeface="Calibri" pitchFamily="34"/>
              <a:cs typeface="Times New Roman" pitchFamily="18"/>
            </a:endParaRPr>
          </a:p>
          <a:p>
            <a:pPr eaLnBrk="1" fontAlgn="auto" hangingPunct="1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i="1" kern="0">
              <a:solidFill>
                <a:srgbClr val="000000"/>
              </a:solidFill>
              <a:latin typeface="Calibri" pitchFamily="34"/>
              <a:ea typeface="Calibri" pitchFamily="34"/>
              <a:cs typeface="Times New Roman" pitchFamily="18"/>
            </a:endParaRPr>
          </a:p>
        </p:txBody>
      </p:sp>
      <p:pic>
        <p:nvPicPr>
          <p:cNvPr id="3" name="Immagine 5">
            <a:extLst>
              <a:ext uri="{FF2B5EF4-FFF2-40B4-BE49-F238E27FC236}">
                <a16:creationId xmlns:a16="http://schemas.microsoft.com/office/drawing/2014/main" id="{EA1CECC2-389E-FDD4-E260-A13589569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963" y="279400"/>
            <a:ext cx="2651125" cy="629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9">
            <a:extLst>
              <a:ext uri="{FF2B5EF4-FFF2-40B4-BE49-F238E27FC236}">
                <a16:creationId xmlns:a16="http://schemas.microsoft.com/office/drawing/2014/main" id="{B011C60C-A110-A820-E60E-A5515F9B6C3A}"/>
              </a:ext>
            </a:extLst>
          </p:cNvPr>
          <p:cNvSpPr txBox="1"/>
          <p:nvPr/>
        </p:nvSpPr>
        <p:spPr>
          <a:xfrm>
            <a:off x="3452813" y="134938"/>
            <a:ext cx="5286375" cy="584200"/>
          </a:xfrm>
          <a:prstGeom prst="rect">
            <a:avLst/>
          </a:prstGeom>
          <a:noFill/>
          <a:ln cap="flat">
            <a:noFill/>
          </a:ln>
        </p:spPr>
        <p:txBody>
          <a:bodyPr anchorCtr="1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3200" b="1" i="1" ker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Female,  66 years</a:t>
            </a:r>
          </a:p>
        </p:txBody>
      </p:sp>
      <p:sp>
        <p:nvSpPr>
          <p:cNvPr id="3" name="CasellaDiTesto 4">
            <a:extLst>
              <a:ext uri="{FF2B5EF4-FFF2-40B4-BE49-F238E27FC236}">
                <a16:creationId xmlns:a16="http://schemas.microsoft.com/office/drawing/2014/main" id="{8F8E3428-4233-6988-812D-87E23F2DD7AF}"/>
              </a:ext>
            </a:extLst>
          </p:cNvPr>
          <p:cNvSpPr txBox="1"/>
          <p:nvPr/>
        </p:nvSpPr>
        <p:spPr>
          <a:xfrm>
            <a:off x="674688" y="874713"/>
            <a:ext cx="11141075" cy="2127250"/>
          </a:xfrm>
          <a:prstGeom prst="rect">
            <a:avLst/>
          </a:prstGeom>
          <a:noFill/>
          <a:ln cap="flat">
            <a:noFill/>
          </a:ln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kern="0" dirty="0" err="1">
                <a:solidFill>
                  <a:srgbClr val="000000"/>
                </a:solidFill>
                <a:latin typeface="Calibri"/>
              </a:rPr>
              <a:t>Sept</a:t>
            </a:r>
            <a:r>
              <a:rPr lang="it-IT" kern="0" dirty="0">
                <a:solidFill>
                  <a:srgbClr val="000000"/>
                </a:solidFill>
                <a:latin typeface="Calibri"/>
              </a:rPr>
              <a:t>. 2024: Sent by </a:t>
            </a:r>
            <a:r>
              <a:rPr lang="it-IT" kern="0" dirty="0" err="1">
                <a:solidFill>
                  <a:srgbClr val="000000"/>
                </a:solidFill>
                <a:latin typeface="Calibri"/>
              </a:rPr>
              <a:t>another</a:t>
            </a:r>
            <a:r>
              <a:rPr lang="it-IT" kern="0" dirty="0">
                <a:solidFill>
                  <a:srgbClr val="000000"/>
                </a:solidFill>
                <a:latin typeface="Calibri"/>
              </a:rPr>
              <a:t> Center for </a:t>
            </a:r>
            <a:r>
              <a:rPr lang="it-IT" kern="0" dirty="0" err="1">
                <a:solidFill>
                  <a:srgbClr val="000000"/>
                </a:solidFill>
                <a:latin typeface="Calibri"/>
              </a:rPr>
              <a:t>therapeutic</a:t>
            </a:r>
            <a:r>
              <a:rPr lang="it-IT" kern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it-IT" kern="0" dirty="0" err="1">
                <a:solidFill>
                  <a:srgbClr val="000000"/>
                </a:solidFill>
                <a:latin typeface="Calibri"/>
              </a:rPr>
              <a:t>process</a:t>
            </a:r>
            <a:r>
              <a:rPr lang="it-IT" kern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it-IT" kern="0" dirty="0" err="1">
                <a:solidFill>
                  <a:srgbClr val="000000"/>
                </a:solidFill>
                <a:latin typeface="Calibri"/>
              </a:rPr>
              <a:t>evaluation</a:t>
            </a:r>
            <a:r>
              <a:rPr lang="it-IT" kern="0" dirty="0">
                <a:solidFill>
                  <a:srgbClr val="000000"/>
                </a:solidFill>
                <a:latin typeface="Calibri"/>
              </a:rPr>
              <a:t> in: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b="1" kern="0" dirty="0">
                <a:solidFill>
                  <a:srgbClr val="000000"/>
                </a:solidFill>
                <a:latin typeface="Calibri"/>
              </a:rPr>
              <a:t>- </a:t>
            </a:r>
            <a:r>
              <a:rPr lang="it-IT" b="1" u="sng" kern="0" dirty="0" err="1">
                <a:solidFill>
                  <a:srgbClr val="000000"/>
                </a:solidFill>
                <a:latin typeface="Calibri"/>
              </a:rPr>
              <a:t>Recurrence</a:t>
            </a:r>
            <a:r>
              <a:rPr lang="it-IT" b="1" u="sng" kern="0" dirty="0">
                <a:solidFill>
                  <a:srgbClr val="000000"/>
                </a:solidFill>
                <a:latin typeface="Calibri"/>
              </a:rPr>
              <a:t> of </a:t>
            </a:r>
            <a:r>
              <a:rPr lang="it-IT" b="1" u="sng" kern="0" dirty="0" err="1">
                <a:solidFill>
                  <a:srgbClr val="000000"/>
                </a:solidFill>
                <a:latin typeface="Calibri"/>
              </a:rPr>
              <a:t>multifocal</a:t>
            </a:r>
            <a:r>
              <a:rPr lang="it-IT" b="1" u="sng" kern="0" dirty="0">
                <a:solidFill>
                  <a:srgbClr val="000000"/>
                </a:solidFill>
                <a:latin typeface="Calibri"/>
              </a:rPr>
              <a:t> HCC</a:t>
            </a:r>
            <a:r>
              <a:rPr lang="it-IT" kern="0" dirty="0">
                <a:solidFill>
                  <a:srgbClr val="000000"/>
                </a:solidFill>
                <a:latin typeface="Calibri"/>
              </a:rPr>
              <a:t>, in </a:t>
            </a:r>
            <a:r>
              <a:rPr lang="it-IT" kern="0" dirty="0" err="1">
                <a:solidFill>
                  <a:srgbClr val="000000"/>
                </a:solidFill>
                <a:latin typeface="Calibri"/>
              </a:rPr>
              <a:t>total</a:t>
            </a:r>
            <a:r>
              <a:rPr lang="it-IT" kern="0" dirty="0">
                <a:solidFill>
                  <a:srgbClr val="000000"/>
                </a:solidFill>
                <a:latin typeface="Calibri"/>
              </a:rPr>
              <a:t> 4 </a:t>
            </a:r>
            <a:r>
              <a:rPr lang="it-IT" kern="0" dirty="0" err="1">
                <a:solidFill>
                  <a:srgbClr val="000000"/>
                </a:solidFill>
                <a:latin typeface="Calibri"/>
              </a:rPr>
              <a:t>liver</a:t>
            </a:r>
            <a:r>
              <a:rPr lang="it-IT" kern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it-IT" kern="0" dirty="0" err="1">
                <a:solidFill>
                  <a:srgbClr val="000000"/>
                </a:solidFill>
                <a:latin typeface="Calibri"/>
              </a:rPr>
              <a:t>lesions</a:t>
            </a:r>
            <a:r>
              <a:rPr lang="it-IT" kern="0" dirty="0">
                <a:solidFill>
                  <a:srgbClr val="000000"/>
                </a:solidFill>
                <a:latin typeface="Calibri"/>
              </a:rPr>
              <a:t>, after </a:t>
            </a:r>
            <a:r>
              <a:rPr lang="it-IT" kern="0" dirty="0" err="1">
                <a:solidFill>
                  <a:srgbClr val="000000"/>
                </a:solidFill>
                <a:latin typeface="Calibri"/>
              </a:rPr>
              <a:t>percutaneous</a:t>
            </a:r>
            <a:r>
              <a:rPr lang="it-IT" kern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it-IT" kern="0" dirty="0" err="1">
                <a:solidFill>
                  <a:srgbClr val="000000"/>
                </a:solidFill>
                <a:latin typeface="Calibri"/>
              </a:rPr>
              <a:t>thermal</a:t>
            </a:r>
            <a:r>
              <a:rPr lang="it-IT" kern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it-IT" kern="0" dirty="0" err="1">
                <a:solidFill>
                  <a:srgbClr val="000000"/>
                </a:solidFill>
                <a:latin typeface="Calibri"/>
              </a:rPr>
              <a:t>ablation</a:t>
            </a:r>
            <a:r>
              <a:rPr lang="it-IT" kern="0" dirty="0">
                <a:solidFill>
                  <a:srgbClr val="000000"/>
                </a:solidFill>
                <a:latin typeface="Calibri"/>
              </a:rPr>
              <a:t> treatment of 2 </a:t>
            </a:r>
            <a:r>
              <a:rPr lang="it-IT" kern="0" dirty="0" err="1">
                <a:solidFill>
                  <a:srgbClr val="000000"/>
                </a:solidFill>
                <a:latin typeface="Calibri"/>
              </a:rPr>
              <a:t>focal</a:t>
            </a:r>
            <a:r>
              <a:rPr lang="it-IT" kern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it-IT" kern="0" dirty="0" err="1">
                <a:solidFill>
                  <a:srgbClr val="000000"/>
                </a:solidFill>
                <a:latin typeface="Calibri"/>
              </a:rPr>
              <a:t>hepatic</a:t>
            </a:r>
            <a:r>
              <a:rPr lang="it-IT" kern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it-IT" kern="0" dirty="0" err="1">
                <a:solidFill>
                  <a:srgbClr val="000000"/>
                </a:solidFill>
                <a:latin typeface="Calibri"/>
              </a:rPr>
              <a:t>lesions</a:t>
            </a:r>
            <a:r>
              <a:rPr lang="it-IT" kern="0" dirty="0">
                <a:solidFill>
                  <a:srgbClr val="000000"/>
                </a:solidFill>
                <a:latin typeface="Calibri"/>
              </a:rPr>
              <a:t> of 2.5 in S VIII and 2 cm in S IV in April 2023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kern="0" dirty="0">
                <a:solidFill>
                  <a:srgbClr val="000000"/>
                </a:solidFill>
                <a:latin typeface="Calibri"/>
              </a:rPr>
              <a:t>- </a:t>
            </a:r>
            <a:r>
              <a:rPr lang="it-IT" b="1" u="sng" kern="0" dirty="0">
                <a:solidFill>
                  <a:srgbClr val="000000"/>
                </a:solidFill>
                <a:latin typeface="Calibri"/>
              </a:rPr>
              <a:t>HCV-</a:t>
            </a:r>
            <a:r>
              <a:rPr lang="it-IT" b="1" u="sng" kern="0" dirty="0" err="1">
                <a:solidFill>
                  <a:srgbClr val="000000"/>
                </a:solidFill>
                <a:latin typeface="Calibri"/>
              </a:rPr>
              <a:t>related</a:t>
            </a:r>
            <a:r>
              <a:rPr lang="it-IT" b="1" u="sng" kern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it-IT" b="1" u="sng" kern="0" dirty="0" err="1">
                <a:solidFill>
                  <a:srgbClr val="000000"/>
                </a:solidFill>
                <a:latin typeface="Calibri"/>
              </a:rPr>
              <a:t>liver</a:t>
            </a:r>
            <a:r>
              <a:rPr lang="it-IT" b="1" u="sng" kern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it-IT" b="1" u="sng" kern="0" dirty="0" err="1">
                <a:solidFill>
                  <a:srgbClr val="000000"/>
                </a:solidFill>
                <a:latin typeface="Calibri"/>
              </a:rPr>
              <a:t>cirrhosis</a:t>
            </a:r>
            <a:r>
              <a:rPr lang="it-IT" b="1" u="sng" kern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it-IT" kern="0" dirty="0">
                <a:solidFill>
                  <a:srgbClr val="000000"/>
                </a:solidFill>
                <a:latin typeface="Calibri"/>
              </a:rPr>
              <a:t>(</a:t>
            </a:r>
            <a:r>
              <a:rPr lang="it-IT" kern="0" dirty="0" err="1">
                <a:solidFill>
                  <a:srgbClr val="000000"/>
                </a:solidFill>
                <a:latin typeface="Calibri"/>
              </a:rPr>
              <a:t>undergoing</a:t>
            </a:r>
            <a:r>
              <a:rPr lang="it-IT" kern="0" dirty="0">
                <a:solidFill>
                  <a:srgbClr val="000000"/>
                </a:solidFill>
                <a:latin typeface="Calibri"/>
              </a:rPr>
              <a:t> HCV </a:t>
            </a:r>
            <a:r>
              <a:rPr lang="it-IT" kern="0" dirty="0" err="1">
                <a:solidFill>
                  <a:srgbClr val="000000"/>
                </a:solidFill>
                <a:latin typeface="Calibri"/>
              </a:rPr>
              <a:t>antiviral</a:t>
            </a:r>
            <a:r>
              <a:rPr lang="it-IT" kern="0" dirty="0">
                <a:solidFill>
                  <a:srgbClr val="000000"/>
                </a:solidFill>
                <a:latin typeface="Calibri"/>
              </a:rPr>
              <a:t> therapy in 2021 with </a:t>
            </a:r>
            <a:r>
              <a:rPr lang="it-IT" kern="0" dirty="0" err="1">
                <a:solidFill>
                  <a:srgbClr val="000000"/>
                </a:solidFill>
                <a:latin typeface="Calibri"/>
              </a:rPr>
              <a:t>virological</a:t>
            </a:r>
            <a:r>
              <a:rPr lang="it-IT" kern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it-IT" kern="0" dirty="0" err="1">
                <a:solidFill>
                  <a:srgbClr val="000000"/>
                </a:solidFill>
                <a:latin typeface="Calibri"/>
              </a:rPr>
              <a:t>response</a:t>
            </a:r>
            <a:r>
              <a:rPr lang="it-IT" kern="0" dirty="0">
                <a:solidFill>
                  <a:srgbClr val="000000"/>
                </a:solidFill>
                <a:latin typeface="Calibri"/>
              </a:rPr>
              <a:t>)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kern="0" dirty="0">
                <a:solidFill>
                  <a:srgbClr val="000000"/>
                </a:solidFill>
                <a:latin typeface="Calibri"/>
              </a:rPr>
              <a:t>- </a:t>
            </a:r>
            <a:r>
              <a:rPr lang="it-IT" b="1" u="sng" kern="0" dirty="0">
                <a:solidFill>
                  <a:srgbClr val="000000"/>
                </a:solidFill>
                <a:latin typeface="Calibri"/>
              </a:rPr>
              <a:t>Portal </a:t>
            </a:r>
            <a:r>
              <a:rPr lang="it-IT" b="1" u="sng" kern="0" dirty="0" err="1">
                <a:solidFill>
                  <a:srgbClr val="000000"/>
                </a:solidFill>
                <a:latin typeface="Calibri"/>
              </a:rPr>
              <a:t>hypertension</a:t>
            </a:r>
            <a:r>
              <a:rPr lang="it-IT" b="1" u="sng" kern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it-IT" kern="0" dirty="0">
                <a:solidFill>
                  <a:srgbClr val="000000"/>
                </a:solidFill>
                <a:latin typeface="Calibri"/>
              </a:rPr>
              <a:t>with </a:t>
            </a:r>
            <a:r>
              <a:rPr lang="it-IT" kern="0" dirty="0" err="1">
                <a:solidFill>
                  <a:srgbClr val="000000"/>
                </a:solidFill>
                <a:latin typeface="Calibri"/>
              </a:rPr>
              <a:t>esophageal</a:t>
            </a:r>
            <a:r>
              <a:rPr lang="it-IT" kern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it-IT" kern="0" dirty="0" err="1">
                <a:solidFill>
                  <a:srgbClr val="000000"/>
                </a:solidFill>
                <a:latin typeface="Calibri"/>
              </a:rPr>
              <a:t>varices</a:t>
            </a:r>
            <a:r>
              <a:rPr lang="it-IT" kern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it-IT" kern="0" dirty="0" err="1">
                <a:solidFill>
                  <a:srgbClr val="000000"/>
                </a:solidFill>
                <a:latin typeface="Calibri"/>
              </a:rPr>
              <a:t>undergoing</a:t>
            </a:r>
            <a:r>
              <a:rPr lang="it-IT" kern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it-IT" kern="0" dirty="0" err="1">
                <a:solidFill>
                  <a:srgbClr val="000000"/>
                </a:solidFill>
                <a:latin typeface="Calibri"/>
              </a:rPr>
              <a:t>endoscopic</a:t>
            </a:r>
            <a:r>
              <a:rPr lang="it-IT" kern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it-IT" kern="0" dirty="0" err="1">
                <a:solidFill>
                  <a:srgbClr val="000000"/>
                </a:solidFill>
                <a:latin typeface="Calibri"/>
              </a:rPr>
              <a:t>ligation</a:t>
            </a:r>
            <a:r>
              <a:rPr lang="it-IT" kern="0" dirty="0">
                <a:solidFill>
                  <a:srgbClr val="000000"/>
                </a:solidFill>
                <a:latin typeface="Calibri"/>
              </a:rPr>
              <a:t> in 2021; EGDS 2022: no varicose </a:t>
            </a:r>
            <a:r>
              <a:rPr lang="it-IT" kern="0" dirty="0" err="1">
                <a:solidFill>
                  <a:srgbClr val="000000"/>
                </a:solidFill>
                <a:latin typeface="Calibri"/>
              </a:rPr>
              <a:t>veins</a:t>
            </a:r>
            <a:endParaRPr lang="it-IT" kern="0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4" name="Gruppo 7">
            <a:extLst>
              <a:ext uri="{FF2B5EF4-FFF2-40B4-BE49-F238E27FC236}">
                <a16:creationId xmlns:a16="http://schemas.microsoft.com/office/drawing/2014/main" id="{FD1627BF-D1BB-6D94-3D93-C9928F19D793}"/>
              </a:ext>
            </a:extLst>
          </p:cNvPr>
          <p:cNvGrpSpPr>
            <a:grpSpLocks/>
          </p:cNvGrpSpPr>
          <p:nvPr/>
        </p:nvGrpSpPr>
        <p:grpSpPr bwMode="auto">
          <a:xfrm>
            <a:off x="1538288" y="3429000"/>
            <a:ext cx="9115425" cy="3294063"/>
            <a:chOff x="1538889" y="3429000"/>
            <a:chExt cx="9114217" cy="3294793"/>
          </a:xfrm>
        </p:grpSpPr>
        <p:pic>
          <p:nvPicPr>
            <p:cNvPr id="24585" name="Immagine 5">
              <a:extLst>
                <a:ext uri="{FF2B5EF4-FFF2-40B4-BE49-F238E27FC236}">
                  <a16:creationId xmlns:a16="http://schemas.microsoft.com/office/drawing/2014/main" id="{8F807C02-8EF1-B039-36F6-B4113D4B63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8889" y="3429000"/>
              <a:ext cx="4366717" cy="3294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6" name="Immagine 6">
              <a:extLst>
                <a:ext uri="{FF2B5EF4-FFF2-40B4-BE49-F238E27FC236}">
                  <a16:creationId xmlns:a16="http://schemas.microsoft.com/office/drawing/2014/main" id="{FD54EB57-56AD-F489-6E3D-C71557986F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9670" y="3429000"/>
              <a:ext cx="4473436" cy="3294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77CE07BA-C146-8C17-9D47-47B21DE9BE88}"/>
              </a:ext>
            </a:extLst>
          </p:cNvPr>
          <p:cNvSpPr>
            <a:spLocks/>
          </p:cNvSpPr>
          <p:nvPr/>
        </p:nvSpPr>
        <p:spPr bwMode="auto">
          <a:xfrm rot="1313185">
            <a:off x="4025900" y="4002088"/>
            <a:ext cx="177800" cy="273050"/>
          </a:xfrm>
          <a:custGeom>
            <a:avLst/>
            <a:gdLst>
              <a:gd name="T0" fmla="*/ 89067 w 21600"/>
              <a:gd name="T1" fmla="*/ 0 h 21600"/>
              <a:gd name="T2" fmla="*/ 178134 w 21600"/>
              <a:gd name="T3" fmla="*/ 136566 h 21600"/>
              <a:gd name="T4" fmla="*/ 89067 w 21600"/>
              <a:gd name="T5" fmla="*/ 273131 h 21600"/>
              <a:gd name="T6" fmla="*/ 0 w 21600"/>
              <a:gd name="T7" fmla="*/ 136566 h 21600"/>
              <a:gd name="T8" fmla="*/ 0 w 21600"/>
              <a:gd name="T9" fmla="*/ 184073 h 21600"/>
              <a:gd name="T10" fmla="*/ 178134 w 21600"/>
              <a:gd name="T11" fmla="*/ 184073 h 21600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11796480 60000 65536"/>
              <a:gd name="T17" fmla="*/ 0 60000 65536"/>
              <a:gd name="T18" fmla="*/ 5400 w 21600"/>
              <a:gd name="T19" fmla="*/ 0 h 21600"/>
              <a:gd name="T20" fmla="*/ 16200 w 21600"/>
              <a:gd name="T21" fmla="*/ 1807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5400" y="0"/>
                </a:moveTo>
                <a:lnTo>
                  <a:pt x="5400" y="14557"/>
                </a:lnTo>
                <a:lnTo>
                  <a:pt x="0" y="14557"/>
                </a:lnTo>
                <a:lnTo>
                  <a:pt x="10800" y="21600"/>
                </a:lnTo>
                <a:lnTo>
                  <a:pt x="21600" y="14557"/>
                </a:lnTo>
                <a:lnTo>
                  <a:pt x="16200" y="14557"/>
                </a:lnTo>
                <a:lnTo>
                  <a:pt x="16200" y="0"/>
                </a:lnTo>
                <a:lnTo>
                  <a:pt x="5400" y="0"/>
                </a:lnTo>
                <a:close/>
              </a:path>
            </a:pathLst>
          </a:custGeom>
          <a:solidFill>
            <a:srgbClr val="FFFF00"/>
          </a:solidFill>
          <a:ln w="12701" cap="flat">
            <a:solidFill>
              <a:srgbClr val="2F528F"/>
            </a:solidFill>
            <a:prstDash val="solid"/>
            <a:miter lim="800000"/>
            <a:headEnd/>
            <a:tailEnd/>
          </a:ln>
        </p:spPr>
        <p:txBody>
          <a:bodyPr anchor="ctr" anchorCtr="1"/>
          <a:lstStyle/>
          <a:p>
            <a:endParaRPr lang="it-IT"/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BD8F82C1-44CA-AD23-BA89-1BAFB76102F2}"/>
              </a:ext>
            </a:extLst>
          </p:cNvPr>
          <p:cNvSpPr>
            <a:spLocks/>
          </p:cNvSpPr>
          <p:nvPr/>
        </p:nvSpPr>
        <p:spPr bwMode="auto">
          <a:xfrm rot="-881766">
            <a:off x="3546475" y="4027488"/>
            <a:ext cx="177800" cy="273050"/>
          </a:xfrm>
          <a:custGeom>
            <a:avLst/>
            <a:gdLst>
              <a:gd name="T0" fmla="*/ 89067 w 21600"/>
              <a:gd name="T1" fmla="*/ 0 h 21600"/>
              <a:gd name="T2" fmla="*/ 178134 w 21600"/>
              <a:gd name="T3" fmla="*/ 136566 h 21600"/>
              <a:gd name="T4" fmla="*/ 89067 w 21600"/>
              <a:gd name="T5" fmla="*/ 273131 h 21600"/>
              <a:gd name="T6" fmla="*/ 0 w 21600"/>
              <a:gd name="T7" fmla="*/ 136566 h 21600"/>
              <a:gd name="T8" fmla="*/ 0 w 21600"/>
              <a:gd name="T9" fmla="*/ 184073 h 21600"/>
              <a:gd name="T10" fmla="*/ 178134 w 21600"/>
              <a:gd name="T11" fmla="*/ 184073 h 21600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11796480 60000 65536"/>
              <a:gd name="T17" fmla="*/ 0 60000 65536"/>
              <a:gd name="T18" fmla="*/ 5400 w 21600"/>
              <a:gd name="T19" fmla="*/ 0 h 21600"/>
              <a:gd name="T20" fmla="*/ 16200 w 21600"/>
              <a:gd name="T21" fmla="*/ 1807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5400" y="0"/>
                </a:moveTo>
                <a:lnTo>
                  <a:pt x="5400" y="14557"/>
                </a:lnTo>
                <a:lnTo>
                  <a:pt x="0" y="14557"/>
                </a:lnTo>
                <a:lnTo>
                  <a:pt x="10800" y="21600"/>
                </a:lnTo>
                <a:lnTo>
                  <a:pt x="21600" y="14557"/>
                </a:lnTo>
                <a:lnTo>
                  <a:pt x="16200" y="14557"/>
                </a:lnTo>
                <a:lnTo>
                  <a:pt x="16200" y="0"/>
                </a:lnTo>
                <a:lnTo>
                  <a:pt x="5400" y="0"/>
                </a:lnTo>
                <a:close/>
              </a:path>
            </a:pathLst>
          </a:custGeom>
          <a:solidFill>
            <a:srgbClr val="FFFF00"/>
          </a:solidFill>
          <a:ln w="12701" cap="flat">
            <a:solidFill>
              <a:srgbClr val="2F528F"/>
            </a:solidFill>
            <a:prstDash val="solid"/>
            <a:miter lim="800000"/>
            <a:headEnd/>
            <a:tailEnd/>
          </a:ln>
        </p:spPr>
        <p:txBody>
          <a:bodyPr anchor="ctr" anchorCtr="1"/>
          <a:lstStyle/>
          <a:p>
            <a:endParaRPr lang="it-IT"/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95A877D5-726A-1555-F55D-656EE556ADE2}"/>
              </a:ext>
            </a:extLst>
          </p:cNvPr>
          <p:cNvSpPr>
            <a:spLocks/>
          </p:cNvSpPr>
          <p:nvPr/>
        </p:nvSpPr>
        <p:spPr bwMode="auto">
          <a:xfrm rot="1313185">
            <a:off x="3017838" y="3819525"/>
            <a:ext cx="177800" cy="274638"/>
          </a:xfrm>
          <a:custGeom>
            <a:avLst/>
            <a:gdLst>
              <a:gd name="T0" fmla="*/ 89067 w 21600"/>
              <a:gd name="T1" fmla="*/ 0 h 21600"/>
              <a:gd name="T2" fmla="*/ 178134 w 21600"/>
              <a:gd name="T3" fmla="*/ 136566 h 21600"/>
              <a:gd name="T4" fmla="*/ 89067 w 21600"/>
              <a:gd name="T5" fmla="*/ 273131 h 21600"/>
              <a:gd name="T6" fmla="*/ 0 w 21600"/>
              <a:gd name="T7" fmla="*/ 136566 h 21600"/>
              <a:gd name="T8" fmla="*/ 0 w 21600"/>
              <a:gd name="T9" fmla="*/ 184073 h 21600"/>
              <a:gd name="T10" fmla="*/ 178134 w 21600"/>
              <a:gd name="T11" fmla="*/ 184073 h 21600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11796480 60000 65536"/>
              <a:gd name="T17" fmla="*/ 0 60000 65536"/>
              <a:gd name="T18" fmla="*/ 5400 w 21600"/>
              <a:gd name="T19" fmla="*/ 0 h 21600"/>
              <a:gd name="T20" fmla="*/ 16200 w 21600"/>
              <a:gd name="T21" fmla="*/ 1807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5400" y="0"/>
                </a:moveTo>
                <a:lnTo>
                  <a:pt x="5400" y="14557"/>
                </a:lnTo>
                <a:lnTo>
                  <a:pt x="0" y="14557"/>
                </a:lnTo>
                <a:lnTo>
                  <a:pt x="10800" y="21600"/>
                </a:lnTo>
                <a:lnTo>
                  <a:pt x="21600" y="14557"/>
                </a:lnTo>
                <a:lnTo>
                  <a:pt x="16200" y="14557"/>
                </a:lnTo>
                <a:lnTo>
                  <a:pt x="16200" y="0"/>
                </a:lnTo>
                <a:lnTo>
                  <a:pt x="5400" y="0"/>
                </a:lnTo>
                <a:close/>
              </a:path>
            </a:pathLst>
          </a:custGeom>
          <a:solidFill>
            <a:srgbClr val="FFFF00"/>
          </a:solidFill>
          <a:ln w="12701" cap="flat">
            <a:solidFill>
              <a:srgbClr val="2F528F"/>
            </a:solidFill>
            <a:prstDash val="solid"/>
            <a:miter lim="800000"/>
            <a:headEnd/>
            <a:tailEnd/>
          </a:ln>
        </p:spPr>
        <p:txBody>
          <a:bodyPr anchor="ctr" anchorCtr="1"/>
          <a:lstStyle/>
          <a:p>
            <a:endParaRPr lang="it-IT"/>
          </a:p>
        </p:txBody>
      </p:sp>
      <p:sp>
        <p:nvSpPr>
          <p:cNvPr id="10" name="Freccia in giù 9">
            <a:extLst>
              <a:ext uri="{FF2B5EF4-FFF2-40B4-BE49-F238E27FC236}">
                <a16:creationId xmlns:a16="http://schemas.microsoft.com/office/drawing/2014/main" id="{71FC5B56-44A8-6C75-C9D1-220EF38CDDF3}"/>
              </a:ext>
            </a:extLst>
          </p:cNvPr>
          <p:cNvSpPr>
            <a:spLocks/>
          </p:cNvSpPr>
          <p:nvPr/>
        </p:nvSpPr>
        <p:spPr bwMode="auto">
          <a:xfrm rot="1313185">
            <a:off x="8328025" y="4321175"/>
            <a:ext cx="177800" cy="273050"/>
          </a:xfrm>
          <a:custGeom>
            <a:avLst/>
            <a:gdLst>
              <a:gd name="T0" fmla="*/ 89067 w 21600"/>
              <a:gd name="T1" fmla="*/ 0 h 21600"/>
              <a:gd name="T2" fmla="*/ 178134 w 21600"/>
              <a:gd name="T3" fmla="*/ 136566 h 21600"/>
              <a:gd name="T4" fmla="*/ 89067 w 21600"/>
              <a:gd name="T5" fmla="*/ 273131 h 21600"/>
              <a:gd name="T6" fmla="*/ 0 w 21600"/>
              <a:gd name="T7" fmla="*/ 136566 h 21600"/>
              <a:gd name="T8" fmla="*/ 0 w 21600"/>
              <a:gd name="T9" fmla="*/ 184073 h 21600"/>
              <a:gd name="T10" fmla="*/ 178134 w 21600"/>
              <a:gd name="T11" fmla="*/ 184073 h 21600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11796480 60000 65536"/>
              <a:gd name="T17" fmla="*/ 0 60000 65536"/>
              <a:gd name="T18" fmla="*/ 5400 w 21600"/>
              <a:gd name="T19" fmla="*/ 0 h 21600"/>
              <a:gd name="T20" fmla="*/ 16200 w 21600"/>
              <a:gd name="T21" fmla="*/ 1807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5400" y="0"/>
                </a:moveTo>
                <a:lnTo>
                  <a:pt x="5400" y="14557"/>
                </a:lnTo>
                <a:lnTo>
                  <a:pt x="0" y="14557"/>
                </a:lnTo>
                <a:lnTo>
                  <a:pt x="10800" y="21600"/>
                </a:lnTo>
                <a:lnTo>
                  <a:pt x="21600" y="14557"/>
                </a:lnTo>
                <a:lnTo>
                  <a:pt x="16200" y="14557"/>
                </a:lnTo>
                <a:lnTo>
                  <a:pt x="16200" y="0"/>
                </a:lnTo>
                <a:lnTo>
                  <a:pt x="5400" y="0"/>
                </a:lnTo>
                <a:close/>
              </a:path>
            </a:pathLst>
          </a:custGeom>
          <a:solidFill>
            <a:srgbClr val="FFFF00"/>
          </a:solidFill>
          <a:ln w="12701" cap="flat">
            <a:solidFill>
              <a:srgbClr val="2F528F"/>
            </a:solidFill>
            <a:prstDash val="solid"/>
            <a:miter lim="800000"/>
            <a:headEnd/>
            <a:tailEnd/>
          </a:ln>
        </p:spPr>
        <p:txBody>
          <a:bodyPr anchor="ctr" anchorCtr="1"/>
          <a:lstStyle/>
          <a:p>
            <a:endParaRPr lang="it-IT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4">
            <a:extLst>
              <a:ext uri="{FF2B5EF4-FFF2-40B4-BE49-F238E27FC236}">
                <a16:creationId xmlns:a16="http://schemas.microsoft.com/office/drawing/2014/main" id="{6B1563C5-DCD6-E948-C66E-A193D487A9DF}"/>
              </a:ext>
            </a:extLst>
          </p:cNvPr>
          <p:cNvSpPr txBox="1"/>
          <p:nvPr/>
        </p:nvSpPr>
        <p:spPr>
          <a:xfrm>
            <a:off x="777875" y="1730375"/>
            <a:ext cx="4173538" cy="877888"/>
          </a:xfrm>
          <a:prstGeom prst="rect">
            <a:avLst/>
          </a:prstGeom>
          <a:noFill/>
          <a:ln cap="flat">
            <a:noFill/>
          </a:ln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kern="0">
                <a:solidFill>
                  <a:srgbClr val="000000"/>
                </a:solidFill>
                <a:latin typeface="Calibri"/>
              </a:rPr>
              <a:t>Appendectomy in adolescence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kern="0">
                <a:solidFill>
                  <a:srgbClr val="000000"/>
                </a:solidFill>
                <a:latin typeface="Calibri"/>
              </a:rPr>
              <a:t>A caesarean delivery</a:t>
            </a:r>
          </a:p>
        </p:txBody>
      </p:sp>
      <p:sp>
        <p:nvSpPr>
          <p:cNvPr id="3" name="CasellaDiTesto 5">
            <a:extLst>
              <a:ext uri="{FF2B5EF4-FFF2-40B4-BE49-F238E27FC236}">
                <a16:creationId xmlns:a16="http://schemas.microsoft.com/office/drawing/2014/main" id="{01A4E6B2-3847-24B3-C1CF-83033CD756B3}"/>
              </a:ext>
            </a:extLst>
          </p:cNvPr>
          <p:cNvSpPr txBox="1"/>
          <p:nvPr/>
        </p:nvSpPr>
        <p:spPr>
          <a:xfrm>
            <a:off x="685800" y="369888"/>
            <a:ext cx="5619750" cy="369887"/>
          </a:xfrm>
          <a:prstGeom prst="rect">
            <a:avLst/>
          </a:prstGeom>
          <a:noFill/>
          <a:ln cap="flat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b="1" kern="0" dirty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Scenario 1</a:t>
            </a:r>
          </a:p>
        </p:txBody>
      </p:sp>
      <p:sp>
        <p:nvSpPr>
          <p:cNvPr id="4" name="CasellaDiTesto 9">
            <a:extLst>
              <a:ext uri="{FF2B5EF4-FFF2-40B4-BE49-F238E27FC236}">
                <a16:creationId xmlns:a16="http://schemas.microsoft.com/office/drawing/2014/main" id="{FF43CB6B-C2D8-5CDA-0395-89BBB1465E9C}"/>
              </a:ext>
            </a:extLst>
          </p:cNvPr>
          <p:cNvSpPr txBox="1"/>
          <p:nvPr/>
        </p:nvSpPr>
        <p:spPr>
          <a:xfrm>
            <a:off x="3452813" y="134938"/>
            <a:ext cx="5286375" cy="584200"/>
          </a:xfrm>
          <a:prstGeom prst="rect">
            <a:avLst/>
          </a:prstGeom>
          <a:noFill/>
          <a:ln cap="flat">
            <a:noFill/>
          </a:ln>
        </p:spPr>
        <p:txBody>
          <a:bodyPr anchorCtr="1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3200" b="1" i="1" ker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Female ,  66 years</a:t>
            </a:r>
          </a:p>
        </p:txBody>
      </p:sp>
      <p:graphicFrame>
        <p:nvGraphicFramePr>
          <p:cNvPr id="5" name="Tabella 5">
            <a:extLst>
              <a:ext uri="{FF2B5EF4-FFF2-40B4-BE49-F238E27FC236}">
                <a16:creationId xmlns:a16="http://schemas.microsoft.com/office/drawing/2014/main" id="{0DD76006-DA3E-0DD5-B65B-0CEED1C516F2}"/>
              </a:ext>
            </a:extLst>
          </p:cNvPr>
          <p:cNvGraphicFramePr>
            <a:graphicFrameLocks noGrp="1"/>
          </p:cNvGraphicFramePr>
          <p:nvPr/>
        </p:nvGraphicFramePr>
        <p:xfrm>
          <a:off x="768350" y="3179763"/>
          <a:ext cx="5264150" cy="2962275"/>
        </p:xfrm>
        <a:graphic>
          <a:graphicData uri="http://schemas.openxmlformats.org/drawingml/2006/table">
            <a:tbl>
              <a:tblPr firstRow="1" bandRow="1">
                <a:effectLst/>
                <a:tableStyleId>{22838BEF-8BB2-4498-84A7-C5851F593DF1}</a:tableStyleId>
              </a:tblPr>
              <a:tblGrid>
                <a:gridCol w="2623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0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920">
                <a:tc>
                  <a:txBody>
                    <a:bodyPr/>
                    <a:lstStyle/>
                    <a:p>
                      <a:pPr lvl="0"/>
                      <a:r>
                        <a:rPr lang="it-IT" sz="1800" b="1" kern="1200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"/>
                        </a:rPr>
                        <a:t>PLT</a:t>
                      </a: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pPr lvl="0"/>
                      <a:r>
                        <a:rPr lang="it-IT" sz="1800" b="0">
                          <a:latin typeface="Calibri"/>
                        </a:rPr>
                        <a:t>145.000/mcl</a:t>
                      </a:r>
                    </a:p>
                  </a:txBody>
                  <a:tcPr marL="91447" marR="91447" marT="45729" marB="4572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20">
                <a:tc>
                  <a:txBody>
                    <a:bodyPr/>
                    <a:lstStyle/>
                    <a:p>
                      <a:pPr lvl="0"/>
                      <a:r>
                        <a:rPr lang="it-IT" sz="1800" b="1" kern="1200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"/>
                        </a:rPr>
                        <a:t>AST/ALT</a:t>
                      </a: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pPr lvl="0"/>
                      <a:r>
                        <a:rPr lang="it-IT" sz="1800"/>
                        <a:t>57 / 35 U/L</a:t>
                      </a:r>
                    </a:p>
                  </a:txBody>
                  <a:tcPr marL="91447" marR="91447" marT="45729" marB="4572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920">
                <a:tc>
                  <a:txBody>
                    <a:bodyPr/>
                    <a:lstStyle/>
                    <a:p>
                      <a:pPr lvl="0"/>
                      <a:r>
                        <a:rPr lang="it-IT" sz="1800" b="1" kern="1200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"/>
                        </a:rPr>
                        <a:t>Gamma GT </a:t>
                      </a: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pPr lvl="0"/>
                      <a:r>
                        <a:rPr lang="it-IT" sz="1800"/>
                        <a:t>83 U/L</a:t>
                      </a:r>
                    </a:p>
                  </a:txBody>
                  <a:tcPr marL="91447" marR="91447" marT="45729" marB="4572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920">
                <a:tc>
                  <a:txBody>
                    <a:bodyPr/>
                    <a:lstStyle/>
                    <a:p>
                      <a:pPr lvl="0"/>
                      <a:r>
                        <a:rPr lang="it-IT" sz="1800" b="1" kern="1200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"/>
                        </a:rPr>
                        <a:t>Total Bilirubin</a:t>
                      </a: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pPr lvl="0"/>
                      <a:r>
                        <a:rPr lang="it-IT" sz="1800"/>
                        <a:t>1,2 mg/dL</a:t>
                      </a:r>
                    </a:p>
                  </a:txBody>
                  <a:tcPr marL="91447" marR="91447" marT="45729" marB="4572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920">
                <a:tc>
                  <a:txBody>
                    <a:bodyPr/>
                    <a:lstStyle/>
                    <a:p>
                      <a:pPr lvl="0"/>
                      <a:r>
                        <a:rPr lang="it-IT" sz="1800" b="1" kern="1200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"/>
                        </a:rPr>
                        <a:t>PT-INR</a:t>
                      </a: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pPr lvl="0"/>
                      <a:r>
                        <a:rPr lang="it-IT" sz="1800"/>
                        <a:t>1,10</a:t>
                      </a:r>
                    </a:p>
                  </a:txBody>
                  <a:tcPr marL="91447" marR="91447" marT="45729" marB="4572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920">
                <a:tc>
                  <a:txBody>
                    <a:bodyPr/>
                    <a:lstStyle/>
                    <a:p>
                      <a:pPr lvl="0"/>
                      <a:r>
                        <a:rPr lang="it-IT" sz="1800" b="1" kern="1200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"/>
                        </a:rPr>
                        <a:t>Albumin </a:t>
                      </a: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pPr lvl="0"/>
                      <a:r>
                        <a:rPr lang="it-IT" sz="1800"/>
                        <a:t>3,9 g/dL</a:t>
                      </a:r>
                    </a:p>
                  </a:txBody>
                  <a:tcPr marL="91447" marR="91447" marT="45729" marB="4572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920">
                <a:tc>
                  <a:txBody>
                    <a:bodyPr/>
                    <a:lstStyle/>
                    <a:p>
                      <a:pPr lvl="0"/>
                      <a:r>
                        <a:rPr lang="it-IT" sz="1800" b="1" kern="1200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"/>
                        </a:rPr>
                        <a:t>Creatinin</a:t>
                      </a: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pPr lvl="0"/>
                      <a:r>
                        <a:rPr lang="it-IT" sz="1800"/>
                        <a:t>0,92 mg/dL</a:t>
                      </a:r>
                    </a:p>
                  </a:txBody>
                  <a:tcPr marL="91447" marR="91447" marT="45729" marB="45729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835">
                <a:tc>
                  <a:txBody>
                    <a:bodyPr/>
                    <a:lstStyle/>
                    <a:p>
                      <a:pPr lvl="0"/>
                      <a:r>
                        <a:rPr lang="it-IT" sz="1800" b="1" kern="1200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"/>
                        </a:rPr>
                        <a:t>Sodium</a:t>
                      </a:r>
                    </a:p>
                  </a:txBody>
                  <a:tcPr marL="91447" marR="91447" marT="45729" marB="45729"/>
                </a:tc>
                <a:tc>
                  <a:txBody>
                    <a:bodyPr/>
                    <a:lstStyle/>
                    <a:p>
                      <a:pPr lvl="0"/>
                      <a:r>
                        <a:rPr lang="it-IT" sz="1800"/>
                        <a:t>138 mEq/L</a:t>
                      </a:r>
                    </a:p>
                  </a:txBody>
                  <a:tcPr marL="91447" marR="91447" marT="45729" marB="45729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CasellaDiTesto 9">
            <a:extLst>
              <a:ext uri="{FF2B5EF4-FFF2-40B4-BE49-F238E27FC236}">
                <a16:creationId xmlns:a16="http://schemas.microsoft.com/office/drawing/2014/main" id="{181ECFA6-F413-E62E-96CD-55626A57EB5C}"/>
              </a:ext>
            </a:extLst>
          </p:cNvPr>
          <p:cNvSpPr txBox="1"/>
          <p:nvPr/>
        </p:nvSpPr>
        <p:spPr>
          <a:xfrm>
            <a:off x="6762750" y="966788"/>
            <a:ext cx="2486025" cy="400050"/>
          </a:xfrm>
          <a:prstGeom prst="rect">
            <a:avLst/>
          </a:prstGeom>
          <a:noFill/>
          <a:ln cap="flat">
            <a:noFill/>
          </a:ln>
        </p:spPr>
        <p:txBody>
          <a:bodyPr anchorCtr="1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1" i="1" ker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Summarizing</a:t>
            </a:r>
          </a:p>
        </p:txBody>
      </p:sp>
      <p:sp>
        <p:nvSpPr>
          <p:cNvPr id="7" name="CasellaDiTesto 9">
            <a:extLst>
              <a:ext uri="{FF2B5EF4-FFF2-40B4-BE49-F238E27FC236}">
                <a16:creationId xmlns:a16="http://schemas.microsoft.com/office/drawing/2014/main" id="{5C14C16E-0D74-199E-498F-FB57FE180830}"/>
              </a:ext>
            </a:extLst>
          </p:cNvPr>
          <p:cNvSpPr txBox="1"/>
          <p:nvPr/>
        </p:nvSpPr>
        <p:spPr>
          <a:xfrm>
            <a:off x="777875" y="1354138"/>
            <a:ext cx="3416300" cy="400050"/>
          </a:xfrm>
          <a:prstGeom prst="rect">
            <a:avLst/>
          </a:prstGeom>
          <a:noFill/>
          <a:ln cap="flat">
            <a:noFill/>
          </a:ln>
        </p:spPr>
        <p:txBody>
          <a:bodyPr anchorCtr="1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1" ker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Past medical  history</a:t>
            </a:r>
            <a:endParaRPr lang="it-IT" sz="2000" b="1" i="1" kern="0">
              <a:solidFill>
                <a:srgbClr val="FF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</p:txBody>
      </p:sp>
      <p:sp>
        <p:nvSpPr>
          <p:cNvPr id="8" name="CasellaDiTesto 4">
            <a:extLst>
              <a:ext uri="{FF2B5EF4-FFF2-40B4-BE49-F238E27FC236}">
                <a16:creationId xmlns:a16="http://schemas.microsoft.com/office/drawing/2014/main" id="{60AA8591-501E-9C1B-C735-E0EDF50B65E6}"/>
              </a:ext>
            </a:extLst>
          </p:cNvPr>
          <p:cNvSpPr txBox="1"/>
          <p:nvPr/>
        </p:nvSpPr>
        <p:spPr>
          <a:xfrm>
            <a:off x="6927850" y="1365250"/>
            <a:ext cx="5264150" cy="2127250"/>
          </a:xfrm>
          <a:prstGeom prst="rect">
            <a:avLst/>
          </a:prstGeom>
          <a:noFill/>
          <a:ln cap="flat">
            <a:noFill/>
          </a:ln>
        </p:spPr>
        <p:txBody>
          <a:bodyPr>
            <a:spAutoFit/>
          </a:bodyPr>
          <a:lstStyle/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Calibri"/>
              </a:rPr>
              <a:t>Liver cirrhosis in good functional compensation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Calibri"/>
              </a:rPr>
              <a:t>Portal hypertension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Calibri"/>
              </a:rPr>
              <a:t>Early recurrence of multifocal HCC (Up to 7 in)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Calibri"/>
              </a:rPr>
              <a:t>No comorbidities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ker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CasellaDiTesto 9">
            <a:extLst>
              <a:ext uri="{FF2B5EF4-FFF2-40B4-BE49-F238E27FC236}">
                <a16:creationId xmlns:a16="http://schemas.microsoft.com/office/drawing/2014/main" id="{DBFD3AC3-5806-2DD7-F593-CBF93299F14B}"/>
              </a:ext>
            </a:extLst>
          </p:cNvPr>
          <p:cNvSpPr txBox="1"/>
          <p:nvPr/>
        </p:nvSpPr>
        <p:spPr>
          <a:xfrm>
            <a:off x="7178675" y="3581400"/>
            <a:ext cx="4084638" cy="400050"/>
          </a:xfrm>
          <a:prstGeom prst="rect">
            <a:avLst/>
          </a:prstGeom>
          <a:noFill/>
          <a:ln cap="flat">
            <a:noFill/>
          </a:ln>
        </p:spPr>
        <p:txBody>
          <a:bodyPr anchorCtr="1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1" ker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What treatment would you propose?</a:t>
            </a:r>
            <a:endParaRPr lang="it-IT" sz="2000" b="1" i="1" kern="0">
              <a:solidFill>
                <a:srgbClr val="FF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</p:txBody>
      </p:sp>
      <p:sp>
        <p:nvSpPr>
          <p:cNvPr id="10" name="CasellaDiTesto 4">
            <a:extLst>
              <a:ext uri="{FF2B5EF4-FFF2-40B4-BE49-F238E27FC236}">
                <a16:creationId xmlns:a16="http://schemas.microsoft.com/office/drawing/2014/main" id="{4129FB84-4E0E-9C5D-4ECF-9B71C98E285B}"/>
              </a:ext>
            </a:extLst>
          </p:cNvPr>
          <p:cNvSpPr txBox="1"/>
          <p:nvPr/>
        </p:nvSpPr>
        <p:spPr>
          <a:xfrm>
            <a:off x="7065963" y="4089400"/>
            <a:ext cx="4197350" cy="2541588"/>
          </a:xfrm>
          <a:prstGeom prst="rect">
            <a:avLst/>
          </a:prstGeom>
          <a:noFill/>
          <a:ln cap="flat">
            <a:noFill/>
          </a:ln>
        </p:spPr>
        <p:txBody>
          <a:bodyPr>
            <a:spAutoFit/>
          </a:bodyPr>
          <a:lstStyle/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Calibri"/>
              </a:rPr>
              <a:t>LIVER TRANSPLANTATION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Calibri"/>
              </a:rPr>
              <a:t>RESECTION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Calibri"/>
              </a:rPr>
              <a:t>TACE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Calibri"/>
              </a:rPr>
              <a:t>THERMAL ABLATION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Calibri"/>
              </a:rPr>
              <a:t>SYSTEMIC THERAPY 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kern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magine 2">
            <a:extLst>
              <a:ext uri="{FF2B5EF4-FFF2-40B4-BE49-F238E27FC236}">
                <a16:creationId xmlns:a16="http://schemas.microsoft.com/office/drawing/2014/main" id="{585D0DE8-51AD-845F-47C3-040F4CBC1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2" t="33472" r="16223" b="12778"/>
          <a:stretch>
            <a:fillRect/>
          </a:stretch>
        </p:blipFill>
        <p:spPr bwMode="auto">
          <a:xfrm>
            <a:off x="1477963" y="1009650"/>
            <a:ext cx="4008437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Immagine 4">
            <a:extLst>
              <a:ext uri="{FF2B5EF4-FFF2-40B4-BE49-F238E27FC236}">
                <a16:creationId xmlns:a16="http://schemas.microsoft.com/office/drawing/2014/main" id="{F712B21C-39AD-C52A-E4A8-AC8ECDC0A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7" t="33405" r="14445" b="13866"/>
          <a:stretch>
            <a:fillRect/>
          </a:stretch>
        </p:blipFill>
        <p:spPr bwMode="auto">
          <a:xfrm>
            <a:off x="6181725" y="981075"/>
            <a:ext cx="4364038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9">
            <a:extLst>
              <a:ext uri="{FF2B5EF4-FFF2-40B4-BE49-F238E27FC236}">
                <a16:creationId xmlns:a16="http://schemas.microsoft.com/office/drawing/2014/main" id="{036F5701-1B1C-7E4C-CFB7-804740DFD9E5}"/>
              </a:ext>
            </a:extLst>
          </p:cNvPr>
          <p:cNvSpPr txBox="1"/>
          <p:nvPr/>
        </p:nvSpPr>
        <p:spPr>
          <a:xfrm>
            <a:off x="1852613" y="201613"/>
            <a:ext cx="8205787" cy="1076325"/>
          </a:xfrm>
          <a:prstGeom prst="rect">
            <a:avLst/>
          </a:prstGeom>
          <a:noFill/>
          <a:ln cap="flat">
            <a:noFill/>
          </a:ln>
        </p:spPr>
        <p:txBody>
          <a:bodyPr anchorCtr="1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1" i="1" ker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Contrast CT scan of the upper abdomen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3200" b="1" i="1" kern="0">
              <a:solidFill>
                <a:srgbClr val="FF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</p:txBody>
      </p:sp>
      <p:sp>
        <p:nvSpPr>
          <p:cNvPr id="5" name="CasellaDiTesto 6">
            <a:extLst>
              <a:ext uri="{FF2B5EF4-FFF2-40B4-BE49-F238E27FC236}">
                <a16:creationId xmlns:a16="http://schemas.microsoft.com/office/drawing/2014/main" id="{AF859D53-217A-ACF8-0389-61DFACEDDCC8}"/>
              </a:ext>
            </a:extLst>
          </p:cNvPr>
          <p:cNvSpPr txBox="1"/>
          <p:nvPr/>
        </p:nvSpPr>
        <p:spPr>
          <a:xfrm>
            <a:off x="1160463" y="4225925"/>
            <a:ext cx="4643437" cy="1681163"/>
          </a:xfrm>
          <a:prstGeom prst="rect">
            <a:avLst/>
          </a:prstGeom>
          <a:noFill/>
          <a:ln cap="flat">
            <a:noFill/>
          </a:ln>
        </p:spPr>
        <p:txBody>
          <a:bodyPr anchorCtr="1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1" i="1" ker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CAN I DIAGNOSE HEPATOCARCINOMA?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b="1" i="1" kern="0">
              <a:solidFill>
                <a:srgbClr val="FF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  <a:p>
            <a:pPr marL="342900" indent="-342900" algn="ctr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Calibri Ligh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i="1" kern="0">
                <a:solidFill>
                  <a:srgbClr val="000000"/>
                </a:solidFill>
                <a:latin typeface="Calibri"/>
              </a:rPr>
              <a:t>YES</a:t>
            </a:r>
          </a:p>
          <a:p>
            <a:pPr marL="342900" indent="-342900" algn="ctr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 Ligh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i="1" kern="0">
              <a:solidFill>
                <a:srgbClr val="000000"/>
              </a:solidFill>
              <a:latin typeface="Calibri"/>
            </a:endParaRPr>
          </a:p>
          <a:p>
            <a:pPr marL="342900" indent="-342900" algn="ctr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 Ligh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i="1" kern="0">
                <a:solidFill>
                  <a:srgbClr val="000000"/>
                </a:solidFill>
                <a:latin typeface="Calibri"/>
              </a:rPr>
              <a:t>NO</a:t>
            </a:r>
          </a:p>
        </p:txBody>
      </p:sp>
      <p:sp>
        <p:nvSpPr>
          <p:cNvPr id="6" name="CasellaDiTesto 7">
            <a:extLst>
              <a:ext uri="{FF2B5EF4-FFF2-40B4-BE49-F238E27FC236}">
                <a16:creationId xmlns:a16="http://schemas.microsoft.com/office/drawing/2014/main" id="{FC6302B0-F601-CA45-ADC5-70390048F7DB}"/>
              </a:ext>
            </a:extLst>
          </p:cNvPr>
          <p:cNvSpPr txBox="1"/>
          <p:nvPr/>
        </p:nvSpPr>
        <p:spPr>
          <a:xfrm>
            <a:off x="6096000" y="4225925"/>
            <a:ext cx="5219700" cy="3476625"/>
          </a:xfrm>
          <a:prstGeom prst="rect">
            <a:avLst/>
          </a:prstGeom>
          <a:noFill/>
          <a:ln cap="flat"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1" i="1" ker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HOW DO YOU PROCEED?</a:t>
            </a:r>
          </a:p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b="1" i="1" kern="0">
              <a:solidFill>
                <a:srgbClr val="FF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600"/>
              </a:spcAft>
              <a:buSzPct val="100000"/>
              <a:buFont typeface="Calibri Ligh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kern="0">
                <a:solidFill>
                  <a:srgbClr val="000000"/>
                </a:solidFill>
                <a:latin typeface="Calibri"/>
              </a:rPr>
              <a:t>Biopsy the lesion</a:t>
            </a: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600"/>
              </a:spcAft>
              <a:buSzPct val="100000"/>
              <a:buFont typeface="Calibri Ligh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kern="0">
                <a:solidFill>
                  <a:srgbClr val="000000"/>
                </a:solidFill>
                <a:latin typeface="Calibri"/>
              </a:rPr>
              <a:t>Biopsy lesion and extralesional parenchyma</a:t>
            </a: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600"/>
              </a:spcAft>
              <a:buSzPct val="100000"/>
              <a:buFont typeface="Calibri Ligh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kern="0">
                <a:solidFill>
                  <a:srgbClr val="000000"/>
                </a:solidFill>
                <a:latin typeface="Calibri"/>
              </a:rPr>
              <a:t>Request another second level imaging (MR)</a:t>
            </a: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600"/>
              </a:spcAft>
              <a:buSzPct val="100000"/>
              <a:buFont typeface="Calibri Ligh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kern="0">
                <a:solidFill>
                  <a:srgbClr val="000000"/>
                </a:solidFill>
                <a:latin typeface="Calibri"/>
              </a:rPr>
              <a:t>Perform a FibroScan</a:t>
            </a: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600"/>
              </a:spcAft>
              <a:buSzPct val="100000"/>
              <a:buFont typeface="Calibri Ligh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kern="0">
              <a:solidFill>
                <a:srgbClr val="000000"/>
              </a:solidFill>
              <a:latin typeface="Calibri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kern="0">
              <a:solidFill>
                <a:srgbClr val="000000"/>
              </a:solidFill>
              <a:latin typeface="Calibri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kern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328F524-350E-7DCE-6633-4720D329E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570" y="0"/>
            <a:ext cx="7871859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528D7A0-AB30-3A7A-EE0B-FDC26F9FC97F}"/>
              </a:ext>
            </a:extLst>
          </p:cNvPr>
          <p:cNvSpPr txBox="1"/>
          <p:nvPr/>
        </p:nvSpPr>
        <p:spPr>
          <a:xfrm>
            <a:off x="8521700" y="2623235"/>
            <a:ext cx="3314700" cy="1294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F0502020204030204" pitchFamily="34" charset="0"/>
              </a:rPr>
              <a:t>The concept of therapeutic hierarchy for patients with hepatocellular carcinoma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2F3D730-7A32-7843-2CC9-9CCCE6EB4F09}"/>
              </a:ext>
            </a:extLst>
          </p:cNvPr>
          <p:cNvSpPr/>
          <p:nvPr/>
        </p:nvSpPr>
        <p:spPr>
          <a:xfrm>
            <a:off x="635000" y="673100"/>
            <a:ext cx="7505700" cy="812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939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5">
            <a:extLst>
              <a:ext uri="{FF2B5EF4-FFF2-40B4-BE49-F238E27FC236}">
                <a16:creationId xmlns:a16="http://schemas.microsoft.com/office/drawing/2014/main" id="{3544C3DE-0F4E-5DB9-AA0A-4FC0C1C1A8B9}"/>
              </a:ext>
            </a:extLst>
          </p:cNvPr>
          <p:cNvSpPr txBox="1"/>
          <p:nvPr/>
        </p:nvSpPr>
        <p:spPr>
          <a:xfrm>
            <a:off x="685800" y="369888"/>
            <a:ext cx="5619750" cy="369887"/>
          </a:xfrm>
          <a:prstGeom prst="rect">
            <a:avLst/>
          </a:prstGeom>
          <a:noFill/>
          <a:ln cap="flat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b="1" ker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Scenario 2</a:t>
            </a:r>
          </a:p>
        </p:txBody>
      </p:sp>
      <p:sp>
        <p:nvSpPr>
          <p:cNvPr id="3" name="CasellaDiTesto 9">
            <a:extLst>
              <a:ext uri="{FF2B5EF4-FFF2-40B4-BE49-F238E27FC236}">
                <a16:creationId xmlns:a16="http://schemas.microsoft.com/office/drawing/2014/main" id="{6B2F5801-CCFC-0209-1B91-AFB951635A47}"/>
              </a:ext>
            </a:extLst>
          </p:cNvPr>
          <p:cNvSpPr txBox="1"/>
          <p:nvPr/>
        </p:nvSpPr>
        <p:spPr>
          <a:xfrm>
            <a:off x="3452813" y="134938"/>
            <a:ext cx="5286375" cy="584200"/>
          </a:xfrm>
          <a:prstGeom prst="rect">
            <a:avLst/>
          </a:prstGeom>
          <a:noFill/>
          <a:ln cap="flat">
            <a:noFill/>
          </a:ln>
        </p:spPr>
        <p:txBody>
          <a:bodyPr anchorCtr="1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3200" b="1" i="1" ker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Female,  66 years</a:t>
            </a:r>
          </a:p>
        </p:txBody>
      </p:sp>
      <p:graphicFrame>
        <p:nvGraphicFramePr>
          <p:cNvPr id="4" name="Tabella 5">
            <a:extLst>
              <a:ext uri="{FF2B5EF4-FFF2-40B4-BE49-F238E27FC236}">
                <a16:creationId xmlns:a16="http://schemas.microsoft.com/office/drawing/2014/main" id="{CC3070F1-2F9C-A312-C1D4-A9856CDAD8A1}"/>
              </a:ext>
            </a:extLst>
          </p:cNvPr>
          <p:cNvGraphicFramePr>
            <a:graphicFrameLocks noGrp="1"/>
          </p:cNvGraphicFramePr>
          <p:nvPr/>
        </p:nvGraphicFramePr>
        <p:xfrm>
          <a:off x="685800" y="3405188"/>
          <a:ext cx="5264150" cy="2967040"/>
        </p:xfrm>
        <a:graphic>
          <a:graphicData uri="http://schemas.openxmlformats.org/drawingml/2006/table">
            <a:tbl>
              <a:tblPr firstRow="1" bandRow="1">
                <a:effectLst/>
                <a:tableStyleId>{22838BEF-8BB2-4498-84A7-C5851F593DF1}</a:tableStyleId>
              </a:tblPr>
              <a:tblGrid>
                <a:gridCol w="2623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0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80">
                <a:tc>
                  <a:txBody>
                    <a:bodyPr/>
                    <a:lstStyle/>
                    <a:p>
                      <a:pPr marL="0" lvl="0" algn="l" defTabSz="914400" rtl="0" hangingPunct="1"/>
                      <a:r>
                        <a:rPr lang="it-IT" sz="1800" b="1" kern="1200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"/>
                        </a:rPr>
                        <a:t>PLT</a:t>
                      </a:r>
                    </a:p>
                  </a:txBody>
                  <a:tcPr marL="91447" marR="91447" marT="45724" marB="45724"/>
                </a:tc>
                <a:tc>
                  <a:txBody>
                    <a:bodyPr/>
                    <a:lstStyle/>
                    <a:p>
                      <a:pPr lvl="0"/>
                      <a:r>
                        <a:rPr lang="it-IT" sz="1800" b="0">
                          <a:latin typeface="Calibri"/>
                        </a:rPr>
                        <a:t>145.000/mcl</a:t>
                      </a:r>
                    </a:p>
                  </a:txBody>
                  <a:tcPr marL="91447" marR="91447" marT="45724" marB="4572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pPr marL="0" lvl="0" algn="l" defTabSz="914400" rtl="0" hangingPunct="1"/>
                      <a:r>
                        <a:rPr lang="it-IT" sz="1800" b="1" kern="1200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"/>
                        </a:rPr>
                        <a:t>AST/ALT</a:t>
                      </a:r>
                    </a:p>
                  </a:txBody>
                  <a:tcPr marL="91447" marR="91447" marT="45724" marB="45724"/>
                </a:tc>
                <a:tc>
                  <a:txBody>
                    <a:bodyPr/>
                    <a:lstStyle/>
                    <a:p>
                      <a:pPr lvl="0"/>
                      <a:r>
                        <a:rPr lang="it-IT" sz="1800"/>
                        <a:t>81 / 44 U/L</a:t>
                      </a:r>
                    </a:p>
                  </a:txBody>
                  <a:tcPr marL="91447" marR="91447" marT="45724" marB="4572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pPr marL="0" lvl="0" algn="l" defTabSz="914400" rtl="0" hangingPunct="1"/>
                      <a:r>
                        <a:rPr lang="it-IT" sz="1800" b="1" kern="1200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"/>
                        </a:rPr>
                        <a:t>Gamma GT </a:t>
                      </a:r>
                    </a:p>
                  </a:txBody>
                  <a:tcPr marL="91447" marR="91447" marT="45724" marB="45724"/>
                </a:tc>
                <a:tc>
                  <a:txBody>
                    <a:bodyPr/>
                    <a:lstStyle/>
                    <a:p>
                      <a:pPr lvl="0"/>
                      <a:r>
                        <a:rPr lang="it-IT" sz="1800"/>
                        <a:t>102 U/L</a:t>
                      </a:r>
                    </a:p>
                  </a:txBody>
                  <a:tcPr marL="91447" marR="91447" marT="45724" marB="4572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pPr marL="0" lvl="0" algn="l" defTabSz="914400" rtl="0" hangingPunct="1"/>
                      <a:r>
                        <a:rPr lang="it-IT" sz="1800" b="1" kern="1200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"/>
                        </a:rPr>
                        <a:t>Total Bilirubin</a:t>
                      </a:r>
                    </a:p>
                  </a:txBody>
                  <a:tcPr marL="91447" marR="91447" marT="45724" marB="45724"/>
                </a:tc>
                <a:tc>
                  <a:txBody>
                    <a:bodyPr/>
                    <a:lstStyle/>
                    <a:p>
                      <a:pPr lvl="0"/>
                      <a:r>
                        <a:rPr lang="it-IT" sz="1800"/>
                        <a:t>1,1 mg/dL</a:t>
                      </a:r>
                    </a:p>
                  </a:txBody>
                  <a:tcPr marL="91447" marR="91447" marT="45724" marB="4572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pPr marL="0" lvl="0" algn="l" defTabSz="914400" rtl="0" hangingPunct="1"/>
                      <a:r>
                        <a:rPr lang="it-IT" sz="1800" b="1" kern="1200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"/>
                        </a:rPr>
                        <a:t>PT-INR</a:t>
                      </a:r>
                    </a:p>
                  </a:txBody>
                  <a:tcPr marL="91447" marR="91447" marT="45724" marB="45724"/>
                </a:tc>
                <a:tc>
                  <a:txBody>
                    <a:bodyPr/>
                    <a:lstStyle/>
                    <a:p>
                      <a:pPr lvl="0"/>
                      <a:r>
                        <a:rPr lang="it-IT" sz="1800"/>
                        <a:t>1,15</a:t>
                      </a:r>
                    </a:p>
                  </a:txBody>
                  <a:tcPr marL="91447" marR="91447" marT="45724" marB="4572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pPr marL="0" lvl="0" algn="l" defTabSz="914400" rtl="0" hangingPunct="1"/>
                      <a:r>
                        <a:rPr lang="it-IT" sz="1800" b="1" kern="1200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"/>
                        </a:rPr>
                        <a:t>Albumin</a:t>
                      </a:r>
                    </a:p>
                  </a:txBody>
                  <a:tcPr marL="91447" marR="91447" marT="45724" marB="45724"/>
                </a:tc>
                <a:tc>
                  <a:txBody>
                    <a:bodyPr/>
                    <a:lstStyle/>
                    <a:p>
                      <a:pPr lvl="0"/>
                      <a:r>
                        <a:rPr lang="it-IT" sz="1800"/>
                        <a:t>3,9 g/dL</a:t>
                      </a:r>
                    </a:p>
                  </a:txBody>
                  <a:tcPr marL="91447" marR="91447" marT="45724" marB="4572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pPr marL="0" lvl="0" algn="l" defTabSz="914400" rtl="0" hangingPunct="1"/>
                      <a:r>
                        <a:rPr lang="it-IT" sz="1800" b="1" kern="1200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"/>
                        </a:rPr>
                        <a:t>Creatinin</a:t>
                      </a:r>
                    </a:p>
                  </a:txBody>
                  <a:tcPr marL="91447" marR="91447" marT="45724" marB="45724"/>
                </a:tc>
                <a:tc>
                  <a:txBody>
                    <a:bodyPr/>
                    <a:lstStyle/>
                    <a:p>
                      <a:pPr lvl="0"/>
                      <a:r>
                        <a:rPr lang="it-IT" sz="1800"/>
                        <a:t>1,9 mg/dL</a:t>
                      </a:r>
                    </a:p>
                  </a:txBody>
                  <a:tcPr marL="91447" marR="91447" marT="45724" marB="4572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pPr marL="0" lvl="0" algn="l" defTabSz="914400" rtl="0" hangingPunct="1"/>
                      <a:r>
                        <a:rPr lang="it-IT" sz="1800" b="1" kern="1200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"/>
                        </a:rPr>
                        <a:t>Sodium</a:t>
                      </a:r>
                    </a:p>
                  </a:txBody>
                  <a:tcPr marL="91447" marR="91447" marT="45724" marB="45724"/>
                </a:tc>
                <a:tc>
                  <a:txBody>
                    <a:bodyPr/>
                    <a:lstStyle/>
                    <a:p>
                      <a:pPr lvl="0"/>
                      <a:r>
                        <a:rPr lang="it-IT" sz="1800"/>
                        <a:t>138 mEq/L</a:t>
                      </a:r>
                    </a:p>
                  </a:txBody>
                  <a:tcPr marL="91447" marR="91447" marT="45724" marB="45724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CasellaDiTesto 9">
            <a:extLst>
              <a:ext uri="{FF2B5EF4-FFF2-40B4-BE49-F238E27FC236}">
                <a16:creationId xmlns:a16="http://schemas.microsoft.com/office/drawing/2014/main" id="{E81C10CE-2338-B655-B1C2-552A71D10819}"/>
              </a:ext>
            </a:extLst>
          </p:cNvPr>
          <p:cNvSpPr txBox="1"/>
          <p:nvPr/>
        </p:nvSpPr>
        <p:spPr>
          <a:xfrm>
            <a:off x="6762750" y="966788"/>
            <a:ext cx="2486025" cy="400050"/>
          </a:xfrm>
          <a:prstGeom prst="rect">
            <a:avLst/>
          </a:prstGeom>
          <a:noFill/>
          <a:ln cap="flat">
            <a:noFill/>
          </a:ln>
        </p:spPr>
        <p:txBody>
          <a:bodyPr anchorCtr="1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1" i="1" ker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Summarizing</a:t>
            </a:r>
          </a:p>
        </p:txBody>
      </p:sp>
      <p:sp>
        <p:nvSpPr>
          <p:cNvPr id="6" name="CasellaDiTesto 4">
            <a:extLst>
              <a:ext uri="{FF2B5EF4-FFF2-40B4-BE49-F238E27FC236}">
                <a16:creationId xmlns:a16="http://schemas.microsoft.com/office/drawing/2014/main" id="{B0EAA2E3-204B-116B-FA7F-AA921D4CDAAB}"/>
              </a:ext>
            </a:extLst>
          </p:cNvPr>
          <p:cNvSpPr txBox="1"/>
          <p:nvPr/>
        </p:nvSpPr>
        <p:spPr>
          <a:xfrm>
            <a:off x="6932613" y="1366838"/>
            <a:ext cx="5264150" cy="2541587"/>
          </a:xfrm>
          <a:prstGeom prst="rect">
            <a:avLst/>
          </a:prstGeom>
          <a:noFill/>
          <a:ln cap="flat">
            <a:noFill/>
          </a:ln>
        </p:spPr>
        <p:txBody>
          <a:bodyPr>
            <a:spAutoFit/>
          </a:bodyPr>
          <a:lstStyle/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Calibri"/>
              </a:rPr>
              <a:t>Liver cirrhosis with preserved function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Calibri"/>
              </a:rPr>
              <a:t>Portal hypertension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Calibri"/>
              </a:rPr>
              <a:t>Early recurrence of multifocal HCC 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Calibri"/>
              </a:rPr>
              <a:t>Multiple comorbidities which represent a contraindication to liver transplantation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ker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CasellaDiTesto 4">
            <a:extLst>
              <a:ext uri="{FF2B5EF4-FFF2-40B4-BE49-F238E27FC236}">
                <a16:creationId xmlns:a16="http://schemas.microsoft.com/office/drawing/2014/main" id="{5C5B3EE1-861F-C087-E26A-991537E0FBAD}"/>
              </a:ext>
            </a:extLst>
          </p:cNvPr>
          <p:cNvSpPr txBox="1"/>
          <p:nvPr/>
        </p:nvSpPr>
        <p:spPr>
          <a:xfrm>
            <a:off x="388938" y="1603375"/>
            <a:ext cx="6127750" cy="1295400"/>
          </a:xfrm>
          <a:prstGeom prst="rect">
            <a:avLst/>
          </a:prstGeom>
          <a:noFill/>
          <a:ln cap="flat">
            <a:noFill/>
          </a:ln>
        </p:spPr>
        <p:txBody>
          <a:bodyPr>
            <a:spAutoFit/>
          </a:bodyPr>
          <a:lstStyle/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 dirty="0">
                <a:solidFill>
                  <a:srgbClr val="000000"/>
                </a:solidFill>
                <a:latin typeface="Calibri"/>
              </a:rPr>
              <a:t>Diabetes mellitus with chronic renal failure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 dirty="0">
                <a:solidFill>
                  <a:srgbClr val="000000"/>
                </a:solidFill>
                <a:latin typeface="Calibri"/>
              </a:rPr>
              <a:t>In 2022 breast cancer undergoing surgery + RT/CT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kern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CasellaDiTesto 9">
            <a:extLst>
              <a:ext uri="{FF2B5EF4-FFF2-40B4-BE49-F238E27FC236}">
                <a16:creationId xmlns:a16="http://schemas.microsoft.com/office/drawing/2014/main" id="{B5CC2AD4-25B0-F6F2-E4CA-9C0DE74A9334}"/>
              </a:ext>
            </a:extLst>
          </p:cNvPr>
          <p:cNvSpPr txBox="1"/>
          <p:nvPr/>
        </p:nvSpPr>
        <p:spPr>
          <a:xfrm>
            <a:off x="1150938" y="1133475"/>
            <a:ext cx="3414712" cy="400050"/>
          </a:xfrm>
          <a:prstGeom prst="rect">
            <a:avLst/>
          </a:prstGeom>
          <a:noFill/>
          <a:ln cap="flat">
            <a:noFill/>
          </a:ln>
        </p:spPr>
        <p:txBody>
          <a:bodyPr anchorCtr="1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1" i="1" ker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Past medical history</a:t>
            </a:r>
          </a:p>
        </p:txBody>
      </p:sp>
      <p:sp>
        <p:nvSpPr>
          <p:cNvPr id="9" name="CasellaDiTesto 9">
            <a:extLst>
              <a:ext uri="{FF2B5EF4-FFF2-40B4-BE49-F238E27FC236}">
                <a16:creationId xmlns:a16="http://schemas.microsoft.com/office/drawing/2014/main" id="{38AE71AF-29C3-1663-4C9E-B6D8BDF214E2}"/>
              </a:ext>
            </a:extLst>
          </p:cNvPr>
          <p:cNvSpPr txBox="1"/>
          <p:nvPr/>
        </p:nvSpPr>
        <p:spPr>
          <a:xfrm>
            <a:off x="7178675" y="4008438"/>
            <a:ext cx="4084638" cy="400050"/>
          </a:xfrm>
          <a:prstGeom prst="rect">
            <a:avLst/>
          </a:prstGeom>
          <a:noFill/>
          <a:ln cap="flat">
            <a:noFill/>
          </a:ln>
        </p:spPr>
        <p:txBody>
          <a:bodyPr anchorCtr="1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1" ker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What treatment would you propose?</a:t>
            </a:r>
            <a:endParaRPr lang="it-IT" sz="2000" b="1" i="1" kern="0">
              <a:solidFill>
                <a:srgbClr val="FF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</p:txBody>
      </p:sp>
      <p:sp>
        <p:nvSpPr>
          <p:cNvPr id="10" name="CasellaDiTesto 4">
            <a:extLst>
              <a:ext uri="{FF2B5EF4-FFF2-40B4-BE49-F238E27FC236}">
                <a16:creationId xmlns:a16="http://schemas.microsoft.com/office/drawing/2014/main" id="{4130A3EC-B231-365F-72AE-3E35230D890F}"/>
              </a:ext>
            </a:extLst>
          </p:cNvPr>
          <p:cNvSpPr txBox="1"/>
          <p:nvPr/>
        </p:nvSpPr>
        <p:spPr>
          <a:xfrm>
            <a:off x="6927850" y="4608513"/>
            <a:ext cx="4198938" cy="2127250"/>
          </a:xfrm>
          <a:prstGeom prst="rect">
            <a:avLst/>
          </a:prstGeom>
          <a:noFill/>
          <a:ln cap="flat">
            <a:noFill/>
          </a:ln>
        </p:spPr>
        <p:txBody>
          <a:bodyPr>
            <a:spAutoFit/>
          </a:bodyPr>
          <a:lstStyle/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Calibri"/>
              </a:rPr>
              <a:t>TACE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Calibri"/>
              </a:rPr>
              <a:t>THERMAL ABLATION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Calibri"/>
              </a:rPr>
              <a:t>SYSTEMIC THERAPY 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Calibri"/>
              </a:rPr>
              <a:t>BEST SUPPORTIVE CARE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kern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DB12E-BFF3-1F60-0D31-5CB98DAA3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7BFDF32-A120-5C38-D1B3-8F0DB9F88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570" y="0"/>
            <a:ext cx="7871859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D37F7AB-98D6-5EFE-9DF0-04B2E47CF269}"/>
              </a:ext>
            </a:extLst>
          </p:cNvPr>
          <p:cNvSpPr txBox="1"/>
          <p:nvPr/>
        </p:nvSpPr>
        <p:spPr>
          <a:xfrm>
            <a:off x="8521700" y="2623235"/>
            <a:ext cx="3314700" cy="1294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F0502020204030204" pitchFamily="34" charset="0"/>
              </a:rPr>
              <a:t>The concept of therapeutic hierarchy for patients with hepatocellular carcinoma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6F73F74-3389-1B79-CCD2-9115ABE5A988}"/>
              </a:ext>
            </a:extLst>
          </p:cNvPr>
          <p:cNvSpPr/>
          <p:nvPr/>
        </p:nvSpPr>
        <p:spPr>
          <a:xfrm>
            <a:off x="628649" y="2457726"/>
            <a:ext cx="7505700" cy="17341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554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5">
            <a:extLst>
              <a:ext uri="{FF2B5EF4-FFF2-40B4-BE49-F238E27FC236}">
                <a16:creationId xmlns:a16="http://schemas.microsoft.com/office/drawing/2014/main" id="{5EA04831-01A4-0E83-76A7-B359D11054E2}"/>
              </a:ext>
            </a:extLst>
          </p:cNvPr>
          <p:cNvSpPr txBox="1"/>
          <p:nvPr/>
        </p:nvSpPr>
        <p:spPr>
          <a:xfrm>
            <a:off x="685800" y="369888"/>
            <a:ext cx="5619750" cy="369887"/>
          </a:xfrm>
          <a:prstGeom prst="rect">
            <a:avLst/>
          </a:prstGeom>
          <a:noFill/>
          <a:ln cap="flat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b="1" ker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Scenario 3</a:t>
            </a:r>
          </a:p>
        </p:txBody>
      </p:sp>
      <p:sp>
        <p:nvSpPr>
          <p:cNvPr id="3" name="CasellaDiTesto 9">
            <a:extLst>
              <a:ext uri="{FF2B5EF4-FFF2-40B4-BE49-F238E27FC236}">
                <a16:creationId xmlns:a16="http://schemas.microsoft.com/office/drawing/2014/main" id="{DEAA8CC0-70DF-8143-2974-27C6A9B75B54}"/>
              </a:ext>
            </a:extLst>
          </p:cNvPr>
          <p:cNvSpPr txBox="1"/>
          <p:nvPr/>
        </p:nvSpPr>
        <p:spPr>
          <a:xfrm>
            <a:off x="3452813" y="134938"/>
            <a:ext cx="5286375" cy="584200"/>
          </a:xfrm>
          <a:prstGeom prst="rect">
            <a:avLst/>
          </a:prstGeom>
          <a:noFill/>
          <a:ln cap="flat">
            <a:noFill/>
          </a:ln>
        </p:spPr>
        <p:txBody>
          <a:bodyPr anchorCtr="1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3200" b="1" i="1" ker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Female,  66 years</a:t>
            </a:r>
          </a:p>
        </p:txBody>
      </p:sp>
      <p:graphicFrame>
        <p:nvGraphicFramePr>
          <p:cNvPr id="4" name="Tabella 5">
            <a:extLst>
              <a:ext uri="{FF2B5EF4-FFF2-40B4-BE49-F238E27FC236}">
                <a16:creationId xmlns:a16="http://schemas.microsoft.com/office/drawing/2014/main" id="{0774E076-E7AD-AA8C-8CEA-701F1B7273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039377"/>
              </p:ext>
            </p:extLst>
          </p:nvPr>
        </p:nvGraphicFramePr>
        <p:xfrm>
          <a:off x="685800" y="3381375"/>
          <a:ext cx="5264150" cy="2225676"/>
        </p:xfrm>
        <a:graphic>
          <a:graphicData uri="http://schemas.openxmlformats.org/drawingml/2006/table">
            <a:tbl>
              <a:tblPr firstRow="1" bandRow="1">
                <a:effectLst/>
                <a:tableStyleId>{22838BEF-8BB2-4498-84A7-C5851F593DF1}</a:tableStyleId>
              </a:tblPr>
              <a:tblGrid>
                <a:gridCol w="2623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0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946">
                <a:tc>
                  <a:txBody>
                    <a:bodyPr/>
                    <a:lstStyle/>
                    <a:p>
                      <a:pPr lvl="0"/>
                      <a:r>
                        <a:rPr lang="it-IT" sz="1800" b="1" kern="1200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"/>
                        </a:rPr>
                        <a:t>AST/ALT</a:t>
                      </a:r>
                    </a:p>
                  </a:txBody>
                  <a:tcPr marL="91447" marR="91447" marT="45733" marB="45733"/>
                </a:tc>
                <a:tc>
                  <a:txBody>
                    <a:bodyPr/>
                    <a:lstStyle/>
                    <a:p>
                      <a:pPr lvl="0"/>
                      <a:r>
                        <a:rPr lang="it-IT" sz="1800" b="0">
                          <a:latin typeface="Calibri"/>
                        </a:rPr>
                        <a:t>81 / 44 U/L</a:t>
                      </a:r>
                    </a:p>
                  </a:txBody>
                  <a:tcPr marL="91447" marR="91447" marT="45733" marB="4573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lvl="0"/>
                      <a:r>
                        <a:rPr lang="it-IT" sz="1800" b="1" kern="1200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"/>
                        </a:rPr>
                        <a:t>Total bilirubin</a:t>
                      </a:r>
                    </a:p>
                  </a:txBody>
                  <a:tcPr marL="91447" marR="91447" marT="45733" marB="45733"/>
                </a:tc>
                <a:tc>
                  <a:txBody>
                    <a:bodyPr/>
                    <a:lstStyle/>
                    <a:p>
                      <a:pPr lvl="0"/>
                      <a:r>
                        <a:rPr lang="it-IT" sz="1800"/>
                        <a:t>2,3 mg/dL</a:t>
                      </a:r>
                    </a:p>
                  </a:txBody>
                  <a:tcPr marL="91447" marR="91447" marT="45733" marB="4573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lvl="0"/>
                      <a:r>
                        <a:rPr lang="it-IT" sz="1800" b="1" kern="1200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"/>
                        </a:rPr>
                        <a:t>PT-INR</a:t>
                      </a:r>
                    </a:p>
                  </a:txBody>
                  <a:tcPr marL="91447" marR="91447" marT="45733" marB="45733"/>
                </a:tc>
                <a:tc>
                  <a:txBody>
                    <a:bodyPr/>
                    <a:lstStyle/>
                    <a:p>
                      <a:pPr lvl="0"/>
                      <a:r>
                        <a:rPr lang="it-IT" sz="1800"/>
                        <a:t>1,4</a:t>
                      </a:r>
                    </a:p>
                  </a:txBody>
                  <a:tcPr marL="91447" marR="91447" marT="45733" marB="4573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lvl="0"/>
                      <a:r>
                        <a:rPr lang="it-IT" sz="1800" b="1" kern="1200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"/>
                        </a:rPr>
                        <a:t>Albumin </a:t>
                      </a:r>
                    </a:p>
                  </a:txBody>
                  <a:tcPr marL="91447" marR="91447" marT="45733" marB="45733"/>
                </a:tc>
                <a:tc>
                  <a:txBody>
                    <a:bodyPr/>
                    <a:lstStyle/>
                    <a:p>
                      <a:pPr lvl="0"/>
                      <a:r>
                        <a:rPr lang="it-IT" sz="1800" dirty="0"/>
                        <a:t>2,9 g/</a:t>
                      </a:r>
                      <a:r>
                        <a:rPr lang="it-IT" sz="1800" dirty="0" err="1"/>
                        <a:t>dL</a:t>
                      </a:r>
                      <a:endParaRPr lang="it-IT" sz="1800" dirty="0"/>
                    </a:p>
                  </a:txBody>
                  <a:tcPr marL="91447" marR="91447" marT="45733" marB="4573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lvl="0"/>
                      <a:r>
                        <a:rPr lang="it-IT" sz="1800" b="1" kern="1200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"/>
                        </a:rPr>
                        <a:t>Creatinin</a:t>
                      </a:r>
                    </a:p>
                  </a:txBody>
                  <a:tcPr marL="91447" marR="91447" marT="45733" marB="45733"/>
                </a:tc>
                <a:tc>
                  <a:txBody>
                    <a:bodyPr/>
                    <a:lstStyle/>
                    <a:p>
                      <a:pPr lvl="0"/>
                      <a:r>
                        <a:rPr lang="it-IT" sz="1800" dirty="0"/>
                        <a:t> mg/</a:t>
                      </a:r>
                      <a:r>
                        <a:rPr lang="it-IT" sz="1800" dirty="0" err="1"/>
                        <a:t>dL</a:t>
                      </a:r>
                      <a:endParaRPr lang="it-IT" sz="1800" dirty="0"/>
                    </a:p>
                  </a:txBody>
                  <a:tcPr marL="91447" marR="91447" marT="45733" marB="4573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lvl="0"/>
                      <a:r>
                        <a:rPr lang="it-IT" sz="1800" b="1" kern="1200">
                          <a:solidFill>
                            <a:srgbClr val="203864"/>
                          </a:solidFill>
                          <a:effectLst>
                            <a:outerShdw dist="38096" dir="2700000">
                              <a:srgbClr val="000000"/>
                            </a:outerShdw>
                          </a:effectLst>
                          <a:latin typeface="Calibri"/>
                        </a:rPr>
                        <a:t>Sodium</a:t>
                      </a:r>
                    </a:p>
                  </a:txBody>
                  <a:tcPr marL="91447" marR="91447" marT="45733" marB="45733"/>
                </a:tc>
                <a:tc>
                  <a:txBody>
                    <a:bodyPr/>
                    <a:lstStyle/>
                    <a:p>
                      <a:pPr lvl="0"/>
                      <a:r>
                        <a:rPr lang="it-IT" sz="1800" dirty="0"/>
                        <a:t>138 </a:t>
                      </a:r>
                      <a:r>
                        <a:rPr lang="it-IT" sz="1800" dirty="0" err="1"/>
                        <a:t>mEq</a:t>
                      </a:r>
                      <a:r>
                        <a:rPr lang="it-IT" sz="1800" dirty="0"/>
                        <a:t>/L</a:t>
                      </a:r>
                    </a:p>
                  </a:txBody>
                  <a:tcPr marL="91447" marR="91447" marT="45733" marB="4573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CasellaDiTesto 9">
            <a:extLst>
              <a:ext uri="{FF2B5EF4-FFF2-40B4-BE49-F238E27FC236}">
                <a16:creationId xmlns:a16="http://schemas.microsoft.com/office/drawing/2014/main" id="{F906BC03-A0BE-2E1C-B84C-3167CB682FCA}"/>
              </a:ext>
            </a:extLst>
          </p:cNvPr>
          <p:cNvSpPr txBox="1"/>
          <p:nvPr/>
        </p:nvSpPr>
        <p:spPr>
          <a:xfrm>
            <a:off x="6762750" y="966788"/>
            <a:ext cx="2486025" cy="400050"/>
          </a:xfrm>
          <a:prstGeom prst="rect">
            <a:avLst/>
          </a:prstGeom>
          <a:noFill/>
          <a:ln cap="flat">
            <a:noFill/>
          </a:ln>
        </p:spPr>
        <p:txBody>
          <a:bodyPr anchorCtr="1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1" i="1" ker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Summarizing</a:t>
            </a:r>
          </a:p>
        </p:txBody>
      </p:sp>
      <p:sp>
        <p:nvSpPr>
          <p:cNvPr id="6" name="CasellaDiTesto 9">
            <a:extLst>
              <a:ext uri="{FF2B5EF4-FFF2-40B4-BE49-F238E27FC236}">
                <a16:creationId xmlns:a16="http://schemas.microsoft.com/office/drawing/2014/main" id="{42F251AB-07D9-AABB-29C4-8028523A4BDF}"/>
              </a:ext>
            </a:extLst>
          </p:cNvPr>
          <p:cNvSpPr txBox="1"/>
          <p:nvPr/>
        </p:nvSpPr>
        <p:spPr>
          <a:xfrm>
            <a:off x="1150938" y="1182688"/>
            <a:ext cx="3414712" cy="400050"/>
          </a:xfrm>
          <a:prstGeom prst="rect">
            <a:avLst/>
          </a:prstGeom>
          <a:noFill/>
          <a:ln cap="flat">
            <a:noFill/>
          </a:ln>
        </p:spPr>
        <p:txBody>
          <a:bodyPr anchorCtr="1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1" i="1" ker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Past medical history</a:t>
            </a:r>
          </a:p>
        </p:txBody>
      </p:sp>
      <p:sp>
        <p:nvSpPr>
          <p:cNvPr id="7" name="CasellaDiTesto 4">
            <a:extLst>
              <a:ext uri="{FF2B5EF4-FFF2-40B4-BE49-F238E27FC236}">
                <a16:creationId xmlns:a16="http://schemas.microsoft.com/office/drawing/2014/main" id="{252474F4-35D5-22F4-AA1E-B8FC8B052501}"/>
              </a:ext>
            </a:extLst>
          </p:cNvPr>
          <p:cNvSpPr txBox="1"/>
          <p:nvPr/>
        </p:nvSpPr>
        <p:spPr>
          <a:xfrm>
            <a:off x="6927850" y="1365250"/>
            <a:ext cx="5264150" cy="2957513"/>
          </a:xfrm>
          <a:prstGeom prst="rect">
            <a:avLst/>
          </a:prstGeom>
          <a:noFill/>
          <a:ln cap="flat">
            <a:noFill/>
          </a:ln>
        </p:spPr>
        <p:txBody>
          <a:bodyPr>
            <a:spAutoFit/>
          </a:bodyPr>
          <a:lstStyle/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 dirty="0">
                <a:solidFill>
                  <a:srgbClr val="000000"/>
                </a:solidFill>
                <a:latin typeface="Calibri"/>
              </a:rPr>
              <a:t>Liver cirrhosis in labile functional compensation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 dirty="0">
                <a:solidFill>
                  <a:srgbClr val="000000"/>
                </a:solidFill>
                <a:latin typeface="Calibri"/>
              </a:rPr>
              <a:t>     (CHILD A6)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 dirty="0">
                <a:solidFill>
                  <a:srgbClr val="000000"/>
                </a:solidFill>
                <a:latin typeface="Calibri"/>
              </a:rPr>
              <a:t>Portal hypertension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 dirty="0">
                <a:solidFill>
                  <a:srgbClr val="000000"/>
                </a:solidFill>
                <a:latin typeface="Calibri"/>
              </a:rPr>
              <a:t>Early recurrence of multifocal HCC 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 dirty="0">
                <a:solidFill>
                  <a:srgbClr val="000000"/>
                </a:solidFill>
                <a:latin typeface="Calibri"/>
              </a:rPr>
              <a:t>Multiple comorbidities which represent a contraindication to transplantation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kern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CasellaDiTesto 4">
            <a:extLst>
              <a:ext uri="{FF2B5EF4-FFF2-40B4-BE49-F238E27FC236}">
                <a16:creationId xmlns:a16="http://schemas.microsoft.com/office/drawing/2014/main" id="{E8665F11-E444-7E48-2145-D1C9DBC27F88}"/>
              </a:ext>
            </a:extLst>
          </p:cNvPr>
          <p:cNvSpPr txBox="1"/>
          <p:nvPr/>
        </p:nvSpPr>
        <p:spPr>
          <a:xfrm>
            <a:off x="388938" y="1603375"/>
            <a:ext cx="6127750" cy="1295400"/>
          </a:xfrm>
          <a:prstGeom prst="rect">
            <a:avLst/>
          </a:prstGeom>
          <a:noFill/>
          <a:ln cap="flat">
            <a:noFill/>
          </a:ln>
        </p:spPr>
        <p:txBody>
          <a:bodyPr>
            <a:spAutoFit/>
          </a:bodyPr>
          <a:lstStyle/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 dirty="0">
                <a:solidFill>
                  <a:srgbClr val="000000"/>
                </a:solidFill>
                <a:latin typeface="Calibri"/>
              </a:rPr>
              <a:t>Diabetes mellitus with chronic renal failure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 dirty="0">
                <a:solidFill>
                  <a:srgbClr val="000000"/>
                </a:solidFill>
                <a:latin typeface="Calibri"/>
              </a:rPr>
              <a:t>In 2022 breast cancer undergoing surgery + RT/CT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kern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CasellaDiTesto 13">
            <a:extLst>
              <a:ext uri="{FF2B5EF4-FFF2-40B4-BE49-F238E27FC236}">
                <a16:creationId xmlns:a16="http://schemas.microsoft.com/office/drawing/2014/main" id="{E3934A73-0B08-4656-931C-9BB30D781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891213"/>
            <a:ext cx="6097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it-IT">
                <a:solidFill>
                  <a:srgbClr val="000000"/>
                </a:solidFill>
              </a:rPr>
              <a:t>After previous MWTA transient appearance of </a:t>
            </a:r>
            <a:r>
              <a:rPr lang="en-US" altLang="it-IT" b="1">
                <a:solidFill>
                  <a:srgbClr val="000000"/>
                </a:solidFill>
              </a:rPr>
              <a:t>ascites</a:t>
            </a:r>
            <a:endParaRPr lang="it-IT" altLang="it-IT" b="1">
              <a:solidFill>
                <a:srgbClr val="000000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26568AA-56EF-E4DC-A803-B69941F53162}"/>
              </a:ext>
            </a:extLst>
          </p:cNvPr>
          <p:cNvSpPr txBox="1"/>
          <p:nvPr/>
        </p:nvSpPr>
        <p:spPr>
          <a:xfrm>
            <a:off x="7178675" y="4008438"/>
            <a:ext cx="4084638" cy="400050"/>
          </a:xfrm>
          <a:prstGeom prst="rect">
            <a:avLst/>
          </a:prstGeom>
          <a:noFill/>
          <a:ln cap="flat">
            <a:noFill/>
          </a:ln>
        </p:spPr>
        <p:txBody>
          <a:bodyPr anchorCtr="1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1" ker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What treatment would you propose?</a:t>
            </a:r>
            <a:endParaRPr lang="it-IT" sz="2000" b="1" i="1" kern="0">
              <a:solidFill>
                <a:srgbClr val="FF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</p:txBody>
      </p:sp>
      <p:sp>
        <p:nvSpPr>
          <p:cNvPr id="11" name="CasellaDiTesto 4">
            <a:extLst>
              <a:ext uri="{FF2B5EF4-FFF2-40B4-BE49-F238E27FC236}">
                <a16:creationId xmlns:a16="http://schemas.microsoft.com/office/drawing/2014/main" id="{B8B7443A-56A0-C54B-DEDE-94B83ACE4A6C}"/>
              </a:ext>
            </a:extLst>
          </p:cNvPr>
          <p:cNvSpPr txBox="1"/>
          <p:nvPr/>
        </p:nvSpPr>
        <p:spPr>
          <a:xfrm>
            <a:off x="6927850" y="4608513"/>
            <a:ext cx="4198938" cy="2127250"/>
          </a:xfrm>
          <a:prstGeom prst="rect">
            <a:avLst/>
          </a:prstGeom>
          <a:noFill/>
          <a:ln cap="flat">
            <a:noFill/>
          </a:ln>
        </p:spPr>
        <p:txBody>
          <a:bodyPr>
            <a:spAutoFit/>
          </a:bodyPr>
          <a:lstStyle/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Calibri"/>
              </a:rPr>
              <a:t>TACE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Calibri"/>
              </a:rPr>
              <a:t>THERMAL ABLATION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Calibri"/>
              </a:rPr>
              <a:t>SYSTEMIC THERAPY 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000000"/>
                </a:solidFill>
                <a:latin typeface="Calibri"/>
              </a:rPr>
              <a:t>BEST SUPPORTIVE CARE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kern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4AFFD-193F-8293-715F-06DB38CAC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53EA066-C01E-1730-BAF9-6B99A6F73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570" y="0"/>
            <a:ext cx="7871859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90C0688-25E6-12E9-4F43-1CA5EB4189AA}"/>
              </a:ext>
            </a:extLst>
          </p:cNvPr>
          <p:cNvSpPr txBox="1"/>
          <p:nvPr/>
        </p:nvSpPr>
        <p:spPr>
          <a:xfrm>
            <a:off x="8521700" y="2623235"/>
            <a:ext cx="3314700" cy="1294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F0502020204030204" pitchFamily="34" charset="0"/>
              </a:rPr>
              <a:t>The concept of therapeutic hierarchy for patients with hepatocellular carcinoma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239E82EF-0CFD-D9AE-DA2E-2D92F2BA924A}"/>
              </a:ext>
            </a:extLst>
          </p:cNvPr>
          <p:cNvSpPr/>
          <p:nvPr/>
        </p:nvSpPr>
        <p:spPr>
          <a:xfrm>
            <a:off x="628649" y="5099327"/>
            <a:ext cx="7505700" cy="812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700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magine 1">
            <a:extLst>
              <a:ext uri="{FF2B5EF4-FFF2-40B4-BE49-F238E27FC236}">
                <a16:creationId xmlns:a16="http://schemas.microsoft.com/office/drawing/2014/main" id="{180C8B2B-47FB-9415-4327-18537DC8B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71" b="15370"/>
          <a:stretch>
            <a:fillRect/>
          </a:stretch>
        </p:blipFill>
        <p:spPr bwMode="auto">
          <a:xfrm>
            <a:off x="3365500" y="815975"/>
            <a:ext cx="5011738" cy="4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4">
            <a:extLst>
              <a:ext uri="{FF2B5EF4-FFF2-40B4-BE49-F238E27FC236}">
                <a16:creationId xmlns:a16="http://schemas.microsoft.com/office/drawing/2014/main" id="{B9823BE4-51DD-F620-867C-0B35D15B18B3}"/>
              </a:ext>
            </a:extLst>
          </p:cNvPr>
          <p:cNvSpPr txBox="1"/>
          <p:nvPr/>
        </p:nvSpPr>
        <p:spPr>
          <a:xfrm>
            <a:off x="4594225" y="5810250"/>
            <a:ext cx="1958975" cy="344488"/>
          </a:xfrm>
          <a:prstGeom prst="rect">
            <a:avLst/>
          </a:prstGeom>
          <a:noFill/>
          <a:ln cap="flat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33" b="1">
                <a:solidFill>
                  <a:srgbClr val="2F5597"/>
                </a:solidFill>
                <a:latin typeface="Calibri"/>
              </a:rPr>
              <a:t>80% of venous flow</a:t>
            </a:r>
          </a:p>
        </p:txBody>
      </p:sp>
      <p:sp>
        <p:nvSpPr>
          <p:cNvPr id="4" name="CasellaDiTesto 5">
            <a:extLst>
              <a:ext uri="{FF2B5EF4-FFF2-40B4-BE49-F238E27FC236}">
                <a16:creationId xmlns:a16="http://schemas.microsoft.com/office/drawing/2014/main" id="{39DF0D73-20A5-7170-A704-F5E338A83924}"/>
              </a:ext>
            </a:extLst>
          </p:cNvPr>
          <p:cNvSpPr txBox="1"/>
          <p:nvPr/>
        </p:nvSpPr>
        <p:spPr>
          <a:xfrm>
            <a:off x="7221538" y="5810250"/>
            <a:ext cx="2220912" cy="344488"/>
          </a:xfrm>
          <a:prstGeom prst="rect">
            <a:avLst/>
          </a:prstGeom>
          <a:noFill/>
          <a:ln cap="flat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33" b="1">
                <a:solidFill>
                  <a:srgbClr val="FF0000"/>
                </a:solidFill>
                <a:latin typeface="Calibri"/>
              </a:rPr>
              <a:t>20% of arterious flow</a:t>
            </a:r>
          </a:p>
        </p:txBody>
      </p:sp>
      <p:cxnSp>
        <p:nvCxnSpPr>
          <p:cNvPr id="7173" name="Connettore 2 7">
            <a:extLst>
              <a:ext uri="{FF2B5EF4-FFF2-40B4-BE49-F238E27FC236}">
                <a16:creationId xmlns:a16="http://schemas.microsoft.com/office/drawing/2014/main" id="{E9E310A8-B4EA-233B-ACF4-B6209FB89855}"/>
              </a:ext>
            </a:extLst>
          </p:cNvPr>
          <p:cNvCxnSpPr>
            <a:cxnSpLocks noChangeShapeType="1"/>
            <a:stCxn id="3" idx="0"/>
          </p:cNvCxnSpPr>
          <p:nvPr/>
        </p:nvCxnSpPr>
        <p:spPr bwMode="auto">
          <a:xfrm flipV="1">
            <a:off x="5573713" y="4930775"/>
            <a:ext cx="298450" cy="879475"/>
          </a:xfrm>
          <a:prstGeom prst="straightConnector1">
            <a:avLst/>
          </a:prstGeom>
          <a:noFill/>
          <a:ln w="28575">
            <a:solidFill>
              <a:srgbClr val="2F5597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74" name="Connettore 2 9">
            <a:extLst>
              <a:ext uri="{FF2B5EF4-FFF2-40B4-BE49-F238E27FC236}">
                <a16:creationId xmlns:a16="http://schemas.microsoft.com/office/drawing/2014/main" id="{BACAD33D-F49D-22D5-AE45-0AAAEEF6106C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291263" y="4800600"/>
            <a:ext cx="930275" cy="914400"/>
          </a:xfrm>
          <a:prstGeom prst="straightConnector1">
            <a:avLst/>
          </a:prstGeom>
          <a:noFill/>
          <a:ln w="28575">
            <a:solidFill>
              <a:srgbClr val="FF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CasellaDiTesto 10">
            <a:extLst>
              <a:ext uri="{FF2B5EF4-FFF2-40B4-BE49-F238E27FC236}">
                <a16:creationId xmlns:a16="http://schemas.microsoft.com/office/drawing/2014/main" id="{22CDC9AF-E61E-64C5-CA9A-82347E16D4A1}"/>
              </a:ext>
            </a:extLst>
          </p:cNvPr>
          <p:cNvSpPr txBox="1"/>
          <p:nvPr/>
        </p:nvSpPr>
        <p:spPr>
          <a:xfrm>
            <a:off x="2306638" y="228600"/>
            <a:ext cx="7381875" cy="482600"/>
          </a:xfrm>
          <a:prstGeom prst="rect">
            <a:avLst/>
          </a:prstGeom>
          <a:noFill/>
          <a:ln cap="flat">
            <a:noFill/>
          </a:ln>
        </p:spPr>
        <p:txBody>
          <a:bodyPr anchorCtr="1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540" b="1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THE PREREQUISITES FOR RADIOLOGICAL DIAGNOSIS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f6publishing.blob.core.windows.net/e252f665-58f7-4611-9f77-97d75792a787/WJH-1-48-g001.jpg">
            <a:extLst>
              <a:ext uri="{FF2B5EF4-FFF2-40B4-BE49-F238E27FC236}">
                <a16:creationId xmlns:a16="http://schemas.microsoft.com/office/drawing/2014/main" id="{B06685D7-4E6E-10E6-FDD9-06B5685B5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74"/>
          <a:stretch>
            <a:fillRect/>
          </a:stretch>
        </p:blipFill>
        <p:spPr bwMode="auto">
          <a:xfrm>
            <a:off x="1638300" y="2241550"/>
            <a:ext cx="100584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8051CB7E-F1FB-24D6-C563-F6F4D661CBB7}"/>
              </a:ext>
            </a:extLst>
          </p:cNvPr>
          <p:cNvSpPr/>
          <p:nvPr/>
        </p:nvSpPr>
        <p:spPr>
          <a:xfrm>
            <a:off x="1849438" y="293688"/>
            <a:ext cx="8688387" cy="87312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540" b="1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VASCULAR CHANGES ASSOCIATED WITH DEVELOPMENT OF HCC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magine 1">
            <a:extLst>
              <a:ext uri="{FF2B5EF4-FFF2-40B4-BE49-F238E27FC236}">
                <a16:creationId xmlns:a16="http://schemas.microsoft.com/office/drawing/2014/main" id="{242C24F9-B417-0F42-9488-B9179F652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538163"/>
            <a:ext cx="8697913" cy="615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3B02DBC0-D3CB-5EDB-38C6-FA34190064CC}"/>
              </a:ext>
            </a:extLst>
          </p:cNvPr>
          <p:cNvSpPr/>
          <p:nvPr/>
        </p:nvSpPr>
        <p:spPr>
          <a:xfrm>
            <a:off x="327025" y="63500"/>
            <a:ext cx="8520113" cy="48260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540" b="1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DIAGNOSTIC ALGHORITM FOR HEPATOCELLULAR CARCINOMA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019E91CB-EE5A-964D-8BA4-FDE7A2430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4313" y="688975"/>
            <a:ext cx="593725" cy="2365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Freccia a sinistra 4">
            <a:extLst>
              <a:ext uri="{FF2B5EF4-FFF2-40B4-BE49-F238E27FC236}">
                <a16:creationId xmlns:a16="http://schemas.microsoft.com/office/drawing/2014/main" id="{4A9DB588-FE81-5128-BE5F-BF602445A445}"/>
              </a:ext>
            </a:extLst>
          </p:cNvPr>
          <p:cNvSpPr>
            <a:spLocks/>
          </p:cNvSpPr>
          <p:nvPr/>
        </p:nvSpPr>
        <p:spPr bwMode="auto">
          <a:xfrm>
            <a:off x="2309813" y="688975"/>
            <a:ext cx="654050" cy="236538"/>
          </a:xfrm>
          <a:custGeom>
            <a:avLst/>
            <a:gdLst>
              <a:gd name="T0" fmla="*/ 326569 w 21600"/>
              <a:gd name="T1" fmla="*/ 0 h 21600"/>
              <a:gd name="T2" fmla="*/ 653137 w 21600"/>
              <a:gd name="T3" fmla="*/ 118753 h 21600"/>
              <a:gd name="T4" fmla="*/ 326569 w 21600"/>
              <a:gd name="T5" fmla="*/ 237506 h 21600"/>
              <a:gd name="T6" fmla="*/ 0 w 21600"/>
              <a:gd name="T7" fmla="*/ 118753 h 21600"/>
              <a:gd name="T8" fmla="*/ 118744 w 21600"/>
              <a:gd name="T9" fmla="*/ 0 h 21600"/>
              <a:gd name="T10" fmla="*/ 118744 w 21600"/>
              <a:gd name="T11" fmla="*/ 237506 h 21600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17694720 60000 65536"/>
              <a:gd name="T17" fmla="*/ 5898240 60000 65536"/>
              <a:gd name="T18" fmla="*/ 1964 w 21600"/>
              <a:gd name="T19" fmla="*/ 5400 h 21600"/>
              <a:gd name="T20" fmla="*/ 21600 w 21600"/>
              <a:gd name="T21" fmla="*/ 162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1600" y="5400"/>
                </a:moveTo>
                <a:lnTo>
                  <a:pt x="3927" y="5400"/>
                </a:lnTo>
                <a:lnTo>
                  <a:pt x="3927" y="0"/>
                </a:lnTo>
                <a:lnTo>
                  <a:pt x="0" y="10800"/>
                </a:lnTo>
                <a:lnTo>
                  <a:pt x="3927" y="21600"/>
                </a:lnTo>
                <a:lnTo>
                  <a:pt x="3927" y="16200"/>
                </a:lnTo>
                <a:lnTo>
                  <a:pt x="21600" y="16200"/>
                </a:lnTo>
                <a:lnTo>
                  <a:pt x="21600" y="5400"/>
                </a:lnTo>
                <a:close/>
              </a:path>
            </a:pathLst>
          </a:custGeom>
          <a:solidFill>
            <a:srgbClr val="FF0000"/>
          </a:solidFill>
          <a:ln w="12701" cap="flat">
            <a:solidFill>
              <a:srgbClr val="FF0000"/>
            </a:solidFill>
            <a:prstDash val="solid"/>
            <a:miter lim="800000"/>
            <a:headEnd/>
            <a:tailEnd/>
          </a:ln>
          <a:effectLst>
            <a:outerShdw dist="38103" algn="tl" rotWithShape="0">
              <a:srgbClr val="000000">
                <a:alpha val="39999"/>
              </a:srgbClr>
            </a:outerShdw>
          </a:effectLst>
        </p:spPr>
        <p:txBody>
          <a:bodyPr anchor="ctr" anchorCtr="1"/>
          <a:lstStyle/>
          <a:p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7D487D1-E97B-3A96-6DAA-5B946B578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0315" y="2153825"/>
            <a:ext cx="3011685" cy="2920237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2">
            <a:extLst>
              <a:ext uri="{FF2B5EF4-FFF2-40B4-BE49-F238E27FC236}">
                <a16:creationId xmlns:a16="http://schemas.microsoft.com/office/drawing/2014/main" id="{2B3904A6-59C7-3A98-2E7B-1CAFB1971C6B}"/>
              </a:ext>
            </a:extLst>
          </p:cNvPr>
          <p:cNvSpPr txBox="1"/>
          <p:nvPr/>
        </p:nvSpPr>
        <p:spPr>
          <a:xfrm>
            <a:off x="903288" y="600075"/>
            <a:ext cx="10906125" cy="2568575"/>
          </a:xfrm>
          <a:prstGeom prst="rect">
            <a:avLst/>
          </a:prstGeom>
          <a:noFill/>
          <a:ln cap="flat"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540" b="1" ker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LESION AND EXTRALESIONAL PARENCHYMA BIOPSY  </a:t>
            </a:r>
          </a:p>
          <a:p>
            <a:pPr algn="ctr" eaLnBrk="1" fontAlgn="auto" hangingPunct="1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540" b="1" kern="0">
              <a:solidFill>
                <a:srgbClr val="FF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  <a:p>
            <a:pPr marL="342900" indent="-342900" algn="just" eaLnBrk="1" fontAlgn="auto" hangingPunct="1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Calibri" pitchFamily="34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kern="0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Moderately differentiated trabecular HCC</a:t>
            </a:r>
          </a:p>
          <a:p>
            <a:pPr marL="342900" indent="-342900" algn="just" eaLnBrk="1" fontAlgn="auto" hangingPunct="1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Calibri" pitchFamily="34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kern="0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Extralesional parenchyma with preserved architecture, micro and macro vescicular steatosis (40%), light inflammatory infiltrate and minimal fibrosis in some portal spaces</a:t>
            </a:r>
          </a:p>
        </p:txBody>
      </p:sp>
      <p:pic>
        <p:nvPicPr>
          <p:cNvPr id="13315" name="Picture 2" descr="Il cancro del fegato, epatocarcinoma istologia">
            <a:extLst>
              <a:ext uri="{FF2B5EF4-FFF2-40B4-BE49-F238E27FC236}">
                <a16:creationId xmlns:a16="http://schemas.microsoft.com/office/drawing/2014/main" id="{907C7687-1139-3B68-0951-30BB304A2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613" y="4179888"/>
            <a:ext cx="34798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NASH Samples - Nonalcoholic Steatohepatitis - Lab-Ally">
            <a:extLst>
              <a:ext uri="{FF2B5EF4-FFF2-40B4-BE49-F238E27FC236}">
                <a16:creationId xmlns:a16="http://schemas.microsoft.com/office/drawing/2014/main" id="{ACA83AB9-118A-60E9-2BA8-50CB13595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350" y="4179888"/>
            <a:ext cx="3348038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4">
            <a:extLst>
              <a:ext uri="{FF2B5EF4-FFF2-40B4-BE49-F238E27FC236}">
                <a16:creationId xmlns:a16="http://schemas.microsoft.com/office/drawing/2014/main" id="{ADF3F41D-1261-D491-D417-82008C751FA7}"/>
              </a:ext>
            </a:extLst>
          </p:cNvPr>
          <p:cNvSpPr txBox="1"/>
          <p:nvPr/>
        </p:nvSpPr>
        <p:spPr>
          <a:xfrm>
            <a:off x="741363" y="1181100"/>
            <a:ext cx="5688012" cy="3263900"/>
          </a:xfrm>
          <a:prstGeom prst="rect">
            <a:avLst/>
          </a:prstGeom>
          <a:noFill/>
          <a:ln cap="flat">
            <a:noFill/>
          </a:ln>
        </p:spPr>
        <p:txBody>
          <a:bodyPr>
            <a:spAutoFit/>
          </a:bodyPr>
          <a:lstStyle/>
          <a:p>
            <a:pPr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1" ker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WHAT THERAPY WOULD YOU PROPOSE TO THE PATIENT?</a:t>
            </a:r>
          </a:p>
          <a:p>
            <a:pPr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i="1" kern="0">
              <a:solidFill>
                <a:srgbClr val="000000"/>
              </a:solidFill>
              <a:latin typeface="Calibri" pitchFamily="34"/>
              <a:ea typeface="Calibri" pitchFamily="34"/>
              <a:cs typeface="Times New Roman" pitchFamily="18"/>
            </a:endParaRPr>
          </a:p>
          <a:p>
            <a:pPr marL="342900" indent="-342900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 Ligh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i="1" kern="0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RESECTION </a:t>
            </a:r>
          </a:p>
          <a:p>
            <a:pPr marL="342900" indent="-342900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 Ligh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i="1" kern="0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PERCUTANEOUS THERMAL ABLATION</a:t>
            </a:r>
          </a:p>
          <a:p>
            <a:pPr marL="342900" indent="-342900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 Ligh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i="1" kern="0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CHEMOEMBOLIZATION</a:t>
            </a:r>
          </a:p>
          <a:p>
            <a:pPr marL="342900" indent="-342900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 Ligh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i="1" kern="0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RADIOEMBOLIZATION </a:t>
            </a:r>
          </a:p>
          <a:p>
            <a:pPr marL="342900" indent="-342900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 Ligh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i="1" kern="0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LIVER TRANSPLANTATION</a:t>
            </a:r>
            <a:endParaRPr lang="it-IT" i="1" kern="0">
              <a:solidFill>
                <a:srgbClr val="000000"/>
              </a:solidFill>
              <a:latin typeface="Calibri" pitchFamily="34"/>
              <a:ea typeface="Calibri" pitchFamily="34"/>
              <a:cs typeface="Times New Roman" pitchFamily="18"/>
            </a:endParaRPr>
          </a:p>
        </p:txBody>
      </p:sp>
      <p:sp>
        <p:nvSpPr>
          <p:cNvPr id="3" name="CasellaDiTesto 5">
            <a:extLst>
              <a:ext uri="{FF2B5EF4-FFF2-40B4-BE49-F238E27FC236}">
                <a16:creationId xmlns:a16="http://schemas.microsoft.com/office/drawing/2014/main" id="{38A86F6C-C5AA-8B67-FECB-2E3F7CD7EA6E}"/>
              </a:ext>
            </a:extLst>
          </p:cNvPr>
          <p:cNvSpPr txBox="1"/>
          <p:nvPr/>
        </p:nvSpPr>
        <p:spPr>
          <a:xfrm>
            <a:off x="7350125" y="1204913"/>
            <a:ext cx="4741863" cy="831850"/>
          </a:xfrm>
          <a:prstGeom prst="rect">
            <a:avLst/>
          </a:prstGeom>
          <a:noFill/>
          <a:ln cap="flat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1" ker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WHAT IF THE PATIENT WAS 50 YEARS OLD?</a:t>
            </a:r>
            <a:endParaRPr lang="it-IT" sz="2400" b="1" i="1" kern="0">
              <a:solidFill>
                <a:srgbClr val="FF000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</p:txBody>
      </p:sp>
      <p:pic>
        <p:nvPicPr>
          <p:cNvPr id="14340" name="Picture 2" descr="http://www.infermieristicamente.it/media/2014/06/two_questions_copy.jpg">
            <a:extLst>
              <a:ext uri="{FF2B5EF4-FFF2-40B4-BE49-F238E27FC236}">
                <a16:creationId xmlns:a16="http://schemas.microsoft.com/office/drawing/2014/main" id="{D05A2328-86B8-12FB-9132-639B0DA81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8" t="1859"/>
          <a:stretch>
            <a:fillRect/>
          </a:stretch>
        </p:blipFill>
        <p:spPr bwMode="auto">
          <a:xfrm>
            <a:off x="4976813" y="3429000"/>
            <a:ext cx="1912937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6">
            <a:extLst>
              <a:ext uri="{FF2B5EF4-FFF2-40B4-BE49-F238E27FC236}">
                <a16:creationId xmlns:a16="http://schemas.microsoft.com/office/drawing/2014/main" id="{E6DB9605-BA33-93EC-2705-A18961CE1304}"/>
              </a:ext>
            </a:extLst>
          </p:cNvPr>
          <p:cNvSpPr txBox="1"/>
          <p:nvPr/>
        </p:nvSpPr>
        <p:spPr>
          <a:xfrm>
            <a:off x="7350125" y="2443163"/>
            <a:ext cx="4124325" cy="1971675"/>
          </a:xfrm>
          <a:prstGeom prst="rect">
            <a:avLst/>
          </a:prstGeom>
          <a:noFill/>
          <a:ln cap="flat">
            <a:noFill/>
          </a:ln>
        </p:spPr>
        <p:txBody>
          <a:bodyPr>
            <a:spAutoFit/>
          </a:bodyPr>
          <a:lstStyle/>
          <a:p>
            <a:pPr marL="342900" indent="-342900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 Ligh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i="1" kern="0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RESECTION </a:t>
            </a:r>
          </a:p>
          <a:p>
            <a:pPr marL="342900" indent="-342900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 Ligh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i="1" kern="0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PERCUTANEOUS THERMAL ABLATION</a:t>
            </a:r>
          </a:p>
          <a:p>
            <a:pPr marL="342900" indent="-342900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 Ligh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i="1" kern="0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CHEMOEMBOLIZATION</a:t>
            </a:r>
          </a:p>
          <a:p>
            <a:pPr marL="342900" indent="-342900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 Ligh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i="1" kern="0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RADIOEMBOLIZATION </a:t>
            </a:r>
          </a:p>
          <a:p>
            <a:pPr marL="342900" indent="-342900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 Ligh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i="1" kern="0">
                <a:solidFill>
                  <a:srgbClr val="000000"/>
                </a:solidFill>
                <a:latin typeface="Calibri" pitchFamily="34"/>
                <a:ea typeface="Calibri" pitchFamily="34"/>
                <a:cs typeface="Times New Roman" pitchFamily="18"/>
              </a:rPr>
              <a:t>LIVER TRANSPLANTATION</a:t>
            </a:r>
            <a:endParaRPr lang="it-IT" i="1" kern="0">
              <a:solidFill>
                <a:srgbClr val="000000"/>
              </a:solidFill>
              <a:latin typeface="Calibri" pitchFamily="34"/>
              <a:ea typeface="Calibri" pitchFamily="34"/>
              <a:cs typeface="Times New Roman" pitchFamily="18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2BD9F-5493-9AF4-3A8F-FF45AF4B4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magine 1">
            <a:extLst>
              <a:ext uri="{FF2B5EF4-FFF2-40B4-BE49-F238E27FC236}">
                <a16:creationId xmlns:a16="http://schemas.microsoft.com/office/drawing/2014/main" id="{C64D96B7-E874-9B0C-5373-1487B5989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5" t="8607" r="11916" b="21332"/>
          <a:stretch>
            <a:fillRect/>
          </a:stretch>
        </p:blipFill>
        <p:spPr bwMode="auto">
          <a:xfrm>
            <a:off x="500063" y="134697"/>
            <a:ext cx="10383837" cy="6588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9FD1C7C2-3AAE-5D16-81FA-678695A6BC5D}"/>
              </a:ext>
            </a:extLst>
          </p:cNvPr>
          <p:cNvSpPr/>
          <p:nvPr/>
        </p:nvSpPr>
        <p:spPr>
          <a:xfrm>
            <a:off x="5194300" y="2514600"/>
            <a:ext cx="1981200" cy="14859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2871D244-6196-038E-6719-A89F6B2EBEA7}"/>
              </a:ext>
            </a:extLst>
          </p:cNvPr>
          <p:cNvSpPr/>
          <p:nvPr/>
        </p:nvSpPr>
        <p:spPr>
          <a:xfrm>
            <a:off x="8229600" y="2476500"/>
            <a:ext cx="2133600" cy="1574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A2CD5474-C700-58B8-DFEA-3F9A3760F49F}"/>
              </a:ext>
            </a:extLst>
          </p:cNvPr>
          <p:cNvSpPr/>
          <p:nvPr/>
        </p:nvSpPr>
        <p:spPr>
          <a:xfrm>
            <a:off x="3886200" y="6261100"/>
            <a:ext cx="3124200" cy="228600"/>
          </a:xfrm>
          <a:prstGeom prst="roundRect">
            <a:avLst/>
          </a:prstGeom>
          <a:solidFill>
            <a:srgbClr val="E2E1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18129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SI CLINICI STUDENTI (1)" id="{BF0AE75E-8D33-43A1-9B52-1ABFE7EF6E04}" vid="{6EE9DB46-DD7F-47AC-A028-BCB91475556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CASI CLINICI STUDENTI vecchio</Template>
  <TotalTime>840</TotalTime>
  <Words>1983</Words>
  <Application>Microsoft Office PowerPoint</Application>
  <PresentationFormat>Widescreen</PresentationFormat>
  <Paragraphs>301</Paragraphs>
  <Slides>34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49" baseType="lpstr">
      <vt:lpstr>AdvMacMthSyN</vt:lpstr>
      <vt:lpstr>AdvOT5cf73554.I</vt:lpstr>
      <vt:lpstr>AdvOT8608a8d1</vt:lpstr>
      <vt:lpstr>AdvOT8608a8d1+22</vt:lpstr>
      <vt:lpstr>AdvOTa20b42a7</vt:lpstr>
      <vt:lpstr>AdvOTa20b42a7+20</vt:lpstr>
      <vt:lpstr>AdvOTa20b42a7+fb</vt:lpstr>
      <vt:lpstr>AdvTTfdcb5399</vt:lpstr>
      <vt:lpstr>Arial</vt:lpstr>
      <vt:lpstr>Calibri</vt:lpstr>
      <vt:lpstr>Calibri Light</vt:lpstr>
      <vt:lpstr>Open Sans</vt:lpstr>
      <vt:lpstr>Roboto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MASSIMO DE GIORGIO</dc:creator>
  <cp:lastModifiedBy>MAURO VIGANO'</cp:lastModifiedBy>
  <cp:revision>9</cp:revision>
  <dcterms:created xsi:type="dcterms:W3CDTF">2025-05-26T17:09:53Z</dcterms:created>
  <dcterms:modified xsi:type="dcterms:W3CDTF">2025-05-29T07:56:14Z</dcterms:modified>
</cp:coreProperties>
</file>