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7" roundtripDataSignature="AMtx7mjY+YKhRfz5mq6jYQzxTzzAcOdA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customschemas.google.com/relationships/presentationmetadata" Target="meta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da017e7e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da017e7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da017e7ef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da017e7e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da017e7ef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da017e7e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da017e7ef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da017e7e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da017e7ef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da017e7e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da017e7e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35da017e7ef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da017e7e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35da017e7ef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da017e7e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35da017e7ef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da017e7e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35da017e7ef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da017e7e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35da017e7ef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da017e7e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35da017e7ef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da017e7e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35da017e7ef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da017e7e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35da017e7ef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da017e7ef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da017e7e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da017e7ef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da017e7e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5" Type="http://schemas.openxmlformats.org/officeDocument/2006/relationships/image" Target="../media/image26.jpg"/><Relationship Id="rId6" Type="http://schemas.openxmlformats.org/officeDocument/2006/relationships/image" Target="../media/image5.jpg"/><Relationship Id="rId7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Clinical Cases MDT 5° yr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it-IT" sz="3200"/>
              <a:t>Lower GI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/>
          <p:nvPr>
            <p:ph type="title"/>
          </p:nvPr>
        </p:nvSpPr>
        <p:spPr>
          <a:xfrm>
            <a:off x="749300" y="123826"/>
            <a:ext cx="10515600" cy="673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b="1" lang="it-IT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Lower GI 						Case N. 2</a:t>
            </a:r>
            <a:endParaRPr sz="2400">
              <a:solidFill>
                <a:srgbClr val="C00000"/>
              </a:solidFill>
            </a:endParaRPr>
          </a:p>
        </p:txBody>
      </p:sp>
      <p:sp>
        <p:nvSpPr>
          <p:cNvPr id="138" name="Google Shape;138;p10"/>
          <p:cNvSpPr txBox="1"/>
          <p:nvPr>
            <p:ph idx="1" type="body"/>
          </p:nvPr>
        </p:nvSpPr>
        <p:spPr>
          <a:xfrm>
            <a:off x="362857" y="1190171"/>
            <a:ext cx="11698514" cy="5413829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1" i="0" lang="it-IT" sz="2400" u="none" strike="noStrike">
                <a:solidFill>
                  <a:srgbClr val="000000"/>
                </a:solidFill>
              </a:rPr>
              <a:t>A 66-year-old woman with </a:t>
            </a:r>
            <a:r>
              <a:rPr b="1" lang="it-IT" sz="2400">
                <a:solidFill>
                  <a:srgbClr val="000000"/>
                </a:solidFill>
              </a:rPr>
              <a:t>WEIGHT LOSS</a:t>
            </a:r>
            <a:r>
              <a:rPr b="1" i="0" lang="it-IT" sz="2400" u="none" strike="noStrike">
                <a:solidFill>
                  <a:srgbClr val="000000"/>
                </a:solidFill>
              </a:rPr>
              <a:t> </a:t>
            </a:r>
            <a:endParaRPr/>
          </a:p>
          <a:p>
            <a:pPr indent="-238125" lvl="0" marL="2286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1" lang="it-IT" sz="2000" u="none" strike="noStrike">
                <a:solidFill>
                  <a:srgbClr val="000000"/>
                </a:solidFill>
              </a:rPr>
              <a:t>Maria is a retired nurse, she consults her GP with a 4-month story of tiredness, slight breathlessness on exertion and loss of weight from 71 to 65 Kg. </a:t>
            </a:r>
            <a:r>
              <a:rPr i="1" lang="it-IT" sz="2000">
                <a:solidFill>
                  <a:srgbClr val="000000"/>
                </a:solidFill>
              </a:rPr>
              <a:t>H</a:t>
            </a:r>
            <a:r>
              <a:rPr b="0" i="1" lang="it-IT" sz="2000" u="none" strike="noStrike">
                <a:solidFill>
                  <a:srgbClr val="000000"/>
                </a:solidFill>
              </a:rPr>
              <a:t>er appetite is unchanged and normal. </a:t>
            </a:r>
            <a:r>
              <a:rPr i="1" lang="it-IT" sz="2000"/>
              <a:t>No nausea and vomiting.</a:t>
            </a:r>
            <a:endParaRPr i="1" sz="2000">
              <a:solidFill>
                <a:srgbClr val="000000"/>
              </a:solidFill>
            </a:endParaRPr>
          </a:p>
          <a:p>
            <a:pPr indent="-238125" lvl="0" marL="2286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i="1" lang="it-IT" sz="2000">
                <a:solidFill>
                  <a:srgbClr val="000000"/>
                </a:solidFill>
              </a:rPr>
              <a:t>O</a:t>
            </a:r>
            <a:r>
              <a:rPr b="0" i="1" lang="it-IT" sz="2000" u="none" strike="noStrike">
                <a:solidFill>
                  <a:srgbClr val="000000"/>
                </a:solidFill>
              </a:rPr>
              <a:t>ver the last 2 months she </a:t>
            </a:r>
            <a:r>
              <a:rPr i="1" lang="it-IT" sz="2000">
                <a:solidFill>
                  <a:srgbClr val="000000"/>
                </a:solidFill>
              </a:rPr>
              <a:t>complaining</a:t>
            </a:r>
            <a:r>
              <a:rPr i="1" lang="it-IT" sz="2000">
                <a:solidFill>
                  <a:srgbClr val="000000"/>
                </a:solidFill>
              </a:rPr>
              <a:t> of changes in</a:t>
            </a:r>
            <a:r>
              <a:rPr b="0" i="1" lang="it-IT" sz="2000" u="none" strike="noStrike">
                <a:solidFill>
                  <a:srgbClr val="000000"/>
                </a:solidFill>
              </a:rPr>
              <a:t> bowel habit with some </a:t>
            </a:r>
            <a:r>
              <a:rPr i="1" lang="it-IT" sz="2000">
                <a:solidFill>
                  <a:srgbClr val="000000"/>
                </a:solidFill>
              </a:rPr>
              <a:t>loose stools and increased frequency. Stools are sometimes thinner than usual.</a:t>
            </a:r>
            <a:endParaRPr i="1" sz="2000">
              <a:solidFill>
                <a:srgbClr val="000000"/>
              </a:solidFill>
            </a:endParaRPr>
          </a:p>
          <a:p>
            <a:pPr indent="-238125" lvl="0" marL="2286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1" lang="it-IT" sz="2000" u="none" strike="noStrike">
                <a:solidFill>
                  <a:srgbClr val="000000"/>
                </a:solidFill>
              </a:rPr>
              <a:t>She would not know if </a:t>
            </a:r>
            <a:r>
              <a:rPr i="1" lang="it-IT" sz="2000">
                <a:solidFill>
                  <a:srgbClr val="000000"/>
                </a:solidFill>
              </a:rPr>
              <a:t>she had PR bleeding. She says she had some haemorrhoids in the past. </a:t>
            </a:r>
            <a:endParaRPr i="1" sz="2000">
              <a:solidFill>
                <a:srgbClr val="000000"/>
              </a:solidFill>
            </a:endParaRPr>
          </a:p>
          <a:p>
            <a:pPr indent="-238125" lvl="0" marL="2286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1" lang="it-IT" sz="2000" u="none" strike="noStrike">
                <a:solidFill>
                  <a:srgbClr val="000000"/>
                </a:solidFill>
              </a:rPr>
              <a:t>No relevant past or family history.</a:t>
            </a:r>
            <a:endParaRPr/>
          </a:p>
          <a:p>
            <a:pPr indent="-238125" lvl="0" marL="2286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i="1" lang="it-IT" sz="2000">
                <a:solidFill>
                  <a:srgbClr val="000000"/>
                </a:solidFill>
              </a:rPr>
              <a:t>No chronic medications.</a:t>
            </a:r>
            <a:endParaRPr/>
          </a:p>
          <a:p>
            <a:pPr indent="-238125" lvl="0" marL="2286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1" lang="it-IT" sz="2000" u="none" strike="noStrike">
                <a:solidFill>
                  <a:srgbClr val="000000"/>
                </a:solidFill>
              </a:rPr>
              <a:t>Smoked 20 cig/day for 48 years and drinks 20-28 U of alcohol/week.</a:t>
            </a:r>
            <a:endParaRPr b="0" i="1" sz="2000" u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type="title"/>
          </p:nvPr>
        </p:nvSpPr>
        <p:spPr>
          <a:xfrm>
            <a:off x="455815" y="331874"/>
            <a:ext cx="10515600" cy="9598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it-IT" sz="3200">
                <a:latin typeface="Calibri"/>
                <a:ea typeface="Calibri"/>
                <a:cs typeface="Calibri"/>
                <a:sym typeface="Calibri"/>
              </a:rPr>
              <a:t>							</a:t>
            </a:r>
            <a:r>
              <a:rPr b="1" lang="it-IT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Lower GI        Case N.2</a:t>
            </a:r>
            <a:br>
              <a:rPr b="1" lang="it-IT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it-IT" sz="3200">
                <a:latin typeface="Calibri"/>
                <a:ea typeface="Calibri"/>
                <a:cs typeface="Calibri"/>
                <a:sym typeface="Calibri"/>
              </a:rPr>
            </a:br>
            <a:r>
              <a:rPr b="1" i="1" lang="it-IT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Examination</a:t>
            </a:r>
            <a:r>
              <a:rPr b="1" lang="it-IT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/>
          </a:p>
        </p:txBody>
      </p:sp>
      <p:sp>
        <p:nvSpPr>
          <p:cNvPr id="144" name="Google Shape;144;p11"/>
          <p:cNvSpPr txBox="1"/>
          <p:nvPr>
            <p:ph idx="1" type="body"/>
          </p:nvPr>
        </p:nvSpPr>
        <p:spPr>
          <a:xfrm>
            <a:off x="135774" y="2151710"/>
            <a:ext cx="11920451" cy="255458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i="1" lang="it-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Slight pallor, but otherwise looks well. 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i="1" lang="it-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i="1" lang="it-IT" sz="2400">
                <a:solidFill>
                  <a:srgbClr val="000000"/>
                </a:solidFill>
              </a:rPr>
              <a:t>lymphadenopathy</a:t>
            </a:r>
            <a:endParaRPr i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i="1" lang="it-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Breast, thyroid, hearth, chest &amp; abdomen are normal; the GP performed rectal examination but because of some patient discomfort he stopped early; no blood was observed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i="1" lang="it-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Blood pressure 148/90 mmHg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/>
          <p:nvPr>
            <p:ph type="title"/>
          </p:nvPr>
        </p:nvSpPr>
        <p:spPr>
          <a:xfrm>
            <a:off x="455815" y="331874"/>
            <a:ext cx="10515600" cy="9598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it-IT" sz="3200">
                <a:latin typeface="Calibri"/>
                <a:ea typeface="Calibri"/>
                <a:cs typeface="Calibri"/>
                <a:sym typeface="Calibri"/>
              </a:rPr>
              <a:t>							</a:t>
            </a:r>
            <a:r>
              <a:rPr b="1" lang="it-IT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Lower GI        Case N.2</a:t>
            </a:r>
            <a:br>
              <a:rPr b="1" lang="it-IT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it-IT" sz="3200">
                <a:latin typeface="Calibri"/>
                <a:ea typeface="Calibri"/>
                <a:cs typeface="Calibri"/>
                <a:sym typeface="Calibri"/>
              </a:rPr>
            </a:br>
            <a:r>
              <a:rPr b="1" i="1" lang="it-IT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Investigations</a:t>
            </a:r>
            <a:endParaRPr sz="3200"/>
          </a:p>
        </p:txBody>
      </p:sp>
      <p:pic>
        <p:nvPicPr>
          <p:cNvPr id="150" name="Google Shape;150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2173" y="2024453"/>
            <a:ext cx="9863370" cy="3954315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"/>
          <p:cNvSpPr txBox="1"/>
          <p:nvPr>
            <p:ph type="title"/>
          </p:nvPr>
        </p:nvSpPr>
        <p:spPr>
          <a:xfrm>
            <a:off x="838200" y="365125"/>
            <a:ext cx="10515600" cy="65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lang="it-IT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Lower GI 						Case N. 2</a:t>
            </a:r>
            <a:endParaRPr sz="2800"/>
          </a:p>
        </p:txBody>
      </p:sp>
      <p:sp>
        <p:nvSpPr>
          <p:cNvPr id="156" name="Google Shape;156;p13"/>
          <p:cNvSpPr txBox="1"/>
          <p:nvPr>
            <p:ph idx="1" type="body"/>
          </p:nvPr>
        </p:nvSpPr>
        <p:spPr>
          <a:xfrm>
            <a:off x="978877" y="2476500"/>
            <a:ext cx="10515600" cy="20955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it-IT" sz="3600">
                <a:solidFill>
                  <a:srgbClr val="000000"/>
                </a:solidFill>
              </a:rPr>
              <a:t>Differential diagnosis</a:t>
            </a:r>
            <a:r>
              <a:rPr b="0" i="0" lang="it-IT" sz="3600" u="none" strike="noStrike">
                <a:solidFill>
                  <a:srgbClr val="000000"/>
                </a:solidFill>
              </a:rPr>
              <a:t>?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0" i="0" sz="3600" u="none" strike="noStrike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b="0" i="0" lang="it-IT" sz="3600" u="none" strike="noStrike">
                <a:solidFill>
                  <a:srgbClr val="000000"/>
                </a:solidFill>
              </a:rPr>
              <a:t>How would you investigate the patients ?</a:t>
            </a:r>
            <a:endParaRPr sz="4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/>
          <p:nvPr>
            <p:ph type="title"/>
          </p:nvPr>
        </p:nvSpPr>
        <p:spPr>
          <a:xfrm>
            <a:off x="380400" y="160243"/>
            <a:ext cx="10515600" cy="388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it-IT" sz="3200">
                <a:latin typeface="Calibri"/>
                <a:ea typeface="Calibri"/>
                <a:cs typeface="Calibri"/>
                <a:sym typeface="Calibri"/>
              </a:rPr>
              <a:t>							 </a:t>
            </a:r>
            <a:r>
              <a:rPr b="1" lang="it-IT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Lower GI        Case N.2</a:t>
            </a:r>
            <a:br>
              <a:rPr b="1" lang="it-IT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it-IT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Investigations</a:t>
            </a:r>
            <a:endParaRPr sz="3200"/>
          </a:p>
        </p:txBody>
      </p:sp>
      <p:sp>
        <p:nvSpPr>
          <p:cNvPr id="162" name="Google Shape;162;p14"/>
          <p:cNvSpPr txBox="1"/>
          <p:nvPr>
            <p:ph idx="1" type="body"/>
          </p:nvPr>
        </p:nvSpPr>
        <p:spPr>
          <a:xfrm>
            <a:off x="562300" y="886125"/>
            <a:ext cx="11290500" cy="58506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t-IT"/>
              <a:t>Colonoscopy</a:t>
            </a:r>
            <a:r>
              <a:rPr lang="it-IT"/>
              <a:t>: to the caecum; at 12 cm from the anal verge, a 3 cm ulcerated lesion was observed; biopsy was undertaken. A peduculated 2cm polyp was observed in the right colon; biopsies were taken.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t-IT"/>
              <a:t>Histology:</a:t>
            </a:r>
            <a:r>
              <a:rPr lang="it-IT"/>
              <a:t> infiltrative poorly differentiated adenocarcinoma of the rectum. The biopsy of the right colon polyp showed tubulovillous adenoma with low grade dysplasia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t-IT"/>
              <a:t>Chest and abdominal CT scan</a:t>
            </a:r>
            <a:r>
              <a:rPr lang="it-IT"/>
              <a:t>: no evidence of metastasis; thickening of the rectal wall; no nodes in the mesorectum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da017e7ef_0_0"/>
          <p:cNvSpPr txBox="1"/>
          <p:nvPr>
            <p:ph type="title"/>
          </p:nvPr>
        </p:nvSpPr>
        <p:spPr>
          <a:xfrm>
            <a:off x="357225" y="365125"/>
            <a:ext cx="3330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Upper Rectum</a:t>
            </a:r>
            <a:endParaRPr/>
          </a:p>
        </p:txBody>
      </p:sp>
      <p:sp>
        <p:nvSpPr>
          <p:cNvPr id="168" name="Google Shape;168;g35da017e7ef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g35da017e7e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974" y="0"/>
            <a:ext cx="695995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da017e7ef_0_12"/>
          <p:cNvSpPr txBox="1"/>
          <p:nvPr>
            <p:ph type="title"/>
          </p:nvPr>
        </p:nvSpPr>
        <p:spPr>
          <a:xfrm>
            <a:off x="357225" y="365125"/>
            <a:ext cx="3330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Upper Rectum</a:t>
            </a:r>
            <a:endParaRPr/>
          </a:p>
        </p:txBody>
      </p:sp>
      <p:sp>
        <p:nvSpPr>
          <p:cNvPr id="175" name="Google Shape;175;g35da017e7ef_0_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da017e7ef_0_18"/>
          <p:cNvSpPr txBox="1"/>
          <p:nvPr>
            <p:ph type="title"/>
          </p:nvPr>
        </p:nvSpPr>
        <p:spPr>
          <a:xfrm>
            <a:off x="357225" y="365125"/>
            <a:ext cx="3330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Upper Rectum</a:t>
            </a:r>
            <a:endParaRPr/>
          </a:p>
        </p:txBody>
      </p:sp>
      <p:sp>
        <p:nvSpPr>
          <p:cNvPr id="181" name="Google Shape;181;g35da017e7ef_0_1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g35da017e7ef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812" y="0"/>
            <a:ext cx="679437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da017e7ef_0_6"/>
          <p:cNvSpPr txBox="1"/>
          <p:nvPr>
            <p:ph type="title"/>
          </p:nvPr>
        </p:nvSpPr>
        <p:spPr>
          <a:xfrm>
            <a:off x="357225" y="365125"/>
            <a:ext cx="3330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Lower Rectum</a:t>
            </a:r>
            <a:endParaRPr/>
          </a:p>
        </p:txBody>
      </p:sp>
      <p:sp>
        <p:nvSpPr>
          <p:cNvPr id="188" name="Google Shape;188;g35da017e7ef_0_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g35da017e7ef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14" y="0"/>
            <a:ext cx="91559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da017e7ef_0_26"/>
          <p:cNvSpPr txBox="1"/>
          <p:nvPr>
            <p:ph type="title"/>
          </p:nvPr>
        </p:nvSpPr>
        <p:spPr>
          <a:xfrm>
            <a:off x="357225" y="365125"/>
            <a:ext cx="3330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Lower Rectum</a:t>
            </a:r>
            <a:endParaRPr/>
          </a:p>
        </p:txBody>
      </p:sp>
      <p:sp>
        <p:nvSpPr>
          <p:cNvPr id="195" name="Google Shape;195;g35da017e7ef_0_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g35da017e7ef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3564" y="0"/>
            <a:ext cx="545492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749300" y="123826"/>
            <a:ext cx="10515600" cy="673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b="1" lang="it-IT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Lower GI 						Case N. 1</a:t>
            </a:r>
            <a:endParaRPr sz="2400">
              <a:solidFill>
                <a:srgbClr val="C00000"/>
              </a:solidFill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631446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i="0" lang="it-IT" u="none" strike="noStrike">
                <a:solidFill>
                  <a:srgbClr val="000000"/>
                </a:solidFill>
              </a:rPr>
              <a:t>A 54 - year-old man with rectal bleeding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0" i="1" lang="it-IT" sz="2400" u="none" strike="noStrike">
                <a:solidFill>
                  <a:srgbClr val="000000"/>
                </a:solidFill>
              </a:rPr>
              <a:t>Mr Palak is a 54-year-old cab driver who </a:t>
            </a:r>
            <a:r>
              <a:rPr i="1" lang="it-IT" sz="2400">
                <a:solidFill>
                  <a:srgbClr val="000000"/>
                </a:solidFill>
              </a:rPr>
              <a:t>presents to </a:t>
            </a:r>
            <a:r>
              <a:rPr b="0" i="1" lang="it-IT" sz="2400" u="none" strike="noStrike">
                <a:solidFill>
                  <a:srgbClr val="000000"/>
                </a:solidFill>
              </a:rPr>
              <a:t>your outpatient clinic because of persistent bleeding from the</a:t>
            </a:r>
            <a:r>
              <a:rPr i="1" lang="it-IT" sz="2400">
                <a:solidFill>
                  <a:srgbClr val="000000"/>
                </a:solidFill>
              </a:rPr>
              <a:t> anus</a:t>
            </a:r>
            <a:r>
              <a:rPr b="0" i="1" lang="it-IT" sz="2400" u="none" strike="noStrike">
                <a:solidFill>
                  <a:srgbClr val="000000"/>
                </a:solidFill>
              </a:rPr>
              <a:t>.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0" i="1" lang="it-IT" sz="2400" u="none" strike="noStrike">
                <a:solidFill>
                  <a:srgbClr val="000000"/>
                </a:solidFill>
              </a:rPr>
              <a:t>This has been a problem for the last few months.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0" i="1" lang="it-IT" sz="2400" u="none" strike="noStrike">
                <a:solidFill>
                  <a:srgbClr val="000000"/>
                </a:solidFill>
              </a:rPr>
              <a:t>He has a friend who was recently diagnosed with colon cancer. He is very concerned that he may have cancer too. He has come to you for reassurance. </a:t>
            </a:r>
            <a:endParaRPr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/>
          <p:nvPr>
            <p:ph type="title"/>
          </p:nvPr>
        </p:nvSpPr>
        <p:spPr>
          <a:xfrm>
            <a:off x="380400" y="160243"/>
            <a:ext cx="10515600" cy="388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it-IT" sz="3200">
                <a:latin typeface="Calibri"/>
                <a:ea typeface="Calibri"/>
                <a:cs typeface="Calibri"/>
                <a:sym typeface="Calibri"/>
              </a:rPr>
              <a:t>							 </a:t>
            </a:r>
            <a:r>
              <a:rPr b="1" lang="it-IT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Lower GI        Case N.2</a:t>
            </a:r>
            <a:br>
              <a:rPr b="1" lang="it-IT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it-IT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Decision should be made: adijunctive investigation or Surgery?</a:t>
            </a:r>
            <a:endParaRPr sz="3200"/>
          </a:p>
        </p:txBody>
      </p:sp>
      <p:sp>
        <p:nvSpPr>
          <p:cNvPr id="202" name="Google Shape;202;p15"/>
          <p:cNvSpPr txBox="1"/>
          <p:nvPr>
            <p:ph idx="1" type="body"/>
          </p:nvPr>
        </p:nvSpPr>
        <p:spPr>
          <a:xfrm>
            <a:off x="380400" y="886120"/>
            <a:ext cx="10515600" cy="5423458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t-IT"/>
              <a:t>MRI of the Pelvis</a:t>
            </a:r>
            <a:r>
              <a:rPr lang="it-IT"/>
              <a:t>: Thickening of the left lateral/anterior wall of the rectum, 10-12 cm from the anal verge, with </a:t>
            </a:r>
            <a:r>
              <a:rPr lang="it-IT"/>
              <a:t>involvement</a:t>
            </a:r>
            <a:r>
              <a:rPr lang="it-IT"/>
              <a:t> of the  to the </a:t>
            </a:r>
            <a:r>
              <a:rPr lang="it-IT"/>
              <a:t>muscularis</a:t>
            </a:r>
            <a:r>
              <a:rPr lang="it-IT"/>
              <a:t> propria and likely involvement of the mesorectum with spiculated appearance of the lesion in the mesorectum &lt;5mm; lymph nodes of 8 mm; mrT3a mrN0-1 mrTD- mrEMVI- mrMRF-.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t-IT"/>
              <a:t>Endoscopic ultrasound: </a:t>
            </a:r>
            <a:r>
              <a:rPr lang="it-IT"/>
              <a:t>confirmation of muscularis propria and mesorectum involvement; nodes are 9 mm uT3 N0-1; tumor location below the peritoneal reflection.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/>
          <p:nvPr/>
        </p:nvSpPr>
        <p:spPr>
          <a:xfrm>
            <a:off x="492551" y="357871"/>
            <a:ext cx="76333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1" lang="it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Decision should be made: adjunctive investigation or Surgery or …?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198" y="1283291"/>
            <a:ext cx="8510651" cy="487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129" y="0"/>
            <a:ext cx="1176174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279" y="982681"/>
            <a:ext cx="10314000" cy="5082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1858" y="553824"/>
            <a:ext cx="9864181" cy="575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 txBox="1"/>
          <p:nvPr>
            <p:ph type="title"/>
          </p:nvPr>
        </p:nvSpPr>
        <p:spPr>
          <a:xfrm>
            <a:off x="455815" y="331874"/>
            <a:ext cx="10515600" cy="9598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it-IT" sz="3200">
                <a:latin typeface="Calibri"/>
                <a:ea typeface="Calibri"/>
                <a:cs typeface="Calibri"/>
                <a:sym typeface="Calibri"/>
              </a:rPr>
              <a:t>							</a:t>
            </a:r>
            <a:r>
              <a:rPr b="1" lang="it-IT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Lower GI        Case N.2</a:t>
            </a:r>
            <a:br>
              <a:rPr b="1" lang="it-IT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it-IT" sz="3200">
                <a:latin typeface="Calibri"/>
                <a:ea typeface="Calibri"/>
                <a:cs typeface="Calibri"/>
                <a:sym typeface="Calibri"/>
              </a:rPr>
            </a:br>
            <a:r>
              <a:rPr b="1" i="1" lang="it-IT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Outcome</a:t>
            </a:r>
            <a:endParaRPr sz="3200"/>
          </a:p>
        </p:txBody>
      </p:sp>
      <p:sp>
        <p:nvSpPr>
          <p:cNvPr id="229" name="Google Shape;229;p20"/>
          <p:cNvSpPr txBox="1"/>
          <p:nvPr>
            <p:ph idx="1" type="body"/>
          </p:nvPr>
        </p:nvSpPr>
        <p:spPr>
          <a:xfrm>
            <a:off x="614254" y="3667091"/>
            <a:ext cx="10515600" cy="978294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t-IT"/>
              <a:t>Do we forgot something? </a:t>
            </a:r>
            <a:endParaRPr/>
          </a:p>
        </p:txBody>
      </p:sp>
      <p:sp>
        <p:nvSpPr>
          <p:cNvPr id="230" name="Google Shape;230;p20"/>
          <p:cNvSpPr txBox="1"/>
          <p:nvPr/>
        </p:nvSpPr>
        <p:spPr>
          <a:xfrm>
            <a:off x="614254" y="1529862"/>
            <a:ext cx="10515600" cy="1899138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it-IT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TNT plus Anterior resection with TME, colo rectal anastomosis and loop ileostomy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0905" y="136688"/>
            <a:ext cx="3679863" cy="658462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1"/>
          <p:cNvSpPr txBox="1"/>
          <p:nvPr/>
        </p:nvSpPr>
        <p:spPr>
          <a:xfrm>
            <a:off x="179109" y="669302"/>
            <a:ext cx="639098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67 yo man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c/u T3 N1 rectal tumor at 4 cm from anal verge anterior wall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Neoadyuvant CT RT: refusal of TNT; low response at the restaging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surgery: very narrow pelvis, High BMI, hart adhesion to left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Prostatic vescicles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Andominal perineal resection, end colostomy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operative: uneventuful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Pathology: pT3 N1 (1out 20) R0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"/>
          <p:cNvSpPr txBox="1"/>
          <p:nvPr>
            <p:ph type="title"/>
          </p:nvPr>
        </p:nvSpPr>
        <p:spPr>
          <a:xfrm>
            <a:off x="0" y="-127337"/>
            <a:ext cx="37149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OOSTOMY </a:t>
            </a:r>
            <a:endParaRPr/>
          </a:p>
        </p:txBody>
      </p:sp>
      <p:pic>
        <p:nvPicPr>
          <p:cNvPr id="242" name="Google Shape;2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6201"/>
            <a:ext cx="4947678" cy="280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053" y="233019"/>
            <a:ext cx="3270165" cy="261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95787" y="723768"/>
            <a:ext cx="340042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59296" y="3602099"/>
            <a:ext cx="4626973" cy="261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1881" y="3856050"/>
            <a:ext cx="3514326" cy="2573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"/>
          <p:cNvSpPr txBox="1"/>
          <p:nvPr/>
        </p:nvSpPr>
        <p:spPr>
          <a:xfrm>
            <a:off x="403412" y="233082"/>
            <a:ext cx="21126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oostomy </a:t>
            </a:r>
            <a:endParaRPr/>
          </a:p>
        </p:txBody>
      </p:sp>
      <p:pic>
        <p:nvPicPr>
          <p:cNvPr id="252" name="Google Shape;2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8872" y="633192"/>
            <a:ext cx="4706007" cy="413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4315" y="4443154"/>
            <a:ext cx="3420633" cy="226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42285" y="633192"/>
            <a:ext cx="4020709" cy="438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/>
          <p:nvPr/>
        </p:nvSpPr>
        <p:spPr>
          <a:xfrm>
            <a:off x="403412" y="233082"/>
            <a:ext cx="21126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oostomy </a:t>
            </a:r>
            <a:endParaRPr/>
          </a:p>
        </p:txBody>
      </p:sp>
      <p:pic>
        <p:nvPicPr>
          <p:cNvPr descr="G tubes: Balloon G tubes" id="260" name="Google Shape;2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13" y="925252"/>
            <a:ext cx="4512094" cy="31975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derstanding your feeding tube | Cook Medical" id="261" name="Google Shape;26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9759" y="4292049"/>
            <a:ext cx="3220163" cy="2415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33271" y="1189335"/>
            <a:ext cx="6602569" cy="499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749300" y="123826"/>
            <a:ext cx="10515600" cy="673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b="1" lang="it-IT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Lower GI 						Case N. 1</a:t>
            </a:r>
            <a:endParaRPr sz="2400">
              <a:solidFill>
                <a:srgbClr val="C00000"/>
              </a:solidFill>
            </a:endParaRPr>
          </a:p>
        </p:txBody>
      </p:sp>
      <p:sp>
        <p:nvSpPr>
          <p:cNvPr id="97" name="Google Shape;97;p3"/>
          <p:cNvSpPr txBox="1"/>
          <p:nvPr>
            <p:ph idx="1" type="body"/>
          </p:nvPr>
        </p:nvSpPr>
        <p:spPr>
          <a:xfrm>
            <a:off x="177800" y="901700"/>
            <a:ext cx="11823700" cy="5832475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1" i="1" lang="it-IT" sz="2000" u="none" strike="noStrike">
                <a:solidFill>
                  <a:srgbClr val="000000"/>
                </a:solidFill>
              </a:rPr>
              <a:t>HISTORY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0" i="1" lang="it-IT" sz="2000" u="none" strike="noStrike">
                <a:solidFill>
                  <a:srgbClr val="000000"/>
                </a:solidFill>
              </a:rPr>
              <a:t>He </a:t>
            </a:r>
            <a:r>
              <a:rPr i="1" lang="it-IT" sz="2000">
                <a:solidFill>
                  <a:srgbClr val="000000"/>
                </a:solidFill>
              </a:rPr>
              <a:t>refers </a:t>
            </a:r>
            <a:r>
              <a:rPr b="0" i="1" lang="it-IT" sz="2000" u="none" strike="noStrike">
                <a:solidFill>
                  <a:srgbClr val="000000"/>
                </a:solidFill>
              </a:rPr>
              <a:t>he sees bright red blood on the toilet paper after wiping and in the lavatory. The stool</a:t>
            </a:r>
            <a:r>
              <a:rPr i="1" lang="it-IT" sz="2000">
                <a:solidFill>
                  <a:srgbClr val="000000"/>
                </a:solidFill>
              </a:rPr>
              <a:t>s are </a:t>
            </a:r>
            <a:r>
              <a:rPr b="0" i="1" lang="it-IT" sz="2000" u="none" strike="noStrike">
                <a:solidFill>
                  <a:srgbClr val="000000"/>
                </a:solidFill>
              </a:rPr>
              <a:t>coated in blood and he thinks it is also mixed</a:t>
            </a:r>
            <a:r>
              <a:rPr i="1" lang="it-IT" sz="2000">
                <a:solidFill>
                  <a:srgbClr val="000000"/>
                </a:solidFill>
              </a:rPr>
              <a:t> with feces</a:t>
            </a:r>
            <a:r>
              <a:rPr b="0" i="1" lang="it-IT" sz="2000" u="none" strike="noStrike">
                <a:solidFill>
                  <a:srgbClr val="000000"/>
                </a:solidFill>
              </a:rPr>
              <a:t>.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0" i="1" lang="it-IT" sz="2000" u="none" strike="noStrike">
                <a:solidFill>
                  <a:srgbClr val="000000"/>
                </a:solidFill>
              </a:rPr>
              <a:t>He had </a:t>
            </a:r>
            <a:r>
              <a:rPr i="1" lang="it-IT" sz="2000">
                <a:solidFill>
                  <a:srgbClr val="000000"/>
                </a:solidFill>
              </a:rPr>
              <a:t>a </a:t>
            </a:r>
            <a:r>
              <a:rPr b="0" i="1" lang="it-IT" sz="2000" u="none" strike="noStrike">
                <a:solidFill>
                  <a:srgbClr val="000000"/>
                </a:solidFill>
              </a:rPr>
              <a:t>first episode 3 months ago and </a:t>
            </a:r>
            <a:r>
              <a:rPr i="1" lang="it-IT" sz="2000">
                <a:solidFill>
                  <a:srgbClr val="000000"/>
                </a:solidFill>
              </a:rPr>
              <a:t>this has repeated itself </a:t>
            </a:r>
            <a:r>
              <a:rPr b="0" i="1" lang="it-IT" sz="2000" u="none" strike="noStrike">
                <a:solidFill>
                  <a:srgbClr val="000000"/>
                </a:solidFill>
              </a:rPr>
              <a:t>every week or so since then. His stools ha</a:t>
            </a:r>
            <a:r>
              <a:rPr i="1" lang="it-IT" sz="2000">
                <a:solidFill>
                  <a:srgbClr val="000000"/>
                </a:solidFill>
              </a:rPr>
              <a:t>ve</a:t>
            </a:r>
            <a:r>
              <a:rPr b="0" i="1" lang="it-IT" sz="2000" u="none" strike="noStrike">
                <a:solidFill>
                  <a:srgbClr val="000000"/>
                </a:solidFill>
              </a:rPr>
              <a:t> been usually hard and there is some tenesmus. Due </a:t>
            </a:r>
            <a:r>
              <a:rPr i="1" lang="it-IT" sz="2000">
                <a:solidFill>
                  <a:srgbClr val="000000"/>
                </a:solidFill>
              </a:rPr>
              <a:t>to generalized perianal discomfort and burning h</a:t>
            </a:r>
            <a:r>
              <a:rPr b="0" i="1" lang="it-IT" sz="2000" u="none" strike="noStrike">
                <a:solidFill>
                  <a:srgbClr val="000000"/>
                </a:solidFill>
              </a:rPr>
              <a:t>e </a:t>
            </a:r>
            <a:r>
              <a:rPr i="1" lang="it-IT" sz="2000">
                <a:solidFill>
                  <a:srgbClr val="000000"/>
                </a:solidFill>
              </a:rPr>
              <a:t>think about hemorrhoids because her mother and sister suffered of hemorrhoids, however is also afraid about the risk of cancer</a:t>
            </a:r>
            <a:endParaRPr b="0" i="1" sz="2000" u="none" strike="no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0" i="1" lang="it-IT" sz="2000" u="none" strike="noStrike">
                <a:solidFill>
                  <a:srgbClr val="000000"/>
                </a:solidFill>
              </a:rPr>
              <a:t>His weight is stable and there are no other systemic symptoms.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0" i="1" lang="it-IT" sz="2000" u="none" strike="noStrike">
                <a:solidFill>
                  <a:srgbClr val="000000"/>
                </a:solidFill>
              </a:rPr>
              <a:t>He has a past medical history of irritable bowel syndrome diagnosed by his general practitioner a few years earlier, suffering from episodic abdominal cramps and diarrhea.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0" i="1" lang="it-IT" sz="2000" u="none" strike="noStrike">
                <a:solidFill>
                  <a:srgbClr val="000000"/>
                </a:solidFill>
              </a:rPr>
              <a:t>He takes ibuprofen occasionally for a frozen shoulder. Smokes 10 cigarettes/day. He drinks 10 units of alcohol per week.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0" i="1" lang="it-IT" sz="2000" u="none" strike="noStrike">
                <a:solidFill>
                  <a:srgbClr val="000000"/>
                </a:solidFill>
              </a:rPr>
              <a:t>His father had colon cancer aged 70 years.  </a:t>
            </a:r>
            <a:endParaRPr sz="3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"/>
          <p:cNvSpPr txBox="1"/>
          <p:nvPr>
            <p:ph type="title"/>
          </p:nvPr>
        </p:nvSpPr>
        <p:spPr>
          <a:xfrm>
            <a:off x="455815" y="331874"/>
            <a:ext cx="10515600" cy="9598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it-IT" sz="3200">
                <a:latin typeface="Calibri"/>
                <a:ea typeface="Calibri"/>
                <a:cs typeface="Calibri"/>
                <a:sym typeface="Calibri"/>
              </a:rPr>
              <a:t>							</a:t>
            </a:r>
            <a:r>
              <a:rPr b="1" lang="it-IT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Lower GI        Case N.2</a:t>
            </a:r>
            <a:br>
              <a:rPr b="1" lang="it-IT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it-IT" sz="3200">
                <a:latin typeface="Calibri"/>
                <a:ea typeface="Calibri"/>
                <a:cs typeface="Calibri"/>
                <a:sym typeface="Calibri"/>
              </a:rPr>
            </a:br>
            <a:r>
              <a:rPr b="1" i="1" lang="it-IT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Points</a:t>
            </a:r>
            <a:endParaRPr sz="3200"/>
          </a:p>
        </p:txBody>
      </p:sp>
      <p:sp>
        <p:nvSpPr>
          <p:cNvPr id="268" name="Google Shape;268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Blood per rectum should be fully investigated always: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/>
              <a:t>-digital examination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/>
              <a:t>-full colonoscopy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/>
              <a:t>-screening programs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Multi Disciplinary Team Meeting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«Pay attention to details»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584" y="982074"/>
            <a:ext cx="3180270" cy="407974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6"/>
          <p:cNvSpPr/>
          <p:nvPr/>
        </p:nvSpPr>
        <p:spPr>
          <a:xfrm>
            <a:off x="7133998" y="2354592"/>
            <a:ext cx="24865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5400" cap="none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The End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da017e7ef_0_33"/>
          <p:cNvSpPr txBox="1"/>
          <p:nvPr>
            <p:ph type="title"/>
          </p:nvPr>
        </p:nvSpPr>
        <p:spPr>
          <a:xfrm>
            <a:off x="749300" y="123826"/>
            <a:ext cx="105156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b="1" lang="it-IT" sz="2400">
                <a:solidFill>
                  <a:srgbClr val="C00000"/>
                </a:solidFill>
              </a:rPr>
              <a:t>Upper </a:t>
            </a:r>
            <a:r>
              <a:rPr b="1" lang="it-IT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GI 						Case N. 1</a:t>
            </a:r>
            <a:endParaRPr sz="2400">
              <a:solidFill>
                <a:srgbClr val="C00000"/>
              </a:solidFill>
            </a:endParaRPr>
          </a:p>
        </p:txBody>
      </p:sp>
      <p:sp>
        <p:nvSpPr>
          <p:cNvPr id="280" name="Google Shape;280;g35da017e7ef_0_33"/>
          <p:cNvSpPr txBox="1"/>
          <p:nvPr>
            <p:ph idx="1" type="body"/>
          </p:nvPr>
        </p:nvSpPr>
        <p:spPr>
          <a:xfrm>
            <a:off x="838200" y="1825625"/>
            <a:ext cx="10515600" cy="46314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3600"/>
              <a:buChar char="•"/>
            </a:pPr>
            <a:r>
              <a:rPr lang="it-IT" sz="3600"/>
              <a:t>Miss Villa is a 55-year-old lady who presents to her GP clinic with a long-standing history of tiredness</a:t>
            </a:r>
            <a:endParaRPr sz="3600"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it-IT" sz="3600"/>
              <a:t>Her husband says that she used to eat a lot more in the past and that recently she has reduced her input as she feels full all the time.</a:t>
            </a:r>
            <a:endParaRPr sz="3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da017e7ef_0_38"/>
          <p:cNvSpPr txBox="1"/>
          <p:nvPr>
            <p:ph type="title"/>
          </p:nvPr>
        </p:nvSpPr>
        <p:spPr>
          <a:xfrm>
            <a:off x="749300" y="123826"/>
            <a:ext cx="105156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b="1" lang="it-IT" sz="2400">
                <a:solidFill>
                  <a:srgbClr val="C00000"/>
                </a:solidFill>
              </a:rPr>
              <a:t>Upper </a:t>
            </a:r>
            <a:r>
              <a:rPr b="1" lang="it-IT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GI 						Case N. 1</a:t>
            </a:r>
            <a:endParaRPr sz="2400">
              <a:solidFill>
                <a:srgbClr val="C00000"/>
              </a:solidFill>
            </a:endParaRPr>
          </a:p>
        </p:txBody>
      </p:sp>
      <p:sp>
        <p:nvSpPr>
          <p:cNvPr id="286" name="Google Shape;286;g35da017e7ef_0_38"/>
          <p:cNvSpPr txBox="1"/>
          <p:nvPr>
            <p:ph idx="1" type="body"/>
          </p:nvPr>
        </p:nvSpPr>
        <p:spPr>
          <a:xfrm>
            <a:off x="177800" y="901700"/>
            <a:ext cx="11823600" cy="58326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1" i="1" lang="it-IT" sz="2000" u="none" strike="noStrike">
                <a:solidFill>
                  <a:srgbClr val="000000"/>
                </a:solidFill>
              </a:rPr>
              <a:t>HISTORY</a:t>
            </a:r>
            <a:endParaRPr b="1" i="1" sz="2000" u="none" strike="no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t/>
            </a:r>
            <a:endParaRPr b="1" i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1" i="1" lang="it-IT" sz="2400">
                <a:solidFill>
                  <a:srgbClr val="000000"/>
                </a:solidFill>
              </a:rPr>
              <a:t>PMH: </a:t>
            </a:r>
            <a:r>
              <a:rPr i="1" lang="it-IT" sz="2400">
                <a:solidFill>
                  <a:srgbClr val="000000"/>
                </a:solidFill>
              </a:rPr>
              <a:t>Appendectomy, Chronic </a:t>
            </a:r>
            <a:r>
              <a:rPr i="1" lang="it-IT" sz="2400">
                <a:solidFill>
                  <a:srgbClr val="000000"/>
                </a:solidFill>
              </a:rPr>
              <a:t>gastritis</a:t>
            </a:r>
            <a:r>
              <a:rPr i="1" lang="it-IT" sz="2400">
                <a:solidFill>
                  <a:srgbClr val="000000"/>
                </a:solidFill>
              </a:rPr>
              <a:t>, </a:t>
            </a:r>
            <a:r>
              <a:rPr i="1" lang="it-IT" sz="2400">
                <a:solidFill>
                  <a:srgbClr val="000000"/>
                </a:solidFill>
              </a:rPr>
              <a:t>Hysterectomy</a:t>
            </a:r>
            <a:r>
              <a:rPr i="1" lang="it-IT" sz="2400">
                <a:solidFill>
                  <a:srgbClr val="000000"/>
                </a:solidFill>
              </a:rPr>
              <a:t> for multiple bleeding </a:t>
            </a:r>
            <a:r>
              <a:rPr i="1" lang="it-IT" sz="2400">
                <a:solidFill>
                  <a:srgbClr val="000000"/>
                </a:solidFill>
              </a:rPr>
              <a:t>leiomyomas</a:t>
            </a:r>
            <a:endParaRPr i="1"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1" i="1" lang="it-IT" sz="2400">
                <a:solidFill>
                  <a:srgbClr val="000000"/>
                </a:solidFill>
              </a:rPr>
              <a:t>HPC: </a:t>
            </a:r>
            <a:endParaRPr b="1" i="1"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i="1" lang="it-IT" sz="2400">
                <a:solidFill>
                  <a:srgbClr val="000000"/>
                </a:solidFill>
              </a:rPr>
              <a:t>Tiredness: </a:t>
            </a:r>
            <a:r>
              <a:rPr i="1" lang="it-IT" sz="2400">
                <a:solidFill>
                  <a:srgbClr val="000000"/>
                </a:solidFill>
              </a:rPr>
              <a:t>use to be very active, but now just a flight of stairs would make her breathless. She has stopped taking her evening walk.</a:t>
            </a:r>
            <a:endParaRPr i="1"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i="1" lang="it-IT" sz="2400">
                <a:solidFill>
                  <a:srgbClr val="000000"/>
                </a:solidFill>
              </a:rPr>
              <a:t>Early satiety: </a:t>
            </a:r>
            <a:r>
              <a:rPr i="1" lang="it-IT" sz="2400">
                <a:solidFill>
                  <a:srgbClr val="000000"/>
                </a:solidFill>
              </a:rPr>
              <a:t>after half of her normal meal she feels fulls</a:t>
            </a:r>
            <a:endParaRPr i="1"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i="1" lang="it-IT" sz="2400">
                <a:solidFill>
                  <a:srgbClr val="000000"/>
                </a:solidFill>
              </a:rPr>
              <a:t>She has lost 5kg and she is not on a diet</a:t>
            </a:r>
            <a:endParaRPr i="1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da017e7ef_0_48"/>
          <p:cNvSpPr txBox="1"/>
          <p:nvPr>
            <p:ph type="title"/>
          </p:nvPr>
        </p:nvSpPr>
        <p:spPr>
          <a:xfrm>
            <a:off x="455815" y="331874"/>
            <a:ext cx="10515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it-IT" sz="3200">
                <a:latin typeface="Calibri"/>
                <a:ea typeface="Calibri"/>
                <a:cs typeface="Calibri"/>
                <a:sym typeface="Calibri"/>
              </a:rPr>
              <a:t>									Case N.1</a:t>
            </a:r>
            <a:br>
              <a:rPr lang="it-IT" sz="3200">
                <a:latin typeface="Calibri"/>
                <a:ea typeface="Calibri"/>
                <a:cs typeface="Calibri"/>
                <a:sym typeface="Calibri"/>
              </a:rPr>
            </a:br>
            <a:r>
              <a:rPr b="1" i="1" lang="it-IT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Examination</a:t>
            </a:r>
            <a:r>
              <a:rPr b="1" lang="it-IT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/>
          </a:p>
        </p:txBody>
      </p:sp>
      <p:sp>
        <p:nvSpPr>
          <p:cNvPr id="292" name="Google Shape;292;g35da017e7ef_0_48"/>
          <p:cNvSpPr txBox="1"/>
          <p:nvPr>
            <p:ph idx="1" type="body"/>
          </p:nvPr>
        </p:nvSpPr>
        <p:spPr>
          <a:xfrm>
            <a:off x="135774" y="1799705"/>
            <a:ext cx="11920500" cy="44745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it-IT"/>
              <a:t>Chest and heart examination: no pathological findings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it-IT"/>
              <a:t>Abdomen is soft non tender. Groins are free. Previous scars are well consolidated, no signs of incisional hernias.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da017e7ef_0_43"/>
          <p:cNvSpPr txBox="1"/>
          <p:nvPr>
            <p:ph type="title"/>
          </p:nvPr>
        </p:nvSpPr>
        <p:spPr>
          <a:xfrm>
            <a:off x="838200" y="365125"/>
            <a:ext cx="105156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lang="it-IT" sz="2800">
                <a:solidFill>
                  <a:srgbClr val="C00000"/>
                </a:solidFill>
              </a:rPr>
              <a:t>Upper </a:t>
            </a:r>
            <a:r>
              <a:rPr b="1" lang="it-IT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GI 						Case N. 1</a:t>
            </a:r>
            <a:endParaRPr sz="2800"/>
          </a:p>
        </p:txBody>
      </p:sp>
      <p:sp>
        <p:nvSpPr>
          <p:cNvPr id="298" name="Google Shape;298;g35da017e7ef_0_43"/>
          <p:cNvSpPr txBox="1"/>
          <p:nvPr>
            <p:ph idx="1" type="body"/>
          </p:nvPr>
        </p:nvSpPr>
        <p:spPr>
          <a:xfrm>
            <a:off x="978877" y="2476500"/>
            <a:ext cx="10515600" cy="6510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b="0" i="0" lang="it-IT" sz="3600" u="none" strike="noStrike">
                <a:solidFill>
                  <a:srgbClr val="000000"/>
                </a:solidFill>
              </a:rPr>
              <a:t>What is your differential diagnosis at this stage? </a:t>
            </a:r>
            <a:endParaRPr sz="4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da017e7ef_0_53"/>
          <p:cNvSpPr txBox="1"/>
          <p:nvPr>
            <p:ph type="title"/>
          </p:nvPr>
        </p:nvSpPr>
        <p:spPr>
          <a:xfrm>
            <a:off x="455815" y="481499"/>
            <a:ext cx="10515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it-IT" sz="3200">
                <a:latin typeface="Calibri"/>
                <a:ea typeface="Calibri"/>
                <a:cs typeface="Calibri"/>
                <a:sym typeface="Calibri"/>
              </a:rPr>
              <a:t>							</a:t>
            </a:r>
            <a:r>
              <a:rPr b="1" lang="it-IT" sz="2800">
                <a:solidFill>
                  <a:srgbClr val="C00000"/>
                </a:solidFill>
              </a:rPr>
              <a:t>Upper </a:t>
            </a:r>
            <a:r>
              <a:rPr b="1" lang="it-IT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GI        Case N.1</a:t>
            </a:r>
            <a:br>
              <a:rPr b="1" lang="it-IT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it-IT" sz="2800" u="sng">
                <a:latin typeface="Calibri"/>
                <a:ea typeface="Calibri"/>
                <a:cs typeface="Calibri"/>
                <a:sym typeface="Calibri"/>
              </a:rPr>
              <a:t>Findings</a:t>
            </a:r>
            <a:br>
              <a:rPr lang="it-IT" sz="2800">
                <a:latin typeface="Calibri"/>
                <a:ea typeface="Calibri"/>
                <a:cs typeface="Calibri"/>
                <a:sym typeface="Calibri"/>
              </a:rPr>
            </a:br>
            <a:r>
              <a:rPr b="1" lang="it-IT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/>
          </a:p>
        </p:txBody>
      </p:sp>
      <p:sp>
        <p:nvSpPr>
          <p:cNvPr id="304" name="Google Shape;304;g35da017e7ef_0_53"/>
          <p:cNvSpPr txBox="1"/>
          <p:nvPr>
            <p:ph idx="1" type="body"/>
          </p:nvPr>
        </p:nvSpPr>
        <p:spPr>
          <a:xfrm>
            <a:off x="295795" y="1172734"/>
            <a:ext cx="11600400" cy="52038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1" i="1" lang="it-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Blood tests: </a:t>
            </a:r>
            <a:r>
              <a:rPr i="1" lang="it-IT">
                <a:solidFill>
                  <a:srgbClr val="000000"/>
                </a:solidFill>
              </a:rPr>
              <a:t>Hb 7g/dl</a:t>
            </a:r>
            <a:r>
              <a:rPr i="1" lang="it-IT">
                <a:solidFill>
                  <a:srgbClr val="000000"/>
                </a:solidFill>
              </a:rPr>
              <a:t>, MCV 70, ALT-AST normal, Bili 1 (0.3)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1" i="1" lang="it-IT">
                <a:solidFill>
                  <a:srgbClr val="000000"/>
                </a:solidFill>
              </a:rPr>
              <a:t>Gastroscopy: </a:t>
            </a:r>
            <a:r>
              <a:rPr i="1" lang="it-IT">
                <a:solidFill>
                  <a:srgbClr val="000000"/>
                </a:solidFill>
              </a:rPr>
              <a:t>ulcerated mass of the body of the stomach (biopsies); duodenum is normal.</a:t>
            </a:r>
            <a:endParaRPr i="1">
              <a:solidFill>
                <a:srgbClr val="000000"/>
              </a:solidFill>
            </a:endParaRPr>
          </a:p>
          <a:p>
            <a:pPr indent="-165100" lvl="0" marL="2286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i="1" lang="it-IT">
                <a:solidFill>
                  <a:srgbClr val="000000"/>
                </a:solidFill>
              </a:rPr>
              <a:t>Histology: </a:t>
            </a:r>
            <a:r>
              <a:rPr i="1" lang="it-IT">
                <a:solidFill>
                  <a:srgbClr val="000000"/>
                </a:solidFill>
              </a:rPr>
              <a:t>Adenocarcinoma of the stomach, poorly adhaesive subtype with signet ring cell.</a:t>
            </a:r>
            <a:br>
              <a:rPr i="1" lang="it-IT">
                <a:solidFill>
                  <a:srgbClr val="000000"/>
                </a:solidFill>
              </a:rPr>
            </a:br>
            <a:r>
              <a:rPr i="1" lang="it-IT">
                <a:solidFill>
                  <a:srgbClr val="000000"/>
                </a:solidFill>
              </a:rPr>
              <a:t>HER2/neu -, pMMR</a:t>
            </a:r>
            <a:endParaRPr i="1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1" i="1" lang="it-IT">
                <a:solidFill>
                  <a:srgbClr val="000000"/>
                </a:solidFill>
              </a:rPr>
              <a:t>Endoscopic ultrasound</a:t>
            </a:r>
            <a:r>
              <a:rPr i="1" lang="it-IT">
                <a:solidFill>
                  <a:srgbClr val="000000"/>
                </a:solidFill>
              </a:rPr>
              <a:t>: Extension of the lesion through the gastric wall to the subserosal tissue, enlarged lymph nodes on the lesser curvature (uT4aN+)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da017e7ef_0_77"/>
          <p:cNvSpPr txBox="1"/>
          <p:nvPr>
            <p:ph type="title"/>
          </p:nvPr>
        </p:nvSpPr>
        <p:spPr>
          <a:xfrm>
            <a:off x="455815" y="481499"/>
            <a:ext cx="10515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it-IT" sz="3200">
                <a:latin typeface="Calibri"/>
                <a:ea typeface="Calibri"/>
                <a:cs typeface="Calibri"/>
                <a:sym typeface="Calibri"/>
              </a:rPr>
              <a:t>							</a:t>
            </a:r>
            <a:r>
              <a:rPr b="1" lang="it-IT" sz="2800">
                <a:solidFill>
                  <a:srgbClr val="C00000"/>
                </a:solidFill>
              </a:rPr>
              <a:t>Upper </a:t>
            </a:r>
            <a:r>
              <a:rPr b="1" lang="it-IT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GI        Case N.1</a:t>
            </a:r>
            <a:br>
              <a:rPr b="1" lang="it-IT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it-IT" sz="2800" u="sng">
                <a:latin typeface="Calibri"/>
                <a:ea typeface="Calibri"/>
                <a:cs typeface="Calibri"/>
                <a:sym typeface="Calibri"/>
              </a:rPr>
              <a:t>Findings</a:t>
            </a:r>
            <a:br>
              <a:rPr lang="it-IT" sz="2800">
                <a:latin typeface="Calibri"/>
                <a:ea typeface="Calibri"/>
                <a:cs typeface="Calibri"/>
                <a:sym typeface="Calibri"/>
              </a:rPr>
            </a:br>
            <a:r>
              <a:rPr b="1" lang="it-IT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/>
          </a:p>
        </p:txBody>
      </p:sp>
      <p:sp>
        <p:nvSpPr>
          <p:cNvPr id="310" name="Google Shape;310;g35da017e7ef_0_77"/>
          <p:cNvSpPr txBox="1"/>
          <p:nvPr>
            <p:ph idx="1" type="body"/>
          </p:nvPr>
        </p:nvSpPr>
        <p:spPr>
          <a:xfrm>
            <a:off x="295800" y="2119652"/>
            <a:ext cx="11600400" cy="42570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1" i="1" lang="it-IT">
                <a:solidFill>
                  <a:srgbClr val="000000"/>
                </a:solidFill>
              </a:rPr>
              <a:t>CT Chest-Abdomen: </a:t>
            </a:r>
            <a:r>
              <a:rPr i="1" lang="it-IT">
                <a:solidFill>
                  <a:srgbClr val="000000"/>
                </a:solidFill>
              </a:rPr>
              <a:t>negative for metastatic lesions.</a:t>
            </a:r>
            <a:endParaRPr i="1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000000"/>
              </a:solidFill>
            </a:endParaRPr>
          </a:p>
          <a:p>
            <a:pPr indent="-1651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i="1" lang="it-IT">
                <a:solidFill>
                  <a:srgbClr val="000000"/>
                </a:solidFill>
              </a:rPr>
              <a:t>Diagnostic laparoscopy: </a:t>
            </a:r>
            <a:r>
              <a:rPr i="1" lang="it-IT">
                <a:solidFill>
                  <a:srgbClr val="000000"/>
                </a:solidFill>
              </a:rPr>
              <a:t>Neoplasm is visible on the anterior gastric wall. Negative for peritoneal metastases. PCI:0. Negative peritoneal citology.</a:t>
            </a:r>
            <a:endParaRPr i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da017e7ef_0_62"/>
          <p:cNvSpPr txBox="1"/>
          <p:nvPr>
            <p:ph type="title"/>
          </p:nvPr>
        </p:nvSpPr>
        <p:spPr>
          <a:xfrm>
            <a:off x="455815" y="331874"/>
            <a:ext cx="10515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it-IT" sz="3200">
                <a:latin typeface="Calibri"/>
                <a:ea typeface="Calibri"/>
                <a:cs typeface="Calibri"/>
                <a:sym typeface="Calibri"/>
              </a:rPr>
              <a:t>									Case N.1</a:t>
            </a:r>
            <a:br>
              <a:rPr lang="it-IT" sz="3200">
                <a:latin typeface="Calibri"/>
                <a:ea typeface="Calibri"/>
                <a:cs typeface="Calibri"/>
                <a:sym typeface="Calibri"/>
              </a:rPr>
            </a:br>
            <a:r>
              <a:rPr b="1" i="1" lang="it-IT" sz="2800">
                <a:solidFill>
                  <a:srgbClr val="000000"/>
                </a:solidFill>
              </a:rPr>
              <a:t>Treatment</a:t>
            </a:r>
            <a:endParaRPr sz="3200"/>
          </a:p>
        </p:txBody>
      </p:sp>
      <p:sp>
        <p:nvSpPr>
          <p:cNvPr id="316" name="Google Shape;316;g35da017e7ef_0_62"/>
          <p:cNvSpPr txBox="1"/>
          <p:nvPr>
            <p:ph idx="1" type="body"/>
          </p:nvPr>
        </p:nvSpPr>
        <p:spPr>
          <a:xfrm>
            <a:off x="135775" y="1368375"/>
            <a:ext cx="11920500" cy="49059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it-IT"/>
              <a:t>Neoadjuvant therapy? 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it-IT"/>
              <a:t>Upfront surgery?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da017e7ef_0_72"/>
          <p:cNvSpPr txBox="1"/>
          <p:nvPr>
            <p:ph type="title"/>
          </p:nvPr>
        </p:nvSpPr>
        <p:spPr>
          <a:xfrm>
            <a:off x="455815" y="331874"/>
            <a:ext cx="10515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it-IT" sz="3200">
                <a:latin typeface="Calibri"/>
                <a:ea typeface="Calibri"/>
                <a:cs typeface="Calibri"/>
                <a:sym typeface="Calibri"/>
              </a:rPr>
              <a:t>									Case N.1</a:t>
            </a:r>
            <a:br>
              <a:rPr lang="it-IT" sz="3200">
                <a:latin typeface="Calibri"/>
                <a:ea typeface="Calibri"/>
                <a:cs typeface="Calibri"/>
                <a:sym typeface="Calibri"/>
              </a:rPr>
            </a:br>
            <a:r>
              <a:rPr b="1" i="1" lang="it-IT" sz="2800">
                <a:solidFill>
                  <a:srgbClr val="000000"/>
                </a:solidFill>
              </a:rPr>
              <a:t>Treatment</a:t>
            </a:r>
            <a:endParaRPr sz="3200"/>
          </a:p>
        </p:txBody>
      </p:sp>
      <p:sp>
        <p:nvSpPr>
          <p:cNvPr id="322" name="Google Shape;322;g35da017e7ef_0_72"/>
          <p:cNvSpPr txBox="1"/>
          <p:nvPr>
            <p:ph idx="1" type="body"/>
          </p:nvPr>
        </p:nvSpPr>
        <p:spPr>
          <a:xfrm>
            <a:off x="135750" y="1703750"/>
            <a:ext cx="11920500" cy="49059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7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b="1" lang="it-IT"/>
              <a:t>Neoadjuvant chemotherapy:</a:t>
            </a:r>
            <a:endParaRPr b="1"/>
          </a:p>
          <a:p>
            <a:pPr indent="0" lvl="0" marL="0" rtl="0" algn="l">
              <a:lnSpc>
                <a:spcPct val="107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it-IT"/>
              <a:t>4 cycles of FLOT chemotherapy (Fluorouracil, Leucovorin, Oxaliplatin, Docetaxel)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b="1" lang="it-IT"/>
              <a:t>Subtotal gastrectomy</a:t>
            </a:r>
            <a:endParaRPr b="1"/>
          </a:p>
          <a:p>
            <a:pPr indent="0" lvl="0" marL="0" rtl="0" algn="l">
              <a:lnSpc>
                <a:spcPct val="107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/>
              <a:t>A</a:t>
            </a:r>
            <a:r>
              <a:rPr b="1" lang="it-IT"/>
              <a:t>djuvant chemotherapy:</a:t>
            </a:r>
            <a:endParaRPr b="1"/>
          </a:p>
          <a:p>
            <a:pPr indent="0" lvl="0" marL="0" rtl="0" algn="l">
              <a:lnSpc>
                <a:spcPct val="107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4 cycles of FLOT chemotherapy (Fluorouracil, Leucovorin, Oxaliplatin, Docetaxel)</a:t>
            </a:r>
            <a:endParaRPr b="1"/>
          </a:p>
          <a:p>
            <a:pPr indent="0" lvl="0" marL="0" rtl="0" algn="l">
              <a:lnSpc>
                <a:spcPct val="107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838200" y="365125"/>
            <a:ext cx="10515600" cy="65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lang="it-IT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Lower GI 						Case N. 1</a:t>
            </a:r>
            <a:endParaRPr sz="2800"/>
          </a:p>
        </p:txBody>
      </p:sp>
      <p:sp>
        <p:nvSpPr>
          <p:cNvPr id="103" name="Google Shape;103;p4"/>
          <p:cNvSpPr txBox="1"/>
          <p:nvPr>
            <p:ph idx="1" type="body"/>
          </p:nvPr>
        </p:nvSpPr>
        <p:spPr>
          <a:xfrm>
            <a:off x="978877" y="2476500"/>
            <a:ext cx="10515600" cy="650875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b="0" i="0" lang="it-IT" sz="3600" u="none" strike="noStrike">
                <a:solidFill>
                  <a:srgbClr val="000000"/>
                </a:solidFill>
              </a:rPr>
              <a:t>What is your differential diagnosis at this stage? </a:t>
            </a:r>
            <a:endParaRPr sz="4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da017e7ef_0_6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35da017e7ef_0_6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g35da017e7ef_0_67"/>
          <p:cNvPicPr preferRelativeResize="0"/>
          <p:nvPr/>
        </p:nvPicPr>
        <p:blipFill rotWithShape="1">
          <a:blip r:embed="rId3">
            <a:alphaModFix/>
          </a:blip>
          <a:srcRect b="19082" l="34070" r="42491" t="22434"/>
          <a:stretch/>
        </p:blipFill>
        <p:spPr>
          <a:xfrm>
            <a:off x="6096012" y="227925"/>
            <a:ext cx="4561277" cy="640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35da017e7ef_0_67"/>
          <p:cNvPicPr preferRelativeResize="0"/>
          <p:nvPr/>
        </p:nvPicPr>
        <p:blipFill rotWithShape="1">
          <a:blip r:embed="rId4">
            <a:alphaModFix/>
          </a:blip>
          <a:srcRect b="23069" l="19949" r="37468" t="39764"/>
          <a:stretch/>
        </p:blipFill>
        <p:spPr>
          <a:xfrm>
            <a:off x="838200" y="2468475"/>
            <a:ext cx="5191800" cy="254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da017e7ef_0_8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35da017e7ef_0_8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g35da017e7ef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0"/>
            <a:ext cx="914400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4600" y="2139826"/>
            <a:ext cx="7137400" cy="468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70115"/>
            <a:ext cx="6794500" cy="2228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>
            <p:ph type="title"/>
          </p:nvPr>
        </p:nvSpPr>
        <p:spPr>
          <a:xfrm>
            <a:off x="455815" y="331874"/>
            <a:ext cx="10515600" cy="3663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it-IT" sz="3200">
                <a:latin typeface="Calibri"/>
                <a:ea typeface="Calibri"/>
                <a:cs typeface="Calibri"/>
                <a:sym typeface="Calibri"/>
              </a:rPr>
              <a:t>									Case N.1</a:t>
            </a:r>
            <a:br>
              <a:rPr lang="it-IT" sz="3200">
                <a:latin typeface="Calibri"/>
                <a:ea typeface="Calibri"/>
                <a:cs typeface="Calibri"/>
                <a:sym typeface="Calibri"/>
              </a:rPr>
            </a:br>
            <a:r>
              <a:rPr b="1" i="1" lang="it-IT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Examination</a:t>
            </a:r>
            <a:r>
              <a:rPr b="1" lang="it-IT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/>
          </a:p>
        </p:txBody>
      </p:sp>
      <p:sp>
        <p:nvSpPr>
          <p:cNvPr id="115" name="Google Shape;115;p6"/>
          <p:cNvSpPr txBox="1"/>
          <p:nvPr>
            <p:ph idx="1" type="body"/>
          </p:nvPr>
        </p:nvSpPr>
        <p:spPr>
          <a:xfrm>
            <a:off x="135774" y="1799705"/>
            <a:ext cx="11920451" cy="4474486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i="1" lang="it-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and abdominal examinations were unremarkable. 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4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i="1" lang="it-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b="1" i="1" lang="it-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rectal exam </a:t>
            </a:r>
            <a:r>
              <a:rPr i="1" lang="it-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 perianal area was erythematous. 2</a:t>
            </a:r>
            <a:r>
              <a:rPr baseline="30000" i="1" lang="it-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i="1" lang="it-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degree of hemorrhoids  have been observed by the GP at the proctoscopy. There was good anal tone and no palpable masses or fissure. No blood was observed over the finger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4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i="1" lang="it-IT">
                <a:solidFill>
                  <a:srgbClr val="000000"/>
                </a:solidFill>
              </a:rPr>
              <a:t> (</a:t>
            </a:r>
            <a:r>
              <a:rPr b="1" i="1" lang="it-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Rigid sigmoidoscopy </a:t>
            </a:r>
            <a:r>
              <a:rPr i="1" lang="it-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15 cm showed normal healthy mucosa, which was biopsied</a:t>
            </a:r>
            <a:r>
              <a:rPr i="1" lang="it-IT">
                <a:solidFill>
                  <a:srgbClr val="000000"/>
                </a:solidFill>
              </a:rPr>
              <a:t>)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4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i="1" lang="it-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There were small internal hemorrhoids at 12 o’clock and 3 o’clock which were not thrombosed or prolapsed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21" name="Google Shape;121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4738" y="219080"/>
            <a:ext cx="6960361" cy="6273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/>
          <p:nvPr>
            <p:ph type="title"/>
          </p:nvPr>
        </p:nvSpPr>
        <p:spPr>
          <a:xfrm>
            <a:off x="455815" y="481499"/>
            <a:ext cx="10515600" cy="3663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it-IT" sz="3200">
                <a:latin typeface="Calibri"/>
                <a:ea typeface="Calibri"/>
                <a:cs typeface="Calibri"/>
                <a:sym typeface="Calibri"/>
              </a:rPr>
              <a:t>							</a:t>
            </a:r>
            <a:r>
              <a:rPr b="1" lang="it-IT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lower GI        Case N.1</a:t>
            </a:r>
            <a:br>
              <a:rPr b="1" lang="it-IT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it-IT" sz="2800" u="sng">
                <a:latin typeface="Calibri"/>
                <a:ea typeface="Calibri"/>
                <a:cs typeface="Calibri"/>
                <a:sym typeface="Calibri"/>
              </a:rPr>
              <a:t>Findings</a:t>
            </a:r>
            <a:br>
              <a:rPr lang="it-IT" sz="2800">
                <a:latin typeface="Calibri"/>
                <a:ea typeface="Calibri"/>
                <a:cs typeface="Calibri"/>
                <a:sym typeface="Calibri"/>
              </a:rPr>
            </a:br>
            <a:r>
              <a:rPr b="1" lang="it-IT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/>
          </a:p>
        </p:txBody>
      </p:sp>
      <p:sp>
        <p:nvSpPr>
          <p:cNvPr id="127" name="Google Shape;127;p8"/>
          <p:cNvSpPr txBox="1"/>
          <p:nvPr>
            <p:ph idx="1" type="body"/>
          </p:nvPr>
        </p:nvSpPr>
        <p:spPr>
          <a:xfrm>
            <a:off x="295795" y="1172734"/>
            <a:ext cx="11600410" cy="5203767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1" i="1" lang="it-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Blood tests </a:t>
            </a:r>
            <a:r>
              <a:rPr i="1" lang="it-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were normal.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1" i="1" lang="it-IT">
                <a:solidFill>
                  <a:srgbClr val="000000"/>
                </a:solidFill>
              </a:rPr>
              <a:t>Colonoscopy </a:t>
            </a:r>
            <a:r>
              <a:rPr i="1" lang="it-IT">
                <a:solidFill>
                  <a:srgbClr val="000000"/>
                </a:solidFill>
              </a:rPr>
              <a:t>(complete)</a:t>
            </a:r>
            <a:r>
              <a:rPr i="1" lang="it-IT">
                <a:solidFill>
                  <a:srgbClr val="000000"/>
                </a:solidFill>
              </a:rPr>
              <a:t> </a:t>
            </a:r>
            <a:r>
              <a:rPr i="1" lang="it-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showed diverticular disease of the sigmoid colon and confirmed internal haemorrhoids on retroversion of the scope. They were not thrombosed or actively bleeding.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1" i="1" lang="it-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Barium enema </a:t>
            </a:r>
            <a:r>
              <a:rPr i="1" lang="it-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also demonstrated some right-sided colonic diverticular disease.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i="1" lang="it-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There were no colonic masses. He returns to your gastroenterology clinic 2 weeks later to discuss the results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Discussion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2024-05-22T23:16:26Z</dcterms:created>
  <dc:creator>Michele Pisano</dc:creator>
</cp:coreProperties>
</file>