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2"/>
  </p:notesMasterIdLst>
  <p:sldIdLst>
    <p:sldId id="265" r:id="rId2"/>
    <p:sldId id="267" r:id="rId3"/>
    <p:sldId id="257" r:id="rId4"/>
    <p:sldId id="258" r:id="rId5"/>
    <p:sldId id="268" r:id="rId6"/>
    <p:sldId id="259" r:id="rId7"/>
    <p:sldId id="260" r:id="rId8"/>
    <p:sldId id="261" r:id="rId9"/>
    <p:sldId id="262" r:id="rId10"/>
    <p:sldId id="269" r:id="rId11"/>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EBEB4B36-CED6-461C-BD59-A1309C97A792}">
  <a:tblStyle styleId="{EBEB4B36-CED6-461C-BD59-A1309C97A792}"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823"/>
    <p:restoredTop sz="94598"/>
  </p:normalViewPr>
  <p:slideViewPr>
    <p:cSldViewPr snapToGrid="0">
      <p:cViewPr varScale="1">
        <p:scale>
          <a:sx n="81" d="100"/>
          <a:sy n="81" d="100"/>
        </p:scale>
        <p:origin x="1214" y="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8a5ce2eb0d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7" name="Google Shape;87;g8a5ce2eb0d_1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663381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
        <p:cNvGrpSpPr/>
        <p:nvPr/>
      </p:nvGrpSpPr>
      <p:grpSpPr>
        <a:xfrm>
          <a:off x="0" y="0"/>
          <a:ext cx="0" cy="0"/>
          <a:chOff x="0" y="0"/>
          <a:chExt cx="0" cy="0"/>
        </a:xfrm>
      </p:grpSpPr>
      <p:sp>
        <p:nvSpPr>
          <p:cNvPr id="86" name="Google Shape;86;g8a5ce2eb0d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7" name="Google Shape;87;g8a5ce2eb0d_1_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2" name="Google Shape;92;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2" name="Google Shape;92;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484566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8" name="Google Shape;98;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g8a5ce2eb0d_1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7" name="Google Shape;107;g8a5ce2eb0d_1_1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8a5ce2eb0d_1_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3" name="Google Shape;113;g8a5ce2eb0d_1_2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g8a4a3e0cb7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9" name="Google Shape;119;g8a4a3e0cb7_0_1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g8a4a3e0cb7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9" name="Google Shape;119;g8a4a3e0cb7_0_1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628145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titolo" type="title">
  <p:cSld name="TITLE">
    <p:spTree>
      <p:nvGrpSpPr>
        <p:cNvPr id="1" name="Shape 11"/>
        <p:cNvGrpSpPr/>
        <p:nvPr/>
      </p:nvGrpSpPr>
      <p:grpSpPr>
        <a:xfrm>
          <a:off x="0" y="0"/>
          <a:ext cx="0" cy="0"/>
          <a:chOff x="0" y="0"/>
          <a:chExt cx="0" cy="0"/>
        </a:xfrm>
      </p:grpSpPr>
      <p:sp>
        <p:nvSpPr>
          <p:cNvPr id="12" name="Google Shape;12;p2"/>
          <p:cNvSpPr txBox="1">
            <a:spLocks noGrp="1"/>
          </p:cNvSpPr>
          <p:nvPr>
            <p:ph type="ctrTitle"/>
          </p:nvPr>
        </p:nvSpPr>
        <p:spPr>
          <a:xfrm>
            <a:off x="685800" y="1122364"/>
            <a:ext cx="77724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2"/>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2"/>
          <p:cNvSpPr txBox="1">
            <a:spLocks noGrp="1"/>
          </p:cNvSpPr>
          <p:nvPr>
            <p:ph type="dt" idx="10"/>
          </p:nvPr>
        </p:nvSpPr>
        <p:spPr>
          <a:xfrm>
            <a:off x="628651" y="6356352"/>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2"/>
          <p:cNvSpPr txBox="1">
            <a:spLocks noGrp="1"/>
          </p:cNvSpPr>
          <p:nvPr>
            <p:ph type="ftr" idx="11"/>
          </p:nvPr>
        </p:nvSpPr>
        <p:spPr>
          <a:xfrm>
            <a:off x="3028951" y="6356352"/>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2"/>
          <p:cNvSpPr txBox="1">
            <a:spLocks noGrp="1"/>
          </p:cNvSpPr>
          <p:nvPr>
            <p:ph type="sldNum" idx="12"/>
          </p:nvPr>
        </p:nvSpPr>
        <p:spPr>
          <a:xfrm>
            <a:off x="6457951" y="6356352"/>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olo e testo verticale" type="vertTx">
  <p:cSld name="VERTICAL_TEXT">
    <p:spTree>
      <p:nvGrpSpPr>
        <p:cNvPr id="1" name="Shape 68"/>
        <p:cNvGrpSpPr/>
        <p:nvPr/>
      </p:nvGrpSpPr>
      <p:grpSpPr>
        <a:xfrm>
          <a:off x="0" y="0"/>
          <a:ext cx="0" cy="0"/>
          <a:chOff x="0" y="0"/>
          <a:chExt cx="0" cy="0"/>
        </a:xfrm>
      </p:grpSpPr>
      <p:sp>
        <p:nvSpPr>
          <p:cNvPr id="69" name="Google Shape;69;p11"/>
          <p:cNvSpPr txBox="1">
            <a:spLocks noGrp="1"/>
          </p:cNvSpPr>
          <p:nvPr>
            <p:ph type="title"/>
          </p:nvPr>
        </p:nvSpPr>
        <p:spPr>
          <a:xfrm>
            <a:off x="628651" y="365127"/>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1"/>
          <p:cNvSpPr txBox="1">
            <a:spLocks noGrp="1"/>
          </p:cNvSpPr>
          <p:nvPr>
            <p:ph type="body" idx="1"/>
          </p:nvPr>
        </p:nvSpPr>
        <p:spPr>
          <a:xfrm rot="5400000">
            <a:off x="2396332" y="57944"/>
            <a:ext cx="4351338" cy="78867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1"/>
          <p:cNvSpPr txBox="1">
            <a:spLocks noGrp="1"/>
          </p:cNvSpPr>
          <p:nvPr>
            <p:ph type="dt" idx="10"/>
          </p:nvPr>
        </p:nvSpPr>
        <p:spPr>
          <a:xfrm>
            <a:off x="628651" y="6356352"/>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1"/>
          <p:cNvSpPr txBox="1">
            <a:spLocks noGrp="1"/>
          </p:cNvSpPr>
          <p:nvPr>
            <p:ph type="ftr" idx="11"/>
          </p:nvPr>
        </p:nvSpPr>
        <p:spPr>
          <a:xfrm>
            <a:off x="3028951" y="6356352"/>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1"/>
          <p:cNvSpPr txBox="1">
            <a:spLocks noGrp="1"/>
          </p:cNvSpPr>
          <p:nvPr>
            <p:ph type="sldNum" idx="12"/>
          </p:nvPr>
        </p:nvSpPr>
        <p:spPr>
          <a:xfrm>
            <a:off x="6457951" y="6356352"/>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olo e testo verticali" type="vertTitleAndTx">
  <p:cSld name="VERTICAL_TITLE_AND_VERTICAL_TEXT">
    <p:spTree>
      <p:nvGrpSpPr>
        <p:cNvPr id="1" name="Shape 74"/>
        <p:cNvGrpSpPr/>
        <p:nvPr/>
      </p:nvGrpSpPr>
      <p:grpSpPr>
        <a:xfrm>
          <a:off x="0" y="0"/>
          <a:ext cx="0" cy="0"/>
          <a:chOff x="0" y="0"/>
          <a:chExt cx="0" cy="0"/>
        </a:xfrm>
      </p:grpSpPr>
      <p:sp>
        <p:nvSpPr>
          <p:cNvPr id="75" name="Google Shape;75;p12"/>
          <p:cNvSpPr txBox="1">
            <a:spLocks noGrp="1"/>
          </p:cNvSpPr>
          <p:nvPr>
            <p:ph type="title"/>
          </p:nvPr>
        </p:nvSpPr>
        <p:spPr>
          <a:xfrm rot="5400000">
            <a:off x="4623594" y="2285207"/>
            <a:ext cx="5811838" cy="1971675"/>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2"/>
          <p:cNvSpPr txBox="1">
            <a:spLocks noGrp="1"/>
          </p:cNvSpPr>
          <p:nvPr>
            <p:ph type="body" idx="1"/>
          </p:nvPr>
        </p:nvSpPr>
        <p:spPr>
          <a:xfrm rot="5400000">
            <a:off x="623095" y="370682"/>
            <a:ext cx="5811838" cy="5800725"/>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2"/>
          <p:cNvSpPr txBox="1">
            <a:spLocks noGrp="1"/>
          </p:cNvSpPr>
          <p:nvPr>
            <p:ph type="dt" idx="10"/>
          </p:nvPr>
        </p:nvSpPr>
        <p:spPr>
          <a:xfrm>
            <a:off x="628651" y="6356352"/>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2"/>
          <p:cNvSpPr txBox="1">
            <a:spLocks noGrp="1"/>
          </p:cNvSpPr>
          <p:nvPr>
            <p:ph type="ftr" idx="11"/>
          </p:nvPr>
        </p:nvSpPr>
        <p:spPr>
          <a:xfrm>
            <a:off x="3028951" y="6356352"/>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2"/>
          <p:cNvSpPr txBox="1">
            <a:spLocks noGrp="1"/>
          </p:cNvSpPr>
          <p:nvPr>
            <p:ph type="sldNum" idx="12"/>
          </p:nvPr>
        </p:nvSpPr>
        <p:spPr>
          <a:xfrm>
            <a:off x="6457951" y="6356352"/>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olo e contenuto" type="obj">
  <p:cSld name="OBJECT">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628651" y="365127"/>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3"/>
          <p:cNvSpPr txBox="1">
            <a:spLocks noGrp="1"/>
          </p:cNvSpPr>
          <p:nvPr>
            <p:ph type="body" idx="1"/>
          </p:nvPr>
        </p:nvSpPr>
        <p:spPr>
          <a:xfrm>
            <a:off x="628651" y="1825625"/>
            <a:ext cx="78867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3"/>
          <p:cNvSpPr txBox="1">
            <a:spLocks noGrp="1"/>
          </p:cNvSpPr>
          <p:nvPr>
            <p:ph type="dt" idx="10"/>
          </p:nvPr>
        </p:nvSpPr>
        <p:spPr>
          <a:xfrm>
            <a:off x="628651" y="6356352"/>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3"/>
          <p:cNvSpPr txBox="1">
            <a:spLocks noGrp="1"/>
          </p:cNvSpPr>
          <p:nvPr>
            <p:ph type="ftr" idx="11"/>
          </p:nvPr>
        </p:nvSpPr>
        <p:spPr>
          <a:xfrm>
            <a:off x="3028951" y="6356352"/>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3"/>
          <p:cNvSpPr txBox="1">
            <a:spLocks noGrp="1"/>
          </p:cNvSpPr>
          <p:nvPr>
            <p:ph type="sldNum" idx="12"/>
          </p:nvPr>
        </p:nvSpPr>
        <p:spPr>
          <a:xfrm>
            <a:off x="6457951" y="6356352"/>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Intestazione sezione" type="secHead">
  <p:cSld name="SECTION_HEADER">
    <p:spTree>
      <p:nvGrpSpPr>
        <p:cNvPr id="1" name="Shape 23"/>
        <p:cNvGrpSpPr/>
        <p:nvPr/>
      </p:nvGrpSpPr>
      <p:grpSpPr>
        <a:xfrm>
          <a:off x="0" y="0"/>
          <a:ext cx="0" cy="0"/>
          <a:chOff x="0" y="0"/>
          <a:chExt cx="0" cy="0"/>
        </a:xfrm>
      </p:grpSpPr>
      <p:sp>
        <p:nvSpPr>
          <p:cNvPr id="24" name="Google Shape;24;p4"/>
          <p:cNvSpPr txBox="1">
            <a:spLocks noGrp="1"/>
          </p:cNvSpPr>
          <p:nvPr>
            <p:ph type="title"/>
          </p:nvPr>
        </p:nvSpPr>
        <p:spPr>
          <a:xfrm>
            <a:off x="623889" y="1709740"/>
            <a:ext cx="7886700" cy="285273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4"/>
          <p:cNvSpPr txBox="1">
            <a:spLocks noGrp="1"/>
          </p:cNvSpPr>
          <p:nvPr>
            <p:ph type="body" idx="1"/>
          </p:nvPr>
        </p:nvSpPr>
        <p:spPr>
          <a:xfrm>
            <a:off x="623889" y="4589465"/>
            <a:ext cx="7886700" cy="150018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4"/>
          <p:cNvSpPr txBox="1">
            <a:spLocks noGrp="1"/>
          </p:cNvSpPr>
          <p:nvPr>
            <p:ph type="dt" idx="10"/>
          </p:nvPr>
        </p:nvSpPr>
        <p:spPr>
          <a:xfrm>
            <a:off x="628651" y="6356352"/>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4"/>
          <p:cNvSpPr txBox="1">
            <a:spLocks noGrp="1"/>
          </p:cNvSpPr>
          <p:nvPr>
            <p:ph type="ftr" idx="11"/>
          </p:nvPr>
        </p:nvSpPr>
        <p:spPr>
          <a:xfrm>
            <a:off x="3028951" y="6356352"/>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4"/>
          <p:cNvSpPr txBox="1">
            <a:spLocks noGrp="1"/>
          </p:cNvSpPr>
          <p:nvPr>
            <p:ph type="sldNum" idx="12"/>
          </p:nvPr>
        </p:nvSpPr>
        <p:spPr>
          <a:xfrm>
            <a:off x="6457951" y="6356352"/>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ue contenuti" type="twoObj">
  <p:cSld name="TWO_OBJECTS">
    <p:spTree>
      <p:nvGrpSpPr>
        <p:cNvPr id="1" name="Shape 29"/>
        <p:cNvGrpSpPr/>
        <p:nvPr/>
      </p:nvGrpSpPr>
      <p:grpSpPr>
        <a:xfrm>
          <a:off x="0" y="0"/>
          <a:ext cx="0" cy="0"/>
          <a:chOff x="0" y="0"/>
          <a:chExt cx="0" cy="0"/>
        </a:xfrm>
      </p:grpSpPr>
      <p:sp>
        <p:nvSpPr>
          <p:cNvPr id="30" name="Google Shape;30;p5"/>
          <p:cNvSpPr txBox="1">
            <a:spLocks noGrp="1"/>
          </p:cNvSpPr>
          <p:nvPr>
            <p:ph type="title"/>
          </p:nvPr>
        </p:nvSpPr>
        <p:spPr>
          <a:xfrm>
            <a:off x="628651" y="365127"/>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5"/>
          <p:cNvSpPr txBox="1">
            <a:spLocks noGrp="1"/>
          </p:cNvSpPr>
          <p:nvPr>
            <p:ph type="body" idx="1"/>
          </p:nvPr>
        </p:nvSpPr>
        <p:spPr>
          <a:xfrm>
            <a:off x="628651" y="1825625"/>
            <a:ext cx="38862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5"/>
          <p:cNvSpPr txBox="1">
            <a:spLocks noGrp="1"/>
          </p:cNvSpPr>
          <p:nvPr>
            <p:ph type="body" idx="2"/>
          </p:nvPr>
        </p:nvSpPr>
        <p:spPr>
          <a:xfrm>
            <a:off x="4629151" y="1825625"/>
            <a:ext cx="38862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5"/>
          <p:cNvSpPr txBox="1">
            <a:spLocks noGrp="1"/>
          </p:cNvSpPr>
          <p:nvPr>
            <p:ph type="dt" idx="10"/>
          </p:nvPr>
        </p:nvSpPr>
        <p:spPr>
          <a:xfrm>
            <a:off x="628651" y="6356352"/>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5"/>
          <p:cNvSpPr txBox="1">
            <a:spLocks noGrp="1"/>
          </p:cNvSpPr>
          <p:nvPr>
            <p:ph type="ftr" idx="11"/>
          </p:nvPr>
        </p:nvSpPr>
        <p:spPr>
          <a:xfrm>
            <a:off x="3028951" y="6356352"/>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5"/>
          <p:cNvSpPr txBox="1">
            <a:spLocks noGrp="1"/>
          </p:cNvSpPr>
          <p:nvPr>
            <p:ph type="sldNum" idx="12"/>
          </p:nvPr>
        </p:nvSpPr>
        <p:spPr>
          <a:xfrm>
            <a:off x="6457951" y="6356352"/>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nfronto" type="twoTxTwoObj">
  <p:cSld name="TWO_OBJECTS_WITH_TEXT">
    <p:spTree>
      <p:nvGrpSpPr>
        <p:cNvPr id="1" name="Shape 36"/>
        <p:cNvGrpSpPr/>
        <p:nvPr/>
      </p:nvGrpSpPr>
      <p:grpSpPr>
        <a:xfrm>
          <a:off x="0" y="0"/>
          <a:ext cx="0" cy="0"/>
          <a:chOff x="0" y="0"/>
          <a:chExt cx="0" cy="0"/>
        </a:xfrm>
      </p:grpSpPr>
      <p:sp>
        <p:nvSpPr>
          <p:cNvPr id="37" name="Google Shape;37;p6"/>
          <p:cNvSpPr txBox="1">
            <a:spLocks noGrp="1"/>
          </p:cNvSpPr>
          <p:nvPr>
            <p:ph type="title"/>
          </p:nvPr>
        </p:nvSpPr>
        <p:spPr>
          <a:xfrm>
            <a:off x="629842" y="365127"/>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6"/>
          <p:cNvSpPr txBox="1">
            <a:spLocks noGrp="1"/>
          </p:cNvSpPr>
          <p:nvPr>
            <p:ph type="body" idx="1"/>
          </p:nvPr>
        </p:nvSpPr>
        <p:spPr>
          <a:xfrm>
            <a:off x="629842" y="1681164"/>
            <a:ext cx="3868340"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6"/>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6"/>
          <p:cNvSpPr txBox="1">
            <a:spLocks noGrp="1"/>
          </p:cNvSpPr>
          <p:nvPr>
            <p:ph type="body" idx="3"/>
          </p:nvPr>
        </p:nvSpPr>
        <p:spPr>
          <a:xfrm>
            <a:off x="4629151" y="1681164"/>
            <a:ext cx="3887391"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6"/>
          <p:cNvSpPr txBox="1">
            <a:spLocks noGrp="1"/>
          </p:cNvSpPr>
          <p:nvPr>
            <p:ph type="body" idx="4"/>
          </p:nvPr>
        </p:nvSpPr>
        <p:spPr>
          <a:xfrm>
            <a:off x="4629151" y="2505075"/>
            <a:ext cx="3887391"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6"/>
          <p:cNvSpPr txBox="1">
            <a:spLocks noGrp="1"/>
          </p:cNvSpPr>
          <p:nvPr>
            <p:ph type="dt" idx="10"/>
          </p:nvPr>
        </p:nvSpPr>
        <p:spPr>
          <a:xfrm>
            <a:off x="628651" y="6356352"/>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6"/>
          <p:cNvSpPr txBox="1">
            <a:spLocks noGrp="1"/>
          </p:cNvSpPr>
          <p:nvPr>
            <p:ph type="ftr" idx="11"/>
          </p:nvPr>
        </p:nvSpPr>
        <p:spPr>
          <a:xfrm>
            <a:off x="3028951" y="6356352"/>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6"/>
          <p:cNvSpPr txBox="1">
            <a:spLocks noGrp="1"/>
          </p:cNvSpPr>
          <p:nvPr>
            <p:ph type="sldNum" idx="12"/>
          </p:nvPr>
        </p:nvSpPr>
        <p:spPr>
          <a:xfrm>
            <a:off x="6457951" y="6356352"/>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titolo" type="titleOnly">
  <p:cSld name="TITLE_ONLY">
    <p:spTree>
      <p:nvGrpSpPr>
        <p:cNvPr id="1" name="Shape 45"/>
        <p:cNvGrpSpPr/>
        <p:nvPr/>
      </p:nvGrpSpPr>
      <p:grpSpPr>
        <a:xfrm>
          <a:off x="0" y="0"/>
          <a:ext cx="0" cy="0"/>
          <a:chOff x="0" y="0"/>
          <a:chExt cx="0" cy="0"/>
        </a:xfrm>
      </p:grpSpPr>
      <p:sp>
        <p:nvSpPr>
          <p:cNvPr id="46" name="Google Shape;46;p7"/>
          <p:cNvSpPr txBox="1">
            <a:spLocks noGrp="1"/>
          </p:cNvSpPr>
          <p:nvPr>
            <p:ph type="title"/>
          </p:nvPr>
        </p:nvSpPr>
        <p:spPr>
          <a:xfrm>
            <a:off x="628651" y="365127"/>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7"/>
          <p:cNvSpPr txBox="1">
            <a:spLocks noGrp="1"/>
          </p:cNvSpPr>
          <p:nvPr>
            <p:ph type="dt" idx="10"/>
          </p:nvPr>
        </p:nvSpPr>
        <p:spPr>
          <a:xfrm>
            <a:off x="628651" y="6356352"/>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7"/>
          <p:cNvSpPr txBox="1">
            <a:spLocks noGrp="1"/>
          </p:cNvSpPr>
          <p:nvPr>
            <p:ph type="ftr" idx="11"/>
          </p:nvPr>
        </p:nvSpPr>
        <p:spPr>
          <a:xfrm>
            <a:off x="3028951" y="6356352"/>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7"/>
          <p:cNvSpPr txBox="1">
            <a:spLocks noGrp="1"/>
          </p:cNvSpPr>
          <p:nvPr>
            <p:ph type="sldNum" idx="12"/>
          </p:nvPr>
        </p:nvSpPr>
        <p:spPr>
          <a:xfrm>
            <a:off x="6457951" y="6356352"/>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Vuota" type="blank">
  <p:cSld name="BLANK">
    <p:spTree>
      <p:nvGrpSpPr>
        <p:cNvPr id="1" name="Shape 50"/>
        <p:cNvGrpSpPr/>
        <p:nvPr/>
      </p:nvGrpSpPr>
      <p:grpSpPr>
        <a:xfrm>
          <a:off x="0" y="0"/>
          <a:ext cx="0" cy="0"/>
          <a:chOff x="0" y="0"/>
          <a:chExt cx="0" cy="0"/>
        </a:xfrm>
      </p:grpSpPr>
      <p:sp>
        <p:nvSpPr>
          <p:cNvPr id="51" name="Google Shape;51;p8"/>
          <p:cNvSpPr txBox="1">
            <a:spLocks noGrp="1"/>
          </p:cNvSpPr>
          <p:nvPr>
            <p:ph type="dt" idx="10"/>
          </p:nvPr>
        </p:nvSpPr>
        <p:spPr>
          <a:xfrm>
            <a:off x="628651" y="6356352"/>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8"/>
          <p:cNvSpPr txBox="1">
            <a:spLocks noGrp="1"/>
          </p:cNvSpPr>
          <p:nvPr>
            <p:ph type="ftr" idx="11"/>
          </p:nvPr>
        </p:nvSpPr>
        <p:spPr>
          <a:xfrm>
            <a:off x="3028951" y="6356352"/>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8"/>
          <p:cNvSpPr txBox="1">
            <a:spLocks noGrp="1"/>
          </p:cNvSpPr>
          <p:nvPr>
            <p:ph type="sldNum" idx="12"/>
          </p:nvPr>
        </p:nvSpPr>
        <p:spPr>
          <a:xfrm>
            <a:off x="6457951" y="6356352"/>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uto con didascalia" type="objTx">
  <p:cSld name="OBJECT_WITH_CAPTION_TEXT">
    <p:spTree>
      <p:nvGrpSpPr>
        <p:cNvPr id="1" name="Shape 54"/>
        <p:cNvGrpSpPr/>
        <p:nvPr/>
      </p:nvGrpSpPr>
      <p:grpSpPr>
        <a:xfrm>
          <a:off x="0" y="0"/>
          <a:ext cx="0" cy="0"/>
          <a:chOff x="0" y="0"/>
          <a:chExt cx="0" cy="0"/>
        </a:xfrm>
      </p:grpSpPr>
      <p:sp>
        <p:nvSpPr>
          <p:cNvPr id="55" name="Google Shape;55;p9"/>
          <p:cNvSpPr txBox="1">
            <a:spLocks noGrp="1"/>
          </p:cNvSpPr>
          <p:nvPr>
            <p:ph type="title"/>
          </p:nvPr>
        </p:nvSpPr>
        <p:spPr>
          <a:xfrm>
            <a:off x="629841" y="457200"/>
            <a:ext cx="2949179"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9"/>
          <p:cNvSpPr txBox="1">
            <a:spLocks noGrp="1"/>
          </p:cNvSpPr>
          <p:nvPr>
            <p:ph type="body" idx="1"/>
          </p:nvPr>
        </p:nvSpPr>
        <p:spPr>
          <a:xfrm>
            <a:off x="3887391" y="987427"/>
            <a:ext cx="4629151" cy="4873625"/>
          </a:xfrm>
          <a:prstGeom prst="rect">
            <a:avLst/>
          </a:prstGeom>
          <a:noFill/>
          <a:ln>
            <a:noFill/>
          </a:ln>
        </p:spPr>
        <p:txBody>
          <a:bodyPr spcFirstLastPara="1" wrap="square" lIns="91425" tIns="45700" rIns="91425" bIns="45700" anchor="t" anchorCtr="0">
            <a:no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9"/>
          <p:cNvSpPr txBox="1">
            <a:spLocks noGrp="1"/>
          </p:cNvSpPr>
          <p:nvPr>
            <p:ph type="body" idx="2"/>
          </p:nvPr>
        </p:nvSpPr>
        <p:spPr>
          <a:xfrm>
            <a:off x="629841" y="2057400"/>
            <a:ext cx="2949179"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9"/>
          <p:cNvSpPr txBox="1">
            <a:spLocks noGrp="1"/>
          </p:cNvSpPr>
          <p:nvPr>
            <p:ph type="dt" idx="10"/>
          </p:nvPr>
        </p:nvSpPr>
        <p:spPr>
          <a:xfrm>
            <a:off x="628651" y="6356352"/>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9"/>
          <p:cNvSpPr txBox="1">
            <a:spLocks noGrp="1"/>
          </p:cNvSpPr>
          <p:nvPr>
            <p:ph type="ftr" idx="11"/>
          </p:nvPr>
        </p:nvSpPr>
        <p:spPr>
          <a:xfrm>
            <a:off x="3028951" y="6356352"/>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9"/>
          <p:cNvSpPr txBox="1">
            <a:spLocks noGrp="1"/>
          </p:cNvSpPr>
          <p:nvPr>
            <p:ph type="sldNum" idx="12"/>
          </p:nvPr>
        </p:nvSpPr>
        <p:spPr>
          <a:xfrm>
            <a:off x="6457951" y="6356352"/>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magine con didascalia" type="picTx">
  <p:cSld name="PICTURE_WITH_CAPTION_TEXT">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629841" y="457200"/>
            <a:ext cx="2949179"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0"/>
          <p:cNvSpPr>
            <a:spLocks noGrp="1"/>
          </p:cNvSpPr>
          <p:nvPr>
            <p:ph type="pic" idx="2"/>
          </p:nvPr>
        </p:nvSpPr>
        <p:spPr>
          <a:xfrm>
            <a:off x="3887391" y="987427"/>
            <a:ext cx="4629151" cy="4873625"/>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4" name="Google Shape;64;p10"/>
          <p:cNvSpPr txBox="1">
            <a:spLocks noGrp="1"/>
          </p:cNvSpPr>
          <p:nvPr>
            <p:ph type="body" idx="1"/>
          </p:nvPr>
        </p:nvSpPr>
        <p:spPr>
          <a:xfrm>
            <a:off x="629841" y="2057400"/>
            <a:ext cx="2949179"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0"/>
          <p:cNvSpPr txBox="1">
            <a:spLocks noGrp="1"/>
          </p:cNvSpPr>
          <p:nvPr>
            <p:ph type="dt" idx="10"/>
          </p:nvPr>
        </p:nvSpPr>
        <p:spPr>
          <a:xfrm>
            <a:off x="628651" y="6356352"/>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0"/>
          <p:cNvSpPr txBox="1">
            <a:spLocks noGrp="1"/>
          </p:cNvSpPr>
          <p:nvPr>
            <p:ph type="ftr" idx="11"/>
          </p:nvPr>
        </p:nvSpPr>
        <p:spPr>
          <a:xfrm>
            <a:off x="3028951" y="6356352"/>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0"/>
          <p:cNvSpPr txBox="1">
            <a:spLocks noGrp="1"/>
          </p:cNvSpPr>
          <p:nvPr>
            <p:ph type="sldNum" idx="12"/>
          </p:nvPr>
        </p:nvSpPr>
        <p:spPr>
          <a:xfrm>
            <a:off x="6457951" y="6356352"/>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it-IT"/>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628651" y="365127"/>
            <a:ext cx="7886700" cy="1325563"/>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628651" y="1825625"/>
            <a:ext cx="7886700" cy="435133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1"/>
          <p:cNvSpPr txBox="1">
            <a:spLocks noGrp="1"/>
          </p:cNvSpPr>
          <p:nvPr>
            <p:ph type="dt" idx="10"/>
          </p:nvPr>
        </p:nvSpPr>
        <p:spPr>
          <a:xfrm>
            <a:off x="628651" y="6356352"/>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
          <p:cNvSpPr txBox="1">
            <a:spLocks noGrp="1"/>
          </p:cNvSpPr>
          <p:nvPr>
            <p:ph type="ftr" idx="11"/>
          </p:nvPr>
        </p:nvSpPr>
        <p:spPr>
          <a:xfrm>
            <a:off x="3028951" y="6356352"/>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
          <p:cNvSpPr txBox="1">
            <a:spLocks noGrp="1"/>
          </p:cNvSpPr>
          <p:nvPr>
            <p:ph type="sldNum" idx="12"/>
          </p:nvPr>
        </p:nvSpPr>
        <p:spPr>
          <a:xfrm>
            <a:off x="6457951" y="6356352"/>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it-IT"/>
              <a:t>‹N›</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Google Shape;84;p13"/>
          <p:cNvSpPr/>
          <p:nvPr/>
        </p:nvSpPr>
        <p:spPr>
          <a:xfrm>
            <a:off x="97680" y="176021"/>
            <a:ext cx="9046320" cy="5878800"/>
          </a:xfrm>
          <a:prstGeom prst="rect">
            <a:avLst/>
          </a:prstGeom>
          <a:solidFill>
            <a:schemeClr val="lt1"/>
          </a:solidFill>
          <a:ln>
            <a:noFill/>
          </a:ln>
        </p:spPr>
        <p:txBody>
          <a:bodyPr spcFirstLastPara="1" wrap="square" lIns="91425" tIns="45700" rIns="91425" bIns="45700" anchor="t" anchorCtr="0">
            <a:noAutofit/>
          </a:bodyPr>
          <a:lstStyle/>
          <a:p>
            <a:pPr marL="0" marR="0" lvl="0" indent="0" algn="ctr" rtl="0">
              <a:lnSpc>
                <a:spcPct val="115000"/>
              </a:lnSpc>
              <a:spcBef>
                <a:spcPts val="0"/>
              </a:spcBef>
              <a:spcAft>
                <a:spcPts val="0"/>
              </a:spcAft>
              <a:buNone/>
            </a:pPr>
            <a:r>
              <a:rPr lang="it-IT" sz="2000" b="1" dirty="0">
                <a:solidFill>
                  <a:srgbClr val="FF0000"/>
                </a:solidFill>
              </a:rPr>
              <a:t>PROCEDURA TESI TRIENNALI</a:t>
            </a:r>
            <a:endParaRPr sz="2000" b="1" dirty="0">
              <a:solidFill>
                <a:srgbClr val="FF0000"/>
              </a:solidFill>
            </a:endParaRPr>
          </a:p>
          <a:p>
            <a:pPr marL="0" marR="0" lvl="0" indent="0" algn="l" rtl="0">
              <a:lnSpc>
                <a:spcPct val="115000"/>
              </a:lnSpc>
              <a:spcBef>
                <a:spcPts val="0"/>
              </a:spcBef>
              <a:spcAft>
                <a:spcPts val="0"/>
              </a:spcAft>
              <a:buNone/>
            </a:pPr>
            <a:endParaRPr sz="2000" dirty="0"/>
          </a:p>
          <a:p>
            <a:pPr marL="342891" marR="0" lvl="0" indent="-368291" algn="l" rtl="0">
              <a:lnSpc>
                <a:spcPct val="115000"/>
              </a:lnSpc>
              <a:spcBef>
                <a:spcPts val="0"/>
              </a:spcBef>
              <a:spcAft>
                <a:spcPts val="0"/>
              </a:spcAft>
              <a:buClr>
                <a:srgbClr val="000000"/>
              </a:buClr>
              <a:buSzPts val="2000"/>
              <a:buChar char="●"/>
            </a:pPr>
            <a:r>
              <a:rPr lang="it-IT" sz="2000" dirty="0"/>
              <a:t>Le motivazioni alla base della procedura informatizzata</a:t>
            </a:r>
          </a:p>
          <a:p>
            <a:pPr marL="342891" marR="0" lvl="0" indent="-368291" algn="l" rtl="0">
              <a:lnSpc>
                <a:spcPct val="115000"/>
              </a:lnSpc>
              <a:spcBef>
                <a:spcPts val="0"/>
              </a:spcBef>
              <a:spcAft>
                <a:spcPts val="0"/>
              </a:spcAft>
              <a:buClr>
                <a:srgbClr val="000000"/>
              </a:buClr>
              <a:buSzPts val="2000"/>
              <a:buChar char="●"/>
            </a:pPr>
            <a:endParaRPr lang="it-IT" sz="1200" dirty="0"/>
          </a:p>
          <a:p>
            <a:pPr marL="914400" marR="0" lvl="1" indent="-355600" algn="l" rtl="0">
              <a:lnSpc>
                <a:spcPct val="115000"/>
              </a:lnSpc>
              <a:spcBef>
                <a:spcPts val="0"/>
              </a:spcBef>
              <a:spcAft>
                <a:spcPts val="0"/>
              </a:spcAft>
              <a:buSzPts val="2000"/>
              <a:buChar char="○"/>
            </a:pPr>
            <a:r>
              <a:rPr lang="it-IT" sz="2000" dirty="0"/>
              <a:t>Garantire a tutti gli studenti l’accesso alle stesse opportunità formative</a:t>
            </a:r>
          </a:p>
          <a:p>
            <a:pPr marL="914400" marR="0" lvl="1" indent="-355600" algn="l" rtl="0">
              <a:lnSpc>
                <a:spcPct val="115000"/>
              </a:lnSpc>
              <a:spcBef>
                <a:spcPts val="0"/>
              </a:spcBef>
              <a:spcAft>
                <a:spcPts val="0"/>
              </a:spcAft>
              <a:buSzPts val="2000"/>
              <a:buChar char="○"/>
            </a:pPr>
            <a:r>
              <a:rPr lang="it-IT" sz="2000" dirty="0"/>
              <a:t>Garantire la possibilità di perseguire i propri interessi</a:t>
            </a:r>
          </a:p>
          <a:p>
            <a:pPr marL="914400" marR="0" lvl="1" indent="-355600" algn="l" rtl="0">
              <a:lnSpc>
                <a:spcPct val="115000"/>
              </a:lnSpc>
              <a:spcBef>
                <a:spcPts val="0"/>
              </a:spcBef>
              <a:spcAft>
                <a:spcPts val="0"/>
              </a:spcAft>
              <a:buSzPts val="2000"/>
              <a:buChar char="○"/>
            </a:pPr>
            <a:r>
              <a:rPr lang="it-IT" sz="2000" dirty="0"/>
              <a:t>Promuovere l’autonomia degli studenti</a:t>
            </a:r>
          </a:p>
          <a:p>
            <a:pPr marL="914400" marR="0" lvl="1" indent="-355600" algn="l" rtl="0">
              <a:lnSpc>
                <a:spcPct val="115000"/>
              </a:lnSpc>
              <a:spcBef>
                <a:spcPts val="0"/>
              </a:spcBef>
              <a:spcAft>
                <a:spcPts val="0"/>
              </a:spcAft>
              <a:buSzPts val="2000"/>
              <a:buChar char="○"/>
            </a:pPr>
            <a:r>
              <a:rPr lang="it-IT" sz="2000" dirty="0"/>
              <a:t>Facilitare gli aspetti organizzativi legati all’acquisizione dei CFU della Prova Finale (eliminazione delle finestre temporali per l’individuazione del relatore, informatizzazione della procedura)</a:t>
            </a:r>
          </a:p>
          <a:p>
            <a:pPr lvl="0">
              <a:lnSpc>
                <a:spcPct val="115000"/>
              </a:lnSpc>
            </a:pPr>
            <a:endParaRPr lang="it-IT" sz="2000" dirty="0"/>
          </a:p>
          <a:p>
            <a:pPr marL="342891" lvl="0" indent="-368291">
              <a:lnSpc>
                <a:spcPct val="115000"/>
              </a:lnSpc>
              <a:buSzPts val="2000"/>
              <a:buChar char="●"/>
            </a:pPr>
            <a:r>
              <a:rPr lang="it-IT" sz="2000" dirty="0">
                <a:solidFill>
                  <a:schemeClr val="tx1"/>
                </a:solidFill>
              </a:rPr>
              <a:t>La procedura informatizzata vale </a:t>
            </a:r>
            <a:r>
              <a:rPr lang="it-IT" sz="2000">
                <a:solidFill>
                  <a:schemeClr val="tx1"/>
                </a:solidFill>
              </a:rPr>
              <a:t>per i </a:t>
            </a:r>
            <a:r>
              <a:rPr lang="it-IT" sz="2000" dirty="0" err="1">
                <a:solidFill>
                  <a:schemeClr val="tx1"/>
                </a:solidFill>
              </a:rPr>
              <a:t>CdS</a:t>
            </a:r>
            <a:r>
              <a:rPr lang="it-IT" sz="2000" dirty="0">
                <a:solidFill>
                  <a:schemeClr val="tx1"/>
                </a:solidFill>
              </a:rPr>
              <a:t> triennali del Dipartimento di Psicologia in Scienze e Tecniche Psicologiche (STP) e Scienze Psicosociali della Comunicazione (SPC)</a:t>
            </a:r>
          </a:p>
          <a:p>
            <a:pPr marL="101601" marR="0" lvl="0" algn="l" rtl="0">
              <a:lnSpc>
                <a:spcPct val="115000"/>
              </a:lnSpc>
              <a:spcBef>
                <a:spcPts val="0"/>
              </a:spcBef>
              <a:spcAft>
                <a:spcPts val="0"/>
              </a:spcAft>
              <a:buClr>
                <a:schemeClr val="dk1"/>
              </a:buClr>
              <a:buSzPct val="100000"/>
            </a:pPr>
            <a:r>
              <a:rPr lang="it-IT" sz="2000" i="0" u="none" strike="noStrike" cap="none" dirty="0">
                <a:solidFill>
                  <a:schemeClr val="dk1"/>
                </a:solidFill>
              </a:rPr>
              <a:t> </a:t>
            </a:r>
            <a:endParaRPr sz="2000" i="0" u="none" strike="noStrike" cap="none" dirty="0">
              <a:solidFill>
                <a:schemeClr val="dk1"/>
              </a:solidFill>
            </a:endParaRPr>
          </a:p>
        </p:txBody>
      </p:sp>
    </p:spTree>
    <p:extLst>
      <p:ext uri="{BB962C8B-B14F-4D97-AF65-F5344CB8AC3E}">
        <p14:creationId xmlns:p14="http://schemas.microsoft.com/office/powerpoint/2010/main" val="10438469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2" name="Google Shape;122;p19"/>
          <p:cNvSpPr/>
          <p:nvPr/>
        </p:nvSpPr>
        <p:spPr>
          <a:xfrm>
            <a:off x="-89210" y="857315"/>
            <a:ext cx="9025500" cy="6134400"/>
          </a:xfrm>
          <a:prstGeom prst="rect">
            <a:avLst/>
          </a:prstGeom>
          <a:noFill/>
          <a:ln>
            <a:noFill/>
          </a:ln>
        </p:spPr>
        <p:txBody>
          <a:bodyPr spcFirstLastPara="1" wrap="square" lIns="91425" tIns="45700" rIns="91425" bIns="45700" anchor="t" anchorCtr="0">
            <a:noAutofit/>
          </a:bodyPr>
          <a:lstStyle/>
          <a:p>
            <a:pPr marL="914400" lvl="1" indent="-349250" algn="just">
              <a:lnSpc>
                <a:spcPct val="115000"/>
              </a:lnSpc>
              <a:buClr>
                <a:schemeClr val="dk1"/>
              </a:buClr>
              <a:buSzPts val="1900"/>
              <a:buChar char="○"/>
            </a:pPr>
            <a:r>
              <a:rPr lang="it-IT" sz="2000" dirty="0"/>
              <a:t>Una volta ottenuta valutazione sufficiente potete scegliere in quale sessione laurearvi rispettando le scadenze amministrative indicate nella pagina e-learning del </a:t>
            </a:r>
            <a:r>
              <a:rPr lang="it-IT" sz="2000" dirty="0" err="1"/>
              <a:t>CdS</a:t>
            </a:r>
            <a:endParaRPr lang="it-IT" sz="2000" dirty="0"/>
          </a:p>
          <a:p>
            <a:pPr marL="914400" lvl="1" indent="-349250" algn="just">
              <a:lnSpc>
                <a:spcPct val="115000"/>
              </a:lnSpc>
              <a:buClr>
                <a:schemeClr val="dk1"/>
              </a:buClr>
              <a:buSzPts val="1900"/>
              <a:buChar char="○"/>
            </a:pPr>
            <a:r>
              <a:rPr lang="it-IT" sz="2000" dirty="0"/>
              <a:t>Come già avviene oggi la Domanda di Conseguimento Titolo va effettuata attraverso Segreterie Online</a:t>
            </a:r>
          </a:p>
          <a:p>
            <a:pPr marL="914400" lvl="1" indent="-349250" algn="just">
              <a:lnSpc>
                <a:spcPct val="115000"/>
              </a:lnSpc>
              <a:buClr>
                <a:schemeClr val="dk1"/>
              </a:buClr>
              <a:buSzPts val="1900"/>
              <a:buChar char="○"/>
            </a:pPr>
            <a:r>
              <a:rPr lang="it-IT" sz="2000" dirty="0"/>
              <a:t>Ricordate che la domanda di Conseguimento Titolo è valida SOLO per la sessione per la quale è stata presentata</a:t>
            </a:r>
            <a:endParaRPr sz="2000" b="1" i="0" u="none" strike="noStrike" cap="none" dirty="0">
              <a:solidFill>
                <a:srgbClr val="000000"/>
              </a:solidFill>
            </a:endParaRPr>
          </a:p>
        </p:txBody>
      </p:sp>
      <p:sp>
        <p:nvSpPr>
          <p:cNvPr id="5" name="Google Shape;115;p18"/>
          <p:cNvSpPr txBox="1">
            <a:spLocks/>
          </p:cNvSpPr>
          <p:nvPr/>
        </p:nvSpPr>
        <p:spPr>
          <a:xfrm>
            <a:off x="628650" y="278781"/>
            <a:ext cx="7886700" cy="666900"/>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ctr">
              <a:lnSpc>
                <a:spcPct val="115000"/>
              </a:lnSpc>
            </a:pPr>
            <a:r>
              <a:rPr lang="it-IT" sz="2000" dirty="0">
                <a:solidFill>
                  <a:srgbClr val="FF0000"/>
                </a:solidFill>
                <a:latin typeface="+mn-lt"/>
              </a:rPr>
              <a:t>7. La Domanda di Conseguimento Titolo </a:t>
            </a:r>
            <a:br>
              <a:rPr lang="it-IT" sz="2000" dirty="0">
                <a:solidFill>
                  <a:srgbClr val="FF0000"/>
                </a:solidFill>
                <a:latin typeface="+mn-lt"/>
              </a:rPr>
            </a:br>
            <a:endParaRPr lang="it-IT" sz="2500" dirty="0">
              <a:latin typeface="+mn-lt"/>
              <a:ea typeface="Arial"/>
              <a:cs typeface="Arial"/>
              <a:sym typeface="Arial"/>
            </a:endParaRPr>
          </a:p>
        </p:txBody>
      </p:sp>
    </p:spTree>
    <p:extLst>
      <p:ext uri="{BB962C8B-B14F-4D97-AF65-F5344CB8AC3E}">
        <p14:creationId xmlns:p14="http://schemas.microsoft.com/office/powerpoint/2010/main" val="17556606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4"/>
          <p:cNvSpPr/>
          <p:nvPr/>
        </p:nvSpPr>
        <p:spPr>
          <a:xfrm>
            <a:off x="105150" y="155025"/>
            <a:ext cx="8933700" cy="5891400"/>
          </a:xfrm>
          <a:prstGeom prst="rect">
            <a:avLst/>
          </a:prstGeom>
          <a:solidFill>
            <a:schemeClr val="lt1"/>
          </a:solidFill>
          <a:ln>
            <a:noFill/>
          </a:ln>
        </p:spPr>
        <p:txBody>
          <a:bodyPr spcFirstLastPara="1" wrap="square" lIns="91425" tIns="45700" rIns="91425" bIns="45700" anchor="t" anchorCtr="0">
            <a:noAutofit/>
          </a:bodyPr>
          <a:lstStyle/>
          <a:p>
            <a:pPr marL="342900" marR="0" lvl="0" indent="-342900" algn="ctr" rtl="0">
              <a:lnSpc>
                <a:spcPct val="115000"/>
              </a:lnSpc>
              <a:spcBef>
                <a:spcPts val="0"/>
              </a:spcBef>
              <a:spcAft>
                <a:spcPts val="0"/>
              </a:spcAft>
              <a:buFontTx/>
              <a:buChar char="-"/>
            </a:pPr>
            <a:r>
              <a:rPr lang="it-IT" sz="2000" b="1" i="0" u="none" strike="noStrike" cap="none" dirty="0">
                <a:solidFill>
                  <a:srgbClr val="FF0000"/>
                </a:solidFill>
              </a:rPr>
              <a:t>I passaggi della </a:t>
            </a:r>
            <a:r>
              <a:rPr lang="it-IT" sz="2000" b="1" dirty="0">
                <a:solidFill>
                  <a:srgbClr val="FF0000"/>
                </a:solidFill>
              </a:rPr>
              <a:t>P</a:t>
            </a:r>
            <a:r>
              <a:rPr lang="it-IT" sz="2000" b="1" i="0" u="none" strike="noStrike" cap="none" dirty="0">
                <a:solidFill>
                  <a:srgbClr val="FF0000"/>
                </a:solidFill>
              </a:rPr>
              <a:t>rocedura </a:t>
            </a:r>
            <a:r>
              <a:rPr lang="it-IT" sz="2000" b="1" i="0" u="none" strike="noStrike" cap="none" dirty="0" err="1">
                <a:solidFill>
                  <a:srgbClr val="FF0000"/>
                </a:solidFill>
              </a:rPr>
              <a:t>Infomatizzata</a:t>
            </a:r>
            <a:r>
              <a:rPr lang="it-IT" sz="2000" b="1" i="0" u="none" strike="noStrike" cap="none" dirty="0">
                <a:solidFill>
                  <a:srgbClr val="000000"/>
                </a:solidFill>
              </a:rPr>
              <a:t> </a:t>
            </a:r>
            <a:endParaRPr lang="it-IT" sz="2000" b="1" dirty="0"/>
          </a:p>
          <a:p>
            <a:pPr marL="342900" marR="0" lvl="0" indent="-342900" algn="ctr" rtl="0">
              <a:lnSpc>
                <a:spcPct val="115000"/>
              </a:lnSpc>
              <a:spcBef>
                <a:spcPts val="0"/>
              </a:spcBef>
              <a:spcAft>
                <a:spcPts val="0"/>
              </a:spcAft>
              <a:buFontTx/>
              <a:buChar char="-"/>
            </a:pPr>
            <a:endParaRPr lang="it-IT" sz="1200" b="1" dirty="0"/>
          </a:p>
          <a:p>
            <a:pPr marL="342900" marR="0" lvl="0" indent="-342900" algn="ctr" rtl="0">
              <a:lnSpc>
                <a:spcPct val="115000"/>
              </a:lnSpc>
              <a:spcBef>
                <a:spcPts val="0"/>
              </a:spcBef>
              <a:spcAft>
                <a:spcPts val="0"/>
              </a:spcAft>
              <a:buFontTx/>
              <a:buChar char="-"/>
            </a:pPr>
            <a:endParaRPr lang="it-IT" sz="1200" b="1" dirty="0"/>
          </a:p>
          <a:p>
            <a:pPr marL="457200" lvl="0" indent="-457200">
              <a:lnSpc>
                <a:spcPct val="115000"/>
              </a:lnSpc>
              <a:buAutoNum type="arabicPeriod"/>
            </a:pPr>
            <a:r>
              <a:rPr lang="it-IT" sz="2000" dirty="0"/>
              <a:t>Frequentare il </a:t>
            </a:r>
            <a:r>
              <a:rPr lang="it-IT" sz="2000" dirty="0">
                <a:solidFill>
                  <a:srgbClr val="FF0000"/>
                </a:solidFill>
              </a:rPr>
              <a:t>Corso Propedeutico alla prova finale </a:t>
            </a:r>
            <a:r>
              <a:rPr lang="it-IT" sz="2000" dirty="0"/>
              <a:t>e superare il quiz di autovalutazione finale.</a:t>
            </a:r>
          </a:p>
          <a:p>
            <a:pPr marL="457200" lvl="0" indent="-457200">
              <a:lnSpc>
                <a:spcPct val="115000"/>
              </a:lnSpc>
              <a:buAutoNum type="arabicPeriod"/>
            </a:pPr>
            <a:endParaRPr lang="it-IT" sz="2000" dirty="0"/>
          </a:p>
          <a:p>
            <a:pPr marL="457200" lvl="0" indent="-457200">
              <a:lnSpc>
                <a:spcPct val="115000"/>
              </a:lnSpc>
              <a:buAutoNum type="arabicPeriod"/>
            </a:pPr>
            <a:r>
              <a:rPr lang="it-IT" sz="2000" dirty="0"/>
              <a:t>Accedere alla </a:t>
            </a:r>
            <a:r>
              <a:rPr lang="it-IT" sz="2000" dirty="0">
                <a:solidFill>
                  <a:srgbClr val="FF0000"/>
                </a:solidFill>
              </a:rPr>
              <a:t>procedura informatizzata del </a:t>
            </a:r>
            <a:r>
              <a:rPr lang="it-IT" sz="2000" i="1" dirty="0">
                <a:solidFill>
                  <a:srgbClr val="FF0000"/>
                </a:solidFill>
              </a:rPr>
              <a:t>Percorso Tesi</a:t>
            </a:r>
            <a:r>
              <a:rPr lang="it-IT" sz="2000" dirty="0"/>
              <a:t>, attraverso la quale saranno gestiti i passaggi dal (3) al (6).</a:t>
            </a:r>
          </a:p>
          <a:p>
            <a:pPr marL="457200" lvl="0" indent="-457200">
              <a:lnSpc>
                <a:spcPct val="115000"/>
              </a:lnSpc>
              <a:buAutoNum type="arabicPeriod"/>
            </a:pPr>
            <a:endParaRPr lang="it-IT" sz="2000" dirty="0"/>
          </a:p>
          <a:p>
            <a:pPr marL="457200" lvl="0" indent="-457200">
              <a:lnSpc>
                <a:spcPct val="115000"/>
              </a:lnSpc>
              <a:buAutoNum type="arabicPeriod"/>
            </a:pPr>
            <a:r>
              <a:rPr lang="it-IT" sz="2000" dirty="0">
                <a:solidFill>
                  <a:srgbClr val="FF0000"/>
                </a:solidFill>
              </a:rPr>
              <a:t>Scegliere il tipo di elaborato </a:t>
            </a:r>
            <a:r>
              <a:rPr lang="it-IT" sz="2000" dirty="0">
                <a:solidFill>
                  <a:schemeClr val="tx1"/>
                </a:solidFill>
              </a:rPr>
              <a:t>finale</a:t>
            </a:r>
            <a:r>
              <a:rPr lang="it-IT" sz="2000" dirty="0">
                <a:solidFill>
                  <a:srgbClr val="FF0000"/>
                </a:solidFill>
              </a:rPr>
              <a:t> </a:t>
            </a:r>
            <a:r>
              <a:rPr lang="it-IT" sz="2000" dirty="0"/>
              <a:t>che si intende affrontare</a:t>
            </a:r>
          </a:p>
          <a:p>
            <a:pPr marL="457200" lvl="0" indent="-457200">
              <a:lnSpc>
                <a:spcPct val="115000"/>
              </a:lnSpc>
              <a:buAutoNum type="arabicPeriod"/>
            </a:pPr>
            <a:endParaRPr lang="it-IT" sz="2000" dirty="0"/>
          </a:p>
          <a:p>
            <a:pPr marL="457200" lvl="0" indent="-457200">
              <a:lnSpc>
                <a:spcPct val="115000"/>
              </a:lnSpc>
              <a:buAutoNum type="arabicPeriod"/>
            </a:pPr>
            <a:r>
              <a:rPr lang="it-IT" sz="2000" dirty="0">
                <a:solidFill>
                  <a:srgbClr val="FF0000"/>
                </a:solidFill>
              </a:rPr>
              <a:t>Ottenere la validazione </a:t>
            </a:r>
            <a:r>
              <a:rPr lang="it-IT" sz="2000" dirty="0"/>
              <a:t>della scelta effettuata.</a:t>
            </a:r>
          </a:p>
          <a:p>
            <a:pPr marL="457200" lvl="0" indent="-457200">
              <a:lnSpc>
                <a:spcPct val="115000"/>
              </a:lnSpc>
              <a:buAutoNum type="arabicPeriod"/>
            </a:pPr>
            <a:endParaRPr lang="it-IT" sz="2000" dirty="0"/>
          </a:p>
          <a:p>
            <a:pPr marL="457200" lvl="0" indent="-457200">
              <a:lnSpc>
                <a:spcPct val="115000"/>
              </a:lnSpc>
              <a:buAutoNum type="arabicPeriod"/>
            </a:pPr>
            <a:r>
              <a:rPr lang="it-IT" sz="2000" dirty="0">
                <a:solidFill>
                  <a:srgbClr val="FF0000"/>
                </a:solidFill>
              </a:rPr>
              <a:t>Consegnare</a:t>
            </a:r>
            <a:r>
              <a:rPr lang="it-IT" sz="2000" dirty="0"/>
              <a:t> l’elaborato</a:t>
            </a:r>
          </a:p>
          <a:p>
            <a:pPr marL="457200" lvl="0" indent="-457200">
              <a:lnSpc>
                <a:spcPct val="115000"/>
              </a:lnSpc>
              <a:buAutoNum type="arabicPeriod"/>
            </a:pPr>
            <a:endParaRPr lang="it-IT" sz="2000" dirty="0"/>
          </a:p>
          <a:p>
            <a:pPr marL="457200" lvl="0" indent="-457200">
              <a:lnSpc>
                <a:spcPct val="115000"/>
              </a:lnSpc>
              <a:buAutoNum type="arabicPeriod"/>
            </a:pPr>
            <a:r>
              <a:rPr lang="it-IT" sz="2000" dirty="0">
                <a:solidFill>
                  <a:srgbClr val="FF0000"/>
                </a:solidFill>
              </a:rPr>
              <a:t>Ottenere la valutazione sufficiente </a:t>
            </a:r>
            <a:r>
              <a:rPr lang="it-IT" sz="2000" dirty="0"/>
              <a:t>a conseguire il titolo</a:t>
            </a:r>
          </a:p>
          <a:p>
            <a:pPr marL="457200" lvl="0" indent="-457200">
              <a:lnSpc>
                <a:spcPct val="115000"/>
              </a:lnSpc>
              <a:buAutoNum type="arabicPeriod"/>
            </a:pPr>
            <a:endParaRPr lang="it-IT" sz="2000" dirty="0"/>
          </a:p>
          <a:p>
            <a:pPr marL="457200" lvl="0" indent="-457200">
              <a:lnSpc>
                <a:spcPct val="115000"/>
              </a:lnSpc>
              <a:buAutoNum type="arabicPeriod"/>
            </a:pPr>
            <a:r>
              <a:rPr lang="it-IT" sz="2000" dirty="0">
                <a:solidFill>
                  <a:srgbClr val="FF0000"/>
                </a:solidFill>
              </a:rPr>
              <a:t>Presentare la Domanda di Conseguimento Titolo </a:t>
            </a:r>
            <a:r>
              <a:rPr lang="it-IT" sz="2000" dirty="0"/>
              <a:t>sul sito delle </a:t>
            </a:r>
            <a:r>
              <a:rPr lang="it-IT" sz="2000" i="1" dirty="0"/>
              <a:t>Segreterie Online</a:t>
            </a:r>
            <a:endParaRPr sz="2000" i="1" strike="noStrike" cap="none" dirty="0">
              <a:solidFill>
                <a:schemeClr val="dk1"/>
              </a:solidFill>
            </a:endParaRPr>
          </a:p>
        </p:txBody>
      </p:sp>
    </p:spTree>
    <p:extLst>
      <p:ext uri="{BB962C8B-B14F-4D97-AF65-F5344CB8AC3E}">
        <p14:creationId xmlns:p14="http://schemas.microsoft.com/office/powerpoint/2010/main" val="14549867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4"/>
          <p:cNvSpPr/>
          <p:nvPr/>
        </p:nvSpPr>
        <p:spPr>
          <a:xfrm>
            <a:off x="105150" y="155025"/>
            <a:ext cx="8933700" cy="5891400"/>
          </a:xfrm>
          <a:prstGeom prst="rect">
            <a:avLst/>
          </a:prstGeom>
          <a:solidFill>
            <a:schemeClr val="lt1"/>
          </a:solidFill>
          <a:ln>
            <a:noFill/>
          </a:ln>
        </p:spPr>
        <p:txBody>
          <a:bodyPr spcFirstLastPara="1" wrap="square" lIns="91425" tIns="45700" rIns="91425" bIns="45700" anchor="t" anchorCtr="0">
            <a:noAutofit/>
          </a:bodyPr>
          <a:lstStyle/>
          <a:p>
            <a:pPr marR="0" lvl="0" algn="ctr" rtl="0">
              <a:lnSpc>
                <a:spcPct val="115000"/>
              </a:lnSpc>
              <a:spcBef>
                <a:spcPts val="0"/>
              </a:spcBef>
              <a:spcAft>
                <a:spcPts val="0"/>
              </a:spcAft>
            </a:pPr>
            <a:r>
              <a:rPr lang="it-IT" sz="2000" b="1" i="0" u="none" strike="noStrike" cap="none" dirty="0">
                <a:solidFill>
                  <a:srgbClr val="FF0000"/>
                </a:solidFill>
              </a:rPr>
              <a:t>1. </a:t>
            </a:r>
            <a:r>
              <a:rPr lang="it-IT" sz="2000" i="0" u="none" strike="noStrike" cap="none" dirty="0">
                <a:solidFill>
                  <a:srgbClr val="FF0000"/>
                </a:solidFill>
              </a:rPr>
              <a:t>Il Corso Propedeutico alla Prova Finale </a:t>
            </a:r>
            <a:r>
              <a:rPr lang="it-IT" sz="2000" b="1" i="0" u="none" strike="noStrike" cap="none" dirty="0">
                <a:solidFill>
                  <a:srgbClr val="000000"/>
                </a:solidFill>
              </a:rPr>
              <a:t> </a:t>
            </a:r>
            <a:endParaRPr lang="it-IT" sz="2000" b="1" dirty="0"/>
          </a:p>
          <a:p>
            <a:pPr marL="342900" marR="0" lvl="0" indent="-342900" algn="ctr" rtl="0">
              <a:lnSpc>
                <a:spcPct val="115000"/>
              </a:lnSpc>
              <a:spcBef>
                <a:spcPts val="0"/>
              </a:spcBef>
              <a:spcAft>
                <a:spcPts val="0"/>
              </a:spcAft>
              <a:buFontTx/>
              <a:buChar char="-"/>
            </a:pPr>
            <a:endParaRPr lang="it-IT" sz="1200" b="1" dirty="0"/>
          </a:p>
          <a:p>
            <a:pPr lvl="0">
              <a:lnSpc>
                <a:spcPct val="115000"/>
              </a:lnSpc>
            </a:pPr>
            <a:r>
              <a:rPr lang="it-IT" sz="2000" dirty="0"/>
              <a:t>Tutte le informazioni necessarie per realizzare in autonomia la tesi sono contenute nel </a:t>
            </a:r>
            <a:r>
              <a:rPr lang="it-IT" sz="2000" b="1" dirty="0"/>
              <a:t>Corso Propedeutico</a:t>
            </a:r>
            <a:r>
              <a:rPr lang="it-IT" sz="2000" dirty="0"/>
              <a:t> </a:t>
            </a:r>
            <a:r>
              <a:rPr lang="it-IT" sz="2000" b="1" dirty="0"/>
              <a:t>alla Prova Finale</a:t>
            </a:r>
            <a:r>
              <a:rPr lang="it-IT" sz="2000" dirty="0"/>
              <a:t> disponibile sulla pagina e-learning del </a:t>
            </a:r>
            <a:r>
              <a:rPr lang="it-IT" sz="2000" dirty="0" err="1"/>
              <a:t>CdS</a:t>
            </a:r>
            <a:r>
              <a:rPr lang="it-IT" sz="2000" dirty="0"/>
              <a:t>.</a:t>
            </a:r>
          </a:p>
          <a:p>
            <a:pPr lvl="0">
              <a:lnSpc>
                <a:spcPct val="115000"/>
              </a:lnSpc>
            </a:pPr>
            <a:endParaRPr sz="1200" b="1" dirty="0"/>
          </a:p>
          <a:p>
            <a:pPr marL="342891" marR="0" lvl="0" indent="-368291" algn="l" rtl="0">
              <a:lnSpc>
                <a:spcPct val="115000"/>
              </a:lnSpc>
              <a:spcBef>
                <a:spcPts val="0"/>
              </a:spcBef>
              <a:spcAft>
                <a:spcPts val="0"/>
              </a:spcAft>
              <a:buClr>
                <a:srgbClr val="000000"/>
              </a:buClr>
              <a:buSzPts val="2000"/>
              <a:buChar char="●"/>
            </a:pPr>
            <a:r>
              <a:rPr lang="it-IT" sz="2000" i="0" u="none" strike="noStrike" cap="none" dirty="0">
                <a:solidFill>
                  <a:srgbClr val="000000"/>
                </a:solidFill>
              </a:rPr>
              <a:t>Erogato online in modalità e-learning </a:t>
            </a:r>
            <a:endParaRPr sz="2000" dirty="0"/>
          </a:p>
          <a:p>
            <a:pPr marL="342891" marR="0" lvl="0" indent="-368291" algn="l" rtl="0">
              <a:lnSpc>
                <a:spcPct val="115000"/>
              </a:lnSpc>
              <a:spcBef>
                <a:spcPts val="0"/>
              </a:spcBef>
              <a:spcAft>
                <a:spcPts val="0"/>
              </a:spcAft>
              <a:buClr>
                <a:srgbClr val="000000"/>
              </a:buClr>
              <a:buSzPts val="2000"/>
              <a:buChar char="●"/>
            </a:pPr>
            <a:r>
              <a:rPr lang="it-IT" sz="2000" i="0" u="none" strike="noStrike" cap="none" dirty="0">
                <a:solidFill>
                  <a:srgbClr val="000000"/>
                </a:solidFill>
              </a:rPr>
              <a:t>Frequenza obbligatoria</a:t>
            </a:r>
            <a:endParaRPr sz="2000" dirty="0"/>
          </a:p>
          <a:p>
            <a:pPr marL="342891" marR="0" lvl="0" indent="-368291" algn="l" rtl="0">
              <a:lnSpc>
                <a:spcPct val="115000"/>
              </a:lnSpc>
              <a:spcBef>
                <a:spcPts val="0"/>
              </a:spcBef>
              <a:spcAft>
                <a:spcPts val="0"/>
              </a:spcAft>
              <a:buClr>
                <a:srgbClr val="000000"/>
              </a:buClr>
              <a:buSzPts val="2000"/>
              <a:buChar char="●"/>
            </a:pPr>
            <a:r>
              <a:rPr lang="it-IT" sz="2000" dirty="0"/>
              <a:t>Il corso include</a:t>
            </a:r>
            <a:endParaRPr sz="2000" i="0" u="none" strike="noStrike" cap="none" dirty="0">
              <a:solidFill>
                <a:srgbClr val="000000"/>
              </a:solidFill>
            </a:endParaRPr>
          </a:p>
          <a:p>
            <a:pPr marL="914400" marR="0" lvl="1" indent="-355600" algn="l" rtl="0">
              <a:lnSpc>
                <a:spcPct val="115000"/>
              </a:lnSpc>
              <a:spcBef>
                <a:spcPts val="0"/>
              </a:spcBef>
              <a:spcAft>
                <a:spcPts val="0"/>
              </a:spcAft>
              <a:buClr>
                <a:srgbClr val="000000"/>
              </a:buClr>
              <a:buSzPts val="2000"/>
              <a:buChar char="○"/>
            </a:pPr>
            <a:r>
              <a:rPr lang="it-IT" sz="2000" dirty="0"/>
              <a:t>informazioni sugli </a:t>
            </a:r>
            <a:r>
              <a:rPr lang="it-IT" sz="2000" i="0" u="none" strike="noStrike" cap="none" dirty="0">
                <a:solidFill>
                  <a:srgbClr val="000000"/>
                </a:solidFill>
              </a:rPr>
              <a:t>aspetti burocratici</a:t>
            </a:r>
            <a:r>
              <a:rPr lang="it-IT" sz="2000" dirty="0"/>
              <a:t> </a:t>
            </a:r>
            <a:endParaRPr sz="2000" dirty="0"/>
          </a:p>
          <a:p>
            <a:pPr marL="914400" marR="0" lvl="1" indent="-355600" algn="l" rtl="0">
              <a:lnSpc>
                <a:spcPct val="115000"/>
              </a:lnSpc>
              <a:spcBef>
                <a:spcPts val="0"/>
              </a:spcBef>
              <a:spcAft>
                <a:spcPts val="0"/>
              </a:spcAft>
              <a:buClr>
                <a:srgbClr val="000000"/>
              </a:buClr>
              <a:buSzPts val="2000"/>
              <a:buChar char="○"/>
            </a:pPr>
            <a:r>
              <a:rPr lang="it-IT" sz="2000" dirty="0"/>
              <a:t>spiegazione dei passaggi della </a:t>
            </a:r>
            <a:r>
              <a:rPr lang="it-IT" sz="2000" i="0" u="none" strike="noStrike" cap="none" dirty="0">
                <a:solidFill>
                  <a:srgbClr val="000000"/>
                </a:solidFill>
              </a:rPr>
              <a:t>procedur</a:t>
            </a:r>
            <a:r>
              <a:rPr lang="it-IT" sz="2000" dirty="0"/>
              <a:t>a informatizzata</a:t>
            </a:r>
            <a:endParaRPr sz="2000" dirty="0"/>
          </a:p>
          <a:p>
            <a:pPr marL="914400" marR="0" lvl="1" indent="-355600" algn="l" rtl="0">
              <a:lnSpc>
                <a:spcPct val="115000"/>
              </a:lnSpc>
              <a:spcBef>
                <a:spcPts val="0"/>
              </a:spcBef>
              <a:spcAft>
                <a:spcPts val="0"/>
              </a:spcAft>
              <a:buClr>
                <a:srgbClr val="000000"/>
              </a:buClr>
              <a:buSzPts val="2000"/>
              <a:buChar char="○"/>
            </a:pPr>
            <a:r>
              <a:rPr lang="it-IT" sz="2000" dirty="0"/>
              <a:t>come scegliere il tipo di tesi, su quali basi, quali considerazioni è utile fare</a:t>
            </a:r>
            <a:endParaRPr sz="2000" dirty="0"/>
          </a:p>
          <a:p>
            <a:pPr marL="914400" marR="0" lvl="1" indent="-355600" algn="l" rtl="0">
              <a:lnSpc>
                <a:spcPct val="115000"/>
              </a:lnSpc>
              <a:spcBef>
                <a:spcPts val="0"/>
              </a:spcBef>
              <a:spcAft>
                <a:spcPts val="0"/>
              </a:spcAft>
              <a:buClr>
                <a:srgbClr val="000000"/>
              </a:buClr>
              <a:buSzPts val="2000"/>
              <a:buChar char="○"/>
            </a:pPr>
            <a:r>
              <a:rPr lang="it-IT" sz="2000" dirty="0"/>
              <a:t>come svolgere la </a:t>
            </a:r>
            <a:r>
              <a:rPr lang="it-IT" sz="2000" i="0" u="none" strike="noStrike" cap="none" dirty="0">
                <a:solidFill>
                  <a:srgbClr val="000000"/>
                </a:solidFill>
              </a:rPr>
              <a:t>ricerca bibliografica</a:t>
            </a:r>
            <a:endParaRPr sz="2000" dirty="0"/>
          </a:p>
          <a:p>
            <a:pPr marL="914400" marR="0" lvl="1" indent="-355600" algn="l" rtl="0">
              <a:lnSpc>
                <a:spcPct val="115000"/>
              </a:lnSpc>
              <a:spcBef>
                <a:spcPts val="0"/>
              </a:spcBef>
              <a:spcAft>
                <a:spcPts val="0"/>
              </a:spcAft>
              <a:buClr>
                <a:srgbClr val="000000"/>
              </a:buClr>
              <a:buSzPts val="2000"/>
              <a:buChar char="○"/>
            </a:pPr>
            <a:r>
              <a:rPr lang="it-IT" sz="2000" dirty="0"/>
              <a:t>come è strutturato e come leggere un articolo scientifico</a:t>
            </a:r>
            <a:endParaRPr sz="2000" dirty="0"/>
          </a:p>
          <a:p>
            <a:pPr marL="914400" marR="0" lvl="1" indent="-355600" algn="l" rtl="0">
              <a:lnSpc>
                <a:spcPct val="115000"/>
              </a:lnSpc>
              <a:spcBef>
                <a:spcPts val="0"/>
              </a:spcBef>
              <a:spcAft>
                <a:spcPts val="0"/>
              </a:spcAft>
              <a:buClr>
                <a:srgbClr val="000000"/>
              </a:buClr>
              <a:buSzPts val="2000"/>
              <a:buChar char="○"/>
            </a:pPr>
            <a:r>
              <a:rPr lang="it-IT" sz="2000" dirty="0"/>
              <a:t>la struttura e l’organizzazione dei contenuti delle diverse </a:t>
            </a:r>
            <a:r>
              <a:rPr lang="it-IT" sz="2000" i="0" u="none" strike="noStrike" cap="none" dirty="0">
                <a:solidFill>
                  <a:srgbClr val="000000"/>
                </a:solidFill>
              </a:rPr>
              <a:t>tipologie di </a:t>
            </a:r>
            <a:r>
              <a:rPr lang="it-IT" sz="2000" dirty="0"/>
              <a:t>tesi</a:t>
            </a:r>
            <a:endParaRPr sz="2000" dirty="0"/>
          </a:p>
          <a:p>
            <a:pPr marL="342891" marR="0" lvl="0" indent="-368291" algn="l" rtl="0">
              <a:lnSpc>
                <a:spcPct val="115000"/>
              </a:lnSpc>
              <a:spcBef>
                <a:spcPts val="0"/>
              </a:spcBef>
              <a:spcAft>
                <a:spcPts val="0"/>
              </a:spcAft>
              <a:buClr>
                <a:srgbClr val="000000"/>
              </a:buClr>
              <a:buSzPts val="2000"/>
              <a:buChar char="●"/>
            </a:pPr>
            <a:r>
              <a:rPr lang="it-IT" sz="2000" i="0" u="none" strike="noStrike" cap="none" dirty="0">
                <a:solidFill>
                  <a:srgbClr val="000000"/>
                </a:solidFill>
              </a:rPr>
              <a:t>Test di autovalutazione finale </a:t>
            </a:r>
            <a:r>
              <a:rPr lang="it-IT" sz="2000" dirty="0"/>
              <a:t>con domande a scelta multipla, il cui superamento è vincolante per procedere con la scelta della tipologia di tesi</a:t>
            </a:r>
            <a:endParaRPr sz="2000" i="0" u="none" strike="noStrike" cap="none" dirty="0">
              <a:solidFill>
                <a:srgbClr val="000000"/>
              </a:solidFill>
            </a:endParaRPr>
          </a:p>
          <a:p>
            <a:pPr marL="342891" marR="0" lvl="0" indent="-241291" algn="l" rtl="0">
              <a:lnSpc>
                <a:spcPct val="115000"/>
              </a:lnSpc>
              <a:spcBef>
                <a:spcPts val="0"/>
              </a:spcBef>
              <a:spcAft>
                <a:spcPts val="0"/>
              </a:spcAft>
              <a:buClr>
                <a:schemeClr val="dk1"/>
              </a:buClr>
              <a:buSzPts val="1600"/>
              <a:buFont typeface="Noto Sans Symbols"/>
              <a:buNone/>
            </a:pPr>
            <a:endParaRPr sz="2000" i="0" u="none" strike="noStrike" cap="none" dirty="0">
              <a:solidFill>
                <a:schemeClr val="dk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15"/>
          <p:cNvSpPr txBox="1">
            <a:spLocks noGrp="1"/>
          </p:cNvSpPr>
          <p:nvPr>
            <p:ph type="title"/>
          </p:nvPr>
        </p:nvSpPr>
        <p:spPr>
          <a:xfrm>
            <a:off x="628650" y="0"/>
            <a:ext cx="7886700" cy="666900"/>
          </a:xfrm>
          <a:prstGeom prst="rect">
            <a:avLst/>
          </a:prstGeom>
        </p:spPr>
        <p:txBody>
          <a:bodyPr spcFirstLastPara="1" wrap="square" lIns="91425" tIns="45700" rIns="91425" bIns="45700" anchor="ctr" anchorCtr="0">
            <a:noAutofit/>
          </a:bodyPr>
          <a:lstStyle/>
          <a:p>
            <a:pPr lvl="0" algn="ctr">
              <a:lnSpc>
                <a:spcPct val="115000"/>
              </a:lnSpc>
              <a:buSzPts val="1100"/>
            </a:pPr>
            <a:r>
              <a:rPr lang="it-IT" sz="2000" dirty="0">
                <a:solidFill>
                  <a:srgbClr val="FF0000"/>
                </a:solidFill>
                <a:latin typeface="Arial"/>
                <a:ea typeface="Arial"/>
                <a:cs typeface="Arial"/>
                <a:sym typeface="Arial"/>
              </a:rPr>
              <a:t>2. La procedura informatizzata del Percorso Tesi</a:t>
            </a:r>
            <a:endParaRPr sz="2500" dirty="0">
              <a:solidFill>
                <a:srgbClr val="FF0000"/>
              </a:solidFill>
              <a:latin typeface="Arial"/>
              <a:ea typeface="Arial"/>
              <a:cs typeface="Arial"/>
              <a:sym typeface="Arial"/>
            </a:endParaRPr>
          </a:p>
        </p:txBody>
      </p:sp>
      <p:sp>
        <p:nvSpPr>
          <p:cNvPr id="95" name="Google Shape;95;p15"/>
          <p:cNvSpPr/>
          <p:nvPr/>
        </p:nvSpPr>
        <p:spPr>
          <a:xfrm>
            <a:off x="100359" y="792351"/>
            <a:ext cx="8831768" cy="5715000"/>
          </a:xfrm>
          <a:prstGeom prst="rect">
            <a:avLst/>
          </a:prstGeom>
          <a:solidFill>
            <a:schemeClr val="lt1"/>
          </a:solidFill>
          <a:ln>
            <a:noFill/>
          </a:ln>
        </p:spPr>
        <p:txBody>
          <a:bodyPr spcFirstLastPara="1" wrap="square" lIns="91425" tIns="45700" rIns="91425" bIns="45700" anchor="t" anchorCtr="0">
            <a:noAutofit/>
          </a:bodyPr>
          <a:lstStyle/>
          <a:p>
            <a:pPr lvl="0" algn="just">
              <a:lnSpc>
                <a:spcPct val="115000"/>
              </a:lnSpc>
              <a:buSzPts val="2000"/>
            </a:pPr>
            <a:r>
              <a:rPr lang="it-IT" sz="2000" dirty="0"/>
              <a:t>Accedendo al link disponibile sulla pagina e-learning del </a:t>
            </a:r>
            <a:r>
              <a:rPr lang="it-IT" sz="2000" dirty="0" err="1"/>
              <a:t>CdS</a:t>
            </a:r>
            <a:r>
              <a:rPr lang="it-IT" sz="2000" dirty="0"/>
              <a:t> sarà possibile percorrere tutti i passaggi utili per scegliere il tipo di tesi, ottenere la validazione della scelta, consegnare la relazione finale e ottenere la valutazione positiva necessaria per la laurea. </a:t>
            </a:r>
          </a:p>
          <a:p>
            <a:pPr lvl="0" algn="just">
              <a:lnSpc>
                <a:spcPct val="115000"/>
              </a:lnSpc>
              <a:buSzPts val="2000"/>
            </a:pPr>
            <a:endParaRPr lang="it-IT"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15"/>
          <p:cNvSpPr txBox="1">
            <a:spLocks noGrp="1"/>
          </p:cNvSpPr>
          <p:nvPr>
            <p:ph type="title"/>
          </p:nvPr>
        </p:nvSpPr>
        <p:spPr>
          <a:xfrm>
            <a:off x="628650" y="0"/>
            <a:ext cx="7886700" cy="666900"/>
          </a:xfrm>
          <a:prstGeom prst="rect">
            <a:avLst/>
          </a:prstGeom>
        </p:spPr>
        <p:txBody>
          <a:bodyPr spcFirstLastPara="1" wrap="square" lIns="91425" tIns="45700" rIns="91425" bIns="45700" anchor="ctr" anchorCtr="0">
            <a:noAutofit/>
          </a:bodyPr>
          <a:lstStyle/>
          <a:p>
            <a:pPr lvl="0" algn="ctr">
              <a:lnSpc>
                <a:spcPct val="115000"/>
              </a:lnSpc>
              <a:buSzPts val="1100"/>
            </a:pPr>
            <a:r>
              <a:rPr lang="it-IT" sz="2000" dirty="0">
                <a:solidFill>
                  <a:srgbClr val="FF0000"/>
                </a:solidFill>
                <a:latin typeface="Arial"/>
                <a:ea typeface="Arial"/>
                <a:cs typeface="Arial"/>
                <a:sym typeface="Arial"/>
              </a:rPr>
              <a:t>3. La scelta del tipo di Elaborato Finale</a:t>
            </a:r>
            <a:endParaRPr sz="2500" dirty="0">
              <a:solidFill>
                <a:srgbClr val="FF0000"/>
              </a:solidFill>
              <a:latin typeface="Arial"/>
              <a:ea typeface="Arial"/>
              <a:cs typeface="Arial"/>
              <a:sym typeface="Arial"/>
            </a:endParaRPr>
          </a:p>
        </p:txBody>
      </p:sp>
      <p:sp>
        <p:nvSpPr>
          <p:cNvPr id="95" name="Google Shape;95;p15"/>
          <p:cNvSpPr/>
          <p:nvPr/>
        </p:nvSpPr>
        <p:spPr>
          <a:xfrm>
            <a:off x="0" y="571500"/>
            <a:ext cx="9144000" cy="5715000"/>
          </a:xfrm>
          <a:prstGeom prst="rect">
            <a:avLst/>
          </a:prstGeom>
          <a:solidFill>
            <a:schemeClr val="lt1"/>
          </a:solidFill>
          <a:ln>
            <a:noFill/>
          </a:ln>
        </p:spPr>
        <p:txBody>
          <a:bodyPr spcFirstLastPara="1" wrap="square" lIns="91425" tIns="45700" rIns="91425" bIns="45700" anchor="t" anchorCtr="0">
            <a:noAutofit/>
          </a:bodyPr>
          <a:lstStyle/>
          <a:p>
            <a:pPr marL="171450" marR="0" lvl="0" indent="-222250" rtl="0">
              <a:lnSpc>
                <a:spcPct val="115000"/>
              </a:lnSpc>
              <a:spcBef>
                <a:spcPts val="0"/>
              </a:spcBef>
              <a:spcAft>
                <a:spcPts val="0"/>
              </a:spcAft>
              <a:buClr>
                <a:srgbClr val="000000"/>
              </a:buClr>
              <a:buSzPts val="2000"/>
              <a:buChar char="●"/>
            </a:pPr>
            <a:endParaRPr sz="2000" b="1" dirty="0"/>
          </a:p>
          <a:p>
            <a:pPr marL="914400" lvl="1" indent="-355600">
              <a:lnSpc>
                <a:spcPct val="115000"/>
              </a:lnSpc>
              <a:buSzPts val="2000"/>
              <a:buChar char="○"/>
            </a:pPr>
            <a:r>
              <a:rPr lang="it-IT" sz="1800" dirty="0">
                <a:solidFill>
                  <a:schemeClr val="dk1"/>
                </a:solidFill>
              </a:rPr>
              <a:t>La scelta è possibile in presenza di 2 prerequisiti: </a:t>
            </a:r>
          </a:p>
          <a:p>
            <a:pPr marL="1016000" lvl="3" indent="7938">
              <a:lnSpc>
                <a:spcPct val="115000"/>
              </a:lnSpc>
              <a:buSzPts val="2000"/>
              <a:buFont typeface="+mj-lt"/>
              <a:buAutoNum type="arabicPeriod"/>
            </a:pPr>
            <a:r>
              <a:rPr lang="it-IT" sz="1800" dirty="0">
                <a:solidFill>
                  <a:schemeClr val="dk1"/>
                </a:solidFill>
              </a:rPr>
              <a:t>  acquisizione di almeno 120 CFU </a:t>
            </a:r>
          </a:p>
          <a:p>
            <a:pPr marL="1016000" lvl="3" indent="7938">
              <a:lnSpc>
                <a:spcPct val="115000"/>
              </a:lnSpc>
              <a:buSzPts val="2000"/>
              <a:buFont typeface="+mj-lt"/>
              <a:buAutoNum type="arabicPeriod"/>
            </a:pPr>
            <a:r>
              <a:rPr lang="it-IT" sz="1800" dirty="0">
                <a:solidFill>
                  <a:schemeClr val="dk1"/>
                </a:solidFill>
              </a:rPr>
              <a:t>  superamento del test di autovalutazione finale del Corso Propedeutico alla Prova Finale </a:t>
            </a:r>
          </a:p>
          <a:p>
            <a:pPr marL="914400" lvl="1" indent="-355600">
              <a:lnSpc>
                <a:spcPct val="115000"/>
              </a:lnSpc>
              <a:buSzPts val="2000"/>
              <a:buChar char="○"/>
            </a:pPr>
            <a:endParaRPr lang="it-IT" sz="1800" dirty="0">
              <a:solidFill>
                <a:schemeClr val="dk1"/>
              </a:solidFill>
            </a:endParaRPr>
          </a:p>
          <a:p>
            <a:pPr marL="914400" lvl="1" indent="-355600">
              <a:lnSpc>
                <a:spcPct val="115000"/>
              </a:lnSpc>
              <a:buSzPts val="2000"/>
              <a:buChar char="○"/>
            </a:pPr>
            <a:r>
              <a:rPr lang="it-IT" sz="1800" dirty="0"/>
              <a:t>E’ possibile scegliere tra 2 tipi di tesi:</a:t>
            </a:r>
          </a:p>
          <a:p>
            <a:pPr marL="1246188" lvl="6" indent="-266700">
              <a:lnSpc>
                <a:spcPct val="115000"/>
              </a:lnSpc>
              <a:buSzPts val="2000"/>
              <a:buFont typeface="Wingdings" charset="2"/>
              <a:buChar char="§"/>
            </a:pPr>
            <a:r>
              <a:rPr lang="it-IT" sz="1800" dirty="0">
                <a:solidFill>
                  <a:srgbClr val="FF0000"/>
                </a:solidFill>
              </a:rPr>
              <a:t>Analisi critica dell’esperienza di Stage</a:t>
            </a:r>
            <a:r>
              <a:rPr lang="it-IT" sz="1800" dirty="0"/>
              <a:t>: lo Stage non deve essere necessariamente concluso all’atto della registrazione, ma dovrà esserlo all’atto della 1° consegna della tesi. Ai fini della validazione allo studente è chiesta una breve descrizione dell’attività svolta/prevista. (N.B Questa tipologia di tesi può essere scelta dagli studenti di SPC e dagli studenti STP immatricolati prima dell’a.a.2023-2024, salvo ulteriori comunicazioni.) </a:t>
            </a:r>
          </a:p>
          <a:p>
            <a:pPr marL="1246188" lvl="6" indent="-266700">
              <a:lnSpc>
                <a:spcPct val="115000"/>
              </a:lnSpc>
              <a:buSzPts val="2000"/>
              <a:buFont typeface="Wingdings" charset="2"/>
              <a:buChar char="§"/>
            </a:pPr>
            <a:r>
              <a:rPr lang="it-IT" sz="1800" dirty="0">
                <a:solidFill>
                  <a:srgbClr val="FF0000"/>
                </a:solidFill>
              </a:rPr>
              <a:t>Analisi critica di una pubblicazione scientifica</a:t>
            </a:r>
            <a:r>
              <a:rPr lang="it-IT" sz="1800" dirty="0"/>
              <a:t>: la pubblicazione deve essere un articolo o un capitolo scelto tra quelli inclusi nell’elenco delle Fonti ammesse dal Dipartimento (disponibile sulla pagina e-learning del </a:t>
            </a:r>
            <a:r>
              <a:rPr lang="it-IT" sz="1800" dirty="0" err="1"/>
              <a:t>CdS</a:t>
            </a:r>
            <a:r>
              <a:rPr lang="it-IT" sz="1800" dirty="0"/>
              <a:t>), deve essere recente (entro 5 anni) e può essere scelta da un solo studente!</a:t>
            </a:r>
            <a:endParaRPr sz="1800" dirty="0"/>
          </a:p>
          <a:p>
            <a:pPr marL="457200" marR="0" lvl="0" indent="0" rtl="0">
              <a:lnSpc>
                <a:spcPct val="115000"/>
              </a:lnSpc>
              <a:spcBef>
                <a:spcPts val="0"/>
              </a:spcBef>
              <a:spcAft>
                <a:spcPts val="0"/>
              </a:spcAft>
              <a:buNone/>
            </a:pPr>
            <a:endParaRPr sz="2000" dirty="0"/>
          </a:p>
          <a:p>
            <a:pPr marL="457200" marR="0" lvl="0" indent="0" rtl="0">
              <a:lnSpc>
                <a:spcPct val="115000"/>
              </a:lnSpc>
              <a:spcBef>
                <a:spcPts val="0"/>
              </a:spcBef>
              <a:spcAft>
                <a:spcPts val="0"/>
              </a:spcAft>
              <a:buNone/>
            </a:pPr>
            <a:endParaRPr sz="2000" b="1" i="0" u="none" strike="noStrike" cap="none" dirty="0">
              <a:solidFill>
                <a:srgbClr val="000000"/>
              </a:solidFill>
            </a:endParaRPr>
          </a:p>
        </p:txBody>
      </p:sp>
    </p:spTree>
    <p:extLst>
      <p:ext uri="{BB962C8B-B14F-4D97-AF65-F5344CB8AC3E}">
        <p14:creationId xmlns:p14="http://schemas.microsoft.com/office/powerpoint/2010/main" val="5708191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16"/>
          <p:cNvSpPr/>
          <p:nvPr/>
        </p:nvSpPr>
        <p:spPr>
          <a:xfrm>
            <a:off x="384049" y="2073298"/>
            <a:ext cx="4032600" cy="4534800"/>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lnSpc>
                <a:spcPct val="115000"/>
              </a:lnSpc>
              <a:spcBef>
                <a:spcPts val="0"/>
              </a:spcBef>
              <a:spcAft>
                <a:spcPts val="0"/>
              </a:spcAft>
              <a:buNone/>
            </a:pPr>
            <a:r>
              <a:rPr lang="it-IT" sz="1400" b="1" i="0" u="none" strike="noStrike" cap="none">
                <a:solidFill>
                  <a:srgbClr val="000000"/>
                </a:solidFill>
              </a:rPr>
              <a:t>–  Analisi critica dell’esperienza di </a:t>
            </a:r>
            <a:r>
              <a:rPr lang="it-IT" b="1"/>
              <a:t>S</a:t>
            </a:r>
            <a:r>
              <a:rPr lang="it-IT" sz="1400" b="1" i="0" u="none" strike="noStrike" cap="none">
                <a:solidFill>
                  <a:srgbClr val="000000"/>
                </a:solidFill>
              </a:rPr>
              <a:t>tage – </a:t>
            </a:r>
            <a:endParaRPr/>
          </a:p>
          <a:p>
            <a:pPr marL="171450" marR="0" lvl="0" indent="-101600" algn="ctr" rtl="0">
              <a:lnSpc>
                <a:spcPct val="115000"/>
              </a:lnSpc>
              <a:spcBef>
                <a:spcPts val="0"/>
              </a:spcBef>
              <a:spcAft>
                <a:spcPts val="0"/>
              </a:spcAft>
              <a:buClr>
                <a:schemeClr val="dk1"/>
              </a:buClr>
              <a:buSzPts val="1100"/>
              <a:buFont typeface="Calibri"/>
              <a:buNone/>
            </a:pPr>
            <a:endParaRPr sz="1100" b="1" i="0" u="none" strike="noStrike" cap="none">
              <a:solidFill>
                <a:srgbClr val="000000"/>
              </a:solidFill>
            </a:endParaRPr>
          </a:p>
          <a:p>
            <a:pPr marL="228600" marR="0" lvl="0" indent="-228600" algn="l" rtl="0">
              <a:lnSpc>
                <a:spcPct val="115000"/>
              </a:lnSpc>
              <a:spcBef>
                <a:spcPts val="0"/>
              </a:spcBef>
              <a:spcAft>
                <a:spcPts val="0"/>
              </a:spcAft>
              <a:buClr>
                <a:schemeClr val="dk1"/>
              </a:buClr>
              <a:buSzPts val="1200"/>
              <a:buAutoNum type="alphaUcPeriod"/>
            </a:pPr>
            <a:r>
              <a:rPr lang="it-IT" sz="1200" i="0" u="none" strike="noStrike" cap="none">
                <a:solidFill>
                  <a:schemeClr val="dk1"/>
                </a:solidFill>
              </a:rPr>
              <a:t>inquadramento teorico all’interno del quale si colloca l’attività svolta durante l’esperienza di stage/tirocinio, da realizzarsi anche attraverso la consultazione e discussione di testi scientifici rilevanti per la tipologia di attività svolta;</a:t>
            </a:r>
            <a:endParaRPr/>
          </a:p>
          <a:p>
            <a:pPr marL="228600" marR="0" lvl="0" indent="-228600" algn="l" rtl="0">
              <a:lnSpc>
                <a:spcPct val="115000"/>
              </a:lnSpc>
              <a:spcBef>
                <a:spcPts val="0"/>
              </a:spcBef>
              <a:spcAft>
                <a:spcPts val="0"/>
              </a:spcAft>
              <a:buClr>
                <a:schemeClr val="dk1"/>
              </a:buClr>
              <a:buSzPts val="1200"/>
              <a:buAutoNum type="alphaUcPeriod"/>
            </a:pPr>
            <a:r>
              <a:rPr lang="it-IT" sz="1200" i="0" u="none" strike="noStrike" cap="none">
                <a:solidFill>
                  <a:schemeClr val="dk1"/>
                </a:solidFill>
              </a:rPr>
              <a:t>descrizione dell’attività svolta. Ove si tratti di un lavoro di ricerca, descriverne gli aspetti metodologici, le ipotesi di ricerca e i risultati attesi ed eventualmente conseguiti;</a:t>
            </a:r>
            <a:endParaRPr/>
          </a:p>
          <a:p>
            <a:pPr marL="228600" marR="0" lvl="0" indent="-228600" algn="l" rtl="0">
              <a:lnSpc>
                <a:spcPct val="115000"/>
              </a:lnSpc>
              <a:spcBef>
                <a:spcPts val="0"/>
              </a:spcBef>
              <a:spcAft>
                <a:spcPts val="0"/>
              </a:spcAft>
              <a:buClr>
                <a:schemeClr val="dk1"/>
              </a:buClr>
              <a:buSzPts val="1200"/>
              <a:buAutoNum type="alphaUcPeriod"/>
            </a:pPr>
            <a:r>
              <a:rPr lang="it-IT" sz="1200" i="0" u="none" strike="noStrike" cap="none">
                <a:solidFill>
                  <a:schemeClr val="dk1"/>
                </a:solidFill>
              </a:rPr>
              <a:t>discussione degli aspetti teorici sottesi all’attività svolta e riflessione critica sulle implicazioni legate alla loro traduzione pratica in relazione al mondo del lavoro. Ove si tratti di un lavoro di ricerca, discussione critica dei risultati ottenuti (ove disponibili), dei limiti e delle prospettive future;</a:t>
            </a:r>
            <a:endParaRPr/>
          </a:p>
          <a:p>
            <a:pPr marL="228600" marR="0" lvl="0" indent="-228600" algn="l" rtl="0">
              <a:lnSpc>
                <a:spcPct val="115000"/>
              </a:lnSpc>
              <a:spcBef>
                <a:spcPts val="0"/>
              </a:spcBef>
              <a:spcAft>
                <a:spcPts val="0"/>
              </a:spcAft>
              <a:buClr>
                <a:schemeClr val="dk1"/>
              </a:buClr>
              <a:buSzPts val="1200"/>
              <a:buAutoNum type="alphaUcPeriod"/>
            </a:pPr>
            <a:r>
              <a:rPr lang="it-IT" sz="1200" i="0" u="none" strike="noStrike" cap="none">
                <a:solidFill>
                  <a:schemeClr val="dk1"/>
                </a:solidFill>
              </a:rPr>
              <a:t>alcune considerazioni personali con una breve discussione delle ragioni che hanno condotto alla scelta dello stage/tirocinio;</a:t>
            </a:r>
            <a:endParaRPr/>
          </a:p>
          <a:p>
            <a:pPr marL="228600" marR="0" lvl="0" indent="-228600" algn="l" rtl="0">
              <a:lnSpc>
                <a:spcPct val="115000"/>
              </a:lnSpc>
              <a:spcBef>
                <a:spcPts val="0"/>
              </a:spcBef>
              <a:spcAft>
                <a:spcPts val="0"/>
              </a:spcAft>
              <a:buClr>
                <a:schemeClr val="dk1"/>
              </a:buClr>
              <a:buSzPts val="1200"/>
              <a:buAutoNum type="alphaUcPeriod"/>
            </a:pPr>
            <a:r>
              <a:rPr lang="it-IT" sz="1200" i="0" u="none" strike="noStrike" cap="none">
                <a:solidFill>
                  <a:schemeClr val="dk1"/>
                </a:solidFill>
              </a:rPr>
              <a:t>bibliografia che include i testi citati </a:t>
            </a:r>
            <a:r>
              <a:rPr lang="it-IT" sz="1200">
                <a:solidFill>
                  <a:schemeClr val="dk1"/>
                </a:solidFill>
              </a:rPr>
              <a:t>nella tesi.</a:t>
            </a:r>
            <a:endParaRPr sz="1100" b="1" i="0" u="none" strike="noStrike" cap="none">
              <a:solidFill>
                <a:schemeClr val="dk1"/>
              </a:solidFill>
            </a:endParaRPr>
          </a:p>
        </p:txBody>
      </p:sp>
      <p:sp>
        <p:nvSpPr>
          <p:cNvPr id="101" name="Google Shape;101;p16"/>
          <p:cNvSpPr/>
          <p:nvPr/>
        </p:nvSpPr>
        <p:spPr>
          <a:xfrm>
            <a:off x="4633775" y="2073300"/>
            <a:ext cx="4372500" cy="4534800"/>
          </a:xfrm>
          <a:prstGeom prst="rect">
            <a:avLst/>
          </a:prstGeom>
          <a:solidFill>
            <a:schemeClr val="lt1"/>
          </a:solidFill>
          <a:ln w="12700" cap="flat" cmpd="sng">
            <a:solidFill>
              <a:schemeClr val="dk1"/>
            </a:solidFill>
            <a:prstDash val="solid"/>
            <a:miter lim="800000"/>
            <a:headEnd type="none" w="sm" len="sm"/>
            <a:tailEnd type="none" w="sm" len="sm"/>
          </a:ln>
        </p:spPr>
        <p:txBody>
          <a:bodyPr spcFirstLastPara="1" wrap="square" lIns="91425" tIns="45700" rIns="91425" bIns="45700" anchor="t" anchorCtr="0">
            <a:noAutofit/>
          </a:bodyPr>
          <a:lstStyle/>
          <a:p>
            <a:pPr marL="0" marR="0" lvl="0" indent="0" algn="ctr" rtl="0">
              <a:lnSpc>
                <a:spcPct val="115000"/>
              </a:lnSpc>
              <a:spcBef>
                <a:spcPts val="0"/>
              </a:spcBef>
              <a:spcAft>
                <a:spcPts val="0"/>
              </a:spcAft>
              <a:buNone/>
            </a:pPr>
            <a:r>
              <a:rPr lang="it-IT" sz="1400" b="1" i="0" u="none" strike="noStrike" cap="none" dirty="0">
                <a:solidFill>
                  <a:srgbClr val="000000"/>
                </a:solidFill>
              </a:rPr>
              <a:t>– Analisi critica di un</a:t>
            </a:r>
            <a:r>
              <a:rPr lang="it-IT" b="1" dirty="0"/>
              <a:t>a pubblicazione </a:t>
            </a:r>
            <a:r>
              <a:rPr lang="it-IT" sz="1400" b="1" i="0" u="none" strike="noStrike" cap="none" dirty="0">
                <a:solidFill>
                  <a:srgbClr val="000000"/>
                </a:solidFill>
              </a:rPr>
              <a:t>scientific</a:t>
            </a:r>
            <a:r>
              <a:rPr lang="it-IT" b="1" dirty="0"/>
              <a:t>a</a:t>
            </a:r>
            <a:r>
              <a:rPr lang="it-IT" sz="1400" b="1" i="0" u="none" strike="noStrike" cap="none" dirty="0">
                <a:solidFill>
                  <a:srgbClr val="000000"/>
                </a:solidFill>
              </a:rPr>
              <a:t> – </a:t>
            </a:r>
            <a:endParaRPr dirty="0"/>
          </a:p>
          <a:p>
            <a:pPr marL="171450" marR="0" lvl="0" indent="-95250" algn="ctr" rtl="0">
              <a:lnSpc>
                <a:spcPct val="115000"/>
              </a:lnSpc>
              <a:spcBef>
                <a:spcPts val="0"/>
              </a:spcBef>
              <a:spcAft>
                <a:spcPts val="0"/>
              </a:spcAft>
              <a:buClr>
                <a:schemeClr val="dk1"/>
              </a:buClr>
              <a:buSzPts val="1200"/>
              <a:buFont typeface="Calibri"/>
              <a:buNone/>
            </a:pPr>
            <a:endParaRPr sz="1200" b="1" i="0" u="none" strike="noStrike" cap="none" dirty="0">
              <a:solidFill>
                <a:srgbClr val="000000"/>
              </a:solidFill>
            </a:endParaRPr>
          </a:p>
          <a:p>
            <a:pPr marL="228600" marR="0" lvl="0" indent="-228600" algn="l" rtl="0">
              <a:lnSpc>
                <a:spcPct val="115000"/>
              </a:lnSpc>
              <a:spcBef>
                <a:spcPts val="0"/>
              </a:spcBef>
              <a:spcAft>
                <a:spcPts val="0"/>
              </a:spcAft>
              <a:buClr>
                <a:schemeClr val="dk1"/>
              </a:buClr>
              <a:buSzPts val="1200"/>
              <a:buAutoNum type="alphaUcPeriod"/>
            </a:pPr>
            <a:r>
              <a:rPr lang="it-IT" sz="1200" i="0" u="none" strike="noStrike" cap="none" dirty="0">
                <a:solidFill>
                  <a:schemeClr val="dk1"/>
                </a:solidFill>
              </a:rPr>
              <a:t>l’inquadramento teorico del dibattito all’interno del quale </a:t>
            </a:r>
            <a:r>
              <a:rPr lang="it-IT" sz="1200" dirty="0">
                <a:solidFill>
                  <a:schemeClr val="dk1"/>
                </a:solidFill>
              </a:rPr>
              <a:t>la pubblicazione</a:t>
            </a:r>
            <a:r>
              <a:rPr lang="it-IT" sz="1200" i="0" u="none" strike="noStrike" cap="none" dirty="0">
                <a:solidFill>
                  <a:schemeClr val="dk1"/>
                </a:solidFill>
              </a:rPr>
              <a:t> si situa attraverso la consultazione e discussione di testi scientifici citati </a:t>
            </a:r>
            <a:r>
              <a:rPr lang="it-IT" sz="1200" dirty="0">
                <a:solidFill>
                  <a:schemeClr val="dk1"/>
                </a:solidFill>
              </a:rPr>
              <a:t>o</a:t>
            </a:r>
            <a:r>
              <a:rPr lang="it-IT" sz="1200" i="0" u="none" strike="noStrike" cap="none" dirty="0">
                <a:solidFill>
                  <a:schemeClr val="dk1"/>
                </a:solidFill>
              </a:rPr>
              <a:t> rilevanti per l’argomento trattato;</a:t>
            </a:r>
            <a:endParaRPr sz="1200" i="0" u="none" strike="noStrike" cap="none" dirty="0">
              <a:solidFill>
                <a:schemeClr val="dk1"/>
              </a:solidFill>
            </a:endParaRPr>
          </a:p>
          <a:p>
            <a:pPr marL="228600" marR="0" lvl="0" indent="-228600" algn="l" rtl="0">
              <a:lnSpc>
                <a:spcPct val="115000"/>
              </a:lnSpc>
              <a:spcBef>
                <a:spcPts val="0"/>
              </a:spcBef>
              <a:spcAft>
                <a:spcPts val="0"/>
              </a:spcAft>
              <a:buClr>
                <a:schemeClr val="dk1"/>
              </a:buClr>
              <a:buSzPts val="1200"/>
              <a:buAutoNum type="alphaUcPeriod"/>
            </a:pPr>
            <a:r>
              <a:rPr lang="it-IT" sz="1200" i="0" u="none" strike="noStrike" cap="none" dirty="0">
                <a:solidFill>
                  <a:schemeClr val="dk1"/>
                </a:solidFill>
              </a:rPr>
              <a:t>riassunto ragionato e critico. Ove si tratti di un</a:t>
            </a:r>
            <a:r>
              <a:rPr lang="it-IT" sz="1200" dirty="0">
                <a:solidFill>
                  <a:schemeClr val="dk1"/>
                </a:solidFill>
              </a:rPr>
              <a:t>a pubblicazione </a:t>
            </a:r>
            <a:r>
              <a:rPr lang="it-IT" sz="1200" i="0" u="none" strike="noStrike" cap="none" dirty="0">
                <a:solidFill>
                  <a:schemeClr val="dk1"/>
                </a:solidFill>
              </a:rPr>
              <a:t>che presenti una ricerca, il riassunto dovrà includere la presentazione degli obiettivi, delle ipotesi, degli aspetti metodologici e dei risultati ottenuti. Ove si tratti di un</a:t>
            </a:r>
            <a:r>
              <a:rPr lang="it-IT" sz="1200" dirty="0">
                <a:solidFill>
                  <a:schemeClr val="dk1"/>
                </a:solidFill>
              </a:rPr>
              <a:t>a pubblicazione </a:t>
            </a:r>
            <a:r>
              <a:rPr lang="it-IT" sz="1200" i="0" u="none" strike="noStrike" cap="none" dirty="0">
                <a:solidFill>
                  <a:schemeClr val="dk1"/>
                </a:solidFill>
              </a:rPr>
              <a:t>che discuta un punto di vista teorico il riassunto dovrà sottolineare la prospettiva teorica degli autori, gli aspetti della tematica presi in considerazione, le conclusioni alle quali gli autori giungono e, dove presenti, le domande aperte;</a:t>
            </a:r>
            <a:endParaRPr sz="1200" i="0" u="none" strike="noStrike" cap="none" dirty="0">
              <a:solidFill>
                <a:schemeClr val="dk1"/>
              </a:solidFill>
            </a:endParaRPr>
          </a:p>
          <a:p>
            <a:pPr marL="228600" marR="0" lvl="0" indent="-228600" algn="l" rtl="0">
              <a:lnSpc>
                <a:spcPct val="115000"/>
              </a:lnSpc>
              <a:spcBef>
                <a:spcPts val="0"/>
              </a:spcBef>
              <a:spcAft>
                <a:spcPts val="0"/>
              </a:spcAft>
              <a:buClr>
                <a:schemeClr val="dk1"/>
              </a:buClr>
              <a:buSzPts val="1200"/>
              <a:buAutoNum type="alphaUcPeriod"/>
            </a:pPr>
            <a:r>
              <a:rPr lang="it-IT" sz="1200" i="0" u="none" strike="noStrike" cap="none" dirty="0">
                <a:solidFill>
                  <a:schemeClr val="dk1"/>
                </a:solidFill>
              </a:rPr>
              <a:t>riflessione critica sulla rilevanza</a:t>
            </a:r>
            <a:r>
              <a:rPr lang="it-IT" sz="1200" dirty="0">
                <a:solidFill>
                  <a:schemeClr val="dk1"/>
                </a:solidFill>
              </a:rPr>
              <a:t> della pubblicazione</a:t>
            </a:r>
            <a:r>
              <a:rPr lang="it-IT" sz="1200" i="0" u="none" strike="noStrike" cap="none" dirty="0">
                <a:solidFill>
                  <a:schemeClr val="dk1"/>
                </a:solidFill>
              </a:rPr>
              <a:t>, anche in riferimento a quanto appreso durante il percorso di studi;</a:t>
            </a:r>
            <a:endParaRPr sz="1200" i="0" u="none" strike="noStrike" cap="none" dirty="0">
              <a:solidFill>
                <a:schemeClr val="dk1"/>
              </a:solidFill>
            </a:endParaRPr>
          </a:p>
          <a:p>
            <a:pPr marL="228600" marR="0" lvl="0" indent="-228600" algn="l" rtl="0">
              <a:lnSpc>
                <a:spcPct val="115000"/>
              </a:lnSpc>
              <a:spcBef>
                <a:spcPts val="0"/>
              </a:spcBef>
              <a:spcAft>
                <a:spcPts val="0"/>
              </a:spcAft>
              <a:buClr>
                <a:schemeClr val="dk1"/>
              </a:buClr>
              <a:buSzPts val="1200"/>
              <a:buAutoNum type="alphaUcPeriod"/>
            </a:pPr>
            <a:r>
              <a:rPr lang="it-IT" sz="1200" i="0" u="none" strike="noStrike" cap="none" dirty="0">
                <a:solidFill>
                  <a:schemeClr val="dk1"/>
                </a:solidFill>
              </a:rPr>
              <a:t>alcune considerazioni personali con una breve discussione delle ragioni che hanno condotto alla scelta;</a:t>
            </a:r>
            <a:endParaRPr sz="1200" i="0" u="none" strike="noStrike" cap="none" dirty="0">
              <a:solidFill>
                <a:schemeClr val="dk1"/>
              </a:solidFill>
            </a:endParaRPr>
          </a:p>
          <a:p>
            <a:pPr marL="228600" marR="0" lvl="0" indent="-228600" algn="l" rtl="0">
              <a:lnSpc>
                <a:spcPct val="115000"/>
              </a:lnSpc>
              <a:spcBef>
                <a:spcPts val="0"/>
              </a:spcBef>
              <a:spcAft>
                <a:spcPts val="0"/>
              </a:spcAft>
              <a:buClr>
                <a:schemeClr val="dk1"/>
              </a:buClr>
              <a:buSzPts val="1200"/>
              <a:buAutoNum type="alphaUcPeriod"/>
            </a:pPr>
            <a:r>
              <a:rPr lang="it-IT" sz="1200" i="0" u="none" strike="noStrike" cap="none" dirty="0">
                <a:solidFill>
                  <a:schemeClr val="dk1"/>
                </a:solidFill>
              </a:rPr>
              <a:t>bibliografia che include i testi citati </a:t>
            </a:r>
            <a:r>
              <a:rPr lang="it-IT" sz="1200" dirty="0">
                <a:solidFill>
                  <a:schemeClr val="dk1"/>
                </a:solidFill>
              </a:rPr>
              <a:t>nella tesi</a:t>
            </a:r>
            <a:r>
              <a:rPr lang="it-IT" sz="1200" i="0" u="none" strike="noStrike" cap="none" dirty="0">
                <a:solidFill>
                  <a:schemeClr val="dk1"/>
                </a:solidFill>
              </a:rPr>
              <a:t>.</a:t>
            </a:r>
            <a:endParaRPr dirty="0"/>
          </a:p>
          <a:p>
            <a:pPr marL="228600" marR="0" lvl="0" indent="-152400" algn="l" rtl="0">
              <a:lnSpc>
                <a:spcPct val="115000"/>
              </a:lnSpc>
              <a:spcBef>
                <a:spcPts val="0"/>
              </a:spcBef>
              <a:spcAft>
                <a:spcPts val="0"/>
              </a:spcAft>
              <a:buClr>
                <a:schemeClr val="dk1"/>
              </a:buClr>
              <a:buSzPts val="1200"/>
              <a:buFont typeface="Calibri"/>
              <a:buNone/>
            </a:pPr>
            <a:endParaRPr sz="1200" b="1" i="0" u="none" strike="noStrike" cap="none" dirty="0">
              <a:solidFill>
                <a:schemeClr val="dk1"/>
              </a:solidFill>
            </a:endParaRPr>
          </a:p>
        </p:txBody>
      </p:sp>
      <p:sp>
        <p:nvSpPr>
          <p:cNvPr id="102" name="Google Shape;102;p16"/>
          <p:cNvSpPr/>
          <p:nvPr/>
        </p:nvSpPr>
        <p:spPr>
          <a:xfrm>
            <a:off x="384049" y="119531"/>
            <a:ext cx="8439900" cy="767400"/>
          </a:xfrm>
          <a:prstGeom prst="rect">
            <a:avLst/>
          </a:prstGeom>
          <a:solidFill>
            <a:schemeClr val="lt1"/>
          </a:solidFill>
          <a:ln>
            <a:noFill/>
          </a:ln>
        </p:spPr>
        <p:txBody>
          <a:bodyPr spcFirstLastPara="1" wrap="square" lIns="91425" tIns="45700" rIns="91425" bIns="45700" anchor="t" anchorCtr="0">
            <a:noAutofit/>
          </a:bodyPr>
          <a:lstStyle/>
          <a:p>
            <a:pPr lvl="0" algn="ctr">
              <a:lnSpc>
                <a:spcPct val="115000"/>
              </a:lnSpc>
            </a:pPr>
            <a:r>
              <a:rPr lang="it-IT" sz="2000" dirty="0">
                <a:solidFill>
                  <a:srgbClr val="FF0000"/>
                </a:solidFill>
              </a:rPr>
              <a:t>3. La scelta del tipo di Elaborato Finale</a:t>
            </a:r>
          </a:p>
          <a:p>
            <a:pPr lvl="0" algn="ctr">
              <a:lnSpc>
                <a:spcPct val="115000"/>
              </a:lnSpc>
            </a:pPr>
            <a:endParaRPr sz="900" b="1" dirty="0"/>
          </a:p>
          <a:p>
            <a:pPr marL="457200" marR="0" lvl="0" indent="-349250" algn="just" rtl="0">
              <a:lnSpc>
                <a:spcPct val="115000"/>
              </a:lnSpc>
              <a:spcBef>
                <a:spcPts val="0"/>
              </a:spcBef>
              <a:spcAft>
                <a:spcPts val="0"/>
              </a:spcAft>
              <a:buClr>
                <a:schemeClr val="dk1"/>
              </a:buClr>
              <a:buSzPts val="1900"/>
              <a:buChar char="●"/>
            </a:pPr>
            <a:r>
              <a:rPr lang="it-IT" sz="1600" dirty="0">
                <a:solidFill>
                  <a:schemeClr val="dk1"/>
                </a:solidFill>
              </a:rPr>
              <a:t>al lavoro di tesi sono attribuiti i crediti previsti dal Regolamento Didattico della propria coorte (l’impegno richiesto è all’incirca di 100 ore di lavoro individuale)</a:t>
            </a:r>
          </a:p>
          <a:p>
            <a:pPr marL="457200" marR="0" lvl="0" indent="-349250" algn="just" rtl="0">
              <a:lnSpc>
                <a:spcPct val="115000"/>
              </a:lnSpc>
              <a:spcBef>
                <a:spcPts val="0"/>
              </a:spcBef>
              <a:spcAft>
                <a:spcPts val="0"/>
              </a:spcAft>
              <a:buClr>
                <a:schemeClr val="dk1"/>
              </a:buClr>
              <a:buSzPts val="1900"/>
              <a:buChar char="●"/>
            </a:pPr>
            <a:r>
              <a:rPr lang="it-IT" sz="1600" dirty="0">
                <a:solidFill>
                  <a:schemeClr val="dk1"/>
                </a:solidFill>
              </a:rPr>
              <a:t>può essere scritta in italiano o in inglese</a:t>
            </a:r>
            <a:endParaRPr sz="1600" dirty="0">
              <a:solidFill>
                <a:schemeClr val="dk1"/>
              </a:solidFill>
            </a:endParaRPr>
          </a:p>
          <a:p>
            <a:pPr marL="457200" marR="0" lvl="0" indent="-349250" algn="just" rtl="0">
              <a:lnSpc>
                <a:spcPct val="115000"/>
              </a:lnSpc>
              <a:spcBef>
                <a:spcPts val="0"/>
              </a:spcBef>
              <a:spcAft>
                <a:spcPts val="0"/>
              </a:spcAft>
              <a:buClr>
                <a:schemeClr val="dk1"/>
              </a:buClr>
              <a:buSzPts val="1900"/>
              <a:buChar char="●"/>
            </a:pPr>
            <a:r>
              <a:rPr lang="it-IT" sz="1600" dirty="0">
                <a:solidFill>
                  <a:schemeClr val="dk1"/>
                </a:solidFill>
              </a:rPr>
              <a:t>l</a:t>
            </a:r>
            <a:r>
              <a:rPr lang="it-IT" sz="1600" i="0" u="none" strike="noStrike" cap="none" dirty="0">
                <a:solidFill>
                  <a:srgbClr val="000000"/>
                </a:solidFill>
              </a:rPr>
              <a:t>a lunghezza è compresa tra 40.000-65.000 caratteri spazi inclusi </a:t>
            </a:r>
            <a:endParaRPr sz="1600" i="0" u="none" strike="noStrike" cap="none" dirty="0">
              <a:solidFill>
                <a:schemeClr val="dk1"/>
              </a:solidFill>
            </a:endParaRPr>
          </a:p>
        </p:txBody>
      </p:sp>
      <p:cxnSp>
        <p:nvCxnSpPr>
          <p:cNvPr id="103" name="Google Shape;103;p16"/>
          <p:cNvCxnSpPr>
            <a:cxnSpLocks/>
          </p:cNvCxnSpPr>
          <p:nvPr/>
        </p:nvCxnSpPr>
        <p:spPr>
          <a:xfrm flipH="1">
            <a:off x="3459637" y="1858348"/>
            <a:ext cx="256880" cy="214950"/>
          </a:xfrm>
          <a:prstGeom prst="straightConnector1">
            <a:avLst/>
          </a:prstGeom>
          <a:noFill/>
          <a:ln w="9525" cap="flat" cmpd="sng">
            <a:solidFill>
              <a:schemeClr val="dk1"/>
            </a:solidFill>
            <a:prstDash val="solid"/>
            <a:miter lim="800000"/>
            <a:headEnd type="none" w="sm" len="sm"/>
            <a:tailEnd type="triangle" w="med" len="med"/>
          </a:ln>
        </p:spPr>
      </p:cxnSp>
      <p:cxnSp>
        <p:nvCxnSpPr>
          <p:cNvPr id="104" name="Google Shape;104;p16"/>
          <p:cNvCxnSpPr>
            <a:cxnSpLocks/>
          </p:cNvCxnSpPr>
          <p:nvPr/>
        </p:nvCxnSpPr>
        <p:spPr>
          <a:xfrm>
            <a:off x="5406277" y="1769323"/>
            <a:ext cx="296939" cy="303975"/>
          </a:xfrm>
          <a:prstGeom prst="straightConnector1">
            <a:avLst/>
          </a:prstGeom>
          <a:noFill/>
          <a:ln w="9525" cap="flat" cmpd="sng">
            <a:solidFill>
              <a:schemeClr val="dk1"/>
            </a:solidFill>
            <a:prstDash val="solid"/>
            <a:miter lim="800000"/>
            <a:headEnd type="none" w="sm" len="sm"/>
            <a:tailEnd type="triangle" w="med" len="med"/>
          </a:ln>
        </p:spPr>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17"/>
          <p:cNvSpPr txBox="1">
            <a:spLocks noGrp="1"/>
          </p:cNvSpPr>
          <p:nvPr>
            <p:ph type="title"/>
          </p:nvPr>
        </p:nvSpPr>
        <p:spPr>
          <a:xfrm>
            <a:off x="628650" y="0"/>
            <a:ext cx="7886700" cy="666900"/>
          </a:xfrm>
          <a:prstGeom prst="rect">
            <a:avLst/>
          </a:prstGeom>
        </p:spPr>
        <p:txBody>
          <a:bodyPr spcFirstLastPara="1" wrap="square" lIns="91425" tIns="45700" rIns="91425" bIns="45700" anchor="ctr" anchorCtr="0">
            <a:noAutofit/>
          </a:bodyPr>
          <a:lstStyle/>
          <a:p>
            <a:pPr lvl="0" algn="ctr">
              <a:lnSpc>
                <a:spcPct val="115000"/>
              </a:lnSpc>
            </a:pPr>
            <a:r>
              <a:rPr lang="it-IT" sz="2000" dirty="0">
                <a:solidFill>
                  <a:srgbClr val="FF0000"/>
                </a:solidFill>
                <a:latin typeface="+mn-lt"/>
              </a:rPr>
              <a:t>4. La validazione della scelta del tipo di Elaborato Finale</a:t>
            </a:r>
          </a:p>
        </p:txBody>
      </p:sp>
      <p:sp>
        <p:nvSpPr>
          <p:cNvPr id="110" name="Google Shape;110;p17"/>
          <p:cNvSpPr/>
          <p:nvPr/>
        </p:nvSpPr>
        <p:spPr>
          <a:xfrm>
            <a:off x="0" y="652959"/>
            <a:ext cx="8927184" cy="5715000"/>
          </a:xfrm>
          <a:prstGeom prst="rect">
            <a:avLst/>
          </a:prstGeom>
          <a:solidFill>
            <a:schemeClr val="lt1"/>
          </a:solidFill>
          <a:ln>
            <a:noFill/>
          </a:ln>
        </p:spPr>
        <p:txBody>
          <a:bodyPr spcFirstLastPara="1" wrap="square" lIns="91425" tIns="45700" rIns="91425" bIns="45700" anchor="t" anchorCtr="0">
            <a:noAutofit/>
          </a:bodyPr>
          <a:lstStyle/>
          <a:p>
            <a:pPr marL="342891" lvl="0" indent="-368291">
              <a:lnSpc>
                <a:spcPct val="115000"/>
              </a:lnSpc>
              <a:buSzPts val="2000"/>
              <a:buChar char="●"/>
            </a:pPr>
            <a:r>
              <a:rPr lang="it-IT" sz="2000" dirty="0"/>
              <a:t>La validazione avviene ad opera della Commissione Tesi</a:t>
            </a:r>
          </a:p>
          <a:p>
            <a:pPr marL="342891" lvl="0" indent="-368291">
              <a:lnSpc>
                <a:spcPct val="115000"/>
              </a:lnSpc>
              <a:buSzPts val="2000"/>
              <a:buChar char="●"/>
            </a:pPr>
            <a:endParaRPr lang="it-IT" sz="2000" dirty="0"/>
          </a:p>
          <a:p>
            <a:pPr marL="749300" lvl="3" indent="-342900">
              <a:lnSpc>
                <a:spcPct val="115000"/>
              </a:lnSpc>
              <a:buSzPts val="2000"/>
              <a:buFont typeface="Courier New" charset="0"/>
              <a:buChar char="o"/>
            </a:pPr>
            <a:r>
              <a:rPr lang="it-IT" sz="2000" u="sng" dirty="0"/>
              <a:t>Analisi critica  dell’esperienza di stage</a:t>
            </a:r>
            <a:r>
              <a:rPr lang="it-IT" sz="2000" dirty="0"/>
              <a:t>: se lo stage non è adatto a poter essere </a:t>
            </a:r>
            <a:r>
              <a:rPr lang="it-IT" sz="2000" i="0" u="none" strike="noStrike" cap="none" dirty="0">
                <a:solidFill>
                  <a:srgbClr val="000000"/>
                </a:solidFill>
              </a:rPr>
              <a:t>rielaborato ai fini della Prova Finale, la scelta non viene validata e lo studente deve obbligatoriamente spostare la propria scelta sull’Analisi critica di un</a:t>
            </a:r>
            <a:r>
              <a:rPr lang="it-IT" sz="2000" dirty="0"/>
              <a:t>a pubblicazione </a:t>
            </a:r>
            <a:r>
              <a:rPr lang="it-IT" sz="2000" i="0" u="none" strike="noStrike" cap="none" dirty="0">
                <a:solidFill>
                  <a:srgbClr val="000000"/>
                </a:solidFill>
              </a:rPr>
              <a:t>scientific</a:t>
            </a:r>
            <a:r>
              <a:rPr lang="it-IT" sz="2000" dirty="0"/>
              <a:t>a</a:t>
            </a:r>
            <a:endParaRPr sz="2000" dirty="0"/>
          </a:p>
          <a:p>
            <a:pPr marL="749300" marR="0" lvl="1" indent="-342900" algn="just" rtl="0">
              <a:lnSpc>
                <a:spcPct val="115000"/>
              </a:lnSpc>
              <a:spcBef>
                <a:spcPts val="0"/>
              </a:spcBef>
              <a:spcAft>
                <a:spcPts val="0"/>
              </a:spcAft>
              <a:buClr>
                <a:srgbClr val="000000"/>
              </a:buClr>
              <a:buSzPts val="2000"/>
              <a:buFont typeface="Courier New" charset="0"/>
              <a:buChar char="o"/>
            </a:pPr>
            <a:r>
              <a:rPr lang="it-IT" sz="2000" i="0" u="sng" strike="noStrike" cap="none" dirty="0">
                <a:solidFill>
                  <a:srgbClr val="000000"/>
                </a:solidFill>
              </a:rPr>
              <a:t>Analisi critica di un</a:t>
            </a:r>
            <a:r>
              <a:rPr lang="it-IT" sz="2000" u="sng" dirty="0"/>
              <a:t>a pubblicazione </a:t>
            </a:r>
            <a:r>
              <a:rPr lang="it-IT" sz="2000" i="0" u="sng" strike="noStrike" cap="none" dirty="0">
                <a:solidFill>
                  <a:srgbClr val="000000"/>
                </a:solidFill>
              </a:rPr>
              <a:t>scientific</a:t>
            </a:r>
            <a:r>
              <a:rPr lang="it-IT" sz="2000" u="sng" dirty="0"/>
              <a:t>a</a:t>
            </a:r>
            <a:r>
              <a:rPr lang="it-IT" sz="2000" i="0" u="none" strike="noStrike" cap="none" dirty="0">
                <a:solidFill>
                  <a:srgbClr val="000000"/>
                </a:solidFill>
              </a:rPr>
              <a:t>: </a:t>
            </a:r>
            <a:r>
              <a:rPr lang="it-IT" sz="2000" dirty="0"/>
              <a:t>ogni pubblicazione </a:t>
            </a:r>
            <a:r>
              <a:rPr lang="it-IT" sz="2000" i="0" u="none" strike="noStrike" cap="none" dirty="0">
                <a:solidFill>
                  <a:srgbClr val="000000"/>
                </a:solidFill>
              </a:rPr>
              <a:t>può essere scelt</a:t>
            </a:r>
            <a:r>
              <a:rPr lang="it-IT" sz="2000" dirty="0"/>
              <a:t>a</a:t>
            </a:r>
            <a:r>
              <a:rPr lang="it-IT" sz="2000" i="0" u="none" strike="noStrike" cap="none" dirty="0">
                <a:solidFill>
                  <a:srgbClr val="000000"/>
                </a:solidFill>
              </a:rPr>
              <a:t> da un solo studente. Se </a:t>
            </a:r>
            <a:r>
              <a:rPr lang="it-IT" sz="2000" dirty="0"/>
              <a:t>la pubblicazione</a:t>
            </a:r>
            <a:r>
              <a:rPr lang="it-IT" sz="2000" i="0" u="none" strike="noStrike" cap="none" dirty="0">
                <a:solidFill>
                  <a:srgbClr val="000000"/>
                </a:solidFill>
              </a:rPr>
              <a:t> è già stat</a:t>
            </a:r>
            <a:r>
              <a:rPr lang="it-IT" sz="2000" dirty="0"/>
              <a:t>a</a:t>
            </a:r>
            <a:r>
              <a:rPr lang="it-IT" sz="2000" i="0" u="none" strike="noStrike" cap="none" dirty="0">
                <a:solidFill>
                  <a:srgbClr val="000000"/>
                </a:solidFill>
              </a:rPr>
              <a:t> scelt</a:t>
            </a:r>
            <a:r>
              <a:rPr lang="it-IT" sz="2000" dirty="0"/>
              <a:t>a</a:t>
            </a:r>
            <a:r>
              <a:rPr lang="it-IT" sz="2000" i="0" u="none" strike="noStrike" cap="none" dirty="0">
                <a:solidFill>
                  <a:srgbClr val="000000"/>
                </a:solidFill>
              </a:rPr>
              <a:t> o non è </a:t>
            </a:r>
            <a:r>
              <a:rPr lang="it-IT" sz="2000" dirty="0"/>
              <a:t>adatta</a:t>
            </a:r>
            <a:r>
              <a:rPr lang="it-IT" sz="2000" i="0" u="none" strike="noStrike" cap="none" dirty="0">
                <a:solidFill>
                  <a:srgbClr val="000000"/>
                </a:solidFill>
              </a:rPr>
              <a:t>, la scelta non viene validata e lo studente deve obbligatoriamente selezionare un</a:t>
            </a:r>
            <a:r>
              <a:rPr lang="it-IT" sz="2000" dirty="0"/>
              <a:t>a nuova pubblicazione</a:t>
            </a:r>
            <a:endParaRPr sz="2000" dirty="0"/>
          </a:p>
          <a:p>
            <a:pPr marL="628650" marR="0" lvl="1" indent="-222250" algn="just" rtl="0">
              <a:lnSpc>
                <a:spcPct val="115000"/>
              </a:lnSpc>
              <a:spcBef>
                <a:spcPts val="0"/>
              </a:spcBef>
              <a:spcAft>
                <a:spcPts val="0"/>
              </a:spcAft>
              <a:buSzPts val="2000"/>
              <a:buChar char="○"/>
            </a:pPr>
            <a:endParaRPr lang="it-IT" sz="2000" dirty="0">
              <a:solidFill>
                <a:schemeClr val="dk1"/>
              </a:solidFill>
            </a:endParaRPr>
          </a:p>
          <a:p>
            <a:pPr marL="628650" marR="0" lvl="1" indent="-222250" algn="just" rtl="0">
              <a:lnSpc>
                <a:spcPct val="115000"/>
              </a:lnSpc>
              <a:spcBef>
                <a:spcPts val="0"/>
              </a:spcBef>
              <a:spcAft>
                <a:spcPts val="0"/>
              </a:spcAft>
              <a:buSzPts val="2000"/>
              <a:buChar char="○"/>
            </a:pPr>
            <a:r>
              <a:rPr lang="it-IT" sz="2000" dirty="0">
                <a:solidFill>
                  <a:schemeClr val="dk1"/>
                </a:solidFill>
              </a:rPr>
              <a:t>Dal momento della validazione avete 12 mesi per consegnare l’Elaborato. Scaduti i 12 mesi dovrete effettuare una nuova scelta del tipo di Elaborato. </a:t>
            </a:r>
            <a:endParaRPr sz="2000" dirty="0">
              <a:solidFill>
                <a:schemeClr val="dk1"/>
              </a:solidFill>
            </a:endParaRPr>
          </a:p>
          <a:p>
            <a:pPr marL="914400" lvl="0" indent="0" algn="just" rtl="0">
              <a:lnSpc>
                <a:spcPct val="115000"/>
              </a:lnSpc>
              <a:spcBef>
                <a:spcPts val="0"/>
              </a:spcBef>
              <a:spcAft>
                <a:spcPts val="0"/>
              </a:spcAft>
              <a:buNone/>
            </a:pPr>
            <a:endParaRPr sz="2000" dirty="0"/>
          </a:p>
          <a:p>
            <a:pPr marL="457200" marR="0" lvl="0" indent="0" algn="just" rtl="0">
              <a:lnSpc>
                <a:spcPct val="115000"/>
              </a:lnSpc>
              <a:spcBef>
                <a:spcPts val="0"/>
              </a:spcBef>
              <a:spcAft>
                <a:spcPts val="0"/>
              </a:spcAft>
              <a:buNone/>
            </a:pPr>
            <a:endParaRPr sz="2000" b="1" i="0" u="none" strike="noStrike" cap="none" dirty="0">
              <a:solidFill>
                <a:srgbClr val="0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18"/>
          <p:cNvSpPr txBox="1">
            <a:spLocks noGrp="1"/>
          </p:cNvSpPr>
          <p:nvPr>
            <p:ph type="title"/>
          </p:nvPr>
        </p:nvSpPr>
        <p:spPr>
          <a:xfrm>
            <a:off x="628650" y="278781"/>
            <a:ext cx="7886700" cy="666900"/>
          </a:xfrm>
          <a:prstGeom prst="rect">
            <a:avLst/>
          </a:prstGeom>
        </p:spPr>
        <p:txBody>
          <a:bodyPr spcFirstLastPara="1" wrap="square" lIns="91425" tIns="45700" rIns="91425" bIns="45700" anchor="ctr" anchorCtr="0">
            <a:noAutofit/>
          </a:bodyPr>
          <a:lstStyle/>
          <a:p>
            <a:pPr lvl="0" algn="ctr">
              <a:lnSpc>
                <a:spcPct val="115000"/>
              </a:lnSpc>
            </a:pPr>
            <a:r>
              <a:rPr lang="it-IT" sz="2000" dirty="0">
                <a:solidFill>
                  <a:srgbClr val="FF0000"/>
                </a:solidFill>
                <a:latin typeface="+mn-lt"/>
              </a:rPr>
              <a:t>5. La consegna dell’Elaborato Finale</a:t>
            </a:r>
            <a:br>
              <a:rPr lang="it-IT" sz="2000" dirty="0">
                <a:solidFill>
                  <a:srgbClr val="FF0000"/>
                </a:solidFill>
                <a:latin typeface="+mn-lt"/>
              </a:rPr>
            </a:br>
            <a:endParaRPr sz="2500" dirty="0">
              <a:latin typeface="+mn-lt"/>
              <a:ea typeface="Arial"/>
              <a:cs typeface="Arial"/>
              <a:sym typeface="Arial"/>
            </a:endParaRPr>
          </a:p>
        </p:txBody>
      </p:sp>
      <p:sp>
        <p:nvSpPr>
          <p:cNvPr id="116" name="Google Shape;116;p18"/>
          <p:cNvSpPr/>
          <p:nvPr/>
        </p:nvSpPr>
        <p:spPr>
          <a:xfrm>
            <a:off x="0" y="400200"/>
            <a:ext cx="8682087" cy="5715000"/>
          </a:xfrm>
          <a:prstGeom prst="rect">
            <a:avLst/>
          </a:prstGeom>
          <a:noFill/>
          <a:ln>
            <a:noFill/>
          </a:ln>
        </p:spPr>
        <p:txBody>
          <a:bodyPr spcFirstLastPara="1" wrap="square" lIns="91425" tIns="45700" rIns="91425" bIns="45700" anchor="t" anchorCtr="0">
            <a:noAutofit/>
          </a:bodyPr>
          <a:lstStyle/>
          <a:p>
            <a:pPr marL="0" marR="0" lvl="0" indent="0" algn="just" rtl="0">
              <a:lnSpc>
                <a:spcPct val="115000"/>
              </a:lnSpc>
              <a:spcBef>
                <a:spcPts val="0"/>
              </a:spcBef>
              <a:spcAft>
                <a:spcPts val="0"/>
              </a:spcAft>
              <a:buNone/>
            </a:pPr>
            <a:endParaRPr sz="2000" dirty="0"/>
          </a:p>
          <a:p>
            <a:pPr marL="914400" lvl="1" indent="-355600" algn="just" rtl="0">
              <a:lnSpc>
                <a:spcPct val="115000"/>
              </a:lnSpc>
              <a:spcBef>
                <a:spcPts val="0"/>
              </a:spcBef>
              <a:spcAft>
                <a:spcPts val="0"/>
              </a:spcAft>
              <a:buClr>
                <a:schemeClr val="dk1"/>
              </a:buClr>
              <a:buSzPts val="2000"/>
              <a:buChar char="○"/>
            </a:pPr>
            <a:endParaRPr lang="it-IT" sz="2000" dirty="0">
              <a:solidFill>
                <a:schemeClr val="dk1"/>
              </a:solidFill>
            </a:endParaRPr>
          </a:p>
          <a:p>
            <a:pPr marL="914400" lvl="1" indent="-355600" algn="just" rtl="0">
              <a:lnSpc>
                <a:spcPct val="115000"/>
              </a:lnSpc>
              <a:spcBef>
                <a:spcPts val="0"/>
              </a:spcBef>
              <a:spcAft>
                <a:spcPts val="0"/>
              </a:spcAft>
              <a:buClr>
                <a:schemeClr val="dk1"/>
              </a:buClr>
              <a:buSzPts val="2000"/>
              <a:buChar char="○"/>
            </a:pPr>
            <a:r>
              <a:rPr lang="it-IT" sz="2000" dirty="0">
                <a:solidFill>
                  <a:schemeClr val="dk1"/>
                </a:solidFill>
              </a:rPr>
              <a:t>La consegna può avvenire in qualsiasi momento caricando la tesi attraverso la procedura informatizzata </a:t>
            </a:r>
          </a:p>
          <a:p>
            <a:pPr marL="914400" lvl="1" indent="-355600" algn="just" rtl="0">
              <a:lnSpc>
                <a:spcPct val="115000"/>
              </a:lnSpc>
              <a:spcBef>
                <a:spcPts val="0"/>
              </a:spcBef>
              <a:spcAft>
                <a:spcPts val="0"/>
              </a:spcAft>
              <a:buClr>
                <a:schemeClr val="dk1"/>
              </a:buClr>
              <a:buSzPts val="2000"/>
              <a:buChar char="○"/>
            </a:pPr>
            <a:r>
              <a:rPr lang="it-IT" sz="2000" dirty="0">
                <a:solidFill>
                  <a:schemeClr val="dk1"/>
                </a:solidFill>
              </a:rPr>
              <a:t>Per ogni sessione di laurea sono disponibili 2 scadenze entro le quali consegnare la tesi tra le quali potete liberamente scegliere: una più lontana dalla sessione e una più vicina</a:t>
            </a:r>
          </a:p>
          <a:p>
            <a:pPr marL="914400" lvl="1" indent="-355600" algn="just">
              <a:lnSpc>
                <a:spcPct val="115000"/>
              </a:lnSpc>
              <a:buClr>
                <a:schemeClr val="dk1"/>
              </a:buClr>
              <a:buSzPts val="2000"/>
              <a:buChar char="○"/>
            </a:pPr>
            <a:r>
              <a:rPr lang="it-IT" sz="2000" dirty="0">
                <a:solidFill>
                  <a:schemeClr val="dk1"/>
                </a:solidFill>
              </a:rPr>
              <a:t>La 1° consegna deve avvenire entro 12 mesi dalla validazione della scelta del tipo di Elaborato finale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2" name="Google Shape;122;p19"/>
          <p:cNvSpPr/>
          <p:nvPr/>
        </p:nvSpPr>
        <p:spPr>
          <a:xfrm>
            <a:off x="-89210" y="857315"/>
            <a:ext cx="8922125" cy="6134400"/>
          </a:xfrm>
          <a:prstGeom prst="rect">
            <a:avLst/>
          </a:prstGeom>
          <a:noFill/>
          <a:ln>
            <a:noFill/>
          </a:ln>
        </p:spPr>
        <p:txBody>
          <a:bodyPr spcFirstLastPara="1" wrap="square" lIns="91425" tIns="45700" rIns="91425" bIns="45700" anchor="t" anchorCtr="0">
            <a:noAutofit/>
          </a:bodyPr>
          <a:lstStyle/>
          <a:p>
            <a:pPr marL="914400" marR="0" lvl="1" indent="-349250" algn="just" rtl="0">
              <a:lnSpc>
                <a:spcPct val="115000"/>
              </a:lnSpc>
              <a:spcBef>
                <a:spcPts val="0"/>
              </a:spcBef>
              <a:spcAft>
                <a:spcPts val="0"/>
              </a:spcAft>
              <a:buClr>
                <a:schemeClr val="dk1"/>
              </a:buClr>
              <a:buSzPts val="1900"/>
              <a:buChar char="○"/>
            </a:pPr>
            <a:r>
              <a:rPr lang="it-IT" sz="2000" dirty="0">
                <a:solidFill>
                  <a:schemeClr val="dk1"/>
                </a:solidFill>
              </a:rPr>
              <a:t>La valutazione avviene ad opera dei 2 valutatori assegnati dalla CT </a:t>
            </a:r>
          </a:p>
          <a:p>
            <a:pPr marL="914400" lvl="1" indent="-349250" algn="just">
              <a:lnSpc>
                <a:spcPct val="115000"/>
              </a:lnSpc>
              <a:buClr>
                <a:schemeClr val="dk1"/>
              </a:buClr>
              <a:buSzPts val="1900"/>
              <a:buChar char="○"/>
            </a:pPr>
            <a:r>
              <a:rPr lang="it-IT" sz="2000" dirty="0"/>
              <a:t>Ogni tesi può essere valutata fino a un massimo di 2 volte</a:t>
            </a:r>
          </a:p>
          <a:p>
            <a:pPr marL="914400" lvl="1" indent="-349250" algn="just">
              <a:lnSpc>
                <a:spcPct val="115000"/>
              </a:lnSpc>
              <a:buClr>
                <a:schemeClr val="dk1"/>
              </a:buClr>
              <a:buSzPts val="1900"/>
              <a:buChar char="○"/>
            </a:pPr>
            <a:r>
              <a:rPr lang="it-IT" sz="2000" dirty="0"/>
              <a:t>Se l’esito della 1° valutazione è insufficiente lo studente ha 20 giorni per modificare l’Elaborato ed effettuare una nuova consegna</a:t>
            </a:r>
          </a:p>
          <a:p>
            <a:pPr marL="914400" lvl="1" indent="-349250" algn="just">
              <a:lnSpc>
                <a:spcPct val="115000"/>
              </a:lnSpc>
              <a:buClr>
                <a:schemeClr val="dk1"/>
              </a:buClr>
              <a:buSzPts val="1900"/>
              <a:buChar char="○"/>
            </a:pPr>
            <a:r>
              <a:rPr lang="it-IT" sz="2000" dirty="0"/>
              <a:t>Se anche l’esito della 2° valutazione è insufficiente o la 2° consegna non avviene in tempo, lo studente deve ricominciare, effettuando una nuova scelta del tipo di Elaborato finale.</a:t>
            </a:r>
            <a:r>
              <a:rPr lang="it-IT" sz="2000" i="0" u="none" strike="noStrike" cap="none" dirty="0">
                <a:solidFill>
                  <a:srgbClr val="000000"/>
                </a:solidFill>
              </a:rPr>
              <a:t>.</a:t>
            </a:r>
          </a:p>
          <a:p>
            <a:pPr marL="914400" lvl="1" indent="-349250" algn="just">
              <a:lnSpc>
                <a:spcPct val="115000"/>
              </a:lnSpc>
              <a:buClr>
                <a:schemeClr val="dk1"/>
              </a:buClr>
              <a:buSzPts val="1900"/>
              <a:buChar char="○"/>
            </a:pPr>
            <a:r>
              <a:rPr lang="it-IT" sz="2000" dirty="0"/>
              <a:t>Per ogni consegna, l’elaborato viene valutato in tempi utili per la prima sessione di laurea disponibile.</a:t>
            </a:r>
            <a:endParaRPr sz="2000" b="1" i="0" u="none" strike="noStrike" cap="none" dirty="0">
              <a:solidFill>
                <a:srgbClr val="000000"/>
              </a:solidFill>
            </a:endParaRPr>
          </a:p>
        </p:txBody>
      </p:sp>
      <p:sp>
        <p:nvSpPr>
          <p:cNvPr id="5" name="Google Shape;115;p18"/>
          <p:cNvSpPr txBox="1">
            <a:spLocks/>
          </p:cNvSpPr>
          <p:nvPr/>
        </p:nvSpPr>
        <p:spPr>
          <a:xfrm>
            <a:off x="628650" y="278781"/>
            <a:ext cx="7886700" cy="666900"/>
          </a:xfrm>
          <a:prstGeom prst="rect">
            <a:avLst/>
          </a:prstGeom>
          <a:noFill/>
          <a:ln>
            <a:no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lgn="ctr">
              <a:lnSpc>
                <a:spcPct val="115000"/>
              </a:lnSpc>
            </a:pPr>
            <a:r>
              <a:rPr lang="it-IT" sz="2000" dirty="0">
                <a:solidFill>
                  <a:srgbClr val="FF0000"/>
                </a:solidFill>
                <a:latin typeface="+mn-lt"/>
              </a:rPr>
              <a:t>6. La Valutazione </a:t>
            </a:r>
            <a:br>
              <a:rPr lang="it-IT" sz="2000" dirty="0">
                <a:solidFill>
                  <a:srgbClr val="FF0000"/>
                </a:solidFill>
                <a:latin typeface="+mn-lt"/>
              </a:rPr>
            </a:br>
            <a:endParaRPr lang="it-IT" sz="2500" dirty="0">
              <a:latin typeface="+mn-lt"/>
              <a:ea typeface="Arial"/>
              <a:cs typeface="Arial"/>
              <a:sym typeface="Arial"/>
            </a:endParaRPr>
          </a:p>
        </p:txBody>
      </p:sp>
    </p:spTree>
  </p:cSld>
  <p:clrMapOvr>
    <a:masterClrMapping/>
  </p:clrMapOvr>
</p:sld>
</file>

<file path=ppt/theme/theme1.xml><?xml version="1.0" encoding="utf-8"?>
<a:theme xmlns:a="http://schemas.openxmlformats.org/drawingml/2006/main" name="Tema di Office">
  <a:themeElements>
    <a:clrScheme name="Tema di 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579</TotalTime>
  <Words>1236</Words>
  <Application>Microsoft Office PowerPoint</Application>
  <PresentationFormat>Presentazione su schermo (4:3)</PresentationFormat>
  <Paragraphs>94</Paragraphs>
  <Slides>10</Slides>
  <Notes>9</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10</vt:i4>
      </vt:variant>
    </vt:vector>
  </HeadingPairs>
  <TitlesOfParts>
    <vt:vector size="16" baseType="lpstr">
      <vt:lpstr>Arial</vt:lpstr>
      <vt:lpstr>Calibri</vt:lpstr>
      <vt:lpstr>Courier New</vt:lpstr>
      <vt:lpstr>Noto Sans Symbols</vt:lpstr>
      <vt:lpstr>Wingdings</vt:lpstr>
      <vt:lpstr>Tema di Office</vt:lpstr>
      <vt:lpstr>Presentazione standard di PowerPoint</vt:lpstr>
      <vt:lpstr>Presentazione standard di PowerPoint</vt:lpstr>
      <vt:lpstr>Presentazione standard di PowerPoint</vt:lpstr>
      <vt:lpstr>2. La procedura informatizzata del Percorso Tesi</vt:lpstr>
      <vt:lpstr>3. La scelta del tipo di Elaborato Finale</vt:lpstr>
      <vt:lpstr>Presentazione standard di PowerPoint</vt:lpstr>
      <vt:lpstr>4. La validazione della scelta del tipo di Elaborato Finale</vt:lpstr>
      <vt:lpstr>5. La consegna dell’Elaborato Finale </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cp:lastModifiedBy>raffaella.bacchiega@unimib.it</cp:lastModifiedBy>
  <cp:revision>18</cp:revision>
  <dcterms:modified xsi:type="dcterms:W3CDTF">2025-06-04T14:23:07Z</dcterms:modified>
</cp:coreProperties>
</file>