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8288000" cy="10287000"/>
  <p:notesSz cx="6858000" cy="9144000"/>
  <p:embeddedFontLst>
    <p:embeddedFont>
      <p:font typeface="Assistant" pitchFamily="2" charset="-79"/>
      <p:regular r:id="rId32"/>
    </p:embeddedFont>
    <p:embeddedFont>
      <p:font typeface="Assistant Bold" panose="020B0604020202020204" charset="-79"/>
      <p:regular r:id="rId33"/>
    </p:embeddedFont>
    <p:embeddedFont>
      <p:font typeface="Halant" panose="020B0604020202020204" charset="0"/>
      <p:regular r:id="rId34"/>
    </p:embeddedFont>
    <p:embeddedFont>
      <p:font typeface="Halant Medium" panose="020B0604020202020204" charset="0"/>
      <p:regular r:id="rId35"/>
    </p:embeddedFont>
    <p:embeddedFont>
      <p:font typeface="HK Grotesk" panose="020B0604020202020204" charset="0"/>
      <p:regular r:id="rId36"/>
    </p:embeddedFont>
    <p:embeddedFont>
      <p:font typeface="HK Grotesk Bold" panose="020B0604020202020204" charset="0"/>
      <p:regular r:id="rId37"/>
    </p:embeddedFont>
    <p:embeddedFont>
      <p:font typeface="HK Grotesk Medium" panose="020B0604020202020204"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1234" y="39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hyperlink" Target="https://www.sister-island.com" TargetMode="Externa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hyperlink" Target="https://ipem8reyna.blogspot.com/p/inicio.html" TargetMode="Externa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hyperlink" Target="https://www.biscopenhagen.com" TargetMode="Externa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hyperlink" Target="mailto:valentino.zurloni@unimib.it" TargetMode="External"/><Relationship Id="rId3" Type="http://schemas.openxmlformats.org/officeDocument/2006/relationships/image" Target="../media/image6.png"/><Relationship Id="rId7" Type="http://schemas.openxmlformats.org/officeDocument/2006/relationships/hyperlink" Target="mailto:alessandra.brivio1@unimib.it" TargetMode="Externa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hyperlink" Target="mailto:franco.passalacqua@unimib.it" TargetMode="External"/><Relationship Id="rId5" Type="http://schemas.openxmlformats.org/officeDocument/2006/relationships/hyperlink" Target="http://unimib.it" TargetMode="External"/><Relationship Id="rId10" Type="http://schemas.openxmlformats.org/officeDocument/2006/relationships/hyperlink" Target="mailto:manuela.palma@unimib.it" TargetMode="External"/><Relationship Id="rId4" Type="http://schemas.openxmlformats.org/officeDocument/2006/relationships/hyperlink" Target="mailto:guido.veronese@unimib.it" TargetMode="External"/><Relationship Id="rId9" Type="http://schemas.openxmlformats.org/officeDocument/2006/relationships/hyperlink" Target="mailto:paolo.monti@unimib.it"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hyperlink" Target="mailto:silvia.pozzi@unimib.it" TargetMode="External"/><Relationship Id="rId5" Type="http://schemas.openxmlformats.org/officeDocument/2006/relationships/hyperlink" Target="mailto:ali.faraj@unimib.it" TargetMode="External"/><Relationship Id="rId4" Type="http://schemas.openxmlformats.org/officeDocument/2006/relationships/hyperlink" Target="mailto:guido.veronese@unimib.i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hyperlink" Target="https://www.unimib.it/studiare/focus-erasmus/erasmus-traineeship" TargetMode="External"/><Relationship Id="rId4" Type="http://schemas.openxmlformats.org/officeDocument/2006/relationships/hyperlink" Target="https://www.unimib.it/internazionalizzazione/erasmus-traineeship"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hyperlink" Target="https://www.unimib.it/studiare/focus-erasmus/exchange-extra-u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unimib.it/studiare/focus-erasmus"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hyperlink" Target="https://www.unimib.it/studiare/focus-erasmus/exchange-extra-ue/selezioni-dellextra-ue" TargetMode="External"/><Relationship Id="rId4" Type="http://schemas.openxmlformats.org/officeDocument/2006/relationships/hyperlink" Target="https://www.unimib.it/studiare/focus-erasmus/erasmus-traineeship/selezione-erasmus-traineeship"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3650" y="6062373"/>
            <a:ext cx="10459529" cy="3559544"/>
            <a:chOff x="0" y="0"/>
            <a:chExt cx="13946038" cy="4746059"/>
          </a:xfrm>
        </p:grpSpPr>
        <p:sp>
          <p:nvSpPr>
            <p:cNvPr id="3" name="TextBox 3"/>
            <p:cNvSpPr txBox="1"/>
            <p:nvPr/>
          </p:nvSpPr>
          <p:spPr>
            <a:xfrm>
              <a:off x="0" y="3706936"/>
              <a:ext cx="9264921" cy="1039123"/>
            </a:xfrm>
            <a:prstGeom prst="rect">
              <a:avLst/>
            </a:prstGeom>
          </p:spPr>
          <p:txBody>
            <a:bodyPr lIns="0" tIns="0" rIns="0" bIns="0" rtlCol="0" anchor="t">
              <a:spAutoFit/>
            </a:bodyPr>
            <a:lstStyle/>
            <a:p>
              <a:pPr algn="l">
                <a:lnSpc>
                  <a:spcPts val="6554"/>
                </a:lnSpc>
                <a:spcBef>
                  <a:spcPct val="0"/>
                </a:spcBef>
              </a:pPr>
              <a:endParaRPr/>
            </a:p>
          </p:txBody>
        </p:sp>
        <p:sp>
          <p:nvSpPr>
            <p:cNvPr id="4" name="TextBox 4"/>
            <p:cNvSpPr txBox="1"/>
            <p:nvPr/>
          </p:nvSpPr>
          <p:spPr>
            <a:xfrm>
              <a:off x="0" y="-45409"/>
              <a:ext cx="13946038" cy="3103966"/>
            </a:xfrm>
            <a:prstGeom prst="rect">
              <a:avLst/>
            </a:prstGeom>
          </p:spPr>
          <p:txBody>
            <a:bodyPr lIns="0" tIns="0" rIns="0" bIns="0" rtlCol="0" anchor="t">
              <a:spAutoFit/>
            </a:bodyPr>
            <a:lstStyle/>
            <a:p>
              <a:pPr algn="l">
                <a:lnSpc>
                  <a:spcPts val="6549"/>
                </a:lnSpc>
              </a:pPr>
              <a:r>
                <a:rPr lang="en-US" sz="5550" b="1">
                  <a:solidFill>
                    <a:srgbClr val="000000"/>
                  </a:solidFill>
                  <a:latin typeface="HK Grotesk Bold"/>
                  <a:ea typeface="HK Grotesk Bold"/>
                  <a:cs typeface="HK Grotesk Bold"/>
                  <a:sym typeface="HK Grotesk Bold"/>
                </a:rPr>
                <a:t>Erasmus Traineeship e Extra-EU</a:t>
              </a:r>
            </a:p>
            <a:p>
              <a:pPr algn="l">
                <a:lnSpc>
                  <a:spcPts val="5900"/>
                </a:lnSpc>
              </a:pPr>
              <a:r>
                <a:rPr lang="en-US" sz="5000" b="1">
                  <a:solidFill>
                    <a:srgbClr val="000000"/>
                  </a:solidFill>
                  <a:latin typeface="HK Grotesk Bold"/>
                  <a:ea typeface="HK Grotesk Bold"/>
                  <a:cs typeface="HK Grotesk Bold"/>
                  <a:sym typeface="HK Grotesk Bold"/>
                </a:rPr>
                <a:t>Mete e contatti</a:t>
              </a:r>
            </a:p>
            <a:p>
              <a:pPr algn="l">
                <a:lnSpc>
                  <a:spcPts val="5900"/>
                </a:lnSpc>
              </a:pPr>
              <a:endParaRPr lang="en-US" sz="5000" b="1">
                <a:solidFill>
                  <a:srgbClr val="000000"/>
                </a:solidFill>
                <a:latin typeface="HK Grotesk Bold"/>
                <a:ea typeface="HK Grotesk Bold"/>
                <a:cs typeface="HK Grotesk Bold"/>
                <a:sym typeface="HK Grotesk Bold"/>
              </a:endParaRPr>
            </a:p>
          </p:txBody>
        </p:sp>
      </p:grpSp>
      <p:sp>
        <p:nvSpPr>
          <p:cNvPr id="5" name="Freeform 5"/>
          <p:cNvSpPr/>
          <p:nvPr/>
        </p:nvSpPr>
        <p:spPr>
          <a:xfrm rot="-5624184">
            <a:off x="9190413" y="-1204481"/>
            <a:ext cx="9054625" cy="8058616"/>
          </a:xfrm>
          <a:custGeom>
            <a:avLst/>
            <a:gdLst/>
            <a:ahLst/>
            <a:cxnLst/>
            <a:rect l="l" t="t" r="r" b="b"/>
            <a:pathLst>
              <a:path w="9054625" h="8058616">
                <a:moveTo>
                  <a:pt x="0" y="0"/>
                </a:moveTo>
                <a:lnTo>
                  <a:pt x="9054625" y="0"/>
                </a:lnTo>
                <a:lnTo>
                  <a:pt x="9054625" y="8058616"/>
                </a:lnTo>
                <a:lnTo>
                  <a:pt x="0" y="8058616"/>
                </a:lnTo>
                <a:lnTo>
                  <a:pt x="0" y="0"/>
                </a:lnTo>
                <a:close/>
              </a:path>
            </a:pathLst>
          </a:custGeom>
          <a:blipFill>
            <a:blip r:embed="rId2"/>
            <a:stretch>
              <a:fillRect/>
            </a:stretch>
          </a:blipFill>
        </p:spPr>
        <p:txBody>
          <a:bodyPr/>
          <a:lstStyle/>
          <a:p>
            <a:endParaRPr lang="it-IT"/>
          </a:p>
        </p:txBody>
      </p:sp>
      <p:sp>
        <p:nvSpPr>
          <p:cNvPr id="6" name="Freeform 6"/>
          <p:cNvSpPr/>
          <p:nvPr/>
        </p:nvSpPr>
        <p:spPr>
          <a:xfrm rot="-5017281">
            <a:off x="7304671" y="971407"/>
            <a:ext cx="1811240" cy="1716150"/>
          </a:xfrm>
          <a:custGeom>
            <a:avLst/>
            <a:gdLst/>
            <a:ahLst/>
            <a:cxnLst/>
            <a:rect l="l" t="t" r="r" b="b"/>
            <a:pathLst>
              <a:path w="1811240" h="1716150">
                <a:moveTo>
                  <a:pt x="0" y="0"/>
                </a:moveTo>
                <a:lnTo>
                  <a:pt x="1811240" y="0"/>
                </a:lnTo>
                <a:lnTo>
                  <a:pt x="1811240" y="1716150"/>
                </a:lnTo>
                <a:lnTo>
                  <a:pt x="0" y="1716150"/>
                </a:lnTo>
                <a:lnTo>
                  <a:pt x="0" y="0"/>
                </a:lnTo>
                <a:close/>
              </a:path>
            </a:pathLst>
          </a:custGeom>
          <a:blipFill>
            <a:blip r:embed="rId3"/>
            <a:stretch>
              <a:fillRect/>
            </a:stretch>
          </a:blipFill>
        </p:spPr>
        <p:txBody>
          <a:bodyPr/>
          <a:lstStyle/>
          <a:p>
            <a:endParaRPr lang="it-IT"/>
          </a:p>
        </p:txBody>
      </p:sp>
      <p:sp>
        <p:nvSpPr>
          <p:cNvPr id="7" name="Freeform 7"/>
          <p:cNvSpPr/>
          <p:nvPr/>
        </p:nvSpPr>
        <p:spPr>
          <a:xfrm rot="-10567437">
            <a:off x="16126494" y="6825098"/>
            <a:ext cx="3789612" cy="3623816"/>
          </a:xfrm>
          <a:custGeom>
            <a:avLst/>
            <a:gdLst/>
            <a:ahLst/>
            <a:cxnLst/>
            <a:rect l="l" t="t" r="r" b="b"/>
            <a:pathLst>
              <a:path w="3789612" h="3623816">
                <a:moveTo>
                  <a:pt x="0" y="0"/>
                </a:moveTo>
                <a:lnTo>
                  <a:pt x="3789612" y="0"/>
                </a:lnTo>
                <a:lnTo>
                  <a:pt x="3789612" y="3623816"/>
                </a:lnTo>
                <a:lnTo>
                  <a:pt x="0" y="3623816"/>
                </a:lnTo>
                <a:lnTo>
                  <a:pt x="0" y="0"/>
                </a:lnTo>
                <a:close/>
              </a:path>
            </a:pathLst>
          </a:custGeom>
          <a:blipFill>
            <a:blip r:embed="rId4"/>
            <a:stretch>
              <a:fillRect/>
            </a:stretch>
          </a:blipFill>
        </p:spPr>
        <p:txBody>
          <a:bodyPr/>
          <a:lstStyle/>
          <a:p>
            <a:endParaRPr lang="it-IT"/>
          </a:p>
        </p:txBody>
      </p:sp>
      <p:sp>
        <p:nvSpPr>
          <p:cNvPr id="8" name="Freeform 8"/>
          <p:cNvSpPr/>
          <p:nvPr/>
        </p:nvSpPr>
        <p:spPr>
          <a:xfrm>
            <a:off x="611986" y="394921"/>
            <a:ext cx="2572749" cy="2768278"/>
          </a:xfrm>
          <a:custGeom>
            <a:avLst/>
            <a:gdLst/>
            <a:ahLst/>
            <a:cxnLst/>
            <a:rect l="l" t="t" r="r" b="b"/>
            <a:pathLst>
              <a:path w="2572749" h="2768278">
                <a:moveTo>
                  <a:pt x="0" y="0"/>
                </a:moveTo>
                <a:lnTo>
                  <a:pt x="2572749" y="0"/>
                </a:lnTo>
                <a:lnTo>
                  <a:pt x="2572749" y="2768278"/>
                </a:lnTo>
                <a:lnTo>
                  <a:pt x="0" y="2768278"/>
                </a:lnTo>
                <a:lnTo>
                  <a:pt x="0" y="0"/>
                </a:lnTo>
                <a:close/>
              </a:path>
            </a:pathLst>
          </a:custGeom>
          <a:blipFill>
            <a:blip r:embed="rId5"/>
            <a:stretch>
              <a:fillRect/>
            </a:stretch>
          </a:blipFill>
        </p:spPr>
        <p:txBody>
          <a:bodyPr/>
          <a:lstStyle/>
          <a:p>
            <a:endParaRPr lang="it-IT"/>
          </a:p>
        </p:txBody>
      </p:sp>
      <p:sp>
        <p:nvSpPr>
          <p:cNvPr id="9" name="TextBox 9"/>
          <p:cNvSpPr txBox="1"/>
          <p:nvPr/>
        </p:nvSpPr>
        <p:spPr>
          <a:xfrm>
            <a:off x="443650" y="8819239"/>
            <a:ext cx="10613588" cy="2104390"/>
          </a:xfrm>
          <a:prstGeom prst="rect">
            <a:avLst/>
          </a:prstGeom>
        </p:spPr>
        <p:txBody>
          <a:bodyPr lIns="0" tIns="0" rIns="0" bIns="0" rtlCol="0" anchor="t">
            <a:spAutoFit/>
          </a:bodyPr>
          <a:lstStyle/>
          <a:p>
            <a:pPr algn="l">
              <a:lnSpc>
                <a:spcPts val="4130"/>
              </a:lnSpc>
              <a:spcBef>
                <a:spcPct val="0"/>
              </a:spcBef>
            </a:pPr>
            <a:r>
              <a:rPr lang="en-US" sz="3500" b="1">
                <a:solidFill>
                  <a:srgbClr val="EB1AA4"/>
                </a:solidFill>
                <a:latin typeface="HK Grotesk Bold"/>
                <a:ea typeface="HK Grotesk Bold"/>
                <a:cs typeface="HK Grotesk Bold"/>
                <a:sym typeface="HK Grotesk Bold"/>
              </a:rPr>
              <a:t>Dipartimento di Scienze Umane per la Formazione</a:t>
            </a:r>
          </a:p>
          <a:p>
            <a:pPr algn="l">
              <a:lnSpc>
                <a:spcPts val="4130"/>
              </a:lnSpc>
              <a:spcBef>
                <a:spcPct val="0"/>
              </a:spcBef>
            </a:pPr>
            <a:r>
              <a:rPr lang="en-US" sz="3500" b="1">
                <a:solidFill>
                  <a:srgbClr val="EB1AA4"/>
                </a:solidFill>
                <a:latin typeface="HK Grotesk Bold"/>
                <a:ea typeface="HK Grotesk Bold"/>
                <a:cs typeface="HK Grotesk Bold"/>
                <a:sym typeface="HK Grotesk Bold"/>
              </a:rPr>
              <a:t>Corso di Studi in Linguaggi Artistici per la Formazione</a:t>
            </a:r>
          </a:p>
          <a:p>
            <a:pPr algn="l">
              <a:lnSpc>
                <a:spcPts val="4130"/>
              </a:lnSpc>
              <a:spcBef>
                <a:spcPct val="0"/>
              </a:spcBef>
            </a:pPr>
            <a:endParaRPr lang="en-US" sz="3500" b="1">
              <a:solidFill>
                <a:srgbClr val="EB1AA4"/>
              </a:solidFill>
              <a:latin typeface="HK Grotesk Bold"/>
              <a:ea typeface="HK Grotesk Bold"/>
              <a:cs typeface="HK Grotesk Bold"/>
              <a:sym typeface="HK Grotesk Bold"/>
            </a:endParaRPr>
          </a:p>
          <a:p>
            <a:pPr algn="l">
              <a:lnSpc>
                <a:spcPts val="4130"/>
              </a:lnSpc>
              <a:spcBef>
                <a:spcPct val="0"/>
              </a:spcBef>
            </a:pPr>
            <a:endParaRPr lang="en-US" sz="3500" b="1">
              <a:solidFill>
                <a:srgbClr val="EB1AA4"/>
              </a:solidFill>
              <a:latin typeface="HK Grotesk Bold"/>
              <a:ea typeface="HK Grotesk Bold"/>
              <a:cs typeface="HK Grotesk Bold"/>
              <a:sym typeface="HK Grotesk 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094169">
            <a:off x="-3271092" y="6206588"/>
            <a:ext cx="6176663" cy="5906434"/>
          </a:xfrm>
          <a:custGeom>
            <a:avLst/>
            <a:gdLst/>
            <a:ahLst/>
            <a:cxnLst/>
            <a:rect l="l" t="t" r="r" b="b"/>
            <a:pathLst>
              <a:path w="6176663" h="5906434">
                <a:moveTo>
                  <a:pt x="0" y="0"/>
                </a:moveTo>
                <a:lnTo>
                  <a:pt x="6176663" y="0"/>
                </a:lnTo>
                <a:lnTo>
                  <a:pt x="6176663" y="5906434"/>
                </a:lnTo>
                <a:lnTo>
                  <a:pt x="0" y="5906434"/>
                </a:lnTo>
                <a:lnTo>
                  <a:pt x="0" y="0"/>
                </a:lnTo>
                <a:close/>
              </a:path>
            </a:pathLst>
          </a:custGeom>
          <a:blipFill>
            <a:blip r:embed="rId2"/>
            <a:stretch>
              <a:fillRect/>
            </a:stretch>
          </a:blipFill>
        </p:spPr>
        <p:txBody>
          <a:bodyPr/>
          <a:lstStyle/>
          <a:p>
            <a:endParaRPr lang="it-IT"/>
          </a:p>
        </p:txBody>
      </p:sp>
      <p:sp>
        <p:nvSpPr>
          <p:cNvPr id="3" name="Freeform 3"/>
          <p:cNvSpPr/>
          <p:nvPr/>
        </p:nvSpPr>
        <p:spPr>
          <a:xfrm rot="9440951">
            <a:off x="-957979" y="335262"/>
            <a:ext cx="2207918" cy="2092002"/>
          </a:xfrm>
          <a:custGeom>
            <a:avLst/>
            <a:gdLst/>
            <a:ahLst/>
            <a:cxnLst/>
            <a:rect l="l" t="t" r="r" b="b"/>
            <a:pathLst>
              <a:path w="2207918" h="2092002">
                <a:moveTo>
                  <a:pt x="0" y="0"/>
                </a:moveTo>
                <a:lnTo>
                  <a:pt x="2207919" y="0"/>
                </a:lnTo>
                <a:lnTo>
                  <a:pt x="2207919" y="2092002"/>
                </a:lnTo>
                <a:lnTo>
                  <a:pt x="0" y="2092002"/>
                </a:lnTo>
                <a:lnTo>
                  <a:pt x="0" y="0"/>
                </a:lnTo>
                <a:close/>
              </a:path>
            </a:pathLst>
          </a:custGeom>
          <a:blipFill>
            <a:blip r:embed="rId3"/>
            <a:stretch>
              <a:fillRect/>
            </a:stretch>
          </a:blipFill>
        </p:spPr>
        <p:txBody>
          <a:bodyPr/>
          <a:lstStyle/>
          <a:p>
            <a:endParaRPr lang="it-IT"/>
          </a:p>
        </p:txBody>
      </p:sp>
      <p:sp>
        <p:nvSpPr>
          <p:cNvPr id="4" name="Freeform 4"/>
          <p:cNvSpPr/>
          <p:nvPr/>
        </p:nvSpPr>
        <p:spPr>
          <a:xfrm>
            <a:off x="1895240" y="2145404"/>
            <a:ext cx="12504948" cy="6987140"/>
          </a:xfrm>
          <a:custGeom>
            <a:avLst/>
            <a:gdLst/>
            <a:ahLst/>
            <a:cxnLst/>
            <a:rect l="l" t="t" r="r" b="b"/>
            <a:pathLst>
              <a:path w="12504948" h="6987140">
                <a:moveTo>
                  <a:pt x="0" y="0"/>
                </a:moveTo>
                <a:lnTo>
                  <a:pt x="12504949" y="0"/>
                </a:lnTo>
                <a:lnTo>
                  <a:pt x="12504949" y="6987139"/>
                </a:lnTo>
                <a:lnTo>
                  <a:pt x="0" y="6987139"/>
                </a:lnTo>
                <a:lnTo>
                  <a:pt x="0" y="0"/>
                </a:lnTo>
                <a:close/>
              </a:path>
            </a:pathLst>
          </a:custGeom>
          <a:blipFill>
            <a:blip r:embed="rId4"/>
            <a:stretch>
              <a:fillRect/>
            </a:stretch>
          </a:blipFill>
        </p:spPr>
        <p:txBody>
          <a:bodyPr/>
          <a:lstStyle/>
          <a:p>
            <a:endParaRPr lang="it-IT"/>
          </a:p>
        </p:txBody>
      </p:sp>
      <p:sp>
        <p:nvSpPr>
          <p:cNvPr id="5" name="AutoShape 5"/>
          <p:cNvSpPr/>
          <p:nvPr/>
        </p:nvSpPr>
        <p:spPr>
          <a:xfrm>
            <a:off x="10101791" y="3113980"/>
            <a:ext cx="5260630" cy="1409581"/>
          </a:xfrm>
          <a:prstGeom prst="line">
            <a:avLst/>
          </a:prstGeom>
          <a:ln w="66675" cap="flat">
            <a:solidFill>
              <a:srgbClr val="EB1AA4"/>
            </a:solidFill>
            <a:prstDash val="solid"/>
            <a:headEnd type="none" w="sm" len="sm"/>
            <a:tailEnd type="arrow" w="med" len="sm"/>
          </a:ln>
        </p:spPr>
        <p:txBody>
          <a:bodyPr/>
          <a:lstStyle/>
          <a:p>
            <a:endParaRPr lang="it-IT"/>
          </a:p>
        </p:txBody>
      </p:sp>
      <p:sp>
        <p:nvSpPr>
          <p:cNvPr id="6" name="TextBox 6"/>
          <p:cNvSpPr txBox="1"/>
          <p:nvPr/>
        </p:nvSpPr>
        <p:spPr>
          <a:xfrm>
            <a:off x="15872869" y="4304953"/>
            <a:ext cx="1906587" cy="3045075"/>
          </a:xfrm>
          <a:prstGeom prst="rect">
            <a:avLst/>
          </a:prstGeom>
        </p:spPr>
        <p:txBody>
          <a:bodyPr lIns="0" tIns="0" rIns="0" bIns="0" rtlCol="0" anchor="t">
            <a:spAutoFit/>
          </a:bodyPr>
          <a:lstStyle/>
          <a:p>
            <a:pPr algn="ctr">
              <a:lnSpc>
                <a:spcPts val="3066"/>
              </a:lnSpc>
              <a:spcBef>
                <a:spcPct val="0"/>
              </a:spcBef>
            </a:pPr>
            <a:r>
              <a:rPr lang="en-US" sz="2598">
                <a:solidFill>
                  <a:srgbClr val="000000"/>
                </a:solidFill>
                <a:latin typeface="Assistant"/>
                <a:ea typeface="Assistant"/>
                <a:cs typeface="Assistant"/>
                <a:sym typeface="Assistant"/>
              </a:rPr>
              <a:t>Una volta sulla homepage occorre entrare nella sezione tirocini/stage (Internship)</a:t>
            </a:r>
          </a:p>
        </p:txBody>
      </p:sp>
      <p:sp>
        <p:nvSpPr>
          <p:cNvPr id="7" name="Freeform 7"/>
          <p:cNvSpPr/>
          <p:nvPr/>
        </p:nvSpPr>
        <p:spPr>
          <a:xfrm rot="313119">
            <a:off x="13642599" y="-2467623"/>
            <a:ext cx="5583018" cy="5338761"/>
          </a:xfrm>
          <a:custGeom>
            <a:avLst/>
            <a:gdLst/>
            <a:ahLst/>
            <a:cxnLst/>
            <a:rect l="l" t="t" r="r" b="b"/>
            <a:pathLst>
              <a:path w="5583018" h="5338761">
                <a:moveTo>
                  <a:pt x="0" y="0"/>
                </a:moveTo>
                <a:lnTo>
                  <a:pt x="5583018" y="0"/>
                </a:lnTo>
                <a:lnTo>
                  <a:pt x="5583018" y="5338761"/>
                </a:lnTo>
                <a:lnTo>
                  <a:pt x="0" y="5338761"/>
                </a:lnTo>
                <a:lnTo>
                  <a:pt x="0" y="0"/>
                </a:lnTo>
                <a:close/>
              </a:path>
            </a:pathLst>
          </a:custGeom>
          <a:blipFill>
            <a:blip r:embed="rId2"/>
            <a:stretch>
              <a:fillRect/>
            </a:stretch>
          </a:blipFill>
        </p:spPr>
        <p:txBody>
          <a:bodyPr/>
          <a:lstStyle/>
          <a:p>
            <a:endParaRPr lang="it-IT"/>
          </a:p>
        </p:txBody>
      </p:sp>
      <p:sp>
        <p:nvSpPr>
          <p:cNvPr id="8" name="TextBox 8"/>
          <p:cNvSpPr txBox="1"/>
          <p:nvPr/>
        </p:nvSpPr>
        <p:spPr>
          <a:xfrm>
            <a:off x="1895240" y="857870"/>
            <a:ext cx="11188511" cy="1056311"/>
          </a:xfrm>
          <a:prstGeom prst="rect">
            <a:avLst/>
          </a:prstGeom>
        </p:spPr>
        <p:txBody>
          <a:bodyPr lIns="0" tIns="0" rIns="0" bIns="0" rtlCol="0" anchor="t">
            <a:spAutoFit/>
          </a:bodyPr>
          <a:lstStyle/>
          <a:p>
            <a:pPr algn="l">
              <a:lnSpc>
                <a:spcPts val="8345"/>
              </a:lnSpc>
            </a:pPr>
            <a:r>
              <a:rPr lang="en-US" sz="7072" b="1">
                <a:solidFill>
                  <a:srgbClr val="000000"/>
                </a:solidFill>
                <a:latin typeface="HK Grotesk Bold"/>
                <a:ea typeface="HK Grotesk Bold"/>
                <a:cs typeface="HK Grotesk Bold"/>
                <a:sym typeface="HK Grotesk Bold"/>
              </a:rPr>
              <a:t>Erasmusintern.org  </a:t>
            </a:r>
          </a:p>
        </p:txBody>
      </p:sp>
      <p:sp>
        <p:nvSpPr>
          <p:cNvPr id="9" name="TextBox 9"/>
          <p:cNvSpPr txBox="1"/>
          <p:nvPr/>
        </p:nvSpPr>
        <p:spPr>
          <a:xfrm>
            <a:off x="16434108" y="8735215"/>
            <a:ext cx="1483795" cy="1046170"/>
          </a:xfrm>
          <a:prstGeom prst="rect">
            <a:avLst/>
          </a:prstGeom>
        </p:spPr>
        <p:txBody>
          <a:bodyPr lIns="0" tIns="0" rIns="0" bIns="0" rtlCol="0" anchor="t">
            <a:spAutoFit/>
          </a:bodyPr>
          <a:lstStyle/>
          <a:p>
            <a:pPr marL="0" lvl="0" indent="0" algn="just">
              <a:lnSpc>
                <a:spcPts val="8115"/>
              </a:lnSpc>
              <a:spcBef>
                <a:spcPct val="0"/>
              </a:spcBef>
            </a:pPr>
            <a:r>
              <a:rPr lang="en-US" sz="6877" b="1">
                <a:solidFill>
                  <a:srgbClr val="EB1AA4">
                    <a:alpha val="60000"/>
                  </a:srgbClr>
                </a:solidFill>
                <a:latin typeface="HK Grotesk Bold"/>
                <a:ea typeface="HK Grotesk Bold"/>
                <a:cs typeface="HK Grotesk Bold"/>
                <a:sym typeface="HK Grotesk Bold"/>
              </a:rPr>
              <a:t>10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094169">
            <a:off x="-3547673" y="6305083"/>
            <a:ext cx="6176663" cy="5906434"/>
          </a:xfrm>
          <a:custGeom>
            <a:avLst/>
            <a:gdLst/>
            <a:ahLst/>
            <a:cxnLst/>
            <a:rect l="l" t="t" r="r" b="b"/>
            <a:pathLst>
              <a:path w="6176663" h="5906434">
                <a:moveTo>
                  <a:pt x="0" y="0"/>
                </a:moveTo>
                <a:lnTo>
                  <a:pt x="6176662" y="0"/>
                </a:lnTo>
                <a:lnTo>
                  <a:pt x="6176662" y="5906434"/>
                </a:lnTo>
                <a:lnTo>
                  <a:pt x="0" y="5906434"/>
                </a:lnTo>
                <a:lnTo>
                  <a:pt x="0" y="0"/>
                </a:lnTo>
                <a:close/>
              </a:path>
            </a:pathLst>
          </a:custGeom>
          <a:blipFill>
            <a:blip r:embed="rId2"/>
            <a:stretch>
              <a:fillRect/>
            </a:stretch>
          </a:blipFill>
        </p:spPr>
        <p:txBody>
          <a:bodyPr/>
          <a:lstStyle/>
          <a:p>
            <a:endParaRPr lang="it-IT"/>
          </a:p>
        </p:txBody>
      </p:sp>
      <p:sp>
        <p:nvSpPr>
          <p:cNvPr id="3" name="Freeform 3"/>
          <p:cNvSpPr/>
          <p:nvPr/>
        </p:nvSpPr>
        <p:spPr>
          <a:xfrm rot="9440951">
            <a:off x="-957979" y="335262"/>
            <a:ext cx="2207918" cy="2092002"/>
          </a:xfrm>
          <a:custGeom>
            <a:avLst/>
            <a:gdLst/>
            <a:ahLst/>
            <a:cxnLst/>
            <a:rect l="l" t="t" r="r" b="b"/>
            <a:pathLst>
              <a:path w="2207918" h="2092002">
                <a:moveTo>
                  <a:pt x="0" y="0"/>
                </a:moveTo>
                <a:lnTo>
                  <a:pt x="2207919" y="0"/>
                </a:lnTo>
                <a:lnTo>
                  <a:pt x="2207919" y="2092002"/>
                </a:lnTo>
                <a:lnTo>
                  <a:pt x="0" y="2092002"/>
                </a:lnTo>
                <a:lnTo>
                  <a:pt x="0" y="0"/>
                </a:lnTo>
                <a:close/>
              </a:path>
            </a:pathLst>
          </a:custGeom>
          <a:blipFill>
            <a:blip r:embed="rId3"/>
            <a:stretch>
              <a:fillRect/>
            </a:stretch>
          </a:blipFill>
        </p:spPr>
        <p:txBody>
          <a:bodyPr/>
          <a:lstStyle/>
          <a:p>
            <a:endParaRPr lang="it-IT"/>
          </a:p>
        </p:txBody>
      </p:sp>
      <p:sp>
        <p:nvSpPr>
          <p:cNvPr id="4" name="Freeform 4"/>
          <p:cNvSpPr/>
          <p:nvPr/>
        </p:nvSpPr>
        <p:spPr>
          <a:xfrm>
            <a:off x="2003559" y="2054607"/>
            <a:ext cx="12149646" cy="7365723"/>
          </a:xfrm>
          <a:custGeom>
            <a:avLst/>
            <a:gdLst/>
            <a:ahLst/>
            <a:cxnLst/>
            <a:rect l="l" t="t" r="r" b="b"/>
            <a:pathLst>
              <a:path w="12149646" h="7365723">
                <a:moveTo>
                  <a:pt x="0" y="0"/>
                </a:moveTo>
                <a:lnTo>
                  <a:pt x="12149646" y="0"/>
                </a:lnTo>
                <a:lnTo>
                  <a:pt x="12149646" y="7365723"/>
                </a:lnTo>
                <a:lnTo>
                  <a:pt x="0" y="7365723"/>
                </a:lnTo>
                <a:lnTo>
                  <a:pt x="0" y="0"/>
                </a:lnTo>
                <a:close/>
              </a:path>
            </a:pathLst>
          </a:custGeom>
          <a:blipFill>
            <a:blip r:embed="rId4"/>
            <a:stretch>
              <a:fillRect/>
            </a:stretch>
          </a:blipFill>
        </p:spPr>
        <p:txBody>
          <a:bodyPr/>
          <a:lstStyle/>
          <a:p>
            <a:endParaRPr lang="it-IT"/>
          </a:p>
        </p:txBody>
      </p:sp>
      <p:sp>
        <p:nvSpPr>
          <p:cNvPr id="5" name="TextBox 5"/>
          <p:cNvSpPr txBox="1"/>
          <p:nvPr/>
        </p:nvSpPr>
        <p:spPr>
          <a:xfrm>
            <a:off x="1895240" y="857870"/>
            <a:ext cx="11188511" cy="1056311"/>
          </a:xfrm>
          <a:prstGeom prst="rect">
            <a:avLst/>
          </a:prstGeom>
        </p:spPr>
        <p:txBody>
          <a:bodyPr lIns="0" tIns="0" rIns="0" bIns="0" rtlCol="0" anchor="t">
            <a:spAutoFit/>
          </a:bodyPr>
          <a:lstStyle/>
          <a:p>
            <a:pPr algn="l">
              <a:lnSpc>
                <a:spcPts val="8345"/>
              </a:lnSpc>
            </a:pPr>
            <a:r>
              <a:rPr lang="en-US" sz="7072" b="1">
                <a:solidFill>
                  <a:srgbClr val="000000"/>
                </a:solidFill>
                <a:latin typeface="HK Grotesk Bold"/>
                <a:ea typeface="HK Grotesk Bold"/>
                <a:cs typeface="HK Grotesk Bold"/>
                <a:sym typeface="HK Grotesk Bold"/>
              </a:rPr>
              <a:t>Erasmusintern.org  </a:t>
            </a:r>
          </a:p>
        </p:txBody>
      </p:sp>
      <p:sp>
        <p:nvSpPr>
          <p:cNvPr id="6" name="TextBox 6"/>
          <p:cNvSpPr txBox="1"/>
          <p:nvPr/>
        </p:nvSpPr>
        <p:spPr>
          <a:xfrm>
            <a:off x="14804415" y="4530558"/>
            <a:ext cx="3113487" cy="3426075"/>
          </a:xfrm>
          <a:prstGeom prst="rect">
            <a:avLst/>
          </a:prstGeom>
        </p:spPr>
        <p:txBody>
          <a:bodyPr lIns="0" tIns="0" rIns="0" bIns="0" rtlCol="0" anchor="t">
            <a:spAutoFit/>
          </a:bodyPr>
          <a:lstStyle/>
          <a:p>
            <a:pPr algn="ctr">
              <a:lnSpc>
                <a:spcPts val="3066"/>
              </a:lnSpc>
              <a:spcBef>
                <a:spcPct val="0"/>
              </a:spcBef>
            </a:pPr>
            <a:r>
              <a:rPr lang="en-US" sz="2598">
                <a:solidFill>
                  <a:srgbClr val="000000"/>
                </a:solidFill>
                <a:latin typeface="Assistant"/>
                <a:ea typeface="Assistant"/>
                <a:cs typeface="Assistant"/>
                <a:sym typeface="Assistant"/>
              </a:rPr>
              <a:t>Inserite l’ambito di vostra competenza (contesti educativi, istituzioni culturali, poli artistici o museali) in modo da filtrare i risultati di annunci di vostro interesse</a:t>
            </a:r>
          </a:p>
          <a:p>
            <a:pPr algn="ctr">
              <a:lnSpc>
                <a:spcPts val="3066"/>
              </a:lnSpc>
              <a:spcBef>
                <a:spcPct val="0"/>
              </a:spcBef>
            </a:pPr>
            <a:endParaRPr lang="en-US" sz="2598">
              <a:solidFill>
                <a:srgbClr val="000000"/>
              </a:solidFill>
              <a:latin typeface="Assistant"/>
              <a:ea typeface="Assistant"/>
              <a:cs typeface="Assistant"/>
              <a:sym typeface="Assistant"/>
            </a:endParaRPr>
          </a:p>
        </p:txBody>
      </p:sp>
      <p:sp>
        <p:nvSpPr>
          <p:cNvPr id="7" name="AutoShape 7"/>
          <p:cNvSpPr/>
          <p:nvPr/>
        </p:nvSpPr>
        <p:spPr>
          <a:xfrm>
            <a:off x="6832472" y="3900425"/>
            <a:ext cx="7688091" cy="620609"/>
          </a:xfrm>
          <a:prstGeom prst="line">
            <a:avLst/>
          </a:prstGeom>
          <a:ln w="66675" cap="flat">
            <a:solidFill>
              <a:srgbClr val="EB1AA4"/>
            </a:solidFill>
            <a:prstDash val="solid"/>
            <a:headEnd type="none" w="sm" len="sm"/>
            <a:tailEnd type="arrow" w="med" len="sm"/>
          </a:ln>
        </p:spPr>
        <p:txBody>
          <a:bodyPr/>
          <a:lstStyle/>
          <a:p>
            <a:endParaRPr lang="it-IT"/>
          </a:p>
        </p:txBody>
      </p:sp>
      <p:sp>
        <p:nvSpPr>
          <p:cNvPr id="8" name="Freeform 8"/>
          <p:cNvSpPr/>
          <p:nvPr/>
        </p:nvSpPr>
        <p:spPr>
          <a:xfrm rot="313119">
            <a:off x="13642599" y="-2467623"/>
            <a:ext cx="5583018" cy="5338761"/>
          </a:xfrm>
          <a:custGeom>
            <a:avLst/>
            <a:gdLst/>
            <a:ahLst/>
            <a:cxnLst/>
            <a:rect l="l" t="t" r="r" b="b"/>
            <a:pathLst>
              <a:path w="5583018" h="5338761">
                <a:moveTo>
                  <a:pt x="0" y="0"/>
                </a:moveTo>
                <a:lnTo>
                  <a:pt x="5583018" y="0"/>
                </a:lnTo>
                <a:lnTo>
                  <a:pt x="5583018" y="5338761"/>
                </a:lnTo>
                <a:lnTo>
                  <a:pt x="0" y="5338761"/>
                </a:lnTo>
                <a:lnTo>
                  <a:pt x="0" y="0"/>
                </a:lnTo>
                <a:close/>
              </a:path>
            </a:pathLst>
          </a:custGeom>
          <a:blipFill>
            <a:blip r:embed="rId2"/>
            <a:stretch>
              <a:fillRect/>
            </a:stretch>
          </a:blipFill>
        </p:spPr>
        <p:txBody>
          <a:bodyPr/>
          <a:lstStyle/>
          <a:p>
            <a:endParaRPr lang="it-IT"/>
          </a:p>
        </p:txBody>
      </p:sp>
      <p:sp>
        <p:nvSpPr>
          <p:cNvPr id="9" name="TextBox 9"/>
          <p:cNvSpPr txBox="1"/>
          <p:nvPr/>
        </p:nvSpPr>
        <p:spPr>
          <a:xfrm>
            <a:off x="16434108" y="8735215"/>
            <a:ext cx="1483795" cy="1046170"/>
          </a:xfrm>
          <a:prstGeom prst="rect">
            <a:avLst/>
          </a:prstGeom>
        </p:spPr>
        <p:txBody>
          <a:bodyPr lIns="0" tIns="0" rIns="0" bIns="0" rtlCol="0" anchor="t">
            <a:spAutoFit/>
          </a:bodyPr>
          <a:lstStyle/>
          <a:p>
            <a:pPr marL="0" lvl="0" indent="0" algn="just">
              <a:lnSpc>
                <a:spcPts val="8115"/>
              </a:lnSpc>
              <a:spcBef>
                <a:spcPct val="0"/>
              </a:spcBef>
            </a:pPr>
            <a:r>
              <a:rPr lang="en-US" sz="6877" b="1">
                <a:solidFill>
                  <a:srgbClr val="EB1AA4">
                    <a:alpha val="60000"/>
                  </a:srgbClr>
                </a:solidFill>
                <a:latin typeface="HK Grotesk Bold"/>
                <a:ea typeface="HK Grotesk Bold"/>
                <a:cs typeface="HK Grotesk Bold"/>
                <a:sym typeface="HK Grotesk Bold"/>
              </a:rPr>
              <a:t>11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094169">
            <a:off x="-3547673" y="6305083"/>
            <a:ext cx="6176663" cy="5906434"/>
          </a:xfrm>
          <a:custGeom>
            <a:avLst/>
            <a:gdLst/>
            <a:ahLst/>
            <a:cxnLst/>
            <a:rect l="l" t="t" r="r" b="b"/>
            <a:pathLst>
              <a:path w="6176663" h="5906434">
                <a:moveTo>
                  <a:pt x="0" y="0"/>
                </a:moveTo>
                <a:lnTo>
                  <a:pt x="6176662" y="0"/>
                </a:lnTo>
                <a:lnTo>
                  <a:pt x="6176662" y="5906434"/>
                </a:lnTo>
                <a:lnTo>
                  <a:pt x="0" y="5906434"/>
                </a:lnTo>
                <a:lnTo>
                  <a:pt x="0" y="0"/>
                </a:lnTo>
                <a:close/>
              </a:path>
            </a:pathLst>
          </a:custGeom>
          <a:blipFill>
            <a:blip r:embed="rId2"/>
            <a:stretch>
              <a:fillRect/>
            </a:stretch>
          </a:blipFill>
        </p:spPr>
        <p:txBody>
          <a:bodyPr/>
          <a:lstStyle/>
          <a:p>
            <a:endParaRPr lang="it-IT"/>
          </a:p>
        </p:txBody>
      </p:sp>
      <p:sp>
        <p:nvSpPr>
          <p:cNvPr id="3" name="Freeform 3"/>
          <p:cNvSpPr/>
          <p:nvPr/>
        </p:nvSpPr>
        <p:spPr>
          <a:xfrm rot="9440951">
            <a:off x="-957979" y="335262"/>
            <a:ext cx="2207918" cy="2092002"/>
          </a:xfrm>
          <a:custGeom>
            <a:avLst/>
            <a:gdLst/>
            <a:ahLst/>
            <a:cxnLst/>
            <a:rect l="l" t="t" r="r" b="b"/>
            <a:pathLst>
              <a:path w="2207918" h="2092002">
                <a:moveTo>
                  <a:pt x="0" y="0"/>
                </a:moveTo>
                <a:lnTo>
                  <a:pt x="2207919" y="0"/>
                </a:lnTo>
                <a:lnTo>
                  <a:pt x="2207919" y="2092002"/>
                </a:lnTo>
                <a:lnTo>
                  <a:pt x="0" y="2092002"/>
                </a:lnTo>
                <a:lnTo>
                  <a:pt x="0" y="0"/>
                </a:lnTo>
                <a:close/>
              </a:path>
            </a:pathLst>
          </a:custGeom>
          <a:blipFill>
            <a:blip r:embed="rId3"/>
            <a:stretch>
              <a:fillRect/>
            </a:stretch>
          </a:blipFill>
        </p:spPr>
        <p:txBody>
          <a:bodyPr/>
          <a:lstStyle/>
          <a:p>
            <a:endParaRPr lang="it-IT"/>
          </a:p>
        </p:txBody>
      </p:sp>
      <p:sp>
        <p:nvSpPr>
          <p:cNvPr id="4" name="TextBox 4"/>
          <p:cNvSpPr txBox="1"/>
          <p:nvPr/>
        </p:nvSpPr>
        <p:spPr>
          <a:xfrm>
            <a:off x="2110112" y="842252"/>
            <a:ext cx="11628517" cy="1088702"/>
          </a:xfrm>
          <a:prstGeom prst="rect">
            <a:avLst/>
          </a:prstGeom>
        </p:spPr>
        <p:txBody>
          <a:bodyPr lIns="0" tIns="0" rIns="0" bIns="0" rtlCol="0" anchor="t">
            <a:spAutoFit/>
          </a:bodyPr>
          <a:lstStyle/>
          <a:p>
            <a:pPr algn="l">
              <a:lnSpc>
                <a:spcPts val="8673"/>
              </a:lnSpc>
            </a:pPr>
            <a:r>
              <a:rPr lang="en-US" sz="7350" b="1">
                <a:solidFill>
                  <a:srgbClr val="000000"/>
                </a:solidFill>
                <a:latin typeface="HK Grotesk Bold"/>
                <a:ea typeface="HK Grotesk Bold"/>
                <a:cs typeface="HK Grotesk Bold"/>
                <a:sym typeface="HK Grotesk Bold"/>
              </a:rPr>
              <a:t>stage4eu.it </a:t>
            </a:r>
          </a:p>
        </p:txBody>
      </p:sp>
      <p:sp>
        <p:nvSpPr>
          <p:cNvPr id="5" name="Freeform 5"/>
          <p:cNvSpPr/>
          <p:nvPr/>
        </p:nvSpPr>
        <p:spPr>
          <a:xfrm rot="313119">
            <a:off x="13642599" y="-2467623"/>
            <a:ext cx="5583018" cy="5338761"/>
          </a:xfrm>
          <a:custGeom>
            <a:avLst/>
            <a:gdLst/>
            <a:ahLst/>
            <a:cxnLst/>
            <a:rect l="l" t="t" r="r" b="b"/>
            <a:pathLst>
              <a:path w="5583018" h="5338761">
                <a:moveTo>
                  <a:pt x="0" y="0"/>
                </a:moveTo>
                <a:lnTo>
                  <a:pt x="5583018" y="0"/>
                </a:lnTo>
                <a:lnTo>
                  <a:pt x="5583018" y="5338761"/>
                </a:lnTo>
                <a:lnTo>
                  <a:pt x="0" y="5338761"/>
                </a:lnTo>
                <a:lnTo>
                  <a:pt x="0" y="0"/>
                </a:lnTo>
                <a:close/>
              </a:path>
            </a:pathLst>
          </a:custGeom>
          <a:blipFill>
            <a:blip r:embed="rId2"/>
            <a:stretch>
              <a:fillRect/>
            </a:stretch>
          </a:blipFill>
        </p:spPr>
        <p:txBody>
          <a:bodyPr/>
          <a:lstStyle/>
          <a:p>
            <a:endParaRPr lang="it-IT"/>
          </a:p>
        </p:txBody>
      </p:sp>
      <p:sp>
        <p:nvSpPr>
          <p:cNvPr id="6" name="Freeform 6"/>
          <p:cNvSpPr/>
          <p:nvPr/>
        </p:nvSpPr>
        <p:spPr>
          <a:xfrm>
            <a:off x="2110112" y="2556076"/>
            <a:ext cx="11745699" cy="6298631"/>
          </a:xfrm>
          <a:custGeom>
            <a:avLst/>
            <a:gdLst/>
            <a:ahLst/>
            <a:cxnLst/>
            <a:rect l="l" t="t" r="r" b="b"/>
            <a:pathLst>
              <a:path w="11745699" h="6298631">
                <a:moveTo>
                  <a:pt x="0" y="0"/>
                </a:moveTo>
                <a:lnTo>
                  <a:pt x="11745700" y="0"/>
                </a:lnTo>
                <a:lnTo>
                  <a:pt x="11745700" y="6298631"/>
                </a:lnTo>
                <a:lnTo>
                  <a:pt x="0" y="6298631"/>
                </a:lnTo>
                <a:lnTo>
                  <a:pt x="0" y="0"/>
                </a:lnTo>
                <a:close/>
              </a:path>
            </a:pathLst>
          </a:custGeom>
          <a:blipFill>
            <a:blip r:embed="rId4"/>
            <a:stretch>
              <a:fillRect/>
            </a:stretch>
          </a:blipFill>
        </p:spPr>
        <p:txBody>
          <a:bodyPr/>
          <a:lstStyle/>
          <a:p>
            <a:endParaRPr lang="it-IT"/>
          </a:p>
        </p:txBody>
      </p:sp>
      <p:sp>
        <p:nvSpPr>
          <p:cNvPr id="7" name="TextBox 7"/>
          <p:cNvSpPr txBox="1"/>
          <p:nvPr/>
        </p:nvSpPr>
        <p:spPr>
          <a:xfrm>
            <a:off x="14877364" y="5153025"/>
            <a:ext cx="3113487" cy="2664075"/>
          </a:xfrm>
          <a:prstGeom prst="rect">
            <a:avLst/>
          </a:prstGeom>
        </p:spPr>
        <p:txBody>
          <a:bodyPr lIns="0" tIns="0" rIns="0" bIns="0" rtlCol="0" anchor="t">
            <a:spAutoFit/>
          </a:bodyPr>
          <a:lstStyle/>
          <a:p>
            <a:pPr algn="ctr">
              <a:lnSpc>
                <a:spcPts val="3066"/>
              </a:lnSpc>
              <a:spcBef>
                <a:spcPct val="0"/>
              </a:spcBef>
            </a:pPr>
            <a:r>
              <a:rPr lang="en-US" sz="2598">
                <a:solidFill>
                  <a:srgbClr val="000000"/>
                </a:solidFill>
                <a:latin typeface="Assistant"/>
                <a:ea typeface="Assistant"/>
                <a:cs typeface="Assistant"/>
                <a:sym typeface="Assistant"/>
              </a:rPr>
              <a:t>Una volta sulla homepage occorre entrare nella sezione dove sono pubblicate le posizioni di stage e tirocinio aperte</a:t>
            </a:r>
          </a:p>
          <a:p>
            <a:pPr algn="ctr">
              <a:lnSpc>
                <a:spcPts val="3066"/>
              </a:lnSpc>
              <a:spcBef>
                <a:spcPct val="0"/>
              </a:spcBef>
            </a:pPr>
            <a:endParaRPr lang="en-US" sz="2598">
              <a:solidFill>
                <a:srgbClr val="000000"/>
              </a:solidFill>
              <a:latin typeface="Assistant"/>
              <a:ea typeface="Assistant"/>
              <a:cs typeface="Assistant"/>
              <a:sym typeface="Assistant"/>
            </a:endParaRPr>
          </a:p>
        </p:txBody>
      </p:sp>
      <p:sp>
        <p:nvSpPr>
          <p:cNvPr id="8" name="AutoShape 8"/>
          <p:cNvSpPr/>
          <p:nvPr/>
        </p:nvSpPr>
        <p:spPr>
          <a:xfrm flipV="1">
            <a:off x="5524996" y="6283609"/>
            <a:ext cx="9052616" cy="329481"/>
          </a:xfrm>
          <a:prstGeom prst="line">
            <a:avLst/>
          </a:prstGeom>
          <a:ln w="66675" cap="flat">
            <a:solidFill>
              <a:srgbClr val="EB1AA4"/>
            </a:solidFill>
            <a:prstDash val="solid"/>
            <a:headEnd type="none" w="sm" len="sm"/>
            <a:tailEnd type="arrow" w="med" len="sm"/>
          </a:ln>
        </p:spPr>
        <p:txBody>
          <a:bodyPr/>
          <a:lstStyle/>
          <a:p>
            <a:endParaRPr lang="it-IT"/>
          </a:p>
        </p:txBody>
      </p:sp>
      <p:sp>
        <p:nvSpPr>
          <p:cNvPr id="9" name="TextBox 9"/>
          <p:cNvSpPr txBox="1"/>
          <p:nvPr/>
        </p:nvSpPr>
        <p:spPr>
          <a:xfrm>
            <a:off x="16434108" y="8735215"/>
            <a:ext cx="1483795" cy="1046170"/>
          </a:xfrm>
          <a:prstGeom prst="rect">
            <a:avLst/>
          </a:prstGeom>
        </p:spPr>
        <p:txBody>
          <a:bodyPr lIns="0" tIns="0" rIns="0" bIns="0" rtlCol="0" anchor="t">
            <a:spAutoFit/>
          </a:bodyPr>
          <a:lstStyle/>
          <a:p>
            <a:pPr marL="0" lvl="0" indent="0" algn="just">
              <a:lnSpc>
                <a:spcPts val="8115"/>
              </a:lnSpc>
              <a:spcBef>
                <a:spcPct val="0"/>
              </a:spcBef>
            </a:pPr>
            <a:r>
              <a:rPr lang="en-US" sz="6877" b="1">
                <a:solidFill>
                  <a:srgbClr val="EB1AA4">
                    <a:alpha val="60000"/>
                  </a:srgbClr>
                </a:solidFill>
                <a:latin typeface="HK Grotesk Bold"/>
                <a:ea typeface="HK Grotesk Bold"/>
                <a:cs typeface="HK Grotesk Bold"/>
                <a:sym typeface="HK Grotesk Bold"/>
              </a:rPr>
              <a:t>12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094169">
            <a:off x="-3547673" y="6305083"/>
            <a:ext cx="6176663" cy="5906434"/>
          </a:xfrm>
          <a:custGeom>
            <a:avLst/>
            <a:gdLst/>
            <a:ahLst/>
            <a:cxnLst/>
            <a:rect l="l" t="t" r="r" b="b"/>
            <a:pathLst>
              <a:path w="6176663" h="5906434">
                <a:moveTo>
                  <a:pt x="0" y="0"/>
                </a:moveTo>
                <a:lnTo>
                  <a:pt x="6176662" y="0"/>
                </a:lnTo>
                <a:lnTo>
                  <a:pt x="6176662" y="5906434"/>
                </a:lnTo>
                <a:lnTo>
                  <a:pt x="0" y="5906434"/>
                </a:lnTo>
                <a:lnTo>
                  <a:pt x="0" y="0"/>
                </a:lnTo>
                <a:close/>
              </a:path>
            </a:pathLst>
          </a:custGeom>
          <a:blipFill>
            <a:blip r:embed="rId2"/>
            <a:stretch>
              <a:fillRect/>
            </a:stretch>
          </a:blipFill>
        </p:spPr>
        <p:txBody>
          <a:bodyPr/>
          <a:lstStyle/>
          <a:p>
            <a:endParaRPr lang="it-IT"/>
          </a:p>
        </p:txBody>
      </p:sp>
      <p:sp>
        <p:nvSpPr>
          <p:cNvPr id="3" name="Freeform 3"/>
          <p:cNvSpPr/>
          <p:nvPr/>
        </p:nvSpPr>
        <p:spPr>
          <a:xfrm rot="9440951">
            <a:off x="-957979" y="335262"/>
            <a:ext cx="2207918" cy="2092002"/>
          </a:xfrm>
          <a:custGeom>
            <a:avLst/>
            <a:gdLst/>
            <a:ahLst/>
            <a:cxnLst/>
            <a:rect l="l" t="t" r="r" b="b"/>
            <a:pathLst>
              <a:path w="2207918" h="2092002">
                <a:moveTo>
                  <a:pt x="0" y="0"/>
                </a:moveTo>
                <a:lnTo>
                  <a:pt x="2207919" y="0"/>
                </a:lnTo>
                <a:lnTo>
                  <a:pt x="2207919" y="2092002"/>
                </a:lnTo>
                <a:lnTo>
                  <a:pt x="0" y="2092002"/>
                </a:lnTo>
                <a:lnTo>
                  <a:pt x="0" y="0"/>
                </a:lnTo>
                <a:close/>
              </a:path>
            </a:pathLst>
          </a:custGeom>
          <a:blipFill>
            <a:blip r:embed="rId3"/>
            <a:stretch>
              <a:fillRect/>
            </a:stretch>
          </a:blipFill>
        </p:spPr>
        <p:txBody>
          <a:bodyPr/>
          <a:lstStyle/>
          <a:p>
            <a:endParaRPr lang="it-IT"/>
          </a:p>
        </p:txBody>
      </p:sp>
      <p:sp>
        <p:nvSpPr>
          <p:cNvPr id="4" name="TextBox 4"/>
          <p:cNvSpPr txBox="1"/>
          <p:nvPr/>
        </p:nvSpPr>
        <p:spPr>
          <a:xfrm>
            <a:off x="2110112" y="842252"/>
            <a:ext cx="11628517" cy="1088702"/>
          </a:xfrm>
          <a:prstGeom prst="rect">
            <a:avLst/>
          </a:prstGeom>
        </p:spPr>
        <p:txBody>
          <a:bodyPr lIns="0" tIns="0" rIns="0" bIns="0" rtlCol="0" anchor="t">
            <a:spAutoFit/>
          </a:bodyPr>
          <a:lstStyle/>
          <a:p>
            <a:pPr algn="l">
              <a:lnSpc>
                <a:spcPts val="8673"/>
              </a:lnSpc>
            </a:pPr>
            <a:r>
              <a:rPr lang="en-US" sz="7350" b="1">
                <a:solidFill>
                  <a:srgbClr val="000000"/>
                </a:solidFill>
                <a:latin typeface="HK Grotesk Bold"/>
                <a:ea typeface="HK Grotesk Bold"/>
                <a:cs typeface="HK Grotesk Bold"/>
                <a:sym typeface="HK Grotesk Bold"/>
              </a:rPr>
              <a:t>stage4eu.it </a:t>
            </a:r>
          </a:p>
        </p:txBody>
      </p:sp>
      <p:sp>
        <p:nvSpPr>
          <p:cNvPr id="5" name="Freeform 5"/>
          <p:cNvSpPr/>
          <p:nvPr/>
        </p:nvSpPr>
        <p:spPr>
          <a:xfrm rot="313119">
            <a:off x="13642599" y="-2467623"/>
            <a:ext cx="5583018" cy="5338761"/>
          </a:xfrm>
          <a:custGeom>
            <a:avLst/>
            <a:gdLst/>
            <a:ahLst/>
            <a:cxnLst/>
            <a:rect l="l" t="t" r="r" b="b"/>
            <a:pathLst>
              <a:path w="5583018" h="5338761">
                <a:moveTo>
                  <a:pt x="0" y="0"/>
                </a:moveTo>
                <a:lnTo>
                  <a:pt x="5583018" y="0"/>
                </a:lnTo>
                <a:lnTo>
                  <a:pt x="5583018" y="5338761"/>
                </a:lnTo>
                <a:lnTo>
                  <a:pt x="0" y="5338761"/>
                </a:lnTo>
                <a:lnTo>
                  <a:pt x="0" y="0"/>
                </a:lnTo>
                <a:close/>
              </a:path>
            </a:pathLst>
          </a:custGeom>
          <a:blipFill>
            <a:blip r:embed="rId2"/>
            <a:stretch>
              <a:fillRect/>
            </a:stretch>
          </a:blipFill>
        </p:spPr>
        <p:txBody>
          <a:bodyPr/>
          <a:lstStyle/>
          <a:p>
            <a:endParaRPr lang="it-IT"/>
          </a:p>
        </p:txBody>
      </p:sp>
      <p:sp>
        <p:nvSpPr>
          <p:cNvPr id="6" name="TextBox 6"/>
          <p:cNvSpPr txBox="1"/>
          <p:nvPr/>
        </p:nvSpPr>
        <p:spPr>
          <a:xfrm>
            <a:off x="14877364" y="5153025"/>
            <a:ext cx="3113487" cy="2664075"/>
          </a:xfrm>
          <a:prstGeom prst="rect">
            <a:avLst/>
          </a:prstGeom>
        </p:spPr>
        <p:txBody>
          <a:bodyPr lIns="0" tIns="0" rIns="0" bIns="0" rtlCol="0" anchor="t">
            <a:spAutoFit/>
          </a:bodyPr>
          <a:lstStyle/>
          <a:p>
            <a:pPr algn="ctr">
              <a:lnSpc>
                <a:spcPts val="3066"/>
              </a:lnSpc>
              <a:spcBef>
                <a:spcPct val="0"/>
              </a:spcBef>
            </a:pPr>
            <a:r>
              <a:rPr lang="en-US" sz="2598">
                <a:solidFill>
                  <a:srgbClr val="000000"/>
                </a:solidFill>
                <a:latin typeface="Assistant"/>
                <a:ea typeface="Assistant"/>
                <a:cs typeface="Assistant"/>
                <a:sym typeface="Assistant"/>
              </a:rPr>
              <a:t>Occorre selezionare l’area formazione e educazione (anche se spesso non ci sono posizioni aperte in questi ambiti)</a:t>
            </a:r>
          </a:p>
          <a:p>
            <a:pPr algn="ctr">
              <a:lnSpc>
                <a:spcPts val="3066"/>
              </a:lnSpc>
              <a:spcBef>
                <a:spcPct val="0"/>
              </a:spcBef>
            </a:pPr>
            <a:endParaRPr lang="en-US" sz="2598">
              <a:solidFill>
                <a:srgbClr val="000000"/>
              </a:solidFill>
              <a:latin typeface="Assistant"/>
              <a:ea typeface="Assistant"/>
              <a:cs typeface="Assistant"/>
              <a:sym typeface="Assistant"/>
            </a:endParaRPr>
          </a:p>
        </p:txBody>
      </p:sp>
      <p:sp>
        <p:nvSpPr>
          <p:cNvPr id="7" name="Freeform 7"/>
          <p:cNvSpPr/>
          <p:nvPr/>
        </p:nvSpPr>
        <p:spPr>
          <a:xfrm>
            <a:off x="2065322" y="2562015"/>
            <a:ext cx="12314339" cy="5726168"/>
          </a:xfrm>
          <a:custGeom>
            <a:avLst/>
            <a:gdLst/>
            <a:ahLst/>
            <a:cxnLst/>
            <a:rect l="l" t="t" r="r" b="b"/>
            <a:pathLst>
              <a:path w="12314339" h="5726168">
                <a:moveTo>
                  <a:pt x="0" y="0"/>
                </a:moveTo>
                <a:lnTo>
                  <a:pt x="12314339" y="0"/>
                </a:lnTo>
                <a:lnTo>
                  <a:pt x="12314339" y="5726168"/>
                </a:lnTo>
                <a:lnTo>
                  <a:pt x="0" y="5726168"/>
                </a:lnTo>
                <a:lnTo>
                  <a:pt x="0" y="0"/>
                </a:lnTo>
                <a:close/>
              </a:path>
            </a:pathLst>
          </a:custGeom>
          <a:blipFill>
            <a:blip r:embed="rId4"/>
            <a:stretch>
              <a:fillRect/>
            </a:stretch>
          </a:blipFill>
        </p:spPr>
        <p:txBody>
          <a:bodyPr/>
          <a:lstStyle/>
          <a:p>
            <a:endParaRPr lang="it-IT"/>
          </a:p>
        </p:txBody>
      </p:sp>
      <p:sp>
        <p:nvSpPr>
          <p:cNvPr id="8" name="AutoShape 8"/>
          <p:cNvSpPr/>
          <p:nvPr/>
        </p:nvSpPr>
        <p:spPr>
          <a:xfrm>
            <a:off x="5072409" y="4123858"/>
            <a:ext cx="9580635" cy="1858026"/>
          </a:xfrm>
          <a:prstGeom prst="line">
            <a:avLst/>
          </a:prstGeom>
          <a:ln w="66675" cap="flat">
            <a:solidFill>
              <a:srgbClr val="EB1AA4"/>
            </a:solidFill>
            <a:prstDash val="solid"/>
            <a:headEnd type="none" w="sm" len="sm"/>
            <a:tailEnd type="arrow" w="med" len="sm"/>
          </a:ln>
        </p:spPr>
        <p:txBody>
          <a:bodyPr/>
          <a:lstStyle/>
          <a:p>
            <a:endParaRPr lang="it-IT"/>
          </a:p>
        </p:txBody>
      </p:sp>
      <p:sp>
        <p:nvSpPr>
          <p:cNvPr id="9" name="TextBox 9"/>
          <p:cNvSpPr txBox="1"/>
          <p:nvPr/>
        </p:nvSpPr>
        <p:spPr>
          <a:xfrm>
            <a:off x="16434108" y="8735215"/>
            <a:ext cx="1483795" cy="1046170"/>
          </a:xfrm>
          <a:prstGeom prst="rect">
            <a:avLst/>
          </a:prstGeom>
        </p:spPr>
        <p:txBody>
          <a:bodyPr lIns="0" tIns="0" rIns="0" bIns="0" rtlCol="0" anchor="t">
            <a:spAutoFit/>
          </a:bodyPr>
          <a:lstStyle/>
          <a:p>
            <a:pPr marL="0" lvl="0" indent="0" algn="just">
              <a:lnSpc>
                <a:spcPts val="8115"/>
              </a:lnSpc>
              <a:spcBef>
                <a:spcPct val="0"/>
              </a:spcBef>
            </a:pPr>
            <a:r>
              <a:rPr lang="en-US" sz="6877" b="1">
                <a:solidFill>
                  <a:srgbClr val="EB1AA4">
                    <a:alpha val="60000"/>
                  </a:srgbClr>
                </a:solidFill>
                <a:latin typeface="HK Grotesk Bold"/>
                <a:ea typeface="HK Grotesk Bold"/>
                <a:cs typeface="HK Grotesk Bold"/>
                <a:sym typeface="HK Grotesk Bold"/>
              </a:rPr>
              <a:t>13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494633">
            <a:off x="5508624" y="8192286"/>
            <a:ext cx="2604581" cy="2467841"/>
          </a:xfrm>
          <a:custGeom>
            <a:avLst/>
            <a:gdLst/>
            <a:ahLst/>
            <a:cxnLst/>
            <a:rect l="l" t="t" r="r" b="b"/>
            <a:pathLst>
              <a:path w="2604581" h="2467841">
                <a:moveTo>
                  <a:pt x="0" y="0"/>
                </a:moveTo>
                <a:lnTo>
                  <a:pt x="2604581" y="0"/>
                </a:lnTo>
                <a:lnTo>
                  <a:pt x="2604581" y="2467841"/>
                </a:lnTo>
                <a:lnTo>
                  <a:pt x="0" y="2467841"/>
                </a:lnTo>
                <a:lnTo>
                  <a:pt x="0" y="0"/>
                </a:lnTo>
                <a:close/>
              </a:path>
            </a:pathLst>
          </a:custGeom>
          <a:blipFill>
            <a:blip r:embed="rId2"/>
            <a:stretch>
              <a:fillRect/>
            </a:stretch>
          </a:blipFill>
        </p:spPr>
        <p:txBody>
          <a:bodyPr/>
          <a:lstStyle/>
          <a:p>
            <a:endParaRPr lang="it-IT"/>
          </a:p>
        </p:txBody>
      </p:sp>
      <p:sp>
        <p:nvSpPr>
          <p:cNvPr id="3" name="Freeform 3"/>
          <p:cNvSpPr/>
          <p:nvPr/>
        </p:nvSpPr>
        <p:spPr>
          <a:xfrm rot="-9088749">
            <a:off x="1631143" y="-2578373"/>
            <a:ext cx="3903561" cy="3698625"/>
          </a:xfrm>
          <a:custGeom>
            <a:avLst/>
            <a:gdLst/>
            <a:ahLst/>
            <a:cxnLst/>
            <a:rect l="l" t="t" r="r" b="b"/>
            <a:pathLst>
              <a:path w="3903561" h="3698625">
                <a:moveTo>
                  <a:pt x="0" y="0"/>
                </a:moveTo>
                <a:lnTo>
                  <a:pt x="3903562" y="0"/>
                </a:lnTo>
                <a:lnTo>
                  <a:pt x="3903562" y="3698625"/>
                </a:lnTo>
                <a:lnTo>
                  <a:pt x="0" y="3698625"/>
                </a:lnTo>
                <a:lnTo>
                  <a:pt x="0" y="0"/>
                </a:lnTo>
                <a:close/>
              </a:path>
            </a:pathLst>
          </a:custGeom>
          <a:blipFill>
            <a:blip r:embed="rId2"/>
            <a:stretch>
              <a:fillRect/>
            </a:stretch>
          </a:blipFill>
        </p:spPr>
        <p:txBody>
          <a:bodyPr/>
          <a:lstStyle/>
          <a:p>
            <a:endParaRPr lang="it-IT"/>
          </a:p>
        </p:txBody>
      </p:sp>
      <p:sp>
        <p:nvSpPr>
          <p:cNvPr id="4" name="Freeform 4"/>
          <p:cNvSpPr/>
          <p:nvPr/>
        </p:nvSpPr>
        <p:spPr>
          <a:xfrm rot="313119">
            <a:off x="-5035619" y="2671234"/>
            <a:ext cx="8275792" cy="7913726"/>
          </a:xfrm>
          <a:custGeom>
            <a:avLst/>
            <a:gdLst/>
            <a:ahLst/>
            <a:cxnLst/>
            <a:rect l="l" t="t" r="r" b="b"/>
            <a:pathLst>
              <a:path w="8275792" h="7913726">
                <a:moveTo>
                  <a:pt x="0" y="0"/>
                </a:moveTo>
                <a:lnTo>
                  <a:pt x="8275791" y="0"/>
                </a:lnTo>
                <a:lnTo>
                  <a:pt x="8275791" y="7913726"/>
                </a:lnTo>
                <a:lnTo>
                  <a:pt x="0" y="7913726"/>
                </a:lnTo>
                <a:lnTo>
                  <a:pt x="0" y="0"/>
                </a:lnTo>
                <a:close/>
              </a:path>
            </a:pathLst>
          </a:custGeom>
          <a:blipFill>
            <a:blip r:embed="rId3">
              <a:alphaModFix amt="57000"/>
            </a:blip>
            <a:stretch>
              <a:fillRect/>
            </a:stretch>
          </a:blipFill>
        </p:spPr>
        <p:txBody>
          <a:bodyPr/>
          <a:lstStyle/>
          <a:p>
            <a:endParaRPr lang="it-IT"/>
          </a:p>
        </p:txBody>
      </p:sp>
      <p:sp>
        <p:nvSpPr>
          <p:cNvPr id="5" name="Freeform 5"/>
          <p:cNvSpPr/>
          <p:nvPr/>
        </p:nvSpPr>
        <p:spPr>
          <a:xfrm rot="965189">
            <a:off x="12725560" y="-3788634"/>
            <a:ext cx="7824542" cy="6963843"/>
          </a:xfrm>
          <a:custGeom>
            <a:avLst/>
            <a:gdLst/>
            <a:ahLst/>
            <a:cxnLst/>
            <a:rect l="l" t="t" r="r" b="b"/>
            <a:pathLst>
              <a:path w="7824542" h="6963843">
                <a:moveTo>
                  <a:pt x="0" y="0"/>
                </a:moveTo>
                <a:lnTo>
                  <a:pt x="7824542" y="0"/>
                </a:lnTo>
                <a:lnTo>
                  <a:pt x="7824542" y="6963842"/>
                </a:lnTo>
                <a:lnTo>
                  <a:pt x="0" y="6963842"/>
                </a:lnTo>
                <a:lnTo>
                  <a:pt x="0" y="0"/>
                </a:lnTo>
                <a:close/>
              </a:path>
            </a:pathLst>
          </a:custGeom>
          <a:blipFill>
            <a:blip r:embed="rId4">
              <a:alphaModFix amt="68000"/>
            </a:blip>
            <a:stretch>
              <a:fillRect/>
            </a:stretch>
          </a:blipFill>
        </p:spPr>
        <p:txBody>
          <a:bodyPr/>
          <a:lstStyle/>
          <a:p>
            <a:endParaRPr lang="it-IT"/>
          </a:p>
        </p:txBody>
      </p:sp>
      <p:sp>
        <p:nvSpPr>
          <p:cNvPr id="6" name="Freeform 6"/>
          <p:cNvSpPr/>
          <p:nvPr/>
        </p:nvSpPr>
        <p:spPr>
          <a:xfrm rot="1207755">
            <a:off x="14191714" y="5608759"/>
            <a:ext cx="6135171" cy="7102948"/>
          </a:xfrm>
          <a:custGeom>
            <a:avLst/>
            <a:gdLst/>
            <a:ahLst/>
            <a:cxnLst/>
            <a:rect l="l" t="t" r="r" b="b"/>
            <a:pathLst>
              <a:path w="6135171" h="7102948">
                <a:moveTo>
                  <a:pt x="0" y="0"/>
                </a:moveTo>
                <a:lnTo>
                  <a:pt x="6135172" y="0"/>
                </a:lnTo>
                <a:lnTo>
                  <a:pt x="6135172" y="7102948"/>
                </a:lnTo>
                <a:lnTo>
                  <a:pt x="0" y="7102948"/>
                </a:lnTo>
                <a:lnTo>
                  <a:pt x="0" y="0"/>
                </a:lnTo>
                <a:close/>
              </a:path>
            </a:pathLst>
          </a:custGeom>
          <a:blipFill>
            <a:blip r:embed="rId5"/>
            <a:stretch>
              <a:fillRect/>
            </a:stretch>
          </a:blipFill>
        </p:spPr>
        <p:txBody>
          <a:bodyPr/>
          <a:lstStyle/>
          <a:p>
            <a:endParaRPr lang="it-IT"/>
          </a:p>
        </p:txBody>
      </p:sp>
      <p:grpSp>
        <p:nvGrpSpPr>
          <p:cNvPr id="7" name="Group 7"/>
          <p:cNvGrpSpPr/>
          <p:nvPr/>
        </p:nvGrpSpPr>
        <p:grpSpPr>
          <a:xfrm>
            <a:off x="2358925" y="4122916"/>
            <a:ext cx="13570150" cy="2041168"/>
            <a:chOff x="0" y="0"/>
            <a:chExt cx="18093534" cy="2721557"/>
          </a:xfrm>
        </p:grpSpPr>
        <p:sp>
          <p:nvSpPr>
            <p:cNvPr id="8" name="TextBox 8"/>
            <p:cNvSpPr txBox="1"/>
            <p:nvPr/>
          </p:nvSpPr>
          <p:spPr>
            <a:xfrm>
              <a:off x="0" y="102065"/>
              <a:ext cx="18093534" cy="939844"/>
            </a:xfrm>
            <a:prstGeom prst="rect">
              <a:avLst/>
            </a:prstGeom>
          </p:spPr>
          <p:txBody>
            <a:bodyPr lIns="0" tIns="0" rIns="0" bIns="0" rtlCol="0" anchor="t">
              <a:spAutoFit/>
            </a:bodyPr>
            <a:lstStyle/>
            <a:p>
              <a:pPr algn="ctr">
                <a:lnSpc>
                  <a:spcPts val="5541"/>
                </a:lnSpc>
              </a:pPr>
              <a:r>
                <a:rPr lang="en-US" sz="4695" b="1">
                  <a:solidFill>
                    <a:srgbClr val="FFFFFF"/>
                  </a:solidFill>
                  <a:latin typeface="HK Grotesk Medium"/>
                  <a:ea typeface="HK Grotesk Medium"/>
                  <a:cs typeface="HK Grotesk Medium"/>
                  <a:sym typeface="HK Grotesk Medium"/>
                </a:rPr>
                <a:t>"Inserisci qui una citazione o una frase di valore."</a:t>
              </a:r>
            </a:p>
          </p:txBody>
        </p:sp>
        <p:sp>
          <p:nvSpPr>
            <p:cNvPr id="9" name="TextBox 9"/>
            <p:cNvSpPr txBox="1"/>
            <p:nvPr/>
          </p:nvSpPr>
          <p:spPr>
            <a:xfrm>
              <a:off x="2024162" y="1961345"/>
              <a:ext cx="14045209" cy="755350"/>
            </a:xfrm>
            <a:prstGeom prst="rect">
              <a:avLst/>
            </a:prstGeom>
          </p:spPr>
          <p:txBody>
            <a:bodyPr lIns="0" tIns="0" rIns="0" bIns="0" rtlCol="0" anchor="t">
              <a:spAutoFit/>
            </a:bodyPr>
            <a:lstStyle/>
            <a:p>
              <a:pPr algn="ctr">
                <a:lnSpc>
                  <a:spcPts val="4680"/>
                </a:lnSpc>
              </a:pPr>
              <a:r>
                <a:rPr lang="en-US" sz="3600" b="1">
                  <a:solidFill>
                    <a:srgbClr val="FFFFFF"/>
                  </a:solidFill>
                  <a:latin typeface="Halant Medium"/>
                  <a:ea typeface="Halant Medium"/>
                  <a:cs typeface="Halant Medium"/>
                  <a:sym typeface="Halant Medium"/>
                </a:rPr>
                <a:t>-Citazione</a:t>
              </a:r>
            </a:p>
          </p:txBody>
        </p:sp>
      </p:grpSp>
      <p:sp>
        <p:nvSpPr>
          <p:cNvPr id="10" name="TextBox 10"/>
          <p:cNvSpPr txBox="1"/>
          <p:nvPr/>
        </p:nvSpPr>
        <p:spPr>
          <a:xfrm>
            <a:off x="5280518" y="668592"/>
            <a:ext cx="7726964" cy="1642675"/>
          </a:xfrm>
          <a:prstGeom prst="rect">
            <a:avLst/>
          </a:prstGeom>
        </p:spPr>
        <p:txBody>
          <a:bodyPr lIns="0" tIns="0" rIns="0" bIns="0" rtlCol="0" anchor="t">
            <a:spAutoFit/>
          </a:bodyPr>
          <a:lstStyle/>
          <a:p>
            <a:pPr algn="ctr">
              <a:lnSpc>
                <a:spcPts val="6457"/>
              </a:lnSpc>
            </a:pPr>
            <a:r>
              <a:rPr lang="en-US" sz="5472" b="1">
                <a:solidFill>
                  <a:srgbClr val="000000"/>
                </a:solidFill>
                <a:latin typeface="HK Grotesk Bold"/>
                <a:ea typeface="HK Grotesk Bold"/>
                <a:cs typeface="HK Grotesk Bold"/>
                <a:sym typeface="HK Grotesk Bold"/>
              </a:rPr>
              <a:t>Mete suggerite dal Dipartimento</a:t>
            </a:r>
          </a:p>
        </p:txBody>
      </p:sp>
      <p:sp>
        <p:nvSpPr>
          <p:cNvPr id="11" name="TextBox 11"/>
          <p:cNvSpPr txBox="1"/>
          <p:nvPr/>
        </p:nvSpPr>
        <p:spPr>
          <a:xfrm>
            <a:off x="3721866" y="2802235"/>
            <a:ext cx="10619168" cy="3083687"/>
          </a:xfrm>
          <a:prstGeom prst="rect">
            <a:avLst/>
          </a:prstGeom>
        </p:spPr>
        <p:txBody>
          <a:bodyPr lIns="0" tIns="0" rIns="0" bIns="0" rtlCol="0" anchor="t">
            <a:spAutoFit/>
          </a:bodyPr>
          <a:lstStyle/>
          <a:p>
            <a:pPr algn="ctr">
              <a:lnSpc>
                <a:spcPts val="3303"/>
              </a:lnSpc>
            </a:pPr>
            <a:r>
              <a:rPr lang="en-US" sz="2799">
                <a:solidFill>
                  <a:srgbClr val="000000"/>
                </a:solidFill>
                <a:latin typeface="HK Grotesk"/>
                <a:ea typeface="HK Grotesk"/>
                <a:cs typeface="HK Grotesk"/>
                <a:sym typeface="HK Grotesk"/>
              </a:rPr>
              <a:t>Nelle prossime pagine sono descritti sinteticamente alcuni contesti educativi e scolastici che hanno già ospitato studenti e studentesse in mobilità e sono disponibili ad accogliere nuovi progetti di tirocinio. </a:t>
            </a:r>
          </a:p>
          <a:p>
            <a:pPr algn="ctr">
              <a:lnSpc>
                <a:spcPts val="1179"/>
              </a:lnSpc>
            </a:pPr>
            <a:endParaRPr lang="en-US" sz="2799">
              <a:solidFill>
                <a:srgbClr val="000000"/>
              </a:solidFill>
              <a:latin typeface="HK Grotesk"/>
              <a:ea typeface="HK Grotesk"/>
              <a:cs typeface="HK Grotesk"/>
              <a:sym typeface="HK Grotesk"/>
            </a:endParaRPr>
          </a:p>
          <a:p>
            <a:pPr algn="ctr">
              <a:lnSpc>
                <a:spcPts val="3303"/>
              </a:lnSpc>
            </a:pPr>
            <a:r>
              <a:rPr lang="en-US" sz="2799">
                <a:solidFill>
                  <a:srgbClr val="000000"/>
                </a:solidFill>
                <a:latin typeface="HK Grotesk"/>
                <a:ea typeface="HK Grotesk"/>
                <a:cs typeface="HK Grotesk"/>
                <a:sym typeface="HK Grotesk"/>
              </a:rPr>
              <a:t>Si tratta prevalentemente di contesti scolastici e educativi; vi invitiamo tuttavia a contattarli per verificare se sono presenti attività o progetto maggiormente in linea con la struttura del vostro tirocinio e con i vostri interessi professionali</a:t>
            </a:r>
          </a:p>
        </p:txBody>
      </p:sp>
      <p:sp>
        <p:nvSpPr>
          <p:cNvPr id="12" name="TextBox 12"/>
          <p:cNvSpPr txBox="1"/>
          <p:nvPr/>
        </p:nvSpPr>
        <p:spPr>
          <a:xfrm>
            <a:off x="3365703" y="6164084"/>
            <a:ext cx="10975331" cy="1683512"/>
          </a:xfrm>
          <a:prstGeom prst="rect">
            <a:avLst/>
          </a:prstGeom>
        </p:spPr>
        <p:txBody>
          <a:bodyPr lIns="0" tIns="0" rIns="0" bIns="0" rtlCol="0" anchor="t">
            <a:spAutoFit/>
          </a:bodyPr>
          <a:lstStyle/>
          <a:p>
            <a:pPr algn="ctr">
              <a:lnSpc>
                <a:spcPts val="3303"/>
              </a:lnSpc>
            </a:pPr>
            <a:r>
              <a:rPr lang="en-US" sz="2799">
                <a:solidFill>
                  <a:srgbClr val="000000"/>
                </a:solidFill>
                <a:latin typeface="HK Grotesk"/>
                <a:ea typeface="HK Grotesk"/>
                <a:cs typeface="HK Grotesk"/>
                <a:sym typeface="HK Grotesk"/>
              </a:rPr>
              <a:t>Prima di contattare le mete riportate di seguito è necessario predisporre una </a:t>
            </a:r>
            <a:r>
              <a:rPr lang="en-US" sz="2799" b="1">
                <a:solidFill>
                  <a:srgbClr val="000000"/>
                </a:solidFill>
                <a:latin typeface="HK Grotesk Bold"/>
                <a:ea typeface="HK Grotesk Bold"/>
                <a:cs typeface="HK Grotesk Bold"/>
                <a:sym typeface="HK Grotesk Bold"/>
              </a:rPr>
              <a:t>lettera motivazionale</a:t>
            </a:r>
            <a:r>
              <a:rPr lang="en-US" sz="2799">
                <a:solidFill>
                  <a:srgbClr val="000000"/>
                </a:solidFill>
                <a:latin typeface="HK Grotesk"/>
                <a:ea typeface="HK Grotesk"/>
                <a:cs typeface="HK Grotesk"/>
                <a:sym typeface="HK Grotesk"/>
              </a:rPr>
              <a:t> da far </a:t>
            </a:r>
            <a:r>
              <a:rPr lang="en-US" sz="2799" b="1">
                <a:solidFill>
                  <a:srgbClr val="000000"/>
                </a:solidFill>
                <a:latin typeface="HK Grotesk Bold"/>
                <a:ea typeface="HK Grotesk Bold"/>
                <a:cs typeface="HK Grotesk Bold"/>
                <a:sym typeface="HK Grotesk Bold"/>
              </a:rPr>
              <a:t>approvare </a:t>
            </a:r>
            <a:r>
              <a:rPr lang="en-US" sz="2799">
                <a:solidFill>
                  <a:srgbClr val="000000"/>
                </a:solidFill>
                <a:latin typeface="HK Grotesk"/>
                <a:ea typeface="HK Grotesk"/>
                <a:cs typeface="HK Grotesk"/>
                <a:sym typeface="HK Grotesk"/>
              </a:rPr>
              <a:t>al </a:t>
            </a:r>
            <a:r>
              <a:rPr lang="en-US" sz="2799" b="1">
                <a:solidFill>
                  <a:srgbClr val="000000"/>
                </a:solidFill>
                <a:latin typeface="HK Grotesk Bold"/>
                <a:ea typeface="HK Grotesk Bold"/>
                <a:cs typeface="HK Grotesk Bold"/>
                <a:sym typeface="HK Grotesk Bold"/>
              </a:rPr>
              <a:t>referente Erasmus del proprio CdS</a:t>
            </a:r>
            <a:r>
              <a:rPr lang="en-US" sz="2799">
                <a:solidFill>
                  <a:srgbClr val="000000"/>
                </a:solidFill>
                <a:latin typeface="HK Grotesk"/>
                <a:ea typeface="HK Grotesk"/>
                <a:cs typeface="HK Grotesk"/>
                <a:sym typeface="HK Grotesk"/>
              </a:rPr>
              <a:t> (e che successivamente sarà inviata all’ente ospitante)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564986" y="-3282418"/>
            <a:ext cx="7027814" cy="6254754"/>
          </a:xfrm>
          <a:custGeom>
            <a:avLst/>
            <a:gdLst/>
            <a:ahLst/>
            <a:cxnLst/>
            <a:rect l="l" t="t" r="r" b="b"/>
            <a:pathLst>
              <a:path w="7027814" h="6254754">
                <a:moveTo>
                  <a:pt x="0" y="0"/>
                </a:moveTo>
                <a:lnTo>
                  <a:pt x="7027814" y="0"/>
                </a:lnTo>
                <a:lnTo>
                  <a:pt x="7027814" y="6254755"/>
                </a:lnTo>
                <a:lnTo>
                  <a:pt x="0" y="6254755"/>
                </a:lnTo>
                <a:lnTo>
                  <a:pt x="0" y="0"/>
                </a:lnTo>
                <a:close/>
              </a:path>
            </a:pathLst>
          </a:custGeom>
          <a:blipFill>
            <a:blip r:embed="rId2"/>
            <a:stretch>
              <a:fillRect/>
            </a:stretch>
          </a:blipFill>
        </p:spPr>
        <p:txBody>
          <a:bodyPr/>
          <a:lstStyle/>
          <a:p>
            <a:endParaRPr lang="it-IT"/>
          </a:p>
        </p:txBody>
      </p:sp>
      <p:sp>
        <p:nvSpPr>
          <p:cNvPr id="3" name="Freeform 3"/>
          <p:cNvSpPr/>
          <p:nvPr/>
        </p:nvSpPr>
        <p:spPr>
          <a:xfrm rot="9490257">
            <a:off x="7989172" y="8611142"/>
            <a:ext cx="2546291" cy="2412611"/>
          </a:xfrm>
          <a:custGeom>
            <a:avLst/>
            <a:gdLst/>
            <a:ahLst/>
            <a:cxnLst/>
            <a:rect l="l" t="t" r="r" b="b"/>
            <a:pathLst>
              <a:path w="2546291" h="2412611">
                <a:moveTo>
                  <a:pt x="0" y="0"/>
                </a:moveTo>
                <a:lnTo>
                  <a:pt x="2546291" y="0"/>
                </a:lnTo>
                <a:lnTo>
                  <a:pt x="2546291" y="2412611"/>
                </a:lnTo>
                <a:lnTo>
                  <a:pt x="0" y="2412611"/>
                </a:lnTo>
                <a:lnTo>
                  <a:pt x="0" y="0"/>
                </a:lnTo>
                <a:close/>
              </a:path>
            </a:pathLst>
          </a:custGeom>
          <a:blipFill>
            <a:blip r:embed="rId3"/>
            <a:stretch>
              <a:fillRect/>
            </a:stretch>
          </a:blipFill>
        </p:spPr>
        <p:txBody>
          <a:bodyPr/>
          <a:lstStyle/>
          <a:p>
            <a:endParaRPr lang="it-IT"/>
          </a:p>
        </p:txBody>
      </p:sp>
      <p:sp>
        <p:nvSpPr>
          <p:cNvPr id="4" name="Freeform 4"/>
          <p:cNvSpPr/>
          <p:nvPr/>
        </p:nvSpPr>
        <p:spPr>
          <a:xfrm rot="6148233">
            <a:off x="12976018" y="3273608"/>
            <a:ext cx="6861060" cy="6560888"/>
          </a:xfrm>
          <a:custGeom>
            <a:avLst/>
            <a:gdLst/>
            <a:ahLst/>
            <a:cxnLst/>
            <a:rect l="l" t="t" r="r" b="b"/>
            <a:pathLst>
              <a:path w="6861060" h="6560888">
                <a:moveTo>
                  <a:pt x="0" y="0"/>
                </a:moveTo>
                <a:lnTo>
                  <a:pt x="6861060" y="0"/>
                </a:lnTo>
                <a:lnTo>
                  <a:pt x="6861060" y="6560888"/>
                </a:lnTo>
                <a:lnTo>
                  <a:pt x="0" y="6560888"/>
                </a:lnTo>
                <a:lnTo>
                  <a:pt x="0" y="0"/>
                </a:lnTo>
                <a:close/>
              </a:path>
            </a:pathLst>
          </a:custGeom>
          <a:blipFill>
            <a:blip r:embed="rId4"/>
            <a:stretch>
              <a:fillRect/>
            </a:stretch>
          </a:blipFill>
        </p:spPr>
        <p:txBody>
          <a:bodyPr/>
          <a:lstStyle/>
          <a:p>
            <a:endParaRPr lang="it-IT"/>
          </a:p>
        </p:txBody>
      </p:sp>
      <p:sp>
        <p:nvSpPr>
          <p:cNvPr id="5" name="TextBox 5"/>
          <p:cNvSpPr txBox="1"/>
          <p:nvPr/>
        </p:nvSpPr>
        <p:spPr>
          <a:xfrm>
            <a:off x="809306" y="1028700"/>
            <a:ext cx="10698207" cy="1191260"/>
          </a:xfrm>
          <a:prstGeom prst="rect">
            <a:avLst/>
          </a:prstGeom>
        </p:spPr>
        <p:txBody>
          <a:bodyPr lIns="0" tIns="0" rIns="0" bIns="0" rtlCol="0" anchor="t">
            <a:spAutoFit/>
          </a:bodyPr>
          <a:lstStyle/>
          <a:p>
            <a:pPr algn="l">
              <a:lnSpc>
                <a:spcPts val="4719"/>
              </a:lnSpc>
            </a:pPr>
            <a:r>
              <a:rPr lang="en-US" sz="3999" b="1">
                <a:solidFill>
                  <a:srgbClr val="4D1354"/>
                </a:solidFill>
                <a:latin typeface="HK Grotesk Bold"/>
                <a:ea typeface="HK Grotesk Bold"/>
                <a:cs typeface="HK Grotesk Bold"/>
                <a:sym typeface="HK Grotesk Bold"/>
              </a:rPr>
              <a:t>Escuela Dante Alighieri (Cordoba, Argentina)</a:t>
            </a:r>
          </a:p>
          <a:p>
            <a:pPr algn="l">
              <a:lnSpc>
                <a:spcPts val="4719"/>
              </a:lnSpc>
            </a:pPr>
            <a:endParaRPr lang="en-US" sz="3999" b="1">
              <a:solidFill>
                <a:srgbClr val="4D1354"/>
              </a:solidFill>
              <a:latin typeface="HK Grotesk Bold"/>
              <a:ea typeface="HK Grotesk Bold"/>
              <a:cs typeface="HK Grotesk Bold"/>
              <a:sym typeface="HK Grotesk Bold"/>
            </a:endParaRPr>
          </a:p>
        </p:txBody>
      </p:sp>
      <p:sp>
        <p:nvSpPr>
          <p:cNvPr id="6" name="TextBox 6"/>
          <p:cNvSpPr txBox="1"/>
          <p:nvPr/>
        </p:nvSpPr>
        <p:spPr>
          <a:xfrm>
            <a:off x="809306" y="2181860"/>
            <a:ext cx="5634950" cy="4277657"/>
          </a:xfrm>
          <a:prstGeom prst="rect">
            <a:avLst/>
          </a:prstGeom>
        </p:spPr>
        <p:txBody>
          <a:bodyPr lIns="0" tIns="0" rIns="0" bIns="0" rtlCol="0" anchor="t">
            <a:spAutoFit/>
          </a:bodyPr>
          <a:lstStyle/>
          <a:p>
            <a:pPr algn="l">
              <a:lnSpc>
                <a:spcPts val="3098"/>
              </a:lnSpc>
              <a:spcBef>
                <a:spcPct val="0"/>
              </a:spcBef>
            </a:pPr>
            <a:r>
              <a:rPr lang="en-US" sz="2213" spc="-22">
                <a:solidFill>
                  <a:srgbClr val="000000"/>
                </a:solidFill>
                <a:latin typeface="Assistant"/>
                <a:ea typeface="Assistant"/>
                <a:cs typeface="Assistant"/>
                <a:sym typeface="Assistant"/>
              </a:rPr>
              <a:t>La Escuela Dante Alighieri è una scuola paritaria bilingue (italiano-spagnolo) situata nella città di Córdoba, in Argentina. Fondata oltre un secolo fa, rappresenta un importante punto di riferimento culturale ed educativo per la comunità italo-argentina dell’intera regione. Accoglie bambini e ragazzi dai tre ai diciotto anni, dalla scuola dell’infanzia alla scuola secondaria di secondo grado, e al suo interno sono presenti differenti professionalità pedagogiche e educative.</a:t>
            </a:r>
          </a:p>
          <a:p>
            <a:pPr algn="l">
              <a:lnSpc>
                <a:spcPts val="3098"/>
              </a:lnSpc>
              <a:spcBef>
                <a:spcPct val="0"/>
              </a:spcBef>
            </a:pPr>
            <a:endParaRPr lang="en-US" sz="2213" spc="-22">
              <a:solidFill>
                <a:srgbClr val="000000"/>
              </a:solidFill>
              <a:latin typeface="Assistant"/>
              <a:ea typeface="Assistant"/>
              <a:cs typeface="Assistant"/>
              <a:sym typeface="Assistant"/>
            </a:endParaRPr>
          </a:p>
        </p:txBody>
      </p:sp>
      <p:sp>
        <p:nvSpPr>
          <p:cNvPr id="7" name="TextBox 7"/>
          <p:cNvSpPr txBox="1"/>
          <p:nvPr/>
        </p:nvSpPr>
        <p:spPr>
          <a:xfrm>
            <a:off x="6822777" y="2181860"/>
            <a:ext cx="5664318" cy="4277657"/>
          </a:xfrm>
          <a:prstGeom prst="rect">
            <a:avLst/>
          </a:prstGeom>
        </p:spPr>
        <p:txBody>
          <a:bodyPr lIns="0" tIns="0" rIns="0" bIns="0" rtlCol="0" anchor="t">
            <a:spAutoFit/>
          </a:bodyPr>
          <a:lstStyle/>
          <a:p>
            <a:pPr algn="l">
              <a:lnSpc>
                <a:spcPts val="3098"/>
              </a:lnSpc>
              <a:spcBef>
                <a:spcPct val="0"/>
              </a:spcBef>
            </a:pPr>
            <a:r>
              <a:rPr lang="en-US" sz="2213" spc="-22">
                <a:solidFill>
                  <a:srgbClr val="000000"/>
                </a:solidFill>
                <a:latin typeface="Assistant"/>
                <a:ea typeface="Assistant"/>
                <a:cs typeface="Assistant"/>
                <a:sym typeface="Assistant"/>
              </a:rPr>
              <a:t>Il percorso educativo si distingue per l’attenzione al bilinguismo, alla cittadinanza attiva, alla multiculturalità e al dialogo tra le culture. I tirocinanti possono osservare e partecipare a progetti didattici bilingui, attività interculturali, metodologie attive e cooperative. La scuola presenta una particolare vocazione all’innovazione didattica e intrattiene è una solida collaborazione con le università locali e con contesti scolastici italiani.</a:t>
            </a:r>
          </a:p>
          <a:p>
            <a:pPr algn="l">
              <a:lnSpc>
                <a:spcPts val="3098"/>
              </a:lnSpc>
              <a:spcBef>
                <a:spcPct val="0"/>
              </a:spcBef>
            </a:pPr>
            <a:endParaRPr lang="en-US" sz="2213" spc="-22">
              <a:solidFill>
                <a:srgbClr val="000000"/>
              </a:solidFill>
              <a:latin typeface="Assistant"/>
              <a:ea typeface="Assistant"/>
              <a:cs typeface="Assistant"/>
              <a:sym typeface="Assistant"/>
            </a:endParaRPr>
          </a:p>
        </p:txBody>
      </p:sp>
      <p:sp>
        <p:nvSpPr>
          <p:cNvPr id="8" name="TextBox 8"/>
          <p:cNvSpPr txBox="1"/>
          <p:nvPr/>
        </p:nvSpPr>
        <p:spPr>
          <a:xfrm>
            <a:off x="809306" y="8771278"/>
            <a:ext cx="1483795" cy="1046170"/>
          </a:xfrm>
          <a:prstGeom prst="rect">
            <a:avLst/>
          </a:prstGeom>
        </p:spPr>
        <p:txBody>
          <a:bodyPr lIns="0" tIns="0" rIns="0" bIns="0" rtlCol="0" anchor="t">
            <a:spAutoFit/>
          </a:bodyPr>
          <a:lstStyle/>
          <a:p>
            <a:pPr marL="0" lvl="0" indent="0" algn="just">
              <a:lnSpc>
                <a:spcPts val="8115"/>
              </a:lnSpc>
              <a:spcBef>
                <a:spcPct val="0"/>
              </a:spcBef>
            </a:pPr>
            <a:r>
              <a:rPr lang="en-US" sz="6877" b="1">
                <a:solidFill>
                  <a:srgbClr val="EB1AA4">
                    <a:alpha val="60000"/>
                  </a:srgbClr>
                </a:solidFill>
                <a:latin typeface="HK Grotesk Bold"/>
                <a:ea typeface="HK Grotesk Bold"/>
                <a:cs typeface="HK Grotesk Bold"/>
                <a:sym typeface="HK Grotesk Bold"/>
              </a:rPr>
              <a:t>15</a:t>
            </a:r>
          </a:p>
        </p:txBody>
      </p:sp>
      <p:sp>
        <p:nvSpPr>
          <p:cNvPr id="9" name="TextBox 9"/>
          <p:cNvSpPr txBox="1"/>
          <p:nvPr/>
        </p:nvSpPr>
        <p:spPr>
          <a:xfrm>
            <a:off x="809306" y="6458717"/>
            <a:ext cx="11355706" cy="1690116"/>
          </a:xfrm>
          <a:prstGeom prst="rect">
            <a:avLst/>
          </a:prstGeom>
        </p:spPr>
        <p:txBody>
          <a:bodyPr lIns="0" tIns="0" rIns="0" bIns="0" rtlCol="0" anchor="t">
            <a:spAutoFit/>
          </a:bodyPr>
          <a:lstStyle/>
          <a:p>
            <a:pPr algn="l">
              <a:lnSpc>
                <a:spcPts val="3431"/>
              </a:lnSpc>
            </a:pPr>
            <a:r>
              <a:rPr lang="en-US" sz="2199" b="1">
                <a:solidFill>
                  <a:srgbClr val="000000"/>
                </a:solidFill>
                <a:latin typeface="Assistant Bold"/>
                <a:ea typeface="Assistant Bold"/>
                <a:cs typeface="Assistant Bold"/>
                <a:sym typeface="Assistant Bold"/>
              </a:rPr>
              <a:t>Contatti</a:t>
            </a:r>
            <a:r>
              <a:rPr lang="en-US" sz="2199">
                <a:solidFill>
                  <a:srgbClr val="000000"/>
                </a:solidFill>
                <a:latin typeface="Assistant"/>
                <a:ea typeface="Assistant"/>
                <a:cs typeface="Assistant"/>
                <a:sym typeface="Assistant"/>
              </a:rPr>
              <a:t>:  escueladante@escueladante.edu.ar / https://escueladantecordoba.edu.ar/</a:t>
            </a:r>
          </a:p>
          <a:p>
            <a:pPr algn="l">
              <a:lnSpc>
                <a:spcPts val="3431"/>
              </a:lnSpc>
            </a:pPr>
            <a:r>
              <a:rPr lang="en-US" sz="2199" b="1">
                <a:solidFill>
                  <a:srgbClr val="000000"/>
                </a:solidFill>
                <a:latin typeface="Assistant Bold"/>
                <a:ea typeface="Assistant Bold"/>
                <a:cs typeface="Assistant Bold"/>
                <a:sym typeface="Assistant Bold"/>
              </a:rPr>
              <a:t>Referente</a:t>
            </a:r>
            <a:r>
              <a:rPr lang="en-US" sz="2199">
                <a:solidFill>
                  <a:srgbClr val="000000"/>
                </a:solidFill>
                <a:latin typeface="Assistant"/>
                <a:ea typeface="Assistant"/>
                <a:cs typeface="Assistant"/>
                <a:sym typeface="Assistant"/>
              </a:rPr>
              <a:t>: Gabriela Bongiovanni (Dirigente Scolastica): </a:t>
            </a:r>
          </a:p>
          <a:p>
            <a:pPr algn="l">
              <a:lnSpc>
                <a:spcPts val="3431"/>
              </a:lnSpc>
            </a:pPr>
            <a:r>
              <a:rPr lang="en-US" sz="2199">
                <a:solidFill>
                  <a:srgbClr val="000000"/>
                </a:solidFill>
                <a:latin typeface="Assistant"/>
                <a:ea typeface="Assistant"/>
                <a:cs typeface="Assistant"/>
                <a:sym typeface="Assistant"/>
              </a:rPr>
              <a:t>gbongiovanni@escueladantecordoba.edu.ar</a:t>
            </a:r>
          </a:p>
          <a:p>
            <a:pPr algn="l">
              <a:lnSpc>
                <a:spcPts val="3431"/>
              </a:lnSpc>
            </a:pPr>
            <a:r>
              <a:rPr lang="en-US" sz="2199" b="1">
                <a:solidFill>
                  <a:srgbClr val="000000"/>
                </a:solidFill>
                <a:latin typeface="Assistant Bold"/>
                <a:ea typeface="Assistant Bold"/>
                <a:cs typeface="Assistant Bold"/>
                <a:sym typeface="Assistant Bold"/>
              </a:rPr>
              <a:t>CdS consigliati</a:t>
            </a:r>
            <a:r>
              <a:rPr lang="en-US" sz="2199">
                <a:solidFill>
                  <a:srgbClr val="000000"/>
                </a:solidFill>
                <a:latin typeface="Assistant"/>
                <a:ea typeface="Assistant"/>
                <a:cs typeface="Assistant"/>
                <a:sym typeface="Assistant"/>
              </a:rPr>
              <a:t>: Scienze della Formazione Primaria, Scienze dell’Educazione, Scienze Pedagogiche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564986" y="-3282418"/>
            <a:ext cx="7027814" cy="6254754"/>
          </a:xfrm>
          <a:custGeom>
            <a:avLst/>
            <a:gdLst/>
            <a:ahLst/>
            <a:cxnLst/>
            <a:rect l="l" t="t" r="r" b="b"/>
            <a:pathLst>
              <a:path w="7027814" h="6254754">
                <a:moveTo>
                  <a:pt x="0" y="0"/>
                </a:moveTo>
                <a:lnTo>
                  <a:pt x="7027814" y="0"/>
                </a:lnTo>
                <a:lnTo>
                  <a:pt x="7027814" y="6254755"/>
                </a:lnTo>
                <a:lnTo>
                  <a:pt x="0" y="6254755"/>
                </a:lnTo>
                <a:lnTo>
                  <a:pt x="0" y="0"/>
                </a:lnTo>
                <a:close/>
              </a:path>
            </a:pathLst>
          </a:custGeom>
          <a:blipFill>
            <a:blip r:embed="rId2"/>
            <a:stretch>
              <a:fillRect/>
            </a:stretch>
          </a:blipFill>
        </p:spPr>
        <p:txBody>
          <a:bodyPr/>
          <a:lstStyle/>
          <a:p>
            <a:endParaRPr lang="it-IT"/>
          </a:p>
        </p:txBody>
      </p:sp>
      <p:sp>
        <p:nvSpPr>
          <p:cNvPr id="3" name="Freeform 3"/>
          <p:cNvSpPr/>
          <p:nvPr/>
        </p:nvSpPr>
        <p:spPr>
          <a:xfrm rot="9490257">
            <a:off x="7989172" y="8611142"/>
            <a:ext cx="2546291" cy="2412611"/>
          </a:xfrm>
          <a:custGeom>
            <a:avLst/>
            <a:gdLst/>
            <a:ahLst/>
            <a:cxnLst/>
            <a:rect l="l" t="t" r="r" b="b"/>
            <a:pathLst>
              <a:path w="2546291" h="2412611">
                <a:moveTo>
                  <a:pt x="0" y="0"/>
                </a:moveTo>
                <a:lnTo>
                  <a:pt x="2546291" y="0"/>
                </a:lnTo>
                <a:lnTo>
                  <a:pt x="2546291" y="2412611"/>
                </a:lnTo>
                <a:lnTo>
                  <a:pt x="0" y="2412611"/>
                </a:lnTo>
                <a:lnTo>
                  <a:pt x="0" y="0"/>
                </a:lnTo>
                <a:close/>
              </a:path>
            </a:pathLst>
          </a:custGeom>
          <a:blipFill>
            <a:blip r:embed="rId3"/>
            <a:stretch>
              <a:fillRect/>
            </a:stretch>
          </a:blipFill>
        </p:spPr>
        <p:txBody>
          <a:bodyPr/>
          <a:lstStyle/>
          <a:p>
            <a:endParaRPr lang="it-IT"/>
          </a:p>
        </p:txBody>
      </p:sp>
      <p:sp>
        <p:nvSpPr>
          <p:cNvPr id="4" name="Freeform 4"/>
          <p:cNvSpPr/>
          <p:nvPr/>
        </p:nvSpPr>
        <p:spPr>
          <a:xfrm rot="6148233">
            <a:off x="12976018" y="3273608"/>
            <a:ext cx="6861060" cy="6560888"/>
          </a:xfrm>
          <a:custGeom>
            <a:avLst/>
            <a:gdLst/>
            <a:ahLst/>
            <a:cxnLst/>
            <a:rect l="l" t="t" r="r" b="b"/>
            <a:pathLst>
              <a:path w="6861060" h="6560888">
                <a:moveTo>
                  <a:pt x="0" y="0"/>
                </a:moveTo>
                <a:lnTo>
                  <a:pt x="6861060" y="0"/>
                </a:lnTo>
                <a:lnTo>
                  <a:pt x="6861060" y="6560888"/>
                </a:lnTo>
                <a:lnTo>
                  <a:pt x="0" y="6560888"/>
                </a:lnTo>
                <a:lnTo>
                  <a:pt x="0" y="0"/>
                </a:lnTo>
                <a:close/>
              </a:path>
            </a:pathLst>
          </a:custGeom>
          <a:blipFill>
            <a:blip r:embed="rId4"/>
            <a:stretch>
              <a:fillRect/>
            </a:stretch>
          </a:blipFill>
        </p:spPr>
        <p:txBody>
          <a:bodyPr/>
          <a:lstStyle/>
          <a:p>
            <a:endParaRPr lang="it-IT"/>
          </a:p>
        </p:txBody>
      </p:sp>
      <p:sp>
        <p:nvSpPr>
          <p:cNvPr id="5" name="TextBox 5"/>
          <p:cNvSpPr txBox="1"/>
          <p:nvPr/>
        </p:nvSpPr>
        <p:spPr>
          <a:xfrm>
            <a:off x="858060" y="1028700"/>
            <a:ext cx="10698207" cy="600710"/>
          </a:xfrm>
          <a:prstGeom prst="rect">
            <a:avLst/>
          </a:prstGeom>
        </p:spPr>
        <p:txBody>
          <a:bodyPr lIns="0" tIns="0" rIns="0" bIns="0" rtlCol="0" anchor="t">
            <a:spAutoFit/>
          </a:bodyPr>
          <a:lstStyle/>
          <a:p>
            <a:pPr algn="l">
              <a:lnSpc>
                <a:spcPts val="4719"/>
              </a:lnSpc>
            </a:pPr>
            <a:r>
              <a:rPr lang="en-US" sz="3999" b="1">
                <a:solidFill>
                  <a:srgbClr val="4D1354"/>
                </a:solidFill>
                <a:latin typeface="HK Grotesk Bold"/>
                <a:ea typeface="HK Grotesk Bold"/>
                <a:cs typeface="HK Grotesk Bold"/>
                <a:sym typeface="HK Grotesk Bold"/>
              </a:rPr>
              <a:t>Co.As.It. (Sydney, Australia)</a:t>
            </a:r>
          </a:p>
        </p:txBody>
      </p:sp>
      <p:sp>
        <p:nvSpPr>
          <p:cNvPr id="6" name="TextBox 6"/>
          <p:cNvSpPr txBox="1"/>
          <p:nvPr/>
        </p:nvSpPr>
        <p:spPr>
          <a:xfrm>
            <a:off x="858060" y="2175435"/>
            <a:ext cx="5448300" cy="4084617"/>
          </a:xfrm>
          <a:prstGeom prst="rect">
            <a:avLst/>
          </a:prstGeom>
        </p:spPr>
        <p:txBody>
          <a:bodyPr lIns="0" tIns="0" rIns="0" bIns="0" rtlCol="0" anchor="t">
            <a:spAutoFit/>
          </a:bodyPr>
          <a:lstStyle/>
          <a:p>
            <a:pPr algn="l">
              <a:lnSpc>
                <a:spcPts val="3238"/>
              </a:lnSpc>
              <a:spcBef>
                <a:spcPct val="0"/>
              </a:spcBef>
            </a:pPr>
            <a:r>
              <a:rPr lang="en-US" sz="2313" spc="-23">
                <a:solidFill>
                  <a:srgbClr val="000000"/>
                </a:solidFill>
                <a:latin typeface="Assistant"/>
                <a:ea typeface="Assistant"/>
                <a:cs typeface="Assistant"/>
                <a:sym typeface="Assistant"/>
              </a:rPr>
              <a:t>Co.As.It. è un’organizzazione educativa e culturale, con sede a Sydney, che promuove la lingua e la cultura italiana attraverso numerose attività educative, scolastiche e comunitarie. Il centro include scuole dell’infanzia e primarie bilingui, attività di sostegno linguistico ed educativo, progetti educativi e sociali per la comunità (non solo di origine italiana) e corsi di lingua per adulti.</a:t>
            </a:r>
          </a:p>
          <a:p>
            <a:pPr algn="l">
              <a:lnSpc>
                <a:spcPts val="3238"/>
              </a:lnSpc>
              <a:spcBef>
                <a:spcPct val="0"/>
              </a:spcBef>
            </a:pPr>
            <a:endParaRPr lang="en-US" sz="2313" spc="-23">
              <a:solidFill>
                <a:srgbClr val="000000"/>
              </a:solidFill>
              <a:latin typeface="Assistant"/>
              <a:ea typeface="Assistant"/>
              <a:cs typeface="Assistant"/>
              <a:sym typeface="Assistant"/>
            </a:endParaRPr>
          </a:p>
        </p:txBody>
      </p:sp>
      <p:sp>
        <p:nvSpPr>
          <p:cNvPr id="7" name="TextBox 7"/>
          <p:cNvSpPr txBox="1"/>
          <p:nvPr/>
        </p:nvSpPr>
        <p:spPr>
          <a:xfrm>
            <a:off x="6871531" y="2175435"/>
            <a:ext cx="5664318" cy="3675042"/>
          </a:xfrm>
          <a:prstGeom prst="rect">
            <a:avLst/>
          </a:prstGeom>
        </p:spPr>
        <p:txBody>
          <a:bodyPr lIns="0" tIns="0" rIns="0" bIns="0" rtlCol="0" anchor="t">
            <a:spAutoFit/>
          </a:bodyPr>
          <a:lstStyle/>
          <a:p>
            <a:pPr algn="l">
              <a:lnSpc>
                <a:spcPts val="3238"/>
              </a:lnSpc>
              <a:spcBef>
                <a:spcPct val="0"/>
              </a:spcBef>
            </a:pPr>
            <a:r>
              <a:rPr lang="en-US" sz="2313" spc="-23">
                <a:solidFill>
                  <a:srgbClr val="000000"/>
                </a:solidFill>
                <a:latin typeface="Assistant"/>
                <a:ea typeface="Assistant"/>
                <a:cs typeface="Assistant"/>
                <a:sym typeface="Assistant"/>
              </a:rPr>
              <a:t>I tirocinanti possono partecipare a progetti educativi presso scuole bilingui, osservare e condurre attività didattiche in lingua italiana e inglese, partecipare a servizi educativi e sociali con un ruolo di affiancamento alle diverse figure professionale presenti nel centro. L’ambiente si distingue per dinamicità e per la ricchezza di progetti e servizi educativi, sociali e scolastici.</a:t>
            </a:r>
          </a:p>
        </p:txBody>
      </p:sp>
      <p:sp>
        <p:nvSpPr>
          <p:cNvPr id="8" name="TextBox 8"/>
          <p:cNvSpPr txBox="1"/>
          <p:nvPr/>
        </p:nvSpPr>
        <p:spPr>
          <a:xfrm>
            <a:off x="858060" y="8741267"/>
            <a:ext cx="1483795" cy="1046170"/>
          </a:xfrm>
          <a:prstGeom prst="rect">
            <a:avLst/>
          </a:prstGeom>
        </p:spPr>
        <p:txBody>
          <a:bodyPr lIns="0" tIns="0" rIns="0" bIns="0" rtlCol="0" anchor="t">
            <a:spAutoFit/>
          </a:bodyPr>
          <a:lstStyle/>
          <a:p>
            <a:pPr marL="0" lvl="0" indent="0" algn="just">
              <a:lnSpc>
                <a:spcPts val="8115"/>
              </a:lnSpc>
              <a:spcBef>
                <a:spcPct val="0"/>
              </a:spcBef>
            </a:pPr>
            <a:r>
              <a:rPr lang="en-US" sz="6877" b="1">
                <a:solidFill>
                  <a:srgbClr val="EB1AA4">
                    <a:alpha val="60000"/>
                  </a:srgbClr>
                </a:solidFill>
                <a:latin typeface="HK Grotesk Bold"/>
                <a:ea typeface="HK Grotesk Bold"/>
                <a:cs typeface="HK Grotesk Bold"/>
                <a:sym typeface="HK Grotesk Bold"/>
              </a:rPr>
              <a:t>16</a:t>
            </a:r>
          </a:p>
        </p:txBody>
      </p:sp>
      <p:sp>
        <p:nvSpPr>
          <p:cNvPr id="9" name="TextBox 9"/>
          <p:cNvSpPr txBox="1"/>
          <p:nvPr/>
        </p:nvSpPr>
        <p:spPr>
          <a:xfrm>
            <a:off x="858060" y="6777502"/>
            <a:ext cx="11369635" cy="1261491"/>
          </a:xfrm>
          <a:prstGeom prst="rect">
            <a:avLst/>
          </a:prstGeom>
        </p:spPr>
        <p:txBody>
          <a:bodyPr lIns="0" tIns="0" rIns="0" bIns="0" rtlCol="0" anchor="t">
            <a:spAutoFit/>
          </a:bodyPr>
          <a:lstStyle/>
          <a:p>
            <a:pPr algn="l">
              <a:lnSpc>
                <a:spcPts val="3431"/>
              </a:lnSpc>
            </a:pPr>
            <a:r>
              <a:rPr lang="en-US" sz="2199" b="1">
                <a:solidFill>
                  <a:srgbClr val="000000"/>
                </a:solidFill>
                <a:latin typeface="Assistant Bold"/>
                <a:ea typeface="Assistant Bold"/>
                <a:cs typeface="Assistant Bold"/>
                <a:sym typeface="Assistant Bold"/>
              </a:rPr>
              <a:t>Contatti</a:t>
            </a:r>
            <a:r>
              <a:rPr lang="en-US" sz="2199">
                <a:solidFill>
                  <a:srgbClr val="000000"/>
                </a:solidFill>
                <a:latin typeface="Assistant"/>
                <a:ea typeface="Assistant"/>
                <a:cs typeface="Assistant"/>
                <a:sym typeface="Assistant"/>
              </a:rPr>
              <a:t>:  info@coasit.org.au / https://www.coasit.org.au/</a:t>
            </a:r>
          </a:p>
          <a:p>
            <a:pPr algn="l">
              <a:lnSpc>
                <a:spcPts val="3431"/>
              </a:lnSpc>
            </a:pPr>
            <a:r>
              <a:rPr lang="en-US" sz="2199" b="1">
                <a:solidFill>
                  <a:srgbClr val="000000"/>
                </a:solidFill>
                <a:latin typeface="Assistant Bold"/>
                <a:ea typeface="Assistant Bold"/>
                <a:cs typeface="Assistant Bold"/>
                <a:sym typeface="Assistant Bold"/>
              </a:rPr>
              <a:t>Referente</a:t>
            </a:r>
            <a:r>
              <a:rPr lang="en-US" sz="2199">
                <a:solidFill>
                  <a:srgbClr val="000000"/>
                </a:solidFill>
                <a:latin typeface="Assistant"/>
                <a:ea typeface="Assistant"/>
                <a:cs typeface="Assistant"/>
                <a:sym typeface="Assistant"/>
              </a:rPr>
              <a:t>: Sara Villela (Dirigente del centro): sara.villella@coasit.org.au</a:t>
            </a:r>
          </a:p>
          <a:p>
            <a:pPr algn="l">
              <a:lnSpc>
                <a:spcPts val="3431"/>
              </a:lnSpc>
            </a:pPr>
            <a:r>
              <a:rPr lang="en-US" sz="2199" b="1">
                <a:solidFill>
                  <a:srgbClr val="000000"/>
                </a:solidFill>
                <a:latin typeface="Assistant Bold"/>
                <a:ea typeface="Assistant Bold"/>
                <a:cs typeface="Assistant Bold"/>
                <a:sym typeface="Assistant Bold"/>
              </a:rPr>
              <a:t>CdS consigliati:</a:t>
            </a:r>
            <a:r>
              <a:rPr lang="en-US" sz="2199">
                <a:solidFill>
                  <a:srgbClr val="000000"/>
                </a:solidFill>
                <a:latin typeface="Assistant"/>
                <a:ea typeface="Assistant"/>
                <a:cs typeface="Assistant"/>
                <a:sym typeface="Assistant"/>
              </a:rPr>
              <a:t> Scienze della Formazione Primaria, Scienze dell’Educazione, Scienze Pedagogiche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564986" y="-3282418"/>
            <a:ext cx="7027814" cy="6254754"/>
          </a:xfrm>
          <a:custGeom>
            <a:avLst/>
            <a:gdLst/>
            <a:ahLst/>
            <a:cxnLst/>
            <a:rect l="l" t="t" r="r" b="b"/>
            <a:pathLst>
              <a:path w="7027814" h="6254754">
                <a:moveTo>
                  <a:pt x="0" y="0"/>
                </a:moveTo>
                <a:lnTo>
                  <a:pt x="7027814" y="0"/>
                </a:lnTo>
                <a:lnTo>
                  <a:pt x="7027814" y="6254755"/>
                </a:lnTo>
                <a:lnTo>
                  <a:pt x="0" y="6254755"/>
                </a:lnTo>
                <a:lnTo>
                  <a:pt x="0" y="0"/>
                </a:lnTo>
                <a:close/>
              </a:path>
            </a:pathLst>
          </a:custGeom>
          <a:blipFill>
            <a:blip r:embed="rId2"/>
            <a:stretch>
              <a:fillRect/>
            </a:stretch>
          </a:blipFill>
        </p:spPr>
        <p:txBody>
          <a:bodyPr/>
          <a:lstStyle/>
          <a:p>
            <a:endParaRPr lang="it-IT"/>
          </a:p>
        </p:txBody>
      </p:sp>
      <p:sp>
        <p:nvSpPr>
          <p:cNvPr id="3" name="Freeform 3"/>
          <p:cNvSpPr/>
          <p:nvPr/>
        </p:nvSpPr>
        <p:spPr>
          <a:xfrm rot="9490257">
            <a:off x="7989172" y="8611142"/>
            <a:ext cx="2546291" cy="2412611"/>
          </a:xfrm>
          <a:custGeom>
            <a:avLst/>
            <a:gdLst/>
            <a:ahLst/>
            <a:cxnLst/>
            <a:rect l="l" t="t" r="r" b="b"/>
            <a:pathLst>
              <a:path w="2546291" h="2412611">
                <a:moveTo>
                  <a:pt x="0" y="0"/>
                </a:moveTo>
                <a:lnTo>
                  <a:pt x="2546291" y="0"/>
                </a:lnTo>
                <a:lnTo>
                  <a:pt x="2546291" y="2412611"/>
                </a:lnTo>
                <a:lnTo>
                  <a:pt x="0" y="2412611"/>
                </a:lnTo>
                <a:lnTo>
                  <a:pt x="0" y="0"/>
                </a:lnTo>
                <a:close/>
              </a:path>
            </a:pathLst>
          </a:custGeom>
          <a:blipFill>
            <a:blip r:embed="rId3"/>
            <a:stretch>
              <a:fillRect/>
            </a:stretch>
          </a:blipFill>
        </p:spPr>
        <p:txBody>
          <a:bodyPr/>
          <a:lstStyle/>
          <a:p>
            <a:endParaRPr lang="it-IT"/>
          </a:p>
        </p:txBody>
      </p:sp>
      <p:sp>
        <p:nvSpPr>
          <p:cNvPr id="4" name="Freeform 4"/>
          <p:cNvSpPr/>
          <p:nvPr/>
        </p:nvSpPr>
        <p:spPr>
          <a:xfrm rot="6148233">
            <a:off x="12976018" y="3273608"/>
            <a:ext cx="6861060" cy="6560888"/>
          </a:xfrm>
          <a:custGeom>
            <a:avLst/>
            <a:gdLst/>
            <a:ahLst/>
            <a:cxnLst/>
            <a:rect l="l" t="t" r="r" b="b"/>
            <a:pathLst>
              <a:path w="6861060" h="6560888">
                <a:moveTo>
                  <a:pt x="0" y="0"/>
                </a:moveTo>
                <a:lnTo>
                  <a:pt x="6861060" y="0"/>
                </a:lnTo>
                <a:lnTo>
                  <a:pt x="6861060" y="6560888"/>
                </a:lnTo>
                <a:lnTo>
                  <a:pt x="0" y="6560888"/>
                </a:lnTo>
                <a:lnTo>
                  <a:pt x="0" y="0"/>
                </a:lnTo>
                <a:close/>
              </a:path>
            </a:pathLst>
          </a:custGeom>
          <a:blipFill>
            <a:blip r:embed="rId4"/>
            <a:stretch>
              <a:fillRect/>
            </a:stretch>
          </a:blipFill>
        </p:spPr>
        <p:txBody>
          <a:bodyPr/>
          <a:lstStyle/>
          <a:p>
            <a:endParaRPr lang="it-IT"/>
          </a:p>
        </p:txBody>
      </p:sp>
      <p:sp>
        <p:nvSpPr>
          <p:cNvPr id="5" name="TextBox 5"/>
          <p:cNvSpPr txBox="1"/>
          <p:nvPr/>
        </p:nvSpPr>
        <p:spPr>
          <a:xfrm>
            <a:off x="814633" y="1028700"/>
            <a:ext cx="10698207" cy="1191260"/>
          </a:xfrm>
          <a:prstGeom prst="rect">
            <a:avLst/>
          </a:prstGeom>
        </p:spPr>
        <p:txBody>
          <a:bodyPr lIns="0" tIns="0" rIns="0" bIns="0" rtlCol="0" anchor="t">
            <a:spAutoFit/>
          </a:bodyPr>
          <a:lstStyle/>
          <a:p>
            <a:pPr algn="l">
              <a:lnSpc>
                <a:spcPts val="4719"/>
              </a:lnSpc>
            </a:pPr>
            <a:r>
              <a:rPr lang="en-US" sz="3999" b="1">
                <a:solidFill>
                  <a:srgbClr val="4D1354"/>
                </a:solidFill>
                <a:latin typeface="HK Grotesk Bold"/>
                <a:ea typeface="HK Grotesk Bold"/>
                <a:cs typeface="HK Grotesk Bold"/>
                <a:sym typeface="HK Grotesk Bold"/>
              </a:rPr>
              <a:t>Oulu International School (Oulu, Finlandia)</a:t>
            </a:r>
          </a:p>
          <a:p>
            <a:pPr algn="l">
              <a:lnSpc>
                <a:spcPts val="4719"/>
              </a:lnSpc>
            </a:pPr>
            <a:endParaRPr lang="en-US" sz="3999" b="1">
              <a:solidFill>
                <a:srgbClr val="4D1354"/>
              </a:solidFill>
              <a:latin typeface="HK Grotesk Bold"/>
              <a:ea typeface="HK Grotesk Bold"/>
              <a:cs typeface="HK Grotesk Bold"/>
              <a:sym typeface="HK Grotesk Bold"/>
            </a:endParaRPr>
          </a:p>
        </p:txBody>
      </p:sp>
      <p:sp>
        <p:nvSpPr>
          <p:cNvPr id="6" name="TextBox 6"/>
          <p:cNvSpPr txBox="1"/>
          <p:nvPr/>
        </p:nvSpPr>
        <p:spPr>
          <a:xfrm>
            <a:off x="912195" y="2172335"/>
            <a:ext cx="5448300" cy="3415327"/>
          </a:xfrm>
          <a:prstGeom prst="rect">
            <a:avLst/>
          </a:prstGeom>
        </p:spPr>
        <p:txBody>
          <a:bodyPr lIns="0" tIns="0" rIns="0" bIns="0" rtlCol="0" anchor="t">
            <a:spAutoFit/>
          </a:bodyPr>
          <a:lstStyle/>
          <a:p>
            <a:pPr algn="l">
              <a:lnSpc>
                <a:spcPts val="3378"/>
              </a:lnSpc>
              <a:spcBef>
                <a:spcPct val="0"/>
              </a:spcBef>
            </a:pPr>
            <a:r>
              <a:rPr lang="en-US" sz="2413" spc="-24">
                <a:solidFill>
                  <a:srgbClr val="000000"/>
                </a:solidFill>
                <a:latin typeface="Assistant"/>
                <a:ea typeface="Assistant"/>
                <a:cs typeface="Assistant"/>
                <a:sym typeface="Assistant"/>
              </a:rPr>
              <a:t>L’Oulu International School è una scuola pubblica internazionale che accoglie bambini dai 7 ai 16 anni. La lingua veicolare è l’inglese, e il curriculum è quello dell’IB – International Baccalaureate. La scuola è rinomata per la qualità dell’insegnamento, l’attenzione all’inclusione e l’uso di metodologie innovative.</a:t>
            </a:r>
          </a:p>
        </p:txBody>
      </p:sp>
      <p:sp>
        <p:nvSpPr>
          <p:cNvPr id="7" name="TextBox 7"/>
          <p:cNvSpPr txBox="1"/>
          <p:nvPr/>
        </p:nvSpPr>
        <p:spPr>
          <a:xfrm>
            <a:off x="6925666" y="2172335"/>
            <a:ext cx="5664318" cy="3415327"/>
          </a:xfrm>
          <a:prstGeom prst="rect">
            <a:avLst/>
          </a:prstGeom>
        </p:spPr>
        <p:txBody>
          <a:bodyPr lIns="0" tIns="0" rIns="0" bIns="0" rtlCol="0" anchor="t">
            <a:spAutoFit/>
          </a:bodyPr>
          <a:lstStyle/>
          <a:p>
            <a:pPr algn="l">
              <a:lnSpc>
                <a:spcPts val="3378"/>
              </a:lnSpc>
              <a:spcBef>
                <a:spcPct val="0"/>
              </a:spcBef>
            </a:pPr>
            <a:r>
              <a:rPr lang="en-US" sz="2413" spc="-24">
                <a:solidFill>
                  <a:srgbClr val="000000"/>
                </a:solidFill>
                <a:latin typeface="Assistant"/>
                <a:ea typeface="Assistant"/>
                <a:cs typeface="Assistant"/>
                <a:sym typeface="Assistant"/>
              </a:rPr>
              <a:t>Gli studenti tirocinanti possono sperimentare attività didattiche in lingua inglese, osservare pratiche educative che promuovono autonomia e lavorare in un ambiente scolastico multiculturale, con un forte accento sulla cooperazione educativa, l’uso delle tecnologie e lo sviluppo delle competenze di cittadinanza.</a:t>
            </a:r>
          </a:p>
        </p:txBody>
      </p:sp>
      <p:sp>
        <p:nvSpPr>
          <p:cNvPr id="8" name="TextBox 8"/>
          <p:cNvSpPr txBox="1"/>
          <p:nvPr/>
        </p:nvSpPr>
        <p:spPr>
          <a:xfrm>
            <a:off x="814633" y="8741267"/>
            <a:ext cx="1483795" cy="1046170"/>
          </a:xfrm>
          <a:prstGeom prst="rect">
            <a:avLst/>
          </a:prstGeom>
        </p:spPr>
        <p:txBody>
          <a:bodyPr lIns="0" tIns="0" rIns="0" bIns="0" rtlCol="0" anchor="t">
            <a:spAutoFit/>
          </a:bodyPr>
          <a:lstStyle/>
          <a:p>
            <a:pPr marL="0" lvl="0" indent="0" algn="just">
              <a:lnSpc>
                <a:spcPts val="8115"/>
              </a:lnSpc>
              <a:spcBef>
                <a:spcPct val="0"/>
              </a:spcBef>
            </a:pPr>
            <a:r>
              <a:rPr lang="en-US" sz="6877" b="1">
                <a:solidFill>
                  <a:srgbClr val="EB1AA4">
                    <a:alpha val="60000"/>
                  </a:srgbClr>
                </a:solidFill>
                <a:latin typeface="HK Grotesk Bold"/>
                <a:ea typeface="HK Grotesk Bold"/>
                <a:cs typeface="HK Grotesk Bold"/>
                <a:sym typeface="HK Grotesk Bold"/>
              </a:rPr>
              <a:t>17</a:t>
            </a:r>
          </a:p>
        </p:txBody>
      </p:sp>
      <p:sp>
        <p:nvSpPr>
          <p:cNvPr id="9" name="TextBox 9"/>
          <p:cNvSpPr txBox="1"/>
          <p:nvPr/>
        </p:nvSpPr>
        <p:spPr>
          <a:xfrm>
            <a:off x="814633" y="6425126"/>
            <a:ext cx="11872912" cy="1314069"/>
          </a:xfrm>
          <a:prstGeom prst="rect">
            <a:avLst/>
          </a:prstGeom>
        </p:spPr>
        <p:txBody>
          <a:bodyPr lIns="0" tIns="0" rIns="0" bIns="0" rtlCol="0" anchor="t">
            <a:spAutoFit/>
          </a:bodyPr>
          <a:lstStyle/>
          <a:p>
            <a:pPr algn="l">
              <a:lnSpc>
                <a:spcPts val="3587"/>
              </a:lnSpc>
            </a:pPr>
            <a:r>
              <a:rPr lang="en-US" sz="2299" b="1">
                <a:solidFill>
                  <a:srgbClr val="000000"/>
                </a:solidFill>
                <a:latin typeface="Assistant Bold"/>
                <a:ea typeface="Assistant Bold"/>
                <a:cs typeface="Assistant Bold"/>
                <a:sym typeface="Assistant Bold"/>
              </a:rPr>
              <a:t>Contatti</a:t>
            </a:r>
            <a:r>
              <a:rPr lang="en-US" sz="2299">
                <a:solidFill>
                  <a:srgbClr val="000000"/>
                </a:solidFill>
                <a:latin typeface="Assistant"/>
                <a:ea typeface="Assistant"/>
                <a:cs typeface="Assistant"/>
                <a:sym typeface="Assistant"/>
              </a:rPr>
              <a:t>: https://www.ouka.fi/en/oulu-international-school</a:t>
            </a:r>
          </a:p>
          <a:p>
            <a:pPr algn="l">
              <a:lnSpc>
                <a:spcPts val="3587"/>
              </a:lnSpc>
            </a:pPr>
            <a:r>
              <a:rPr lang="en-US" sz="2299" b="1">
                <a:solidFill>
                  <a:srgbClr val="000000"/>
                </a:solidFill>
                <a:latin typeface="Assistant Bold"/>
                <a:ea typeface="Assistant Bold"/>
                <a:cs typeface="Assistant Bold"/>
                <a:sym typeface="Assistant Bold"/>
              </a:rPr>
              <a:t>Referente</a:t>
            </a:r>
            <a:r>
              <a:rPr lang="en-US" sz="2299">
                <a:solidFill>
                  <a:srgbClr val="000000"/>
                </a:solidFill>
                <a:latin typeface="Assistant"/>
                <a:ea typeface="Assistant"/>
                <a:cs typeface="Assistant"/>
                <a:sym typeface="Assistant"/>
              </a:rPr>
              <a:t>: anneli.jokelainen@eduouka.fi / </a:t>
            </a:r>
          </a:p>
          <a:p>
            <a:pPr algn="l">
              <a:lnSpc>
                <a:spcPts val="3587"/>
              </a:lnSpc>
            </a:pPr>
            <a:r>
              <a:rPr lang="en-US" sz="2299" b="1">
                <a:solidFill>
                  <a:srgbClr val="000000"/>
                </a:solidFill>
                <a:latin typeface="Assistant Bold"/>
                <a:ea typeface="Assistant Bold"/>
                <a:cs typeface="Assistant Bold"/>
                <a:sym typeface="Assistant Bold"/>
              </a:rPr>
              <a:t>CdS consigliati</a:t>
            </a:r>
            <a:r>
              <a:rPr lang="en-US" sz="2299">
                <a:solidFill>
                  <a:srgbClr val="000000"/>
                </a:solidFill>
                <a:latin typeface="Assistant"/>
                <a:ea typeface="Assistant"/>
                <a:cs typeface="Assistant"/>
                <a:sym typeface="Assistant"/>
              </a:rPr>
              <a:t>: Scienze della Formazione Primaria, Scienze dell’Educazione, Scienze Pedagogiche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564986" y="-3282418"/>
            <a:ext cx="7027814" cy="6254754"/>
          </a:xfrm>
          <a:custGeom>
            <a:avLst/>
            <a:gdLst/>
            <a:ahLst/>
            <a:cxnLst/>
            <a:rect l="l" t="t" r="r" b="b"/>
            <a:pathLst>
              <a:path w="7027814" h="6254754">
                <a:moveTo>
                  <a:pt x="0" y="0"/>
                </a:moveTo>
                <a:lnTo>
                  <a:pt x="7027814" y="0"/>
                </a:lnTo>
                <a:lnTo>
                  <a:pt x="7027814" y="6254755"/>
                </a:lnTo>
                <a:lnTo>
                  <a:pt x="0" y="6254755"/>
                </a:lnTo>
                <a:lnTo>
                  <a:pt x="0" y="0"/>
                </a:lnTo>
                <a:close/>
              </a:path>
            </a:pathLst>
          </a:custGeom>
          <a:blipFill>
            <a:blip r:embed="rId2"/>
            <a:stretch>
              <a:fillRect/>
            </a:stretch>
          </a:blipFill>
        </p:spPr>
        <p:txBody>
          <a:bodyPr/>
          <a:lstStyle/>
          <a:p>
            <a:endParaRPr lang="it-IT"/>
          </a:p>
        </p:txBody>
      </p:sp>
      <p:sp>
        <p:nvSpPr>
          <p:cNvPr id="3" name="Freeform 3"/>
          <p:cNvSpPr/>
          <p:nvPr/>
        </p:nvSpPr>
        <p:spPr>
          <a:xfrm rot="9490257">
            <a:off x="7989172" y="8611142"/>
            <a:ext cx="2546291" cy="2412611"/>
          </a:xfrm>
          <a:custGeom>
            <a:avLst/>
            <a:gdLst/>
            <a:ahLst/>
            <a:cxnLst/>
            <a:rect l="l" t="t" r="r" b="b"/>
            <a:pathLst>
              <a:path w="2546291" h="2412611">
                <a:moveTo>
                  <a:pt x="0" y="0"/>
                </a:moveTo>
                <a:lnTo>
                  <a:pt x="2546291" y="0"/>
                </a:lnTo>
                <a:lnTo>
                  <a:pt x="2546291" y="2412611"/>
                </a:lnTo>
                <a:lnTo>
                  <a:pt x="0" y="2412611"/>
                </a:lnTo>
                <a:lnTo>
                  <a:pt x="0" y="0"/>
                </a:lnTo>
                <a:close/>
              </a:path>
            </a:pathLst>
          </a:custGeom>
          <a:blipFill>
            <a:blip r:embed="rId3"/>
            <a:stretch>
              <a:fillRect/>
            </a:stretch>
          </a:blipFill>
        </p:spPr>
        <p:txBody>
          <a:bodyPr/>
          <a:lstStyle/>
          <a:p>
            <a:endParaRPr lang="it-IT"/>
          </a:p>
        </p:txBody>
      </p:sp>
      <p:sp>
        <p:nvSpPr>
          <p:cNvPr id="4" name="Freeform 4"/>
          <p:cNvSpPr/>
          <p:nvPr/>
        </p:nvSpPr>
        <p:spPr>
          <a:xfrm rot="6148233">
            <a:off x="12976018" y="3273608"/>
            <a:ext cx="6861060" cy="6560888"/>
          </a:xfrm>
          <a:custGeom>
            <a:avLst/>
            <a:gdLst/>
            <a:ahLst/>
            <a:cxnLst/>
            <a:rect l="l" t="t" r="r" b="b"/>
            <a:pathLst>
              <a:path w="6861060" h="6560888">
                <a:moveTo>
                  <a:pt x="0" y="0"/>
                </a:moveTo>
                <a:lnTo>
                  <a:pt x="6861060" y="0"/>
                </a:lnTo>
                <a:lnTo>
                  <a:pt x="6861060" y="6560888"/>
                </a:lnTo>
                <a:lnTo>
                  <a:pt x="0" y="6560888"/>
                </a:lnTo>
                <a:lnTo>
                  <a:pt x="0" y="0"/>
                </a:lnTo>
                <a:close/>
              </a:path>
            </a:pathLst>
          </a:custGeom>
          <a:blipFill>
            <a:blip r:embed="rId4"/>
            <a:stretch>
              <a:fillRect/>
            </a:stretch>
          </a:blipFill>
        </p:spPr>
        <p:txBody>
          <a:bodyPr/>
          <a:lstStyle/>
          <a:p>
            <a:endParaRPr lang="it-IT"/>
          </a:p>
        </p:txBody>
      </p:sp>
      <p:sp>
        <p:nvSpPr>
          <p:cNvPr id="5" name="TextBox 5"/>
          <p:cNvSpPr txBox="1"/>
          <p:nvPr/>
        </p:nvSpPr>
        <p:spPr>
          <a:xfrm>
            <a:off x="638559" y="1028700"/>
            <a:ext cx="10698207" cy="1191260"/>
          </a:xfrm>
          <a:prstGeom prst="rect">
            <a:avLst/>
          </a:prstGeom>
        </p:spPr>
        <p:txBody>
          <a:bodyPr lIns="0" tIns="0" rIns="0" bIns="0" rtlCol="0" anchor="t">
            <a:spAutoFit/>
          </a:bodyPr>
          <a:lstStyle/>
          <a:p>
            <a:pPr algn="l">
              <a:lnSpc>
                <a:spcPts val="4719"/>
              </a:lnSpc>
            </a:pPr>
            <a:r>
              <a:rPr lang="en-US" sz="3999" b="1">
                <a:solidFill>
                  <a:srgbClr val="4D1354"/>
                </a:solidFill>
                <a:latin typeface="HK Grotesk Bold"/>
                <a:ea typeface="HK Grotesk Bold"/>
                <a:cs typeface="HK Grotesk Bold"/>
                <a:sym typeface="HK Grotesk Bold"/>
              </a:rPr>
              <a:t>Folli e Folletti (Berlino, Germania)</a:t>
            </a:r>
          </a:p>
          <a:p>
            <a:pPr algn="l">
              <a:lnSpc>
                <a:spcPts val="4719"/>
              </a:lnSpc>
            </a:pPr>
            <a:endParaRPr lang="en-US" sz="3999" b="1">
              <a:solidFill>
                <a:srgbClr val="4D1354"/>
              </a:solidFill>
              <a:latin typeface="HK Grotesk Bold"/>
              <a:ea typeface="HK Grotesk Bold"/>
              <a:cs typeface="HK Grotesk Bold"/>
              <a:sym typeface="HK Grotesk Bold"/>
            </a:endParaRPr>
          </a:p>
        </p:txBody>
      </p:sp>
      <p:sp>
        <p:nvSpPr>
          <p:cNvPr id="6" name="TextBox 6"/>
          <p:cNvSpPr txBox="1"/>
          <p:nvPr/>
        </p:nvSpPr>
        <p:spPr>
          <a:xfrm>
            <a:off x="638559" y="2172335"/>
            <a:ext cx="5448300" cy="4272577"/>
          </a:xfrm>
          <a:prstGeom prst="rect">
            <a:avLst/>
          </a:prstGeom>
        </p:spPr>
        <p:txBody>
          <a:bodyPr lIns="0" tIns="0" rIns="0" bIns="0" rtlCol="0" anchor="t">
            <a:spAutoFit/>
          </a:bodyPr>
          <a:lstStyle/>
          <a:p>
            <a:pPr algn="l">
              <a:lnSpc>
                <a:spcPts val="3378"/>
              </a:lnSpc>
              <a:spcBef>
                <a:spcPct val="0"/>
              </a:spcBef>
            </a:pPr>
            <a:r>
              <a:rPr lang="en-US" sz="2413" spc="-24">
                <a:solidFill>
                  <a:srgbClr val="000000"/>
                </a:solidFill>
                <a:latin typeface="Assistant"/>
                <a:ea typeface="Assistant"/>
                <a:cs typeface="Assistant"/>
                <a:sym typeface="Assistant"/>
              </a:rPr>
              <a:t>Folli e Folletti è una scuola dell’infanzia paritaria con sede a Berlino, fondata da educatori italiani. Propone un ambiente bilingue e un approccio pedagogico ispirato alla pedagogia attiva e all’educazione emozionale. L’organizzazione delle giornate prevede routine strutturate all’interno di una cornice flessibile e centrata sul benessere del bambino.</a:t>
            </a:r>
          </a:p>
          <a:p>
            <a:pPr algn="l">
              <a:lnSpc>
                <a:spcPts val="3378"/>
              </a:lnSpc>
              <a:spcBef>
                <a:spcPct val="0"/>
              </a:spcBef>
            </a:pPr>
            <a:endParaRPr lang="en-US" sz="2413" spc="-24">
              <a:solidFill>
                <a:srgbClr val="000000"/>
              </a:solidFill>
              <a:latin typeface="Assistant"/>
              <a:ea typeface="Assistant"/>
              <a:cs typeface="Assistant"/>
              <a:sym typeface="Assistant"/>
            </a:endParaRPr>
          </a:p>
        </p:txBody>
      </p:sp>
      <p:sp>
        <p:nvSpPr>
          <p:cNvPr id="7" name="TextBox 7"/>
          <p:cNvSpPr txBox="1"/>
          <p:nvPr/>
        </p:nvSpPr>
        <p:spPr>
          <a:xfrm>
            <a:off x="6847154" y="2172335"/>
            <a:ext cx="5664318" cy="3415327"/>
          </a:xfrm>
          <a:prstGeom prst="rect">
            <a:avLst/>
          </a:prstGeom>
        </p:spPr>
        <p:txBody>
          <a:bodyPr lIns="0" tIns="0" rIns="0" bIns="0" rtlCol="0" anchor="t">
            <a:spAutoFit/>
          </a:bodyPr>
          <a:lstStyle/>
          <a:p>
            <a:pPr algn="l">
              <a:lnSpc>
                <a:spcPts val="3378"/>
              </a:lnSpc>
              <a:spcBef>
                <a:spcPct val="0"/>
              </a:spcBef>
            </a:pPr>
            <a:r>
              <a:rPr lang="en-US" sz="2413" spc="-24">
                <a:solidFill>
                  <a:srgbClr val="000000"/>
                </a:solidFill>
                <a:latin typeface="Assistant"/>
                <a:ea typeface="Assistant"/>
                <a:cs typeface="Assistant"/>
                <a:sym typeface="Assistant"/>
              </a:rPr>
              <a:t>I tirocinanti hanno l’opportunità di partecipare a laboratori artistici, attività motorie, lettura ad alta voce e osservazione dell’apprendimento attraverso il gioco. La scuola valorizza il lavoro cooperativo, la progettazione condivisa e il coinvolgimento attivo degli educatori.</a:t>
            </a:r>
          </a:p>
          <a:p>
            <a:pPr algn="l">
              <a:lnSpc>
                <a:spcPts val="3378"/>
              </a:lnSpc>
              <a:spcBef>
                <a:spcPct val="0"/>
              </a:spcBef>
            </a:pPr>
            <a:endParaRPr lang="en-US" sz="2413" spc="-24">
              <a:solidFill>
                <a:srgbClr val="000000"/>
              </a:solidFill>
              <a:latin typeface="Assistant"/>
              <a:ea typeface="Assistant"/>
              <a:cs typeface="Assistant"/>
              <a:sym typeface="Assistant"/>
            </a:endParaRPr>
          </a:p>
        </p:txBody>
      </p:sp>
      <p:sp>
        <p:nvSpPr>
          <p:cNvPr id="8" name="TextBox 8"/>
          <p:cNvSpPr txBox="1"/>
          <p:nvPr/>
        </p:nvSpPr>
        <p:spPr>
          <a:xfrm>
            <a:off x="638559" y="8741267"/>
            <a:ext cx="1483795" cy="1046170"/>
          </a:xfrm>
          <a:prstGeom prst="rect">
            <a:avLst/>
          </a:prstGeom>
        </p:spPr>
        <p:txBody>
          <a:bodyPr lIns="0" tIns="0" rIns="0" bIns="0" rtlCol="0" anchor="t">
            <a:spAutoFit/>
          </a:bodyPr>
          <a:lstStyle/>
          <a:p>
            <a:pPr marL="0" lvl="0" indent="0" algn="just">
              <a:lnSpc>
                <a:spcPts val="8115"/>
              </a:lnSpc>
              <a:spcBef>
                <a:spcPct val="0"/>
              </a:spcBef>
            </a:pPr>
            <a:r>
              <a:rPr lang="en-US" sz="6877" b="1">
                <a:solidFill>
                  <a:srgbClr val="EB1AA4">
                    <a:alpha val="60000"/>
                  </a:srgbClr>
                </a:solidFill>
                <a:latin typeface="HK Grotesk Bold"/>
                <a:ea typeface="HK Grotesk Bold"/>
                <a:cs typeface="HK Grotesk Bold"/>
                <a:sym typeface="HK Grotesk Bold"/>
              </a:rPr>
              <a:t>19</a:t>
            </a:r>
          </a:p>
        </p:txBody>
      </p:sp>
      <p:sp>
        <p:nvSpPr>
          <p:cNvPr id="9" name="TextBox 9"/>
          <p:cNvSpPr txBox="1"/>
          <p:nvPr/>
        </p:nvSpPr>
        <p:spPr>
          <a:xfrm>
            <a:off x="638559" y="6425126"/>
            <a:ext cx="11872912" cy="1314069"/>
          </a:xfrm>
          <a:prstGeom prst="rect">
            <a:avLst/>
          </a:prstGeom>
        </p:spPr>
        <p:txBody>
          <a:bodyPr lIns="0" tIns="0" rIns="0" bIns="0" rtlCol="0" anchor="t">
            <a:spAutoFit/>
          </a:bodyPr>
          <a:lstStyle/>
          <a:p>
            <a:pPr algn="l">
              <a:lnSpc>
                <a:spcPts val="3587"/>
              </a:lnSpc>
            </a:pPr>
            <a:r>
              <a:rPr lang="en-US" sz="2299" b="1">
                <a:solidFill>
                  <a:srgbClr val="000000"/>
                </a:solidFill>
                <a:latin typeface="Assistant Bold"/>
                <a:ea typeface="Assistant Bold"/>
                <a:cs typeface="Assistant Bold"/>
                <a:sym typeface="Assistant Bold"/>
              </a:rPr>
              <a:t>Contatti</a:t>
            </a:r>
            <a:r>
              <a:rPr lang="en-US" sz="2299">
                <a:solidFill>
                  <a:srgbClr val="000000"/>
                </a:solidFill>
                <a:latin typeface="Assistant"/>
                <a:ea typeface="Assistant"/>
                <a:cs typeface="Assistant"/>
                <a:sym typeface="Assistant"/>
              </a:rPr>
              <a:t>: https://folli-folletti.com</a:t>
            </a:r>
          </a:p>
          <a:p>
            <a:pPr algn="l">
              <a:lnSpc>
                <a:spcPts val="3587"/>
              </a:lnSpc>
            </a:pPr>
            <a:r>
              <a:rPr lang="en-US" sz="2299" b="1">
                <a:solidFill>
                  <a:srgbClr val="000000"/>
                </a:solidFill>
                <a:latin typeface="Assistant Bold"/>
                <a:ea typeface="Assistant Bold"/>
                <a:cs typeface="Assistant Bold"/>
                <a:sym typeface="Assistant Bold"/>
              </a:rPr>
              <a:t>Referente</a:t>
            </a:r>
            <a:r>
              <a:rPr lang="en-US" sz="2299">
                <a:solidFill>
                  <a:srgbClr val="000000"/>
                </a:solidFill>
                <a:latin typeface="Assistant"/>
                <a:ea typeface="Assistant"/>
                <a:cs typeface="Assistant"/>
                <a:sym typeface="Assistant"/>
              </a:rPr>
              <a:t>:  Simona Molino – folliteam@googlemail.com</a:t>
            </a:r>
          </a:p>
          <a:p>
            <a:pPr algn="l">
              <a:lnSpc>
                <a:spcPts val="3587"/>
              </a:lnSpc>
            </a:pPr>
            <a:r>
              <a:rPr lang="en-US" sz="2299" b="1">
                <a:solidFill>
                  <a:srgbClr val="000000"/>
                </a:solidFill>
                <a:latin typeface="Assistant Bold"/>
                <a:ea typeface="Assistant Bold"/>
                <a:cs typeface="Assistant Bold"/>
                <a:sym typeface="Assistant Bold"/>
              </a:rPr>
              <a:t>CdS consigliati</a:t>
            </a:r>
            <a:r>
              <a:rPr lang="en-US" sz="2299">
                <a:solidFill>
                  <a:srgbClr val="000000"/>
                </a:solidFill>
                <a:latin typeface="Assistant"/>
                <a:ea typeface="Assistant"/>
                <a:cs typeface="Assistant"/>
                <a:sym typeface="Assistant"/>
              </a:rPr>
              <a:t>: Scienze della Formazione Primaria, Scienze dell’Educazione, Scienze Pedagogiche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564986" y="-3282418"/>
            <a:ext cx="7027814" cy="6254754"/>
          </a:xfrm>
          <a:custGeom>
            <a:avLst/>
            <a:gdLst/>
            <a:ahLst/>
            <a:cxnLst/>
            <a:rect l="l" t="t" r="r" b="b"/>
            <a:pathLst>
              <a:path w="7027814" h="6254754">
                <a:moveTo>
                  <a:pt x="0" y="0"/>
                </a:moveTo>
                <a:lnTo>
                  <a:pt x="7027814" y="0"/>
                </a:lnTo>
                <a:lnTo>
                  <a:pt x="7027814" y="6254755"/>
                </a:lnTo>
                <a:lnTo>
                  <a:pt x="0" y="6254755"/>
                </a:lnTo>
                <a:lnTo>
                  <a:pt x="0" y="0"/>
                </a:lnTo>
                <a:close/>
              </a:path>
            </a:pathLst>
          </a:custGeom>
          <a:blipFill>
            <a:blip r:embed="rId2"/>
            <a:stretch>
              <a:fillRect/>
            </a:stretch>
          </a:blipFill>
        </p:spPr>
        <p:txBody>
          <a:bodyPr/>
          <a:lstStyle/>
          <a:p>
            <a:endParaRPr lang="it-IT"/>
          </a:p>
        </p:txBody>
      </p:sp>
      <p:sp>
        <p:nvSpPr>
          <p:cNvPr id="3" name="Freeform 3"/>
          <p:cNvSpPr/>
          <p:nvPr/>
        </p:nvSpPr>
        <p:spPr>
          <a:xfrm rot="9490257">
            <a:off x="7989172" y="8611142"/>
            <a:ext cx="2546291" cy="2412611"/>
          </a:xfrm>
          <a:custGeom>
            <a:avLst/>
            <a:gdLst/>
            <a:ahLst/>
            <a:cxnLst/>
            <a:rect l="l" t="t" r="r" b="b"/>
            <a:pathLst>
              <a:path w="2546291" h="2412611">
                <a:moveTo>
                  <a:pt x="0" y="0"/>
                </a:moveTo>
                <a:lnTo>
                  <a:pt x="2546291" y="0"/>
                </a:lnTo>
                <a:lnTo>
                  <a:pt x="2546291" y="2412611"/>
                </a:lnTo>
                <a:lnTo>
                  <a:pt x="0" y="2412611"/>
                </a:lnTo>
                <a:lnTo>
                  <a:pt x="0" y="0"/>
                </a:lnTo>
                <a:close/>
              </a:path>
            </a:pathLst>
          </a:custGeom>
          <a:blipFill>
            <a:blip r:embed="rId3"/>
            <a:stretch>
              <a:fillRect/>
            </a:stretch>
          </a:blipFill>
        </p:spPr>
        <p:txBody>
          <a:bodyPr/>
          <a:lstStyle/>
          <a:p>
            <a:endParaRPr lang="it-IT"/>
          </a:p>
        </p:txBody>
      </p:sp>
      <p:sp>
        <p:nvSpPr>
          <p:cNvPr id="4" name="Freeform 4"/>
          <p:cNvSpPr/>
          <p:nvPr/>
        </p:nvSpPr>
        <p:spPr>
          <a:xfrm rot="6148233">
            <a:off x="12976018" y="3273608"/>
            <a:ext cx="6861060" cy="6560888"/>
          </a:xfrm>
          <a:custGeom>
            <a:avLst/>
            <a:gdLst/>
            <a:ahLst/>
            <a:cxnLst/>
            <a:rect l="l" t="t" r="r" b="b"/>
            <a:pathLst>
              <a:path w="6861060" h="6560888">
                <a:moveTo>
                  <a:pt x="0" y="0"/>
                </a:moveTo>
                <a:lnTo>
                  <a:pt x="6861060" y="0"/>
                </a:lnTo>
                <a:lnTo>
                  <a:pt x="6861060" y="6560888"/>
                </a:lnTo>
                <a:lnTo>
                  <a:pt x="0" y="6560888"/>
                </a:lnTo>
                <a:lnTo>
                  <a:pt x="0" y="0"/>
                </a:lnTo>
                <a:close/>
              </a:path>
            </a:pathLst>
          </a:custGeom>
          <a:blipFill>
            <a:blip r:embed="rId4"/>
            <a:stretch>
              <a:fillRect/>
            </a:stretch>
          </a:blipFill>
        </p:spPr>
        <p:txBody>
          <a:bodyPr/>
          <a:lstStyle/>
          <a:p>
            <a:endParaRPr lang="it-IT"/>
          </a:p>
        </p:txBody>
      </p:sp>
      <p:sp>
        <p:nvSpPr>
          <p:cNvPr id="5" name="TextBox 5"/>
          <p:cNvSpPr txBox="1"/>
          <p:nvPr/>
        </p:nvSpPr>
        <p:spPr>
          <a:xfrm>
            <a:off x="589805" y="1028700"/>
            <a:ext cx="10698207" cy="1191260"/>
          </a:xfrm>
          <a:prstGeom prst="rect">
            <a:avLst/>
          </a:prstGeom>
        </p:spPr>
        <p:txBody>
          <a:bodyPr lIns="0" tIns="0" rIns="0" bIns="0" rtlCol="0" anchor="t">
            <a:spAutoFit/>
          </a:bodyPr>
          <a:lstStyle/>
          <a:p>
            <a:pPr algn="l">
              <a:lnSpc>
                <a:spcPts val="4719"/>
              </a:lnSpc>
            </a:pPr>
            <a:r>
              <a:rPr lang="en-US" sz="3999" b="1">
                <a:solidFill>
                  <a:srgbClr val="4D1354"/>
                </a:solidFill>
                <a:latin typeface="HK Grotesk Bold"/>
                <a:ea typeface="HK Grotesk Bold"/>
                <a:cs typeface="HK Grotesk Bold"/>
                <a:sym typeface="HK Grotesk Bold"/>
              </a:rPr>
              <a:t>OPO Hof van Twente (Paesi Bassi)</a:t>
            </a:r>
          </a:p>
          <a:p>
            <a:pPr algn="l">
              <a:lnSpc>
                <a:spcPts val="4719"/>
              </a:lnSpc>
            </a:pPr>
            <a:endParaRPr lang="en-US" sz="3999" b="1">
              <a:solidFill>
                <a:srgbClr val="4D1354"/>
              </a:solidFill>
              <a:latin typeface="HK Grotesk Bold"/>
              <a:ea typeface="HK Grotesk Bold"/>
              <a:cs typeface="HK Grotesk Bold"/>
              <a:sym typeface="HK Grotesk Bold"/>
            </a:endParaRPr>
          </a:p>
        </p:txBody>
      </p:sp>
      <p:sp>
        <p:nvSpPr>
          <p:cNvPr id="6" name="TextBox 6"/>
          <p:cNvSpPr txBox="1"/>
          <p:nvPr/>
        </p:nvSpPr>
        <p:spPr>
          <a:xfrm>
            <a:off x="589805" y="2172335"/>
            <a:ext cx="5448300" cy="4701202"/>
          </a:xfrm>
          <a:prstGeom prst="rect">
            <a:avLst/>
          </a:prstGeom>
        </p:spPr>
        <p:txBody>
          <a:bodyPr lIns="0" tIns="0" rIns="0" bIns="0" rtlCol="0" anchor="t">
            <a:spAutoFit/>
          </a:bodyPr>
          <a:lstStyle/>
          <a:p>
            <a:pPr algn="l">
              <a:lnSpc>
                <a:spcPts val="3378"/>
              </a:lnSpc>
              <a:spcBef>
                <a:spcPct val="0"/>
              </a:spcBef>
            </a:pPr>
            <a:r>
              <a:rPr lang="en-US" sz="2413" spc="-24">
                <a:solidFill>
                  <a:srgbClr val="000000"/>
                </a:solidFill>
                <a:latin typeface="Assistant"/>
                <a:ea typeface="Assistant"/>
                <a:cs typeface="Assistant"/>
                <a:sym typeface="Assistant"/>
              </a:rPr>
              <a:t>OPOHVT è un’organizzazione scolastica che raccoglie numerose scuole primarie nella regione di Twente (nei pressi di Enschede), tra cui Gijmink (scuola ispirata al metodo Dalton) e Wiene (scuola nel bosco con pluriclassi). Le scuole aderiscono al programma "Big Five", che promuove competenze chiave come collaborazione, autonomia, empatia, creatività e comunicazione.</a:t>
            </a:r>
          </a:p>
          <a:p>
            <a:pPr algn="l">
              <a:lnSpc>
                <a:spcPts val="3378"/>
              </a:lnSpc>
              <a:spcBef>
                <a:spcPct val="0"/>
              </a:spcBef>
            </a:pPr>
            <a:endParaRPr lang="en-US" sz="2413" spc="-24">
              <a:solidFill>
                <a:srgbClr val="000000"/>
              </a:solidFill>
              <a:latin typeface="Assistant"/>
              <a:ea typeface="Assistant"/>
              <a:cs typeface="Assistant"/>
              <a:sym typeface="Assistant"/>
            </a:endParaRPr>
          </a:p>
        </p:txBody>
      </p:sp>
      <p:sp>
        <p:nvSpPr>
          <p:cNvPr id="7" name="TextBox 7"/>
          <p:cNvSpPr txBox="1"/>
          <p:nvPr/>
        </p:nvSpPr>
        <p:spPr>
          <a:xfrm>
            <a:off x="6603276" y="2172335"/>
            <a:ext cx="5664318" cy="4701202"/>
          </a:xfrm>
          <a:prstGeom prst="rect">
            <a:avLst/>
          </a:prstGeom>
        </p:spPr>
        <p:txBody>
          <a:bodyPr lIns="0" tIns="0" rIns="0" bIns="0" rtlCol="0" anchor="t">
            <a:spAutoFit/>
          </a:bodyPr>
          <a:lstStyle/>
          <a:p>
            <a:pPr algn="l">
              <a:lnSpc>
                <a:spcPts val="3378"/>
              </a:lnSpc>
              <a:spcBef>
                <a:spcPct val="0"/>
              </a:spcBef>
            </a:pPr>
            <a:r>
              <a:rPr lang="en-US" sz="2413" spc="-24">
                <a:solidFill>
                  <a:srgbClr val="000000"/>
                </a:solidFill>
                <a:latin typeface="Assistant"/>
                <a:ea typeface="Assistant"/>
                <a:cs typeface="Assistant"/>
                <a:sym typeface="Assistant"/>
              </a:rPr>
              <a:t>I tirocinanti possono partecipare a progetti didattici innovativi, osservare pratiche educative basate sul metodo Dalton, attività all’aperto. Tra i progetti educativi si segnalano attività di cucina a scuola (con vere e proprie cucine e cuochi che lavorano con i bambini) attività legate alle costruzioni libere con i Lego e il progetto del “cane scolastico” (all’avanguardia in Europa) come occasione educativa di lavoro sulla regolazione delle emozioni </a:t>
            </a:r>
          </a:p>
        </p:txBody>
      </p:sp>
      <p:sp>
        <p:nvSpPr>
          <p:cNvPr id="8" name="TextBox 8"/>
          <p:cNvSpPr txBox="1"/>
          <p:nvPr/>
        </p:nvSpPr>
        <p:spPr>
          <a:xfrm>
            <a:off x="589805" y="8741267"/>
            <a:ext cx="1483795" cy="1046170"/>
          </a:xfrm>
          <a:prstGeom prst="rect">
            <a:avLst/>
          </a:prstGeom>
        </p:spPr>
        <p:txBody>
          <a:bodyPr lIns="0" tIns="0" rIns="0" bIns="0" rtlCol="0" anchor="t">
            <a:spAutoFit/>
          </a:bodyPr>
          <a:lstStyle/>
          <a:p>
            <a:pPr marL="0" lvl="0" indent="0" algn="just">
              <a:lnSpc>
                <a:spcPts val="8115"/>
              </a:lnSpc>
              <a:spcBef>
                <a:spcPct val="0"/>
              </a:spcBef>
            </a:pPr>
            <a:r>
              <a:rPr lang="en-US" sz="6877" b="1">
                <a:solidFill>
                  <a:srgbClr val="EB1AA4">
                    <a:alpha val="60000"/>
                  </a:srgbClr>
                </a:solidFill>
                <a:latin typeface="HK Grotesk Bold"/>
                <a:ea typeface="HK Grotesk Bold"/>
                <a:cs typeface="HK Grotesk Bold"/>
                <a:sym typeface="HK Grotesk Bold"/>
              </a:rPr>
              <a:t>20</a:t>
            </a:r>
          </a:p>
        </p:txBody>
      </p:sp>
      <p:sp>
        <p:nvSpPr>
          <p:cNvPr id="9" name="TextBox 9"/>
          <p:cNvSpPr txBox="1"/>
          <p:nvPr/>
        </p:nvSpPr>
        <p:spPr>
          <a:xfrm>
            <a:off x="589805" y="6683642"/>
            <a:ext cx="11872912" cy="1314069"/>
          </a:xfrm>
          <a:prstGeom prst="rect">
            <a:avLst/>
          </a:prstGeom>
        </p:spPr>
        <p:txBody>
          <a:bodyPr lIns="0" tIns="0" rIns="0" bIns="0" rtlCol="0" anchor="t">
            <a:spAutoFit/>
          </a:bodyPr>
          <a:lstStyle/>
          <a:p>
            <a:pPr algn="l">
              <a:lnSpc>
                <a:spcPts val="3587"/>
              </a:lnSpc>
            </a:pPr>
            <a:r>
              <a:rPr lang="en-US" sz="2299" b="1">
                <a:solidFill>
                  <a:srgbClr val="000000"/>
                </a:solidFill>
                <a:latin typeface="Assistant Bold"/>
                <a:ea typeface="Assistant Bold"/>
                <a:cs typeface="Assistant Bold"/>
                <a:sym typeface="Assistant Bold"/>
              </a:rPr>
              <a:t>Contatti</a:t>
            </a:r>
            <a:r>
              <a:rPr lang="en-US" sz="2299">
                <a:solidFill>
                  <a:srgbClr val="000000"/>
                </a:solidFill>
                <a:latin typeface="Assistant"/>
                <a:ea typeface="Assistant"/>
                <a:cs typeface="Assistant"/>
                <a:sym typeface="Assistant"/>
              </a:rPr>
              <a:t>: https://www.opohvt.nl/</a:t>
            </a:r>
          </a:p>
          <a:p>
            <a:pPr algn="l">
              <a:lnSpc>
                <a:spcPts val="3587"/>
              </a:lnSpc>
            </a:pPr>
            <a:r>
              <a:rPr lang="en-US" sz="2299" b="1">
                <a:solidFill>
                  <a:srgbClr val="000000"/>
                </a:solidFill>
                <a:latin typeface="Assistant Bold"/>
                <a:ea typeface="Assistant Bold"/>
                <a:cs typeface="Assistant Bold"/>
                <a:sym typeface="Assistant Bold"/>
              </a:rPr>
              <a:t>Referente</a:t>
            </a:r>
            <a:r>
              <a:rPr lang="en-US" sz="2299">
                <a:solidFill>
                  <a:srgbClr val="000000"/>
                </a:solidFill>
                <a:latin typeface="Assistant"/>
                <a:ea typeface="Assistant"/>
                <a:cs typeface="Assistant"/>
                <a:sym typeface="Assistant"/>
              </a:rPr>
              <a:t>:  Nalan Atabek – n.atabek@opohvt.nl</a:t>
            </a:r>
          </a:p>
          <a:p>
            <a:pPr algn="l">
              <a:lnSpc>
                <a:spcPts val="3587"/>
              </a:lnSpc>
            </a:pPr>
            <a:r>
              <a:rPr lang="en-US" sz="2299" b="1">
                <a:solidFill>
                  <a:srgbClr val="000000"/>
                </a:solidFill>
                <a:latin typeface="Assistant Bold"/>
                <a:ea typeface="Assistant Bold"/>
                <a:cs typeface="Assistant Bold"/>
                <a:sym typeface="Assistant Bold"/>
              </a:rPr>
              <a:t>CdS consigliati</a:t>
            </a:r>
            <a:r>
              <a:rPr lang="en-US" sz="2299">
                <a:solidFill>
                  <a:srgbClr val="000000"/>
                </a:solidFill>
                <a:latin typeface="Assistant"/>
                <a:ea typeface="Assistant"/>
                <a:cs typeface="Assistant"/>
                <a:sym typeface="Assistant"/>
              </a:rPr>
              <a:t>: Scienze della Formazione Primaria, Scienze dell’Educazione, Scienze Pedagogiche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494633">
            <a:off x="-2022061" y="8242530"/>
            <a:ext cx="4315504" cy="4088940"/>
          </a:xfrm>
          <a:custGeom>
            <a:avLst/>
            <a:gdLst/>
            <a:ahLst/>
            <a:cxnLst/>
            <a:rect l="l" t="t" r="r" b="b"/>
            <a:pathLst>
              <a:path w="4315504" h="4088940">
                <a:moveTo>
                  <a:pt x="0" y="0"/>
                </a:moveTo>
                <a:lnTo>
                  <a:pt x="4315504" y="0"/>
                </a:lnTo>
                <a:lnTo>
                  <a:pt x="4315504" y="4088940"/>
                </a:lnTo>
                <a:lnTo>
                  <a:pt x="0" y="4088940"/>
                </a:lnTo>
                <a:lnTo>
                  <a:pt x="0" y="0"/>
                </a:lnTo>
                <a:close/>
              </a:path>
            </a:pathLst>
          </a:custGeom>
          <a:blipFill>
            <a:blip r:embed="rId2"/>
            <a:stretch>
              <a:fillRect/>
            </a:stretch>
          </a:blipFill>
        </p:spPr>
        <p:txBody>
          <a:bodyPr/>
          <a:lstStyle/>
          <a:p>
            <a:endParaRPr lang="it-IT"/>
          </a:p>
        </p:txBody>
      </p:sp>
      <p:sp>
        <p:nvSpPr>
          <p:cNvPr id="3" name="Freeform 3"/>
          <p:cNvSpPr/>
          <p:nvPr/>
        </p:nvSpPr>
        <p:spPr>
          <a:xfrm rot="313119">
            <a:off x="15158388" y="-1579634"/>
            <a:ext cx="5214256" cy="4986132"/>
          </a:xfrm>
          <a:custGeom>
            <a:avLst/>
            <a:gdLst/>
            <a:ahLst/>
            <a:cxnLst/>
            <a:rect l="l" t="t" r="r" b="b"/>
            <a:pathLst>
              <a:path w="5214256" h="4986132">
                <a:moveTo>
                  <a:pt x="0" y="0"/>
                </a:moveTo>
                <a:lnTo>
                  <a:pt x="5214256" y="0"/>
                </a:lnTo>
                <a:lnTo>
                  <a:pt x="5214256" y="4986132"/>
                </a:lnTo>
                <a:lnTo>
                  <a:pt x="0" y="4986132"/>
                </a:lnTo>
                <a:lnTo>
                  <a:pt x="0" y="0"/>
                </a:lnTo>
                <a:close/>
              </a:path>
            </a:pathLst>
          </a:custGeom>
          <a:blipFill>
            <a:blip r:embed="rId3"/>
            <a:stretch>
              <a:fillRect/>
            </a:stretch>
          </a:blipFill>
        </p:spPr>
        <p:txBody>
          <a:bodyPr/>
          <a:lstStyle/>
          <a:p>
            <a:endParaRPr lang="it-IT"/>
          </a:p>
        </p:txBody>
      </p:sp>
      <p:sp>
        <p:nvSpPr>
          <p:cNvPr id="4" name="TextBox 4"/>
          <p:cNvSpPr txBox="1"/>
          <p:nvPr/>
        </p:nvSpPr>
        <p:spPr>
          <a:xfrm>
            <a:off x="2473695" y="560701"/>
            <a:ext cx="13362992" cy="8835418"/>
          </a:xfrm>
          <a:prstGeom prst="rect">
            <a:avLst/>
          </a:prstGeom>
        </p:spPr>
        <p:txBody>
          <a:bodyPr lIns="0" tIns="0" rIns="0" bIns="0" rtlCol="0" anchor="t">
            <a:spAutoFit/>
          </a:bodyPr>
          <a:lstStyle/>
          <a:p>
            <a:pPr algn="l">
              <a:lnSpc>
                <a:spcPts val="2970"/>
              </a:lnSpc>
            </a:pPr>
            <a:r>
              <a:rPr lang="en-US" sz="2200">
                <a:solidFill>
                  <a:srgbClr val="000000"/>
                </a:solidFill>
                <a:latin typeface="HK Grotesk"/>
                <a:ea typeface="HK Grotesk"/>
                <a:cs typeface="HK Grotesk"/>
                <a:sym typeface="HK Grotesk"/>
              </a:rPr>
              <a:t>Care studentesse e cari studenti,</a:t>
            </a:r>
          </a:p>
          <a:p>
            <a:pPr algn="l">
              <a:lnSpc>
                <a:spcPts val="1349"/>
              </a:lnSpc>
            </a:pPr>
            <a:endParaRPr lang="en-US" sz="2200">
              <a:solidFill>
                <a:srgbClr val="000000"/>
              </a:solidFill>
              <a:latin typeface="HK Grotesk"/>
              <a:ea typeface="HK Grotesk"/>
              <a:cs typeface="HK Grotesk"/>
              <a:sym typeface="HK Grotesk"/>
            </a:endParaRPr>
          </a:p>
          <a:p>
            <a:pPr algn="l">
              <a:lnSpc>
                <a:spcPts val="2970"/>
              </a:lnSpc>
            </a:pPr>
            <a:r>
              <a:rPr lang="en-US" sz="2200">
                <a:solidFill>
                  <a:srgbClr val="000000"/>
                </a:solidFill>
                <a:latin typeface="HK Grotesk"/>
                <a:ea typeface="HK Grotesk"/>
                <a:cs typeface="HK Grotesk"/>
                <a:sym typeface="HK Grotesk"/>
              </a:rPr>
              <a:t>la mobilità internazionale tramite i programmi Erasmus Traineeship e Extra-EU rappresenta un'opportunità formativa di irrinunciabile valore, sia come occasione “non ordinaria” di crescita personale, sia come esperienza di formazione accademica e di professionalizzazione unica nel suo genere.</a:t>
            </a:r>
          </a:p>
          <a:p>
            <a:pPr algn="l">
              <a:lnSpc>
                <a:spcPts val="1080"/>
              </a:lnSpc>
            </a:pPr>
            <a:endParaRPr lang="en-US" sz="2200">
              <a:solidFill>
                <a:srgbClr val="000000"/>
              </a:solidFill>
              <a:latin typeface="HK Grotesk"/>
              <a:ea typeface="HK Grotesk"/>
              <a:cs typeface="HK Grotesk"/>
              <a:sym typeface="HK Grotesk"/>
            </a:endParaRPr>
          </a:p>
          <a:p>
            <a:pPr algn="l">
              <a:lnSpc>
                <a:spcPts val="2970"/>
              </a:lnSpc>
            </a:pPr>
            <a:r>
              <a:rPr lang="en-US" sz="2200">
                <a:solidFill>
                  <a:srgbClr val="000000"/>
                </a:solidFill>
                <a:latin typeface="HK Grotesk"/>
                <a:ea typeface="HK Grotesk"/>
                <a:cs typeface="HK Grotesk"/>
                <a:sym typeface="HK Grotesk"/>
              </a:rPr>
              <a:t>Lo è ancora di più per voi, impegnati a studiare nelle aree delle scienze della formazione, della comunicazione e di quelle antropologiche, ambiti disciplinari che vi preparano ad agire in contesti professionali multiculturali, ad elevata differenziazione sociale e interconnessi con dinamiche globali e contemporaneamente locali.</a:t>
            </a:r>
          </a:p>
          <a:p>
            <a:pPr algn="l">
              <a:lnSpc>
                <a:spcPts val="1080"/>
              </a:lnSpc>
            </a:pPr>
            <a:endParaRPr lang="en-US" sz="2200">
              <a:solidFill>
                <a:srgbClr val="000000"/>
              </a:solidFill>
              <a:latin typeface="HK Grotesk"/>
              <a:ea typeface="HK Grotesk"/>
              <a:cs typeface="HK Grotesk"/>
              <a:sym typeface="HK Grotesk"/>
            </a:endParaRPr>
          </a:p>
          <a:p>
            <a:pPr algn="l">
              <a:lnSpc>
                <a:spcPts val="2970"/>
              </a:lnSpc>
            </a:pPr>
            <a:r>
              <a:rPr lang="en-US" sz="2200">
                <a:solidFill>
                  <a:srgbClr val="000000"/>
                </a:solidFill>
                <a:latin typeface="HK Grotesk"/>
                <a:ea typeface="HK Grotesk"/>
                <a:cs typeface="HK Grotesk"/>
                <a:sym typeface="HK Grotesk"/>
              </a:rPr>
              <a:t>Vivere un'esperienza di tirocinio o stage all’estero significa allenarsi ad assumere uno sguardo critico nei confronti dell’alterità culturale, imparare a costruire relazioni inedite tra conoscenze teoriche e capacità pratiche e soprattutto mettersi alla prova come cittadini e persone, prima ancora che come studenti e studentesse, affrontando sfide personali e professionali scomode e stimolanti.</a:t>
            </a:r>
          </a:p>
          <a:p>
            <a:pPr algn="l">
              <a:lnSpc>
                <a:spcPts val="1080"/>
              </a:lnSpc>
            </a:pPr>
            <a:endParaRPr lang="en-US" sz="2200">
              <a:solidFill>
                <a:srgbClr val="000000"/>
              </a:solidFill>
              <a:latin typeface="HK Grotesk"/>
              <a:ea typeface="HK Grotesk"/>
              <a:cs typeface="HK Grotesk"/>
              <a:sym typeface="HK Grotesk"/>
            </a:endParaRPr>
          </a:p>
          <a:p>
            <a:pPr algn="l">
              <a:lnSpc>
                <a:spcPts val="2970"/>
              </a:lnSpc>
            </a:pPr>
            <a:r>
              <a:rPr lang="en-US" sz="2200">
                <a:solidFill>
                  <a:srgbClr val="000000"/>
                </a:solidFill>
                <a:latin typeface="HK Grotesk"/>
                <a:ea typeface="HK Grotesk"/>
                <a:cs typeface="HK Grotesk"/>
                <a:sym typeface="HK Grotesk"/>
              </a:rPr>
              <a:t>Per questi molteplici motivi vi invitiamo caldamente a partecipare ai programmi di mobilità internazionale Traineeship e Extra-EU durante il vostro percorso di studi, magari scegliendo una meta tra quelle proposte nelle pagine che seguono e che rappresentano un repertorio ragionato di contesti educativi e scolastici con cui il nostro Dipartimento collabora o che ha ospitato tirocinanti negli scorsi anni e sono disponibili ad accoglierne altri.</a:t>
            </a:r>
          </a:p>
          <a:p>
            <a:pPr algn="l">
              <a:lnSpc>
                <a:spcPts val="1080"/>
              </a:lnSpc>
            </a:pPr>
            <a:endParaRPr lang="en-US" sz="2200">
              <a:solidFill>
                <a:srgbClr val="000000"/>
              </a:solidFill>
              <a:latin typeface="HK Grotesk"/>
              <a:ea typeface="HK Grotesk"/>
              <a:cs typeface="HK Grotesk"/>
              <a:sym typeface="HK Grotesk"/>
            </a:endParaRPr>
          </a:p>
          <a:p>
            <a:pPr algn="l">
              <a:lnSpc>
                <a:spcPts val="2970"/>
              </a:lnSpc>
            </a:pPr>
            <a:r>
              <a:rPr lang="en-US" sz="2200">
                <a:solidFill>
                  <a:srgbClr val="000000"/>
                </a:solidFill>
                <a:latin typeface="HK Grotesk"/>
                <a:ea typeface="HK Grotesk"/>
                <a:cs typeface="HK Grotesk"/>
                <a:sym typeface="HK Grotesk"/>
              </a:rPr>
              <a:t>Con il proposito di facilitare l’avvio di queste esperienze e di supportarvi nel processo di partecipazione al bando, vi forniamo di seguito informazioni utili per contattare realtà disponibili ad accogliere tirocini e stage tramite i programmi Traineeship e Extra-EU in diversi paesi europei ed extra europei.</a:t>
            </a:r>
          </a:p>
          <a:p>
            <a:pPr algn="l">
              <a:lnSpc>
                <a:spcPts val="1080"/>
              </a:lnSpc>
            </a:pPr>
            <a:endParaRPr lang="en-US" sz="2200">
              <a:solidFill>
                <a:srgbClr val="000000"/>
              </a:solidFill>
              <a:latin typeface="HK Grotesk"/>
              <a:ea typeface="HK Grotesk"/>
              <a:cs typeface="HK Grotesk"/>
              <a:sym typeface="HK Grotesk"/>
            </a:endParaRPr>
          </a:p>
          <a:p>
            <a:pPr algn="l">
              <a:lnSpc>
                <a:spcPts val="2970"/>
              </a:lnSpc>
            </a:pPr>
            <a:r>
              <a:rPr lang="en-US" sz="2200">
                <a:solidFill>
                  <a:srgbClr val="000000"/>
                </a:solidFill>
                <a:latin typeface="HK Grotesk"/>
                <a:ea typeface="HK Grotesk"/>
                <a:cs typeface="HK Grotesk"/>
                <a:sym typeface="HK Grotesk"/>
              </a:rPr>
              <a:t>Vi auguriamo di poter intraprendere questo meraviglioso viaggio formativo</a:t>
            </a:r>
          </a:p>
          <a:p>
            <a:pPr algn="l">
              <a:lnSpc>
                <a:spcPts val="1349"/>
              </a:lnSpc>
            </a:pPr>
            <a:endParaRPr lang="en-US" sz="2200">
              <a:solidFill>
                <a:srgbClr val="000000"/>
              </a:solidFill>
              <a:latin typeface="HK Grotesk"/>
              <a:ea typeface="HK Grotesk"/>
              <a:cs typeface="HK Grotesk"/>
              <a:sym typeface="HK Grotesk"/>
            </a:endParaRPr>
          </a:p>
          <a:p>
            <a:pPr algn="l">
              <a:lnSpc>
                <a:spcPts val="2970"/>
              </a:lnSpc>
            </a:pPr>
            <a:r>
              <a:rPr lang="en-US" sz="2200">
                <a:solidFill>
                  <a:srgbClr val="000000"/>
                </a:solidFill>
                <a:latin typeface="HK Grotesk"/>
                <a:ea typeface="HK Grotesk"/>
                <a:cs typeface="HK Grotesk"/>
                <a:sym typeface="HK Grotesk"/>
              </a:rPr>
              <a:t>I coordinatori Erasmus del Dipartimento di Scienze Umane per la Formazione</a:t>
            </a:r>
          </a:p>
        </p:txBody>
      </p:sp>
      <p:sp>
        <p:nvSpPr>
          <p:cNvPr id="5" name="TextBox 5"/>
          <p:cNvSpPr txBox="1"/>
          <p:nvPr/>
        </p:nvSpPr>
        <p:spPr>
          <a:xfrm>
            <a:off x="286802" y="511667"/>
            <a:ext cx="1483795" cy="1034067"/>
          </a:xfrm>
          <a:prstGeom prst="rect">
            <a:avLst/>
          </a:prstGeom>
        </p:spPr>
        <p:txBody>
          <a:bodyPr lIns="0" tIns="0" rIns="0" bIns="0" rtlCol="0" anchor="t">
            <a:spAutoFit/>
          </a:bodyPr>
          <a:lstStyle/>
          <a:p>
            <a:pPr marL="0" lvl="0" indent="0" algn="r">
              <a:lnSpc>
                <a:spcPts val="8115"/>
              </a:lnSpc>
              <a:spcBef>
                <a:spcPct val="0"/>
              </a:spcBef>
            </a:pPr>
            <a:r>
              <a:rPr lang="en-US" sz="6877" b="1" u="none">
                <a:solidFill>
                  <a:srgbClr val="EB1AA4">
                    <a:alpha val="60000"/>
                  </a:srgbClr>
                </a:solidFill>
                <a:latin typeface="HK Grotesk Bold"/>
                <a:ea typeface="HK Grotesk Bold"/>
                <a:cs typeface="HK Grotesk Bold"/>
                <a:sym typeface="HK Grotesk Bold"/>
              </a:rPr>
              <a:t>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564986" y="-3282418"/>
            <a:ext cx="7027814" cy="6254754"/>
          </a:xfrm>
          <a:custGeom>
            <a:avLst/>
            <a:gdLst/>
            <a:ahLst/>
            <a:cxnLst/>
            <a:rect l="l" t="t" r="r" b="b"/>
            <a:pathLst>
              <a:path w="7027814" h="6254754">
                <a:moveTo>
                  <a:pt x="0" y="0"/>
                </a:moveTo>
                <a:lnTo>
                  <a:pt x="7027814" y="0"/>
                </a:lnTo>
                <a:lnTo>
                  <a:pt x="7027814" y="6254755"/>
                </a:lnTo>
                <a:lnTo>
                  <a:pt x="0" y="6254755"/>
                </a:lnTo>
                <a:lnTo>
                  <a:pt x="0" y="0"/>
                </a:lnTo>
                <a:close/>
              </a:path>
            </a:pathLst>
          </a:custGeom>
          <a:blipFill>
            <a:blip r:embed="rId2"/>
            <a:stretch>
              <a:fillRect/>
            </a:stretch>
          </a:blipFill>
        </p:spPr>
        <p:txBody>
          <a:bodyPr/>
          <a:lstStyle/>
          <a:p>
            <a:endParaRPr lang="it-IT"/>
          </a:p>
        </p:txBody>
      </p:sp>
      <p:sp>
        <p:nvSpPr>
          <p:cNvPr id="3" name="Freeform 3"/>
          <p:cNvSpPr/>
          <p:nvPr/>
        </p:nvSpPr>
        <p:spPr>
          <a:xfrm rot="9490257">
            <a:off x="7989172" y="8611142"/>
            <a:ext cx="2546291" cy="2412611"/>
          </a:xfrm>
          <a:custGeom>
            <a:avLst/>
            <a:gdLst/>
            <a:ahLst/>
            <a:cxnLst/>
            <a:rect l="l" t="t" r="r" b="b"/>
            <a:pathLst>
              <a:path w="2546291" h="2412611">
                <a:moveTo>
                  <a:pt x="0" y="0"/>
                </a:moveTo>
                <a:lnTo>
                  <a:pt x="2546291" y="0"/>
                </a:lnTo>
                <a:lnTo>
                  <a:pt x="2546291" y="2412611"/>
                </a:lnTo>
                <a:lnTo>
                  <a:pt x="0" y="2412611"/>
                </a:lnTo>
                <a:lnTo>
                  <a:pt x="0" y="0"/>
                </a:lnTo>
                <a:close/>
              </a:path>
            </a:pathLst>
          </a:custGeom>
          <a:blipFill>
            <a:blip r:embed="rId3"/>
            <a:stretch>
              <a:fillRect/>
            </a:stretch>
          </a:blipFill>
        </p:spPr>
        <p:txBody>
          <a:bodyPr/>
          <a:lstStyle/>
          <a:p>
            <a:endParaRPr lang="it-IT"/>
          </a:p>
        </p:txBody>
      </p:sp>
      <p:sp>
        <p:nvSpPr>
          <p:cNvPr id="4" name="Freeform 4"/>
          <p:cNvSpPr/>
          <p:nvPr/>
        </p:nvSpPr>
        <p:spPr>
          <a:xfrm rot="6148233">
            <a:off x="12976018" y="3273608"/>
            <a:ext cx="6861060" cy="6560888"/>
          </a:xfrm>
          <a:custGeom>
            <a:avLst/>
            <a:gdLst/>
            <a:ahLst/>
            <a:cxnLst/>
            <a:rect l="l" t="t" r="r" b="b"/>
            <a:pathLst>
              <a:path w="6861060" h="6560888">
                <a:moveTo>
                  <a:pt x="0" y="0"/>
                </a:moveTo>
                <a:lnTo>
                  <a:pt x="6861060" y="0"/>
                </a:lnTo>
                <a:lnTo>
                  <a:pt x="6861060" y="6560888"/>
                </a:lnTo>
                <a:lnTo>
                  <a:pt x="0" y="6560888"/>
                </a:lnTo>
                <a:lnTo>
                  <a:pt x="0" y="0"/>
                </a:lnTo>
                <a:close/>
              </a:path>
            </a:pathLst>
          </a:custGeom>
          <a:blipFill>
            <a:blip r:embed="rId4"/>
            <a:stretch>
              <a:fillRect/>
            </a:stretch>
          </a:blipFill>
        </p:spPr>
        <p:txBody>
          <a:bodyPr/>
          <a:lstStyle/>
          <a:p>
            <a:endParaRPr lang="it-IT"/>
          </a:p>
        </p:txBody>
      </p:sp>
      <p:sp>
        <p:nvSpPr>
          <p:cNvPr id="5" name="TextBox 5"/>
          <p:cNvSpPr txBox="1"/>
          <p:nvPr/>
        </p:nvSpPr>
        <p:spPr>
          <a:xfrm>
            <a:off x="589805" y="1028700"/>
            <a:ext cx="10698207" cy="1191260"/>
          </a:xfrm>
          <a:prstGeom prst="rect">
            <a:avLst/>
          </a:prstGeom>
        </p:spPr>
        <p:txBody>
          <a:bodyPr lIns="0" tIns="0" rIns="0" bIns="0" rtlCol="0" anchor="t">
            <a:spAutoFit/>
          </a:bodyPr>
          <a:lstStyle/>
          <a:p>
            <a:pPr algn="l">
              <a:lnSpc>
                <a:spcPts val="4719"/>
              </a:lnSpc>
            </a:pPr>
            <a:r>
              <a:rPr lang="en-US" sz="3999" b="1">
                <a:solidFill>
                  <a:srgbClr val="4D1354"/>
                </a:solidFill>
                <a:latin typeface="HK Grotesk Bold"/>
                <a:ea typeface="HK Grotesk Bold"/>
                <a:cs typeface="HK Grotesk Bold"/>
                <a:sym typeface="HK Grotesk Bold"/>
              </a:rPr>
              <a:t>Sister Island (Zanzibar, Tanzania)</a:t>
            </a:r>
          </a:p>
          <a:p>
            <a:pPr algn="l">
              <a:lnSpc>
                <a:spcPts val="4719"/>
              </a:lnSpc>
            </a:pPr>
            <a:endParaRPr lang="en-US" sz="3999" b="1">
              <a:solidFill>
                <a:srgbClr val="4D1354"/>
              </a:solidFill>
              <a:latin typeface="HK Grotesk Bold"/>
              <a:ea typeface="HK Grotesk Bold"/>
              <a:cs typeface="HK Grotesk Bold"/>
              <a:sym typeface="HK Grotesk Bold"/>
            </a:endParaRPr>
          </a:p>
        </p:txBody>
      </p:sp>
      <p:sp>
        <p:nvSpPr>
          <p:cNvPr id="6" name="TextBox 6"/>
          <p:cNvSpPr txBox="1"/>
          <p:nvPr/>
        </p:nvSpPr>
        <p:spPr>
          <a:xfrm>
            <a:off x="589805" y="2172335"/>
            <a:ext cx="5448300" cy="3415327"/>
          </a:xfrm>
          <a:prstGeom prst="rect">
            <a:avLst/>
          </a:prstGeom>
        </p:spPr>
        <p:txBody>
          <a:bodyPr lIns="0" tIns="0" rIns="0" bIns="0" rtlCol="0" anchor="t">
            <a:spAutoFit/>
          </a:bodyPr>
          <a:lstStyle/>
          <a:p>
            <a:pPr algn="l">
              <a:lnSpc>
                <a:spcPts val="3378"/>
              </a:lnSpc>
              <a:spcBef>
                <a:spcPct val="0"/>
              </a:spcBef>
            </a:pPr>
            <a:r>
              <a:rPr lang="en-US" sz="2413" spc="-24">
                <a:solidFill>
                  <a:srgbClr val="000000"/>
                </a:solidFill>
                <a:latin typeface="Assistant"/>
                <a:ea typeface="Assistant"/>
                <a:cs typeface="Assistant"/>
                <a:sym typeface="Assistant"/>
              </a:rPr>
              <a:t>Sister Island è un’organizzazione non profit che opera sull’isola di Zanzibar per promuovere progetti educativi, ambientali e comunitari. Le attività coinvolgono scuole locali, centri per l’infanzia e comunità rurali, con un’attenzione particolare alla sostenibilità e all’empowerment locale.</a:t>
            </a:r>
          </a:p>
          <a:p>
            <a:pPr algn="l">
              <a:lnSpc>
                <a:spcPts val="3378"/>
              </a:lnSpc>
              <a:spcBef>
                <a:spcPct val="0"/>
              </a:spcBef>
            </a:pPr>
            <a:endParaRPr lang="en-US" sz="2413" spc="-24">
              <a:solidFill>
                <a:srgbClr val="000000"/>
              </a:solidFill>
              <a:latin typeface="Assistant"/>
              <a:ea typeface="Assistant"/>
              <a:cs typeface="Assistant"/>
              <a:sym typeface="Assistant"/>
            </a:endParaRPr>
          </a:p>
        </p:txBody>
      </p:sp>
      <p:sp>
        <p:nvSpPr>
          <p:cNvPr id="7" name="TextBox 7"/>
          <p:cNvSpPr txBox="1"/>
          <p:nvPr/>
        </p:nvSpPr>
        <p:spPr>
          <a:xfrm>
            <a:off x="6603276" y="2172335"/>
            <a:ext cx="5664318" cy="3843952"/>
          </a:xfrm>
          <a:prstGeom prst="rect">
            <a:avLst/>
          </a:prstGeom>
        </p:spPr>
        <p:txBody>
          <a:bodyPr lIns="0" tIns="0" rIns="0" bIns="0" rtlCol="0" anchor="t">
            <a:spAutoFit/>
          </a:bodyPr>
          <a:lstStyle/>
          <a:p>
            <a:pPr algn="l">
              <a:lnSpc>
                <a:spcPts val="3378"/>
              </a:lnSpc>
              <a:spcBef>
                <a:spcPct val="0"/>
              </a:spcBef>
            </a:pPr>
            <a:r>
              <a:rPr lang="en-US" sz="2413" spc="-24">
                <a:solidFill>
                  <a:srgbClr val="000000"/>
                </a:solidFill>
                <a:latin typeface="Assistant"/>
                <a:ea typeface="Assistant"/>
                <a:cs typeface="Assistant"/>
                <a:sym typeface="Assistant"/>
              </a:rPr>
              <a:t>I tirocinanti possono svolgere attività educative in lingua inglese presso scuole primarie, condurre laboratori ambientali, partecipare a progetti di educazione non formale e cooperazione internazionale. L’esperienza è particolarmente adatta a chi desidera confrontarsi con la dimensione interculturale.</a:t>
            </a:r>
          </a:p>
          <a:p>
            <a:pPr algn="l">
              <a:lnSpc>
                <a:spcPts val="3378"/>
              </a:lnSpc>
              <a:spcBef>
                <a:spcPct val="0"/>
              </a:spcBef>
            </a:pPr>
            <a:endParaRPr lang="en-US" sz="2413" spc="-24">
              <a:solidFill>
                <a:srgbClr val="000000"/>
              </a:solidFill>
              <a:latin typeface="Assistant"/>
              <a:ea typeface="Assistant"/>
              <a:cs typeface="Assistant"/>
              <a:sym typeface="Assistant"/>
            </a:endParaRPr>
          </a:p>
        </p:txBody>
      </p:sp>
      <p:sp>
        <p:nvSpPr>
          <p:cNvPr id="8" name="TextBox 8"/>
          <p:cNvSpPr txBox="1"/>
          <p:nvPr/>
        </p:nvSpPr>
        <p:spPr>
          <a:xfrm>
            <a:off x="589805" y="8653595"/>
            <a:ext cx="1483795" cy="1046170"/>
          </a:xfrm>
          <a:prstGeom prst="rect">
            <a:avLst/>
          </a:prstGeom>
        </p:spPr>
        <p:txBody>
          <a:bodyPr lIns="0" tIns="0" rIns="0" bIns="0" rtlCol="0" anchor="t">
            <a:spAutoFit/>
          </a:bodyPr>
          <a:lstStyle/>
          <a:p>
            <a:pPr marL="0" lvl="0" indent="0" algn="just">
              <a:lnSpc>
                <a:spcPts val="8115"/>
              </a:lnSpc>
              <a:spcBef>
                <a:spcPct val="0"/>
              </a:spcBef>
            </a:pPr>
            <a:r>
              <a:rPr lang="en-US" sz="6877" b="1">
                <a:solidFill>
                  <a:srgbClr val="EB1AA4">
                    <a:alpha val="60000"/>
                  </a:srgbClr>
                </a:solidFill>
                <a:latin typeface="HK Grotesk Bold"/>
                <a:ea typeface="HK Grotesk Bold"/>
                <a:cs typeface="HK Grotesk Bold"/>
                <a:sym typeface="HK Grotesk Bold"/>
              </a:rPr>
              <a:t>21</a:t>
            </a:r>
          </a:p>
        </p:txBody>
      </p:sp>
      <p:sp>
        <p:nvSpPr>
          <p:cNvPr id="9" name="TextBox 9"/>
          <p:cNvSpPr txBox="1"/>
          <p:nvPr/>
        </p:nvSpPr>
        <p:spPr>
          <a:xfrm>
            <a:off x="589805" y="6425126"/>
            <a:ext cx="11872912" cy="1314069"/>
          </a:xfrm>
          <a:prstGeom prst="rect">
            <a:avLst/>
          </a:prstGeom>
        </p:spPr>
        <p:txBody>
          <a:bodyPr lIns="0" tIns="0" rIns="0" bIns="0" rtlCol="0" anchor="t">
            <a:spAutoFit/>
          </a:bodyPr>
          <a:lstStyle/>
          <a:p>
            <a:pPr algn="l">
              <a:lnSpc>
                <a:spcPts val="3587"/>
              </a:lnSpc>
            </a:pPr>
            <a:r>
              <a:rPr lang="en-US" sz="2299" b="1">
                <a:solidFill>
                  <a:srgbClr val="000000"/>
                </a:solidFill>
                <a:latin typeface="Assistant Bold"/>
                <a:ea typeface="Assistant Bold"/>
                <a:cs typeface="Assistant Bold"/>
                <a:sym typeface="Assistant Bold"/>
              </a:rPr>
              <a:t>Contatti</a:t>
            </a:r>
            <a:r>
              <a:rPr lang="en-US" sz="2299">
                <a:solidFill>
                  <a:srgbClr val="000000"/>
                </a:solidFill>
                <a:latin typeface="Assistant"/>
                <a:ea typeface="Assistant"/>
                <a:cs typeface="Assistant"/>
                <a:sym typeface="Assistant"/>
              </a:rPr>
              <a:t>: </a:t>
            </a:r>
            <a:r>
              <a:rPr lang="en-US" sz="2299" u="sng">
                <a:solidFill>
                  <a:srgbClr val="000000"/>
                </a:solidFill>
                <a:latin typeface="Assistant"/>
                <a:ea typeface="Assistant"/>
                <a:cs typeface="Assistant"/>
                <a:sym typeface="Assistant"/>
                <a:hlinkClick r:id="rId5" tooltip="https://www.sister-island.com"/>
              </a:rPr>
              <a:t>https://www.sister-island.com/</a:t>
            </a:r>
          </a:p>
          <a:p>
            <a:pPr algn="l">
              <a:lnSpc>
                <a:spcPts val="3587"/>
              </a:lnSpc>
            </a:pPr>
            <a:r>
              <a:rPr lang="en-US" sz="2299" b="1">
                <a:solidFill>
                  <a:srgbClr val="000000"/>
                </a:solidFill>
                <a:latin typeface="Assistant Bold"/>
                <a:ea typeface="Assistant Bold"/>
                <a:cs typeface="Assistant Bold"/>
                <a:sym typeface="Assistant Bold"/>
              </a:rPr>
              <a:t>Referente</a:t>
            </a:r>
            <a:r>
              <a:rPr lang="en-US" sz="2299">
                <a:solidFill>
                  <a:srgbClr val="000000"/>
                </a:solidFill>
                <a:latin typeface="Assistant"/>
                <a:ea typeface="Assistant"/>
                <a:cs typeface="Assistant"/>
                <a:sym typeface="Assistant"/>
              </a:rPr>
              <a:t>:  Francesca Micheli / info@sister-island.com / </a:t>
            </a:r>
          </a:p>
          <a:p>
            <a:pPr algn="l">
              <a:lnSpc>
                <a:spcPts val="3587"/>
              </a:lnSpc>
            </a:pPr>
            <a:r>
              <a:rPr lang="en-US" sz="2299" b="1">
                <a:solidFill>
                  <a:srgbClr val="000000"/>
                </a:solidFill>
                <a:latin typeface="Assistant Bold"/>
                <a:ea typeface="Assistant Bold"/>
                <a:cs typeface="Assistant Bold"/>
                <a:sym typeface="Assistant Bold"/>
              </a:rPr>
              <a:t>CdS consigliati</a:t>
            </a:r>
            <a:r>
              <a:rPr lang="en-US" sz="2299">
                <a:solidFill>
                  <a:srgbClr val="000000"/>
                </a:solidFill>
                <a:latin typeface="Assistant"/>
                <a:ea typeface="Assistant"/>
                <a:cs typeface="Assistant"/>
                <a:sym typeface="Assistant"/>
              </a:rPr>
              <a:t>: Scienze della Formazione Primaria, Scienze dell’Educazione, Scienze Pedagogiche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564986" y="-3282418"/>
            <a:ext cx="7027814" cy="6254754"/>
          </a:xfrm>
          <a:custGeom>
            <a:avLst/>
            <a:gdLst/>
            <a:ahLst/>
            <a:cxnLst/>
            <a:rect l="l" t="t" r="r" b="b"/>
            <a:pathLst>
              <a:path w="7027814" h="6254754">
                <a:moveTo>
                  <a:pt x="0" y="0"/>
                </a:moveTo>
                <a:lnTo>
                  <a:pt x="7027814" y="0"/>
                </a:lnTo>
                <a:lnTo>
                  <a:pt x="7027814" y="6254755"/>
                </a:lnTo>
                <a:lnTo>
                  <a:pt x="0" y="6254755"/>
                </a:lnTo>
                <a:lnTo>
                  <a:pt x="0" y="0"/>
                </a:lnTo>
                <a:close/>
              </a:path>
            </a:pathLst>
          </a:custGeom>
          <a:blipFill>
            <a:blip r:embed="rId2"/>
            <a:stretch>
              <a:fillRect/>
            </a:stretch>
          </a:blipFill>
        </p:spPr>
        <p:txBody>
          <a:bodyPr/>
          <a:lstStyle/>
          <a:p>
            <a:endParaRPr lang="it-IT"/>
          </a:p>
        </p:txBody>
      </p:sp>
      <p:sp>
        <p:nvSpPr>
          <p:cNvPr id="3" name="Freeform 3"/>
          <p:cNvSpPr/>
          <p:nvPr/>
        </p:nvSpPr>
        <p:spPr>
          <a:xfrm rot="9490257">
            <a:off x="7989172" y="8611142"/>
            <a:ext cx="2546291" cy="2412611"/>
          </a:xfrm>
          <a:custGeom>
            <a:avLst/>
            <a:gdLst/>
            <a:ahLst/>
            <a:cxnLst/>
            <a:rect l="l" t="t" r="r" b="b"/>
            <a:pathLst>
              <a:path w="2546291" h="2412611">
                <a:moveTo>
                  <a:pt x="0" y="0"/>
                </a:moveTo>
                <a:lnTo>
                  <a:pt x="2546291" y="0"/>
                </a:lnTo>
                <a:lnTo>
                  <a:pt x="2546291" y="2412611"/>
                </a:lnTo>
                <a:lnTo>
                  <a:pt x="0" y="2412611"/>
                </a:lnTo>
                <a:lnTo>
                  <a:pt x="0" y="0"/>
                </a:lnTo>
                <a:close/>
              </a:path>
            </a:pathLst>
          </a:custGeom>
          <a:blipFill>
            <a:blip r:embed="rId3"/>
            <a:stretch>
              <a:fillRect/>
            </a:stretch>
          </a:blipFill>
        </p:spPr>
        <p:txBody>
          <a:bodyPr/>
          <a:lstStyle/>
          <a:p>
            <a:endParaRPr lang="it-IT"/>
          </a:p>
        </p:txBody>
      </p:sp>
      <p:sp>
        <p:nvSpPr>
          <p:cNvPr id="4" name="Freeform 4"/>
          <p:cNvSpPr/>
          <p:nvPr/>
        </p:nvSpPr>
        <p:spPr>
          <a:xfrm rot="6148233">
            <a:off x="12976018" y="3273608"/>
            <a:ext cx="6861060" cy="6560888"/>
          </a:xfrm>
          <a:custGeom>
            <a:avLst/>
            <a:gdLst/>
            <a:ahLst/>
            <a:cxnLst/>
            <a:rect l="l" t="t" r="r" b="b"/>
            <a:pathLst>
              <a:path w="6861060" h="6560888">
                <a:moveTo>
                  <a:pt x="0" y="0"/>
                </a:moveTo>
                <a:lnTo>
                  <a:pt x="6861060" y="0"/>
                </a:lnTo>
                <a:lnTo>
                  <a:pt x="6861060" y="6560888"/>
                </a:lnTo>
                <a:lnTo>
                  <a:pt x="0" y="6560888"/>
                </a:lnTo>
                <a:lnTo>
                  <a:pt x="0" y="0"/>
                </a:lnTo>
                <a:close/>
              </a:path>
            </a:pathLst>
          </a:custGeom>
          <a:blipFill>
            <a:blip r:embed="rId4"/>
            <a:stretch>
              <a:fillRect/>
            </a:stretch>
          </a:blipFill>
        </p:spPr>
        <p:txBody>
          <a:bodyPr/>
          <a:lstStyle/>
          <a:p>
            <a:endParaRPr lang="it-IT"/>
          </a:p>
        </p:txBody>
      </p:sp>
      <p:sp>
        <p:nvSpPr>
          <p:cNvPr id="5" name="TextBox 5"/>
          <p:cNvSpPr txBox="1"/>
          <p:nvPr/>
        </p:nvSpPr>
        <p:spPr>
          <a:xfrm>
            <a:off x="762991" y="1028700"/>
            <a:ext cx="10698207" cy="1781810"/>
          </a:xfrm>
          <a:prstGeom prst="rect">
            <a:avLst/>
          </a:prstGeom>
        </p:spPr>
        <p:txBody>
          <a:bodyPr lIns="0" tIns="0" rIns="0" bIns="0" rtlCol="0" anchor="t">
            <a:spAutoFit/>
          </a:bodyPr>
          <a:lstStyle/>
          <a:p>
            <a:pPr algn="l">
              <a:lnSpc>
                <a:spcPts val="4719"/>
              </a:lnSpc>
            </a:pPr>
            <a:r>
              <a:rPr lang="en-US" sz="3999" b="1">
                <a:solidFill>
                  <a:srgbClr val="4D1354"/>
                </a:solidFill>
                <a:latin typeface="HK Grotesk Bold"/>
                <a:ea typeface="HK Grotesk Bold"/>
                <a:cs typeface="HK Grotesk Bold"/>
                <a:sym typeface="HK Grotesk Bold"/>
              </a:rPr>
              <a:t>Missão São João Baptista de Morrumbene (Mozambico)</a:t>
            </a:r>
          </a:p>
          <a:p>
            <a:pPr algn="l">
              <a:lnSpc>
                <a:spcPts val="4719"/>
              </a:lnSpc>
            </a:pPr>
            <a:endParaRPr lang="en-US" sz="3999" b="1">
              <a:solidFill>
                <a:srgbClr val="4D1354"/>
              </a:solidFill>
              <a:latin typeface="HK Grotesk Bold"/>
              <a:ea typeface="HK Grotesk Bold"/>
              <a:cs typeface="HK Grotesk Bold"/>
              <a:sym typeface="HK Grotesk Bold"/>
            </a:endParaRPr>
          </a:p>
        </p:txBody>
      </p:sp>
      <p:sp>
        <p:nvSpPr>
          <p:cNvPr id="6" name="TextBox 6"/>
          <p:cNvSpPr txBox="1"/>
          <p:nvPr/>
        </p:nvSpPr>
        <p:spPr>
          <a:xfrm>
            <a:off x="762991" y="2600960"/>
            <a:ext cx="5448300" cy="3415327"/>
          </a:xfrm>
          <a:prstGeom prst="rect">
            <a:avLst/>
          </a:prstGeom>
        </p:spPr>
        <p:txBody>
          <a:bodyPr lIns="0" tIns="0" rIns="0" bIns="0" rtlCol="0" anchor="t">
            <a:spAutoFit/>
          </a:bodyPr>
          <a:lstStyle/>
          <a:p>
            <a:pPr algn="l">
              <a:lnSpc>
                <a:spcPts val="3378"/>
              </a:lnSpc>
              <a:spcBef>
                <a:spcPct val="0"/>
              </a:spcBef>
            </a:pPr>
            <a:r>
              <a:rPr lang="en-US" sz="2413" spc="-24">
                <a:solidFill>
                  <a:srgbClr val="000000"/>
                </a:solidFill>
                <a:latin typeface="Assistant"/>
                <a:ea typeface="Assistant"/>
                <a:cs typeface="Assistant"/>
                <a:sym typeface="Assistant"/>
              </a:rPr>
              <a:t>La missione è attiva nel distretto di Morrumbene (Mozambico) e comprende cinque scuole dell’infanzia e attività educative legate ad un centro aggregativo giovanile. L’approccio educativo è fondato sulla dimensione ludica e sportiva, sulla prossimità educativa e sulla promozione dell’ autonomia di ragazzi e ragazze.</a:t>
            </a:r>
          </a:p>
        </p:txBody>
      </p:sp>
      <p:sp>
        <p:nvSpPr>
          <p:cNvPr id="7" name="TextBox 7"/>
          <p:cNvSpPr txBox="1"/>
          <p:nvPr/>
        </p:nvSpPr>
        <p:spPr>
          <a:xfrm>
            <a:off x="6752085" y="2600960"/>
            <a:ext cx="5664318" cy="4272577"/>
          </a:xfrm>
          <a:prstGeom prst="rect">
            <a:avLst/>
          </a:prstGeom>
        </p:spPr>
        <p:txBody>
          <a:bodyPr lIns="0" tIns="0" rIns="0" bIns="0" rtlCol="0" anchor="t">
            <a:spAutoFit/>
          </a:bodyPr>
          <a:lstStyle/>
          <a:p>
            <a:pPr algn="l">
              <a:lnSpc>
                <a:spcPts val="3378"/>
              </a:lnSpc>
              <a:spcBef>
                <a:spcPct val="0"/>
              </a:spcBef>
            </a:pPr>
            <a:r>
              <a:rPr lang="en-US" sz="2413" spc="-24">
                <a:solidFill>
                  <a:srgbClr val="000000"/>
                </a:solidFill>
                <a:latin typeface="Assistant"/>
                <a:ea typeface="Assistant"/>
                <a:cs typeface="Assistant"/>
                <a:sym typeface="Assistant"/>
              </a:rPr>
              <a:t>I tirocinanti possono partecipare alla vita quotidiana di cinque scuole dell’infanzia, proporre attività laboratoriali, coadiuvare il lavoro degli insegnanti locali e supportare l’organizzazione delle attività extra-scolastiche del centro giovanile. Il contesto offre una forte esperienza di crescita personale e interculturale. Le attività sono prevista da Febbraio a Novembre</a:t>
            </a:r>
          </a:p>
          <a:p>
            <a:pPr algn="l">
              <a:lnSpc>
                <a:spcPts val="3378"/>
              </a:lnSpc>
              <a:spcBef>
                <a:spcPct val="0"/>
              </a:spcBef>
            </a:pPr>
            <a:endParaRPr lang="en-US" sz="2413" spc="-24">
              <a:solidFill>
                <a:srgbClr val="000000"/>
              </a:solidFill>
              <a:latin typeface="Assistant"/>
              <a:ea typeface="Assistant"/>
              <a:cs typeface="Assistant"/>
              <a:sym typeface="Assistant"/>
            </a:endParaRPr>
          </a:p>
        </p:txBody>
      </p:sp>
      <p:sp>
        <p:nvSpPr>
          <p:cNvPr id="8" name="TextBox 8"/>
          <p:cNvSpPr txBox="1"/>
          <p:nvPr/>
        </p:nvSpPr>
        <p:spPr>
          <a:xfrm>
            <a:off x="762991" y="8735215"/>
            <a:ext cx="1483795" cy="1046170"/>
          </a:xfrm>
          <a:prstGeom prst="rect">
            <a:avLst/>
          </a:prstGeom>
        </p:spPr>
        <p:txBody>
          <a:bodyPr lIns="0" tIns="0" rIns="0" bIns="0" rtlCol="0" anchor="t">
            <a:spAutoFit/>
          </a:bodyPr>
          <a:lstStyle/>
          <a:p>
            <a:pPr marL="0" lvl="0" indent="0" algn="just">
              <a:lnSpc>
                <a:spcPts val="8115"/>
              </a:lnSpc>
              <a:spcBef>
                <a:spcPct val="0"/>
              </a:spcBef>
            </a:pPr>
            <a:r>
              <a:rPr lang="en-US" sz="6877" b="1">
                <a:solidFill>
                  <a:srgbClr val="EB1AA4">
                    <a:alpha val="60000"/>
                  </a:srgbClr>
                </a:solidFill>
                <a:latin typeface="HK Grotesk Bold"/>
                <a:ea typeface="HK Grotesk Bold"/>
                <a:cs typeface="HK Grotesk Bold"/>
                <a:sym typeface="HK Grotesk Bold"/>
              </a:rPr>
              <a:t>22</a:t>
            </a:r>
          </a:p>
        </p:txBody>
      </p:sp>
      <p:sp>
        <p:nvSpPr>
          <p:cNvPr id="9" name="TextBox 9"/>
          <p:cNvSpPr txBox="1"/>
          <p:nvPr/>
        </p:nvSpPr>
        <p:spPr>
          <a:xfrm>
            <a:off x="762991" y="6863276"/>
            <a:ext cx="11872912" cy="1314069"/>
          </a:xfrm>
          <a:prstGeom prst="rect">
            <a:avLst/>
          </a:prstGeom>
        </p:spPr>
        <p:txBody>
          <a:bodyPr lIns="0" tIns="0" rIns="0" bIns="0" rtlCol="0" anchor="t">
            <a:spAutoFit/>
          </a:bodyPr>
          <a:lstStyle/>
          <a:p>
            <a:pPr algn="l">
              <a:lnSpc>
                <a:spcPts val="3587"/>
              </a:lnSpc>
            </a:pPr>
            <a:r>
              <a:rPr lang="en-US" sz="2299" b="1">
                <a:solidFill>
                  <a:srgbClr val="000000"/>
                </a:solidFill>
                <a:latin typeface="Assistant Bold"/>
                <a:ea typeface="Assistant Bold"/>
                <a:cs typeface="Assistant Bold"/>
                <a:sym typeface="Assistant Bold"/>
              </a:rPr>
              <a:t>Referente</a:t>
            </a:r>
            <a:r>
              <a:rPr lang="en-US" sz="2299">
                <a:solidFill>
                  <a:srgbClr val="000000"/>
                </a:solidFill>
                <a:latin typeface="Assistant"/>
                <a:ea typeface="Assistant"/>
                <a:cs typeface="Assistant"/>
                <a:sym typeface="Assistant"/>
              </a:rPr>
              <a:t>:  Don Pietro Marchetti Brevi</a:t>
            </a:r>
          </a:p>
          <a:p>
            <a:pPr algn="l">
              <a:lnSpc>
                <a:spcPts val="3587"/>
              </a:lnSpc>
            </a:pPr>
            <a:r>
              <a:rPr lang="en-US" sz="2299" b="1">
                <a:solidFill>
                  <a:srgbClr val="000000"/>
                </a:solidFill>
                <a:latin typeface="Assistant Bold"/>
                <a:ea typeface="Assistant Bold"/>
                <a:cs typeface="Assistant Bold"/>
                <a:sym typeface="Assistant Bold"/>
              </a:rPr>
              <a:t>Contatti</a:t>
            </a:r>
            <a:r>
              <a:rPr lang="en-US" sz="2299">
                <a:solidFill>
                  <a:srgbClr val="000000"/>
                </a:solidFill>
                <a:latin typeface="Assistant"/>
                <a:ea typeface="Assistant"/>
                <a:cs typeface="Assistant"/>
                <a:sym typeface="Assistant"/>
              </a:rPr>
              <a:t>: Paola Soldi: paola.soldi@unimib.it</a:t>
            </a:r>
          </a:p>
          <a:p>
            <a:pPr algn="l">
              <a:lnSpc>
                <a:spcPts val="3587"/>
              </a:lnSpc>
            </a:pPr>
            <a:r>
              <a:rPr lang="en-US" sz="2299" b="1">
                <a:solidFill>
                  <a:srgbClr val="000000"/>
                </a:solidFill>
                <a:latin typeface="Assistant Bold"/>
                <a:ea typeface="Assistant Bold"/>
                <a:cs typeface="Assistant Bold"/>
                <a:sym typeface="Assistant Bold"/>
              </a:rPr>
              <a:t>CdS consigliati</a:t>
            </a:r>
            <a:r>
              <a:rPr lang="en-US" sz="2299">
                <a:solidFill>
                  <a:srgbClr val="000000"/>
                </a:solidFill>
                <a:latin typeface="Assistant"/>
                <a:ea typeface="Assistant"/>
                <a:cs typeface="Assistant"/>
                <a:sym typeface="Assistant"/>
              </a:rPr>
              <a:t>: Scienze della Formazione Primaria, Scienze dell’Educazione, Scienze Pedagogiche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564986" y="-3282418"/>
            <a:ext cx="7027814" cy="6254754"/>
          </a:xfrm>
          <a:custGeom>
            <a:avLst/>
            <a:gdLst/>
            <a:ahLst/>
            <a:cxnLst/>
            <a:rect l="l" t="t" r="r" b="b"/>
            <a:pathLst>
              <a:path w="7027814" h="6254754">
                <a:moveTo>
                  <a:pt x="0" y="0"/>
                </a:moveTo>
                <a:lnTo>
                  <a:pt x="7027814" y="0"/>
                </a:lnTo>
                <a:lnTo>
                  <a:pt x="7027814" y="6254755"/>
                </a:lnTo>
                <a:lnTo>
                  <a:pt x="0" y="6254755"/>
                </a:lnTo>
                <a:lnTo>
                  <a:pt x="0" y="0"/>
                </a:lnTo>
                <a:close/>
              </a:path>
            </a:pathLst>
          </a:custGeom>
          <a:blipFill>
            <a:blip r:embed="rId2"/>
            <a:stretch>
              <a:fillRect/>
            </a:stretch>
          </a:blipFill>
        </p:spPr>
        <p:txBody>
          <a:bodyPr/>
          <a:lstStyle/>
          <a:p>
            <a:endParaRPr lang="it-IT"/>
          </a:p>
        </p:txBody>
      </p:sp>
      <p:sp>
        <p:nvSpPr>
          <p:cNvPr id="3" name="Freeform 3"/>
          <p:cNvSpPr/>
          <p:nvPr/>
        </p:nvSpPr>
        <p:spPr>
          <a:xfrm rot="9490257">
            <a:off x="7989172" y="8611142"/>
            <a:ext cx="2546291" cy="2412611"/>
          </a:xfrm>
          <a:custGeom>
            <a:avLst/>
            <a:gdLst/>
            <a:ahLst/>
            <a:cxnLst/>
            <a:rect l="l" t="t" r="r" b="b"/>
            <a:pathLst>
              <a:path w="2546291" h="2412611">
                <a:moveTo>
                  <a:pt x="0" y="0"/>
                </a:moveTo>
                <a:lnTo>
                  <a:pt x="2546291" y="0"/>
                </a:lnTo>
                <a:lnTo>
                  <a:pt x="2546291" y="2412611"/>
                </a:lnTo>
                <a:lnTo>
                  <a:pt x="0" y="2412611"/>
                </a:lnTo>
                <a:lnTo>
                  <a:pt x="0" y="0"/>
                </a:lnTo>
                <a:close/>
              </a:path>
            </a:pathLst>
          </a:custGeom>
          <a:blipFill>
            <a:blip r:embed="rId3"/>
            <a:stretch>
              <a:fillRect/>
            </a:stretch>
          </a:blipFill>
        </p:spPr>
        <p:txBody>
          <a:bodyPr/>
          <a:lstStyle/>
          <a:p>
            <a:endParaRPr lang="it-IT"/>
          </a:p>
        </p:txBody>
      </p:sp>
      <p:sp>
        <p:nvSpPr>
          <p:cNvPr id="4" name="Freeform 4"/>
          <p:cNvSpPr/>
          <p:nvPr/>
        </p:nvSpPr>
        <p:spPr>
          <a:xfrm rot="6148233">
            <a:off x="12976018" y="3273608"/>
            <a:ext cx="6861060" cy="6560888"/>
          </a:xfrm>
          <a:custGeom>
            <a:avLst/>
            <a:gdLst/>
            <a:ahLst/>
            <a:cxnLst/>
            <a:rect l="l" t="t" r="r" b="b"/>
            <a:pathLst>
              <a:path w="6861060" h="6560888">
                <a:moveTo>
                  <a:pt x="0" y="0"/>
                </a:moveTo>
                <a:lnTo>
                  <a:pt x="6861060" y="0"/>
                </a:lnTo>
                <a:lnTo>
                  <a:pt x="6861060" y="6560888"/>
                </a:lnTo>
                <a:lnTo>
                  <a:pt x="0" y="6560888"/>
                </a:lnTo>
                <a:lnTo>
                  <a:pt x="0" y="0"/>
                </a:lnTo>
                <a:close/>
              </a:path>
            </a:pathLst>
          </a:custGeom>
          <a:blipFill>
            <a:blip r:embed="rId4"/>
            <a:stretch>
              <a:fillRect/>
            </a:stretch>
          </a:blipFill>
        </p:spPr>
        <p:txBody>
          <a:bodyPr/>
          <a:lstStyle/>
          <a:p>
            <a:endParaRPr lang="it-IT"/>
          </a:p>
        </p:txBody>
      </p:sp>
      <p:sp>
        <p:nvSpPr>
          <p:cNvPr id="5" name="TextBox 5"/>
          <p:cNvSpPr txBox="1"/>
          <p:nvPr/>
        </p:nvSpPr>
        <p:spPr>
          <a:xfrm>
            <a:off x="1028700" y="1028700"/>
            <a:ext cx="10698207" cy="1191260"/>
          </a:xfrm>
          <a:prstGeom prst="rect">
            <a:avLst/>
          </a:prstGeom>
        </p:spPr>
        <p:txBody>
          <a:bodyPr lIns="0" tIns="0" rIns="0" bIns="0" rtlCol="0" anchor="t">
            <a:spAutoFit/>
          </a:bodyPr>
          <a:lstStyle/>
          <a:p>
            <a:pPr algn="l">
              <a:lnSpc>
                <a:spcPts val="4719"/>
              </a:lnSpc>
            </a:pPr>
            <a:r>
              <a:rPr lang="en-US" sz="3999" b="1">
                <a:solidFill>
                  <a:srgbClr val="4D1354"/>
                </a:solidFill>
                <a:latin typeface="HK Grotesk Bold"/>
                <a:ea typeface="HK Grotesk Bold"/>
                <a:cs typeface="HK Grotesk Bold"/>
                <a:sym typeface="HK Grotesk Bold"/>
              </a:rPr>
              <a:t>Scuola IPEM 8 (Cordoba, Argentina)</a:t>
            </a:r>
          </a:p>
          <a:p>
            <a:pPr algn="l">
              <a:lnSpc>
                <a:spcPts val="4719"/>
              </a:lnSpc>
            </a:pPr>
            <a:endParaRPr lang="en-US" sz="3999" b="1">
              <a:solidFill>
                <a:srgbClr val="4D1354"/>
              </a:solidFill>
              <a:latin typeface="HK Grotesk Bold"/>
              <a:ea typeface="HK Grotesk Bold"/>
              <a:cs typeface="HK Grotesk Bold"/>
              <a:sym typeface="HK Grotesk Bold"/>
            </a:endParaRPr>
          </a:p>
        </p:txBody>
      </p:sp>
      <p:sp>
        <p:nvSpPr>
          <p:cNvPr id="6" name="TextBox 6"/>
          <p:cNvSpPr txBox="1"/>
          <p:nvPr/>
        </p:nvSpPr>
        <p:spPr>
          <a:xfrm>
            <a:off x="1028700" y="2172335"/>
            <a:ext cx="5448300" cy="4272577"/>
          </a:xfrm>
          <a:prstGeom prst="rect">
            <a:avLst/>
          </a:prstGeom>
        </p:spPr>
        <p:txBody>
          <a:bodyPr lIns="0" tIns="0" rIns="0" bIns="0" rtlCol="0" anchor="t">
            <a:spAutoFit/>
          </a:bodyPr>
          <a:lstStyle/>
          <a:p>
            <a:pPr algn="l">
              <a:lnSpc>
                <a:spcPts val="3378"/>
              </a:lnSpc>
              <a:spcBef>
                <a:spcPct val="0"/>
              </a:spcBef>
            </a:pPr>
            <a:r>
              <a:rPr lang="en-US" sz="2413" spc="-24">
                <a:solidFill>
                  <a:srgbClr val="000000"/>
                </a:solidFill>
                <a:latin typeface="Assistant"/>
                <a:ea typeface="Assistant"/>
                <a:cs typeface="Assistant"/>
                <a:sym typeface="Assistant"/>
              </a:rPr>
              <a:t>L’Istituto Provinciale di Educazione Media N.8 è una scuola secondaria di primo e secondo grado situata in un quartiere a forte marginalità educativa e sociale di Córdoba. La scuola è da tempo un centro di avanguardia educativa e promuove progetti educativi mirati all’inclusione scolastica e alla promozione del diritto all’istruzione delle fasce della popolazione più svantaggiate</a:t>
            </a:r>
          </a:p>
        </p:txBody>
      </p:sp>
      <p:sp>
        <p:nvSpPr>
          <p:cNvPr id="7" name="TextBox 7"/>
          <p:cNvSpPr txBox="1"/>
          <p:nvPr/>
        </p:nvSpPr>
        <p:spPr>
          <a:xfrm>
            <a:off x="7017794" y="2172335"/>
            <a:ext cx="5664318" cy="5129827"/>
          </a:xfrm>
          <a:prstGeom prst="rect">
            <a:avLst/>
          </a:prstGeom>
        </p:spPr>
        <p:txBody>
          <a:bodyPr lIns="0" tIns="0" rIns="0" bIns="0" rtlCol="0" anchor="t">
            <a:spAutoFit/>
          </a:bodyPr>
          <a:lstStyle/>
          <a:p>
            <a:pPr algn="l">
              <a:lnSpc>
                <a:spcPts val="3378"/>
              </a:lnSpc>
              <a:spcBef>
                <a:spcPct val="0"/>
              </a:spcBef>
            </a:pPr>
            <a:r>
              <a:rPr lang="en-US" sz="2413" spc="-24">
                <a:solidFill>
                  <a:srgbClr val="000000"/>
                </a:solidFill>
                <a:latin typeface="Assistant"/>
                <a:ea typeface="Assistant"/>
                <a:cs typeface="Assistant"/>
                <a:sym typeface="Assistant"/>
              </a:rPr>
              <a:t>Sono due i progetti principali a cui si può prendere parte</a:t>
            </a:r>
          </a:p>
          <a:p>
            <a:pPr marL="521029" lvl="1" indent="-260515" algn="l">
              <a:lnSpc>
                <a:spcPts val="3378"/>
              </a:lnSpc>
              <a:spcBef>
                <a:spcPct val="0"/>
              </a:spcBef>
              <a:buFont typeface="Arial"/>
              <a:buChar char="•"/>
            </a:pPr>
            <a:r>
              <a:rPr lang="en-US" sz="2413" spc="-24">
                <a:solidFill>
                  <a:srgbClr val="000000"/>
                </a:solidFill>
                <a:latin typeface="Assistant"/>
                <a:ea typeface="Assistant"/>
                <a:cs typeface="Assistant"/>
                <a:sym typeface="Assistant"/>
              </a:rPr>
              <a:t>"Proyecto de Fortalecimiento": attività di sostegno a studenti con disabilità o difficoltà di apprendimento, in collaborazione con docenti e tutor.</a:t>
            </a:r>
          </a:p>
          <a:p>
            <a:pPr marL="521029" lvl="1" indent="-260515" algn="l">
              <a:lnSpc>
                <a:spcPts val="3378"/>
              </a:lnSpc>
              <a:spcBef>
                <a:spcPct val="0"/>
              </a:spcBef>
              <a:buFont typeface="Arial"/>
              <a:buChar char="•"/>
            </a:pPr>
            <a:r>
              <a:rPr lang="en-US" sz="2413" spc="-24">
                <a:solidFill>
                  <a:srgbClr val="000000"/>
                </a:solidFill>
                <a:latin typeface="Assistant"/>
                <a:ea typeface="Assistant"/>
                <a:cs typeface="Assistant"/>
                <a:sym typeface="Assistant"/>
              </a:rPr>
              <a:t>"Palabras que Abren Puertas": percorso di alfabetizzazione funzionale e inclusiva, rivolto a studenti del primo anno, basato su attività laboratoriali e didattica cooperativa.</a:t>
            </a:r>
          </a:p>
          <a:p>
            <a:pPr algn="l">
              <a:lnSpc>
                <a:spcPts val="3378"/>
              </a:lnSpc>
              <a:spcBef>
                <a:spcPct val="0"/>
              </a:spcBef>
            </a:pPr>
            <a:endParaRPr lang="en-US" sz="2413" spc="-24">
              <a:solidFill>
                <a:srgbClr val="000000"/>
              </a:solidFill>
              <a:latin typeface="Assistant"/>
              <a:ea typeface="Assistant"/>
              <a:cs typeface="Assistant"/>
              <a:sym typeface="Assistant"/>
            </a:endParaRPr>
          </a:p>
        </p:txBody>
      </p:sp>
      <p:sp>
        <p:nvSpPr>
          <p:cNvPr id="8" name="TextBox 8"/>
          <p:cNvSpPr txBox="1"/>
          <p:nvPr/>
        </p:nvSpPr>
        <p:spPr>
          <a:xfrm>
            <a:off x="1028700" y="8741267"/>
            <a:ext cx="1483795" cy="1046170"/>
          </a:xfrm>
          <a:prstGeom prst="rect">
            <a:avLst/>
          </a:prstGeom>
        </p:spPr>
        <p:txBody>
          <a:bodyPr lIns="0" tIns="0" rIns="0" bIns="0" rtlCol="0" anchor="t">
            <a:spAutoFit/>
          </a:bodyPr>
          <a:lstStyle/>
          <a:p>
            <a:pPr marL="0" lvl="0" indent="0" algn="just">
              <a:lnSpc>
                <a:spcPts val="8115"/>
              </a:lnSpc>
              <a:spcBef>
                <a:spcPct val="0"/>
              </a:spcBef>
            </a:pPr>
            <a:r>
              <a:rPr lang="en-US" sz="6877" b="1">
                <a:solidFill>
                  <a:srgbClr val="EB1AA4">
                    <a:alpha val="60000"/>
                  </a:srgbClr>
                </a:solidFill>
                <a:latin typeface="HK Grotesk Bold"/>
                <a:ea typeface="HK Grotesk Bold"/>
                <a:cs typeface="HK Grotesk Bold"/>
                <a:sym typeface="HK Grotesk Bold"/>
              </a:rPr>
              <a:t>23</a:t>
            </a:r>
          </a:p>
        </p:txBody>
      </p:sp>
      <p:sp>
        <p:nvSpPr>
          <p:cNvPr id="9" name="TextBox 9"/>
          <p:cNvSpPr txBox="1"/>
          <p:nvPr/>
        </p:nvSpPr>
        <p:spPr>
          <a:xfrm>
            <a:off x="1028700" y="6897955"/>
            <a:ext cx="9202817" cy="1314069"/>
          </a:xfrm>
          <a:prstGeom prst="rect">
            <a:avLst/>
          </a:prstGeom>
        </p:spPr>
        <p:txBody>
          <a:bodyPr lIns="0" tIns="0" rIns="0" bIns="0" rtlCol="0" anchor="t">
            <a:spAutoFit/>
          </a:bodyPr>
          <a:lstStyle/>
          <a:p>
            <a:pPr algn="l">
              <a:lnSpc>
                <a:spcPts val="3587"/>
              </a:lnSpc>
            </a:pPr>
            <a:r>
              <a:rPr lang="en-US" sz="2299" b="1">
                <a:solidFill>
                  <a:srgbClr val="000000"/>
                </a:solidFill>
                <a:latin typeface="Assistant Bold"/>
                <a:ea typeface="Assistant Bold"/>
                <a:cs typeface="Assistant Bold"/>
                <a:sym typeface="Assistant Bold"/>
              </a:rPr>
              <a:t>Contatti</a:t>
            </a:r>
            <a:r>
              <a:rPr lang="en-US" sz="2299">
                <a:solidFill>
                  <a:srgbClr val="000000"/>
                </a:solidFill>
                <a:latin typeface="Assistant"/>
                <a:ea typeface="Assistant"/>
                <a:cs typeface="Assistant"/>
                <a:sym typeface="Assistant"/>
              </a:rPr>
              <a:t>: </a:t>
            </a:r>
            <a:r>
              <a:rPr lang="en-US" sz="2299" u="sng">
                <a:solidFill>
                  <a:srgbClr val="000000"/>
                </a:solidFill>
                <a:latin typeface="Assistant"/>
                <a:ea typeface="Assistant"/>
                <a:cs typeface="Assistant"/>
                <a:sym typeface="Assistant"/>
                <a:hlinkClick r:id="rId5" tooltip="https://ipem8reyna.blogspot.com/p/inicio.html"/>
              </a:rPr>
              <a:t>https://ipem8reyna.c</a:t>
            </a:r>
            <a:r>
              <a:rPr lang="en-US" sz="2299" u="sng">
                <a:solidFill>
                  <a:srgbClr val="000000"/>
                </a:solidFill>
                <a:latin typeface="Assistant"/>
                <a:ea typeface="Assistant"/>
                <a:cs typeface="Assistant"/>
                <a:sym typeface="Assistant"/>
              </a:rPr>
              <a:t>om</a:t>
            </a:r>
          </a:p>
          <a:p>
            <a:pPr algn="l">
              <a:lnSpc>
                <a:spcPts val="3587"/>
              </a:lnSpc>
            </a:pPr>
            <a:r>
              <a:rPr lang="en-US" sz="2299" b="1">
                <a:solidFill>
                  <a:srgbClr val="000000"/>
                </a:solidFill>
                <a:latin typeface="Assistant Bold"/>
                <a:ea typeface="Assistant Bold"/>
                <a:cs typeface="Assistant Bold"/>
                <a:sym typeface="Assistant Bold"/>
              </a:rPr>
              <a:t>Referente</a:t>
            </a:r>
            <a:r>
              <a:rPr lang="en-US" sz="2299">
                <a:solidFill>
                  <a:srgbClr val="000000"/>
                </a:solidFill>
                <a:latin typeface="Assistant"/>
                <a:ea typeface="Assistant"/>
                <a:cs typeface="Assistant"/>
                <a:sym typeface="Assistant"/>
              </a:rPr>
              <a:t>: Dario Benitez (Dirigente scolastico): ipem8reyna@gmail.com</a:t>
            </a:r>
          </a:p>
          <a:p>
            <a:pPr algn="l">
              <a:lnSpc>
                <a:spcPts val="3587"/>
              </a:lnSpc>
            </a:pPr>
            <a:r>
              <a:rPr lang="en-US" sz="2299" b="1">
                <a:solidFill>
                  <a:srgbClr val="000000"/>
                </a:solidFill>
                <a:latin typeface="Assistant Bold"/>
                <a:ea typeface="Assistant Bold"/>
                <a:cs typeface="Assistant Bold"/>
                <a:sym typeface="Assistant Bold"/>
              </a:rPr>
              <a:t>CdS consigliati</a:t>
            </a:r>
            <a:r>
              <a:rPr lang="en-US" sz="2299">
                <a:solidFill>
                  <a:srgbClr val="000000"/>
                </a:solidFill>
                <a:latin typeface="Assistant"/>
                <a:ea typeface="Assistant"/>
                <a:cs typeface="Assistant"/>
                <a:sym typeface="Assistant"/>
              </a:rPr>
              <a:t>: Scienze della Formazione Primaria, Scienze dell’Educazione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564986" y="-3282418"/>
            <a:ext cx="7027814" cy="6254754"/>
          </a:xfrm>
          <a:custGeom>
            <a:avLst/>
            <a:gdLst/>
            <a:ahLst/>
            <a:cxnLst/>
            <a:rect l="l" t="t" r="r" b="b"/>
            <a:pathLst>
              <a:path w="7027814" h="6254754">
                <a:moveTo>
                  <a:pt x="0" y="0"/>
                </a:moveTo>
                <a:lnTo>
                  <a:pt x="7027814" y="0"/>
                </a:lnTo>
                <a:lnTo>
                  <a:pt x="7027814" y="6254755"/>
                </a:lnTo>
                <a:lnTo>
                  <a:pt x="0" y="6254755"/>
                </a:lnTo>
                <a:lnTo>
                  <a:pt x="0" y="0"/>
                </a:lnTo>
                <a:close/>
              </a:path>
            </a:pathLst>
          </a:custGeom>
          <a:blipFill>
            <a:blip r:embed="rId2"/>
            <a:stretch>
              <a:fillRect/>
            </a:stretch>
          </a:blipFill>
        </p:spPr>
        <p:txBody>
          <a:bodyPr/>
          <a:lstStyle/>
          <a:p>
            <a:endParaRPr lang="it-IT"/>
          </a:p>
        </p:txBody>
      </p:sp>
      <p:sp>
        <p:nvSpPr>
          <p:cNvPr id="3" name="Freeform 3"/>
          <p:cNvSpPr/>
          <p:nvPr/>
        </p:nvSpPr>
        <p:spPr>
          <a:xfrm rot="9490257">
            <a:off x="7989172" y="8611142"/>
            <a:ext cx="2546291" cy="2412611"/>
          </a:xfrm>
          <a:custGeom>
            <a:avLst/>
            <a:gdLst/>
            <a:ahLst/>
            <a:cxnLst/>
            <a:rect l="l" t="t" r="r" b="b"/>
            <a:pathLst>
              <a:path w="2546291" h="2412611">
                <a:moveTo>
                  <a:pt x="0" y="0"/>
                </a:moveTo>
                <a:lnTo>
                  <a:pt x="2546291" y="0"/>
                </a:lnTo>
                <a:lnTo>
                  <a:pt x="2546291" y="2412611"/>
                </a:lnTo>
                <a:lnTo>
                  <a:pt x="0" y="2412611"/>
                </a:lnTo>
                <a:lnTo>
                  <a:pt x="0" y="0"/>
                </a:lnTo>
                <a:close/>
              </a:path>
            </a:pathLst>
          </a:custGeom>
          <a:blipFill>
            <a:blip r:embed="rId3"/>
            <a:stretch>
              <a:fillRect/>
            </a:stretch>
          </a:blipFill>
        </p:spPr>
        <p:txBody>
          <a:bodyPr/>
          <a:lstStyle/>
          <a:p>
            <a:endParaRPr lang="it-IT"/>
          </a:p>
        </p:txBody>
      </p:sp>
      <p:sp>
        <p:nvSpPr>
          <p:cNvPr id="4" name="Freeform 4"/>
          <p:cNvSpPr/>
          <p:nvPr/>
        </p:nvSpPr>
        <p:spPr>
          <a:xfrm rot="6148233">
            <a:off x="12976018" y="3273608"/>
            <a:ext cx="6861060" cy="6560888"/>
          </a:xfrm>
          <a:custGeom>
            <a:avLst/>
            <a:gdLst/>
            <a:ahLst/>
            <a:cxnLst/>
            <a:rect l="l" t="t" r="r" b="b"/>
            <a:pathLst>
              <a:path w="6861060" h="6560888">
                <a:moveTo>
                  <a:pt x="0" y="0"/>
                </a:moveTo>
                <a:lnTo>
                  <a:pt x="6861060" y="0"/>
                </a:lnTo>
                <a:lnTo>
                  <a:pt x="6861060" y="6560888"/>
                </a:lnTo>
                <a:lnTo>
                  <a:pt x="0" y="6560888"/>
                </a:lnTo>
                <a:lnTo>
                  <a:pt x="0" y="0"/>
                </a:lnTo>
                <a:close/>
              </a:path>
            </a:pathLst>
          </a:custGeom>
          <a:blipFill>
            <a:blip r:embed="rId4"/>
            <a:stretch>
              <a:fillRect/>
            </a:stretch>
          </a:blipFill>
        </p:spPr>
        <p:txBody>
          <a:bodyPr/>
          <a:lstStyle/>
          <a:p>
            <a:endParaRPr lang="it-IT"/>
          </a:p>
        </p:txBody>
      </p:sp>
      <p:sp>
        <p:nvSpPr>
          <p:cNvPr id="5" name="TextBox 5"/>
          <p:cNvSpPr txBox="1"/>
          <p:nvPr/>
        </p:nvSpPr>
        <p:spPr>
          <a:xfrm>
            <a:off x="1028700" y="1028700"/>
            <a:ext cx="10698207" cy="1781810"/>
          </a:xfrm>
          <a:prstGeom prst="rect">
            <a:avLst/>
          </a:prstGeom>
        </p:spPr>
        <p:txBody>
          <a:bodyPr lIns="0" tIns="0" rIns="0" bIns="0" rtlCol="0" anchor="t">
            <a:spAutoFit/>
          </a:bodyPr>
          <a:lstStyle/>
          <a:p>
            <a:pPr algn="l">
              <a:lnSpc>
                <a:spcPts val="4719"/>
              </a:lnSpc>
            </a:pPr>
            <a:r>
              <a:rPr lang="en-US" sz="3999" b="1">
                <a:solidFill>
                  <a:srgbClr val="4D1354"/>
                </a:solidFill>
                <a:latin typeface="HK Grotesk Bold"/>
                <a:ea typeface="HK Grotesk Bold"/>
                <a:cs typeface="HK Grotesk Bold"/>
                <a:sym typeface="HK Grotesk Bold"/>
              </a:rPr>
              <a:t>Bjørn’s International School (Copenaghen, Danimarca)</a:t>
            </a:r>
          </a:p>
          <a:p>
            <a:pPr algn="l">
              <a:lnSpc>
                <a:spcPts val="4719"/>
              </a:lnSpc>
            </a:pPr>
            <a:endParaRPr lang="en-US" sz="3999" b="1">
              <a:solidFill>
                <a:srgbClr val="4D1354"/>
              </a:solidFill>
              <a:latin typeface="HK Grotesk Bold"/>
              <a:ea typeface="HK Grotesk Bold"/>
              <a:cs typeface="HK Grotesk Bold"/>
              <a:sym typeface="HK Grotesk Bold"/>
            </a:endParaRPr>
          </a:p>
        </p:txBody>
      </p:sp>
      <p:sp>
        <p:nvSpPr>
          <p:cNvPr id="6" name="TextBox 6"/>
          <p:cNvSpPr txBox="1"/>
          <p:nvPr/>
        </p:nvSpPr>
        <p:spPr>
          <a:xfrm>
            <a:off x="1028700" y="2710100"/>
            <a:ext cx="5714009" cy="3843952"/>
          </a:xfrm>
          <a:prstGeom prst="rect">
            <a:avLst/>
          </a:prstGeom>
        </p:spPr>
        <p:txBody>
          <a:bodyPr lIns="0" tIns="0" rIns="0" bIns="0" rtlCol="0" anchor="t">
            <a:spAutoFit/>
          </a:bodyPr>
          <a:lstStyle/>
          <a:p>
            <a:pPr algn="l">
              <a:lnSpc>
                <a:spcPts val="3378"/>
              </a:lnSpc>
              <a:spcBef>
                <a:spcPct val="0"/>
              </a:spcBef>
            </a:pPr>
            <a:r>
              <a:rPr lang="en-US" sz="2413" spc="-24">
                <a:solidFill>
                  <a:srgbClr val="000000"/>
                </a:solidFill>
                <a:latin typeface="Assistant"/>
                <a:ea typeface="Assistant"/>
                <a:cs typeface="Assistant"/>
                <a:sym typeface="Assistant"/>
              </a:rPr>
              <a:t>Bjørn’s International School è una scuola internazionale con sede a Copenaghen, caratterizzata da un ambiente multiculturale, accogliente e familiare. </a:t>
            </a:r>
          </a:p>
          <a:p>
            <a:pPr algn="l">
              <a:lnSpc>
                <a:spcPts val="3378"/>
              </a:lnSpc>
              <a:spcBef>
                <a:spcPct val="0"/>
              </a:spcBef>
            </a:pPr>
            <a:r>
              <a:rPr lang="en-US" sz="2413" spc="-24">
                <a:solidFill>
                  <a:srgbClr val="000000"/>
                </a:solidFill>
                <a:latin typeface="Assistant"/>
                <a:ea typeface="Assistant"/>
                <a:cs typeface="Assistant"/>
                <a:sym typeface="Assistant"/>
              </a:rPr>
              <a:t>Pur essendo una piccola realtà scolastica, accoglie studenti di varie nazionalità e promuove l’uso quotidiano della lingua inglese.</a:t>
            </a:r>
          </a:p>
          <a:p>
            <a:pPr algn="l">
              <a:lnSpc>
                <a:spcPts val="3378"/>
              </a:lnSpc>
              <a:spcBef>
                <a:spcPct val="0"/>
              </a:spcBef>
            </a:pPr>
            <a:endParaRPr lang="en-US" sz="2413" spc="-24">
              <a:solidFill>
                <a:srgbClr val="000000"/>
              </a:solidFill>
              <a:latin typeface="Assistant"/>
              <a:ea typeface="Assistant"/>
              <a:cs typeface="Assistant"/>
              <a:sym typeface="Assistant"/>
            </a:endParaRPr>
          </a:p>
        </p:txBody>
      </p:sp>
      <p:sp>
        <p:nvSpPr>
          <p:cNvPr id="7" name="TextBox 7"/>
          <p:cNvSpPr txBox="1"/>
          <p:nvPr/>
        </p:nvSpPr>
        <p:spPr>
          <a:xfrm>
            <a:off x="7209040" y="2762885"/>
            <a:ext cx="5253677" cy="2986702"/>
          </a:xfrm>
          <a:prstGeom prst="rect">
            <a:avLst/>
          </a:prstGeom>
        </p:spPr>
        <p:txBody>
          <a:bodyPr lIns="0" tIns="0" rIns="0" bIns="0" rtlCol="0" anchor="t">
            <a:spAutoFit/>
          </a:bodyPr>
          <a:lstStyle/>
          <a:p>
            <a:pPr algn="l">
              <a:lnSpc>
                <a:spcPts val="3378"/>
              </a:lnSpc>
              <a:spcBef>
                <a:spcPct val="0"/>
              </a:spcBef>
            </a:pPr>
            <a:r>
              <a:rPr lang="en-US" sz="2413" spc="-24">
                <a:solidFill>
                  <a:srgbClr val="000000"/>
                </a:solidFill>
                <a:latin typeface="Assistant"/>
                <a:ea typeface="Assistant"/>
                <a:cs typeface="Assistant"/>
                <a:sym typeface="Assistant"/>
              </a:rPr>
              <a:t>I tirocinanti possono osservare e partecipare a lezioni in lingua inglese in classi della scuola primaria, collaborare con docenti madrelingua e sperimentare approcci didattici centrati sull’inclusione e sul benessere degli alunni.</a:t>
            </a:r>
          </a:p>
          <a:p>
            <a:pPr algn="l">
              <a:lnSpc>
                <a:spcPts val="3378"/>
              </a:lnSpc>
              <a:spcBef>
                <a:spcPct val="0"/>
              </a:spcBef>
            </a:pPr>
            <a:endParaRPr lang="en-US" sz="2413" spc="-24">
              <a:solidFill>
                <a:srgbClr val="000000"/>
              </a:solidFill>
              <a:latin typeface="Assistant"/>
              <a:ea typeface="Assistant"/>
              <a:cs typeface="Assistant"/>
              <a:sym typeface="Assistant"/>
            </a:endParaRPr>
          </a:p>
        </p:txBody>
      </p:sp>
      <p:sp>
        <p:nvSpPr>
          <p:cNvPr id="8" name="TextBox 8"/>
          <p:cNvSpPr txBox="1"/>
          <p:nvPr/>
        </p:nvSpPr>
        <p:spPr>
          <a:xfrm>
            <a:off x="1028700" y="8741267"/>
            <a:ext cx="1483795" cy="1046170"/>
          </a:xfrm>
          <a:prstGeom prst="rect">
            <a:avLst/>
          </a:prstGeom>
        </p:spPr>
        <p:txBody>
          <a:bodyPr lIns="0" tIns="0" rIns="0" bIns="0" rtlCol="0" anchor="t">
            <a:spAutoFit/>
          </a:bodyPr>
          <a:lstStyle/>
          <a:p>
            <a:pPr marL="0" lvl="0" indent="0" algn="just">
              <a:lnSpc>
                <a:spcPts val="8115"/>
              </a:lnSpc>
              <a:spcBef>
                <a:spcPct val="0"/>
              </a:spcBef>
            </a:pPr>
            <a:r>
              <a:rPr lang="en-US" sz="6877" b="1">
                <a:solidFill>
                  <a:srgbClr val="EB1AA4">
                    <a:alpha val="60000"/>
                  </a:srgbClr>
                </a:solidFill>
                <a:latin typeface="HK Grotesk Bold"/>
                <a:ea typeface="HK Grotesk Bold"/>
                <a:cs typeface="HK Grotesk Bold"/>
                <a:sym typeface="HK Grotesk Bold"/>
              </a:rPr>
              <a:t>24</a:t>
            </a:r>
          </a:p>
        </p:txBody>
      </p:sp>
      <p:sp>
        <p:nvSpPr>
          <p:cNvPr id="9" name="TextBox 9"/>
          <p:cNvSpPr txBox="1"/>
          <p:nvPr/>
        </p:nvSpPr>
        <p:spPr>
          <a:xfrm>
            <a:off x="1028700" y="6694008"/>
            <a:ext cx="9202817" cy="1314069"/>
          </a:xfrm>
          <a:prstGeom prst="rect">
            <a:avLst/>
          </a:prstGeom>
        </p:spPr>
        <p:txBody>
          <a:bodyPr lIns="0" tIns="0" rIns="0" bIns="0" rtlCol="0" anchor="t">
            <a:spAutoFit/>
          </a:bodyPr>
          <a:lstStyle/>
          <a:p>
            <a:pPr algn="l">
              <a:lnSpc>
                <a:spcPts val="3587"/>
              </a:lnSpc>
            </a:pPr>
            <a:r>
              <a:rPr lang="en-US" sz="2299" b="1">
                <a:solidFill>
                  <a:srgbClr val="000000"/>
                </a:solidFill>
                <a:latin typeface="Assistant Bold"/>
                <a:ea typeface="Assistant Bold"/>
                <a:cs typeface="Assistant Bold"/>
                <a:sym typeface="Assistant Bold"/>
              </a:rPr>
              <a:t>Contatti</a:t>
            </a:r>
            <a:r>
              <a:rPr lang="en-US" sz="2299">
                <a:solidFill>
                  <a:srgbClr val="000000"/>
                </a:solidFill>
                <a:latin typeface="Assistant"/>
                <a:ea typeface="Assistant"/>
                <a:cs typeface="Assistant"/>
                <a:sym typeface="Assistant"/>
              </a:rPr>
              <a:t>: </a:t>
            </a:r>
            <a:r>
              <a:rPr lang="en-US" sz="2299" u="sng">
                <a:solidFill>
                  <a:srgbClr val="000000"/>
                </a:solidFill>
                <a:latin typeface="Assistant"/>
                <a:ea typeface="Assistant"/>
                <a:cs typeface="Assistant"/>
                <a:sym typeface="Assistant"/>
                <a:hlinkClick r:id="rId5" tooltip="https://www.biscopenhagen.com"/>
              </a:rPr>
              <a:t>https://www.biscopenhagen.com/</a:t>
            </a:r>
          </a:p>
          <a:p>
            <a:pPr algn="l">
              <a:lnSpc>
                <a:spcPts val="3587"/>
              </a:lnSpc>
            </a:pPr>
            <a:r>
              <a:rPr lang="en-US" sz="2299" b="1">
                <a:solidFill>
                  <a:srgbClr val="000000"/>
                </a:solidFill>
                <a:latin typeface="Assistant Bold"/>
                <a:ea typeface="Assistant Bold"/>
                <a:cs typeface="Assistant Bold"/>
                <a:sym typeface="Assistant Bold"/>
              </a:rPr>
              <a:t>Referente</a:t>
            </a:r>
            <a:r>
              <a:rPr lang="en-US" sz="2299">
                <a:solidFill>
                  <a:srgbClr val="000000"/>
                </a:solidFill>
                <a:latin typeface="Assistant"/>
                <a:ea typeface="Assistant"/>
                <a:cs typeface="Assistant"/>
                <a:sym typeface="Assistant"/>
              </a:rPr>
              <a:t>: Adrian Estevez – ae@bisuv.dk </a:t>
            </a:r>
          </a:p>
          <a:p>
            <a:pPr algn="l">
              <a:lnSpc>
                <a:spcPts val="3587"/>
              </a:lnSpc>
            </a:pPr>
            <a:r>
              <a:rPr lang="en-US" sz="2299" b="1">
                <a:solidFill>
                  <a:srgbClr val="000000"/>
                </a:solidFill>
                <a:latin typeface="Assistant Bold"/>
                <a:ea typeface="Assistant Bold"/>
                <a:cs typeface="Assistant Bold"/>
                <a:sym typeface="Assistant Bold"/>
              </a:rPr>
              <a:t>CdS consigliati</a:t>
            </a:r>
            <a:r>
              <a:rPr lang="en-US" sz="2299">
                <a:solidFill>
                  <a:srgbClr val="000000"/>
                </a:solidFill>
                <a:latin typeface="Assistant"/>
                <a:ea typeface="Assistant"/>
                <a:cs typeface="Assistant"/>
                <a:sym typeface="Assistant"/>
              </a:rPr>
              <a:t>: Scienze della Formazione Primaria, Scienze dell’Educazione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564986" y="-3282418"/>
            <a:ext cx="7027814" cy="6254754"/>
          </a:xfrm>
          <a:custGeom>
            <a:avLst/>
            <a:gdLst/>
            <a:ahLst/>
            <a:cxnLst/>
            <a:rect l="l" t="t" r="r" b="b"/>
            <a:pathLst>
              <a:path w="7027814" h="6254754">
                <a:moveTo>
                  <a:pt x="0" y="0"/>
                </a:moveTo>
                <a:lnTo>
                  <a:pt x="7027814" y="0"/>
                </a:lnTo>
                <a:lnTo>
                  <a:pt x="7027814" y="6254755"/>
                </a:lnTo>
                <a:lnTo>
                  <a:pt x="0" y="6254755"/>
                </a:lnTo>
                <a:lnTo>
                  <a:pt x="0" y="0"/>
                </a:lnTo>
                <a:close/>
              </a:path>
            </a:pathLst>
          </a:custGeom>
          <a:blipFill>
            <a:blip r:embed="rId2"/>
            <a:stretch>
              <a:fillRect/>
            </a:stretch>
          </a:blipFill>
        </p:spPr>
        <p:txBody>
          <a:bodyPr/>
          <a:lstStyle/>
          <a:p>
            <a:endParaRPr lang="it-IT"/>
          </a:p>
        </p:txBody>
      </p:sp>
      <p:sp>
        <p:nvSpPr>
          <p:cNvPr id="3" name="Freeform 3"/>
          <p:cNvSpPr/>
          <p:nvPr/>
        </p:nvSpPr>
        <p:spPr>
          <a:xfrm rot="9490257">
            <a:off x="7989172" y="8611142"/>
            <a:ext cx="2546291" cy="2412611"/>
          </a:xfrm>
          <a:custGeom>
            <a:avLst/>
            <a:gdLst/>
            <a:ahLst/>
            <a:cxnLst/>
            <a:rect l="l" t="t" r="r" b="b"/>
            <a:pathLst>
              <a:path w="2546291" h="2412611">
                <a:moveTo>
                  <a:pt x="0" y="0"/>
                </a:moveTo>
                <a:lnTo>
                  <a:pt x="2546291" y="0"/>
                </a:lnTo>
                <a:lnTo>
                  <a:pt x="2546291" y="2412611"/>
                </a:lnTo>
                <a:lnTo>
                  <a:pt x="0" y="2412611"/>
                </a:lnTo>
                <a:lnTo>
                  <a:pt x="0" y="0"/>
                </a:lnTo>
                <a:close/>
              </a:path>
            </a:pathLst>
          </a:custGeom>
          <a:blipFill>
            <a:blip r:embed="rId3"/>
            <a:stretch>
              <a:fillRect/>
            </a:stretch>
          </a:blipFill>
        </p:spPr>
        <p:txBody>
          <a:bodyPr/>
          <a:lstStyle/>
          <a:p>
            <a:endParaRPr lang="it-IT"/>
          </a:p>
        </p:txBody>
      </p:sp>
      <p:sp>
        <p:nvSpPr>
          <p:cNvPr id="4" name="Freeform 4"/>
          <p:cNvSpPr/>
          <p:nvPr/>
        </p:nvSpPr>
        <p:spPr>
          <a:xfrm rot="6148233">
            <a:off x="12976018" y="3273608"/>
            <a:ext cx="6861060" cy="6560888"/>
          </a:xfrm>
          <a:custGeom>
            <a:avLst/>
            <a:gdLst/>
            <a:ahLst/>
            <a:cxnLst/>
            <a:rect l="l" t="t" r="r" b="b"/>
            <a:pathLst>
              <a:path w="6861060" h="6560888">
                <a:moveTo>
                  <a:pt x="0" y="0"/>
                </a:moveTo>
                <a:lnTo>
                  <a:pt x="6861060" y="0"/>
                </a:lnTo>
                <a:lnTo>
                  <a:pt x="6861060" y="6560888"/>
                </a:lnTo>
                <a:lnTo>
                  <a:pt x="0" y="6560888"/>
                </a:lnTo>
                <a:lnTo>
                  <a:pt x="0" y="0"/>
                </a:lnTo>
                <a:close/>
              </a:path>
            </a:pathLst>
          </a:custGeom>
          <a:blipFill>
            <a:blip r:embed="rId4"/>
            <a:stretch>
              <a:fillRect/>
            </a:stretch>
          </a:blipFill>
        </p:spPr>
        <p:txBody>
          <a:bodyPr/>
          <a:lstStyle/>
          <a:p>
            <a:endParaRPr lang="it-IT"/>
          </a:p>
        </p:txBody>
      </p:sp>
      <p:sp>
        <p:nvSpPr>
          <p:cNvPr id="5" name="TextBox 5"/>
          <p:cNvSpPr txBox="1"/>
          <p:nvPr/>
        </p:nvSpPr>
        <p:spPr>
          <a:xfrm>
            <a:off x="762991" y="1028700"/>
            <a:ext cx="10698207" cy="1191260"/>
          </a:xfrm>
          <a:prstGeom prst="rect">
            <a:avLst/>
          </a:prstGeom>
        </p:spPr>
        <p:txBody>
          <a:bodyPr lIns="0" tIns="0" rIns="0" bIns="0" rtlCol="0" anchor="t">
            <a:spAutoFit/>
          </a:bodyPr>
          <a:lstStyle/>
          <a:p>
            <a:pPr algn="l">
              <a:lnSpc>
                <a:spcPts val="4719"/>
              </a:lnSpc>
            </a:pPr>
            <a:r>
              <a:rPr lang="en-US" sz="3999" b="1">
                <a:solidFill>
                  <a:srgbClr val="4D1354"/>
                </a:solidFill>
                <a:latin typeface="HK Grotesk Bold"/>
                <a:ea typeface="HK Grotesk Bold"/>
                <a:cs typeface="HK Grotesk Bold"/>
                <a:sym typeface="HK Grotesk Bold"/>
              </a:rPr>
              <a:t>Escola Básica do Castelo (Lisbona, Portogallo)</a:t>
            </a:r>
          </a:p>
          <a:p>
            <a:pPr algn="l">
              <a:lnSpc>
                <a:spcPts val="4719"/>
              </a:lnSpc>
            </a:pPr>
            <a:endParaRPr lang="en-US" sz="3999" b="1">
              <a:solidFill>
                <a:srgbClr val="4D1354"/>
              </a:solidFill>
              <a:latin typeface="HK Grotesk Bold"/>
              <a:ea typeface="HK Grotesk Bold"/>
              <a:cs typeface="HK Grotesk Bold"/>
              <a:sym typeface="HK Grotesk Bold"/>
            </a:endParaRPr>
          </a:p>
        </p:txBody>
      </p:sp>
      <p:sp>
        <p:nvSpPr>
          <p:cNvPr id="6" name="TextBox 6"/>
          <p:cNvSpPr txBox="1"/>
          <p:nvPr/>
        </p:nvSpPr>
        <p:spPr>
          <a:xfrm>
            <a:off x="762991" y="2710100"/>
            <a:ext cx="5448300" cy="2986702"/>
          </a:xfrm>
          <a:prstGeom prst="rect">
            <a:avLst/>
          </a:prstGeom>
        </p:spPr>
        <p:txBody>
          <a:bodyPr lIns="0" tIns="0" rIns="0" bIns="0" rtlCol="0" anchor="t">
            <a:spAutoFit/>
          </a:bodyPr>
          <a:lstStyle/>
          <a:p>
            <a:pPr algn="l">
              <a:lnSpc>
                <a:spcPts val="3378"/>
              </a:lnSpc>
              <a:spcBef>
                <a:spcPct val="0"/>
              </a:spcBef>
            </a:pPr>
            <a:r>
              <a:rPr lang="en-US" sz="2413" spc="-24">
                <a:solidFill>
                  <a:srgbClr val="000000"/>
                </a:solidFill>
                <a:latin typeface="Assistant"/>
                <a:ea typeface="Assistant"/>
                <a:cs typeface="Assistant"/>
                <a:sym typeface="Assistant"/>
              </a:rPr>
              <a:t>Questa piccola scuola pubblica è situata nel cuore storico di Lisbona, accanto al Castello di São Jorge. Accoglie bambini in un contesto multiculturale, promuovendo l’inclusione, l’intercultura e la partecipazione attiva delle famiglie.</a:t>
            </a:r>
          </a:p>
          <a:p>
            <a:pPr algn="l">
              <a:lnSpc>
                <a:spcPts val="3378"/>
              </a:lnSpc>
              <a:spcBef>
                <a:spcPct val="0"/>
              </a:spcBef>
            </a:pPr>
            <a:endParaRPr lang="en-US" sz="2413" spc="-24">
              <a:solidFill>
                <a:srgbClr val="000000"/>
              </a:solidFill>
              <a:latin typeface="Assistant"/>
              <a:ea typeface="Assistant"/>
              <a:cs typeface="Assistant"/>
              <a:sym typeface="Assistant"/>
            </a:endParaRPr>
          </a:p>
        </p:txBody>
      </p:sp>
      <p:sp>
        <p:nvSpPr>
          <p:cNvPr id="7" name="TextBox 7"/>
          <p:cNvSpPr txBox="1"/>
          <p:nvPr/>
        </p:nvSpPr>
        <p:spPr>
          <a:xfrm>
            <a:off x="6532691" y="2762885"/>
            <a:ext cx="5664318" cy="3415327"/>
          </a:xfrm>
          <a:prstGeom prst="rect">
            <a:avLst/>
          </a:prstGeom>
        </p:spPr>
        <p:txBody>
          <a:bodyPr lIns="0" tIns="0" rIns="0" bIns="0" rtlCol="0" anchor="t">
            <a:spAutoFit/>
          </a:bodyPr>
          <a:lstStyle/>
          <a:p>
            <a:pPr algn="l">
              <a:lnSpc>
                <a:spcPts val="3378"/>
              </a:lnSpc>
              <a:spcBef>
                <a:spcPct val="0"/>
              </a:spcBef>
            </a:pPr>
            <a:r>
              <a:rPr lang="en-US" sz="2413" spc="-24">
                <a:solidFill>
                  <a:srgbClr val="000000"/>
                </a:solidFill>
                <a:latin typeface="Assistant"/>
                <a:ea typeface="Assistant"/>
                <a:cs typeface="Assistant"/>
                <a:sym typeface="Assistant"/>
              </a:rPr>
              <a:t>I tirocinanti possono lavorare con docenti esperti, osservare attività inclusive, progettare interventi personalizzati e partecipare alla vita quotidiana della scuola. È richiesta una conoscenza base del portoghese per comunicare con bambini e colleghi.</a:t>
            </a:r>
          </a:p>
          <a:p>
            <a:pPr algn="l">
              <a:lnSpc>
                <a:spcPts val="3378"/>
              </a:lnSpc>
              <a:spcBef>
                <a:spcPct val="0"/>
              </a:spcBef>
            </a:pPr>
            <a:endParaRPr lang="en-US" sz="2413" spc="-24">
              <a:solidFill>
                <a:srgbClr val="000000"/>
              </a:solidFill>
              <a:latin typeface="Assistant"/>
              <a:ea typeface="Assistant"/>
              <a:cs typeface="Assistant"/>
              <a:sym typeface="Assistant"/>
            </a:endParaRPr>
          </a:p>
        </p:txBody>
      </p:sp>
      <p:sp>
        <p:nvSpPr>
          <p:cNvPr id="8" name="TextBox 8"/>
          <p:cNvSpPr txBox="1"/>
          <p:nvPr/>
        </p:nvSpPr>
        <p:spPr>
          <a:xfrm>
            <a:off x="762991" y="8735215"/>
            <a:ext cx="1483795" cy="1046170"/>
          </a:xfrm>
          <a:prstGeom prst="rect">
            <a:avLst/>
          </a:prstGeom>
        </p:spPr>
        <p:txBody>
          <a:bodyPr lIns="0" tIns="0" rIns="0" bIns="0" rtlCol="0" anchor="t">
            <a:spAutoFit/>
          </a:bodyPr>
          <a:lstStyle/>
          <a:p>
            <a:pPr marL="0" lvl="0" indent="0" algn="just">
              <a:lnSpc>
                <a:spcPts val="8115"/>
              </a:lnSpc>
              <a:spcBef>
                <a:spcPct val="0"/>
              </a:spcBef>
            </a:pPr>
            <a:r>
              <a:rPr lang="en-US" sz="6877" b="1">
                <a:solidFill>
                  <a:srgbClr val="EB1AA4">
                    <a:alpha val="60000"/>
                  </a:srgbClr>
                </a:solidFill>
                <a:latin typeface="HK Grotesk Bold"/>
                <a:ea typeface="HK Grotesk Bold"/>
                <a:cs typeface="HK Grotesk Bold"/>
                <a:sym typeface="HK Grotesk Bold"/>
              </a:rPr>
              <a:t>25</a:t>
            </a:r>
          </a:p>
        </p:txBody>
      </p:sp>
      <p:sp>
        <p:nvSpPr>
          <p:cNvPr id="9" name="TextBox 9"/>
          <p:cNvSpPr txBox="1"/>
          <p:nvPr/>
        </p:nvSpPr>
        <p:spPr>
          <a:xfrm>
            <a:off x="762991" y="6506088"/>
            <a:ext cx="11872912" cy="1314069"/>
          </a:xfrm>
          <a:prstGeom prst="rect">
            <a:avLst/>
          </a:prstGeom>
        </p:spPr>
        <p:txBody>
          <a:bodyPr lIns="0" tIns="0" rIns="0" bIns="0" rtlCol="0" anchor="t">
            <a:spAutoFit/>
          </a:bodyPr>
          <a:lstStyle/>
          <a:p>
            <a:pPr algn="l">
              <a:lnSpc>
                <a:spcPts val="3587"/>
              </a:lnSpc>
            </a:pPr>
            <a:r>
              <a:rPr lang="en-US" sz="2299" b="1">
                <a:solidFill>
                  <a:srgbClr val="000000"/>
                </a:solidFill>
                <a:latin typeface="Assistant Bold"/>
                <a:ea typeface="Assistant Bold"/>
                <a:cs typeface="Assistant Bold"/>
                <a:sym typeface="Assistant Bold"/>
              </a:rPr>
              <a:t>Contatti</a:t>
            </a:r>
            <a:r>
              <a:rPr lang="en-US" sz="2299">
                <a:solidFill>
                  <a:srgbClr val="000000"/>
                </a:solidFill>
                <a:latin typeface="Assistant"/>
                <a:ea typeface="Assistant"/>
                <a:cs typeface="Assistant"/>
                <a:sym typeface="Assistant"/>
              </a:rPr>
              <a:t>: https://aegv.edu.pt/eb1-castelo/</a:t>
            </a:r>
          </a:p>
          <a:p>
            <a:pPr algn="l">
              <a:lnSpc>
                <a:spcPts val="3587"/>
              </a:lnSpc>
            </a:pPr>
            <a:r>
              <a:rPr lang="en-US" sz="2299" b="1">
                <a:solidFill>
                  <a:srgbClr val="000000"/>
                </a:solidFill>
                <a:latin typeface="Assistant Bold"/>
                <a:ea typeface="Assistant Bold"/>
                <a:cs typeface="Assistant Bold"/>
                <a:sym typeface="Assistant Bold"/>
              </a:rPr>
              <a:t>Referente</a:t>
            </a:r>
            <a:r>
              <a:rPr lang="en-US" sz="2299">
                <a:solidFill>
                  <a:srgbClr val="000000"/>
                </a:solidFill>
                <a:latin typeface="Assistant"/>
                <a:ea typeface="Assistant"/>
                <a:cs typeface="Assistant"/>
                <a:sym typeface="Assistant"/>
              </a:rPr>
              <a:t>: Ariana Furtado: ariana.furtado.1c@aegv.pt</a:t>
            </a:r>
          </a:p>
          <a:p>
            <a:pPr algn="l">
              <a:lnSpc>
                <a:spcPts val="3587"/>
              </a:lnSpc>
            </a:pPr>
            <a:r>
              <a:rPr lang="en-US" sz="2299" b="1">
                <a:solidFill>
                  <a:srgbClr val="000000"/>
                </a:solidFill>
                <a:latin typeface="Assistant Bold"/>
                <a:ea typeface="Assistant Bold"/>
                <a:cs typeface="Assistant Bold"/>
                <a:sym typeface="Assistant Bold"/>
              </a:rPr>
              <a:t>CdS consigliati</a:t>
            </a:r>
            <a:r>
              <a:rPr lang="en-US" sz="2299">
                <a:solidFill>
                  <a:srgbClr val="000000"/>
                </a:solidFill>
                <a:latin typeface="Assistant"/>
                <a:ea typeface="Assistant"/>
                <a:cs typeface="Assistant"/>
                <a:sym typeface="Assistant"/>
              </a:rPr>
              <a:t>: Scienze della Formazione Primaria, Scienze dell’Educazione, Scienze Pedagogiche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564986" y="-3282418"/>
            <a:ext cx="7027814" cy="6254754"/>
          </a:xfrm>
          <a:custGeom>
            <a:avLst/>
            <a:gdLst/>
            <a:ahLst/>
            <a:cxnLst/>
            <a:rect l="l" t="t" r="r" b="b"/>
            <a:pathLst>
              <a:path w="7027814" h="6254754">
                <a:moveTo>
                  <a:pt x="0" y="0"/>
                </a:moveTo>
                <a:lnTo>
                  <a:pt x="7027814" y="0"/>
                </a:lnTo>
                <a:lnTo>
                  <a:pt x="7027814" y="6254755"/>
                </a:lnTo>
                <a:lnTo>
                  <a:pt x="0" y="6254755"/>
                </a:lnTo>
                <a:lnTo>
                  <a:pt x="0" y="0"/>
                </a:lnTo>
                <a:close/>
              </a:path>
            </a:pathLst>
          </a:custGeom>
          <a:blipFill>
            <a:blip r:embed="rId2"/>
            <a:stretch>
              <a:fillRect/>
            </a:stretch>
          </a:blipFill>
        </p:spPr>
        <p:txBody>
          <a:bodyPr/>
          <a:lstStyle/>
          <a:p>
            <a:endParaRPr lang="it-IT"/>
          </a:p>
        </p:txBody>
      </p:sp>
      <p:sp>
        <p:nvSpPr>
          <p:cNvPr id="3" name="Freeform 3"/>
          <p:cNvSpPr/>
          <p:nvPr/>
        </p:nvSpPr>
        <p:spPr>
          <a:xfrm rot="9490257">
            <a:off x="7989172" y="8611142"/>
            <a:ext cx="2546291" cy="2412611"/>
          </a:xfrm>
          <a:custGeom>
            <a:avLst/>
            <a:gdLst/>
            <a:ahLst/>
            <a:cxnLst/>
            <a:rect l="l" t="t" r="r" b="b"/>
            <a:pathLst>
              <a:path w="2546291" h="2412611">
                <a:moveTo>
                  <a:pt x="0" y="0"/>
                </a:moveTo>
                <a:lnTo>
                  <a:pt x="2546291" y="0"/>
                </a:lnTo>
                <a:lnTo>
                  <a:pt x="2546291" y="2412611"/>
                </a:lnTo>
                <a:lnTo>
                  <a:pt x="0" y="2412611"/>
                </a:lnTo>
                <a:lnTo>
                  <a:pt x="0" y="0"/>
                </a:lnTo>
                <a:close/>
              </a:path>
            </a:pathLst>
          </a:custGeom>
          <a:blipFill>
            <a:blip r:embed="rId3"/>
            <a:stretch>
              <a:fillRect/>
            </a:stretch>
          </a:blipFill>
        </p:spPr>
        <p:txBody>
          <a:bodyPr/>
          <a:lstStyle/>
          <a:p>
            <a:endParaRPr lang="it-IT"/>
          </a:p>
        </p:txBody>
      </p:sp>
      <p:sp>
        <p:nvSpPr>
          <p:cNvPr id="4" name="Freeform 4"/>
          <p:cNvSpPr/>
          <p:nvPr/>
        </p:nvSpPr>
        <p:spPr>
          <a:xfrm rot="6148233">
            <a:off x="12976018" y="3273608"/>
            <a:ext cx="6861060" cy="6560888"/>
          </a:xfrm>
          <a:custGeom>
            <a:avLst/>
            <a:gdLst/>
            <a:ahLst/>
            <a:cxnLst/>
            <a:rect l="l" t="t" r="r" b="b"/>
            <a:pathLst>
              <a:path w="6861060" h="6560888">
                <a:moveTo>
                  <a:pt x="0" y="0"/>
                </a:moveTo>
                <a:lnTo>
                  <a:pt x="6861060" y="0"/>
                </a:lnTo>
                <a:lnTo>
                  <a:pt x="6861060" y="6560888"/>
                </a:lnTo>
                <a:lnTo>
                  <a:pt x="0" y="6560888"/>
                </a:lnTo>
                <a:lnTo>
                  <a:pt x="0" y="0"/>
                </a:lnTo>
                <a:close/>
              </a:path>
            </a:pathLst>
          </a:custGeom>
          <a:blipFill>
            <a:blip r:embed="rId4"/>
            <a:stretch>
              <a:fillRect/>
            </a:stretch>
          </a:blipFill>
        </p:spPr>
        <p:txBody>
          <a:bodyPr/>
          <a:lstStyle/>
          <a:p>
            <a:endParaRPr lang="it-IT"/>
          </a:p>
        </p:txBody>
      </p:sp>
      <p:sp>
        <p:nvSpPr>
          <p:cNvPr id="5" name="TextBox 5"/>
          <p:cNvSpPr txBox="1"/>
          <p:nvPr/>
        </p:nvSpPr>
        <p:spPr>
          <a:xfrm>
            <a:off x="1028700" y="1028700"/>
            <a:ext cx="10698207" cy="1191260"/>
          </a:xfrm>
          <a:prstGeom prst="rect">
            <a:avLst/>
          </a:prstGeom>
        </p:spPr>
        <p:txBody>
          <a:bodyPr lIns="0" tIns="0" rIns="0" bIns="0" rtlCol="0" anchor="t">
            <a:spAutoFit/>
          </a:bodyPr>
          <a:lstStyle/>
          <a:p>
            <a:pPr algn="l">
              <a:lnSpc>
                <a:spcPts val="4719"/>
              </a:lnSpc>
            </a:pPr>
            <a:r>
              <a:rPr lang="en-US" sz="3999" b="1">
                <a:solidFill>
                  <a:srgbClr val="4D1354"/>
                </a:solidFill>
                <a:latin typeface="HK Grotesk Bold"/>
                <a:ea typeface="HK Grotesk Bold"/>
                <a:cs typeface="HK Grotesk Bold"/>
                <a:sym typeface="HK Grotesk Bold"/>
              </a:rPr>
              <a:t>Paradigma Foundation (Yerevan, Armenia)</a:t>
            </a:r>
          </a:p>
          <a:p>
            <a:pPr algn="l">
              <a:lnSpc>
                <a:spcPts val="4719"/>
              </a:lnSpc>
            </a:pPr>
            <a:endParaRPr lang="en-US" sz="3999" b="1">
              <a:solidFill>
                <a:srgbClr val="4D1354"/>
              </a:solidFill>
              <a:latin typeface="HK Grotesk Bold"/>
              <a:ea typeface="HK Grotesk Bold"/>
              <a:cs typeface="HK Grotesk Bold"/>
              <a:sym typeface="HK Grotesk Bold"/>
            </a:endParaRPr>
          </a:p>
        </p:txBody>
      </p:sp>
      <p:sp>
        <p:nvSpPr>
          <p:cNvPr id="6" name="TextBox 6"/>
          <p:cNvSpPr txBox="1"/>
          <p:nvPr/>
        </p:nvSpPr>
        <p:spPr>
          <a:xfrm>
            <a:off x="1028700" y="2172335"/>
            <a:ext cx="5448300" cy="4701202"/>
          </a:xfrm>
          <a:prstGeom prst="rect">
            <a:avLst/>
          </a:prstGeom>
        </p:spPr>
        <p:txBody>
          <a:bodyPr lIns="0" tIns="0" rIns="0" bIns="0" rtlCol="0" anchor="t">
            <a:spAutoFit/>
          </a:bodyPr>
          <a:lstStyle/>
          <a:p>
            <a:pPr algn="l">
              <a:lnSpc>
                <a:spcPts val="3378"/>
              </a:lnSpc>
              <a:spcBef>
                <a:spcPct val="0"/>
              </a:spcBef>
            </a:pPr>
            <a:r>
              <a:rPr lang="en-US" sz="2413" spc="-24">
                <a:solidFill>
                  <a:srgbClr val="000000"/>
                </a:solidFill>
                <a:latin typeface="Assistant"/>
                <a:ea typeface="Assistant"/>
                <a:cs typeface="Assistant"/>
                <a:sym typeface="Assistant"/>
              </a:rPr>
              <a:t>La Paradigma Foundation, con sede a Yerevan, è un’organizzazione internazionale impegnata nell’innovazione educativa e nella promozione della cittadinanza attiva. Lavora in rete con scuole, università e istituzioni per rafforzare i sistemi educativi in chiave partecipativa e inclusiva ed ha una particolare esperienza nell’ambito della formazione degli insegnanti</a:t>
            </a:r>
          </a:p>
          <a:p>
            <a:pPr algn="l">
              <a:lnSpc>
                <a:spcPts val="3378"/>
              </a:lnSpc>
              <a:spcBef>
                <a:spcPct val="0"/>
              </a:spcBef>
            </a:pPr>
            <a:endParaRPr lang="en-US" sz="2413" spc="-24">
              <a:solidFill>
                <a:srgbClr val="000000"/>
              </a:solidFill>
              <a:latin typeface="Assistant"/>
              <a:ea typeface="Assistant"/>
              <a:cs typeface="Assistant"/>
              <a:sym typeface="Assistant"/>
            </a:endParaRPr>
          </a:p>
          <a:p>
            <a:pPr algn="l">
              <a:lnSpc>
                <a:spcPts val="3378"/>
              </a:lnSpc>
              <a:spcBef>
                <a:spcPct val="0"/>
              </a:spcBef>
            </a:pPr>
            <a:endParaRPr lang="en-US" sz="2413" spc="-24">
              <a:solidFill>
                <a:srgbClr val="000000"/>
              </a:solidFill>
              <a:latin typeface="Assistant"/>
              <a:ea typeface="Assistant"/>
              <a:cs typeface="Assistant"/>
              <a:sym typeface="Assistant"/>
            </a:endParaRPr>
          </a:p>
        </p:txBody>
      </p:sp>
      <p:sp>
        <p:nvSpPr>
          <p:cNvPr id="7" name="TextBox 7"/>
          <p:cNvSpPr txBox="1"/>
          <p:nvPr/>
        </p:nvSpPr>
        <p:spPr>
          <a:xfrm>
            <a:off x="6798400" y="2225120"/>
            <a:ext cx="5495231" cy="4701202"/>
          </a:xfrm>
          <a:prstGeom prst="rect">
            <a:avLst/>
          </a:prstGeom>
        </p:spPr>
        <p:txBody>
          <a:bodyPr lIns="0" tIns="0" rIns="0" bIns="0" rtlCol="0" anchor="t">
            <a:spAutoFit/>
          </a:bodyPr>
          <a:lstStyle/>
          <a:p>
            <a:pPr algn="l">
              <a:lnSpc>
                <a:spcPts val="3378"/>
              </a:lnSpc>
              <a:spcBef>
                <a:spcPct val="0"/>
              </a:spcBef>
            </a:pPr>
            <a:r>
              <a:rPr lang="en-US" sz="2413" spc="-24">
                <a:solidFill>
                  <a:srgbClr val="000000"/>
                </a:solidFill>
                <a:latin typeface="Assistant"/>
                <a:ea typeface="Assistant"/>
                <a:cs typeface="Assistant"/>
                <a:sym typeface="Assistant"/>
              </a:rPr>
              <a:t>I tirocinanti possono affiancare il team della fondazione in attività di progettazione educativa, formazione docenti, ricerca-azione e supporto a iniziative locali e internazionali. L’esperienza è particolarmente significativa per chi desidera comprendere il ruolo dell’educazione nei processi di democratizzazione e sviluppo sociale.</a:t>
            </a:r>
          </a:p>
          <a:p>
            <a:pPr algn="l">
              <a:lnSpc>
                <a:spcPts val="3378"/>
              </a:lnSpc>
              <a:spcBef>
                <a:spcPct val="0"/>
              </a:spcBef>
            </a:pPr>
            <a:endParaRPr lang="en-US" sz="2413" spc="-24">
              <a:solidFill>
                <a:srgbClr val="000000"/>
              </a:solidFill>
              <a:latin typeface="Assistant"/>
              <a:ea typeface="Assistant"/>
              <a:cs typeface="Assistant"/>
              <a:sym typeface="Assistant"/>
            </a:endParaRPr>
          </a:p>
          <a:p>
            <a:pPr algn="l">
              <a:lnSpc>
                <a:spcPts val="3378"/>
              </a:lnSpc>
              <a:spcBef>
                <a:spcPct val="0"/>
              </a:spcBef>
            </a:pPr>
            <a:endParaRPr lang="en-US" sz="2413" spc="-24">
              <a:solidFill>
                <a:srgbClr val="000000"/>
              </a:solidFill>
              <a:latin typeface="Assistant"/>
              <a:ea typeface="Assistant"/>
              <a:cs typeface="Assistant"/>
              <a:sym typeface="Assistant"/>
            </a:endParaRPr>
          </a:p>
        </p:txBody>
      </p:sp>
      <p:sp>
        <p:nvSpPr>
          <p:cNvPr id="8" name="TextBox 8"/>
          <p:cNvSpPr txBox="1"/>
          <p:nvPr/>
        </p:nvSpPr>
        <p:spPr>
          <a:xfrm>
            <a:off x="1028700" y="8741267"/>
            <a:ext cx="1483795" cy="1046170"/>
          </a:xfrm>
          <a:prstGeom prst="rect">
            <a:avLst/>
          </a:prstGeom>
        </p:spPr>
        <p:txBody>
          <a:bodyPr lIns="0" tIns="0" rIns="0" bIns="0" rtlCol="0" anchor="t">
            <a:spAutoFit/>
          </a:bodyPr>
          <a:lstStyle/>
          <a:p>
            <a:pPr marL="0" lvl="0" indent="0" algn="just">
              <a:lnSpc>
                <a:spcPts val="8115"/>
              </a:lnSpc>
              <a:spcBef>
                <a:spcPct val="0"/>
              </a:spcBef>
            </a:pPr>
            <a:r>
              <a:rPr lang="en-US" sz="6877" b="1">
                <a:solidFill>
                  <a:srgbClr val="EB1AA4">
                    <a:alpha val="60000"/>
                  </a:srgbClr>
                </a:solidFill>
                <a:latin typeface="HK Grotesk Bold"/>
                <a:ea typeface="HK Grotesk Bold"/>
                <a:cs typeface="HK Grotesk Bold"/>
                <a:sym typeface="HK Grotesk Bold"/>
              </a:rPr>
              <a:t>26</a:t>
            </a:r>
          </a:p>
        </p:txBody>
      </p:sp>
      <p:sp>
        <p:nvSpPr>
          <p:cNvPr id="9" name="TextBox 9"/>
          <p:cNvSpPr txBox="1"/>
          <p:nvPr/>
        </p:nvSpPr>
        <p:spPr>
          <a:xfrm>
            <a:off x="1028700" y="6694008"/>
            <a:ext cx="8842057" cy="1314069"/>
          </a:xfrm>
          <a:prstGeom prst="rect">
            <a:avLst/>
          </a:prstGeom>
        </p:spPr>
        <p:txBody>
          <a:bodyPr lIns="0" tIns="0" rIns="0" bIns="0" rtlCol="0" anchor="t">
            <a:spAutoFit/>
          </a:bodyPr>
          <a:lstStyle/>
          <a:p>
            <a:pPr algn="l">
              <a:lnSpc>
                <a:spcPts val="3587"/>
              </a:lnSpc>
            </a:pPr>
            <a:r>
              <a:rPr lang="en-US" sz="2299" b="1">
                <a:solidFill>
                  <a:srgbClr val="000000"/>
                </a:solidFill>
                <a:latin typeface="Assistant Bold"/>
                <a:ea typeface="Assistant Bold"/>
                <a:cs typeface="Assistant Bold"/>
                <a:sym typeface="Assistant Bold"/>
              </a:rPr>
              <a:t>Contatti</a:t>
            </a:r>
            <a:r>
              <a:rPr lang="en-US" sz="2299">
                <a:solidFill>
                  <a:srgbClr val="000000"/>
                </a:solidFill>
                <a:latin typeface="Assistant"/>
                <a:ea typeface="Assistant"/>
                <a:cs typeface="Assistant"/>
                <a:sym typeface="Assistant"/>
              </a:rPr>
              <a:t>: https://www.paradigma.foundation/</a:t>
            </a:r>
          </a:p>
          <a:p>
            <a:pPr algn="l">
              <a:lnSpc>
                <a:spcPts val="3587"/>
              </a:lnSpc>
            </a:pPr>
            <a:r>
              <a:rPr lang="en-US" sz="2299" b="1">
                <a:solidFill>
                  <a:srgbClr val="000000"/>
                </a:solidFill>
                <a:latin typeface="Assistant Bold"/>
                <a:ea typeface="Assistant Bold"/>
                <a:cs typeface="Assistant Bold"/>
                <a:sym typeface="Assistant Bold"/>
              </a:rPr>
              <a:t>Referente</a:t>
            </a:r>
            <a:r>
              <a:rPr lang="en-US" sz="2299">
                <a:solidFill>
                  <a:srgbClr val="000000"/>
                </a:solidFill>
                <a:latin typeface="Assistant"/>
                <a:ea typeface="Assistant"/>
                <a:cs typeface="Assistant"/>
                <a:sym typeface="Assistant"/>
              </a:rPr>
              <a:t>: Hasmik Kyureghyan:  info@paradigma.foundation</a:t>
            </a:r>
          </a:p>
          <a:p>
            <a:pPr algn="l">
              <a:lnSpc>
                <a:spcPts val="3587"/>
              </a:lnSpc>
            </a:pPr>
            <a:r>
              <a:rPr lang="en-US" sz="2299" b="1">
                <a:solidFill>
                  <a:srgbClr val="000000"/>
                </a:solidFill>
                <a:latin typeface="Assistant Bold"/>
                <a:ea typeface="Assistant Bold"/>
                <a:cs typeface="Assistant Bold"/>
                <a:sym typeface="Assistant Bold"/>
              </a:rPr>
              <a:t>CdS consigliati</a:t>
            </a:r>
            <a:r>
              <a:rPr lang="en-US" sz="2299">
                <a:solidFill>
                  <a:srgbClr val="000000"/>
                </a:solidFill>
                <a:latin typeface="Assistant"/>
                <a:ea typeface="Assistant"/>
                <a:cs typeface="Assistant"/>
                <a:sym typeface="Assistant"/>
              </a:rPr>
              <a:t>: Scienze della Formazione Primaria, Scienze Pedagogiche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494633">
            <a:off x="5291968" y="7316916"/>
            <a:ext cx="2604581" cy="2467841"/>
          </a:xfrm>
          <a:custGeom>
            <a:avLst/>
            <a:gdLst/>
            <a:ahLst/>
            <a:cxnLst/>
            <a:rect l="l" t="t" r="r" b="b"/>
            <a:pathLst>
              <a:path w="2604581" h="2467841">
                <a:moveTo>
                  <a:pt x="0" y="0"/>
                </a:moveTo>
                <a:lnTo>
                  <a:pt x="2604581" y="0"/>
                </a:lnTo>
                <a:lnTo>
                  <a:pt x="2604581" y="2467841"/>
                </a:lnTo>
                <a:lnTo>
                  <a:pt x="0" y="2467841"/>
                </a:lnTo>
                <a:lnTo>
                  <a:pt x="0" y="0"/>
                </a:lnTo>
                <a:close/>
              </a:path>
            </a:pathLst>
          </a:custGeom>
          <a:blipFill>
            <a:blip r:embed="rId2"/>
            <a:stretch>
              <a:fillRect/>
            </a:stretch>
          </a:blipFill>
        </p:spPr>
        <p:txBody>
          <a:bodyPr/>
          <a:lstStyle/>
          <a:p>
            <a:endParaRPr lang="it-IT"/>
          </a:p>
        </p:txBody>
      </p:sp>
      <p:sp>
        <p:nvSpPr>
          <p:cNvPr id="3" name="Freeform 3"/>
          <p:cNvSpPr/>
          <p:nvPr/>
        </p:nvSpPr>
        <p:spPr>
          <a:xfrm rot="-9088749">
            <a:off x="1631143" y="-2578373"/>
            <a:ext cx="3903561" cy="3698625"/>
          </a:xfrm>
          <a:custGeom>
            <a:avLst/>
            <a:gdLst/>
            <a:ahLst/>
            <a:cxnLst/>
            <a:rect l="l" t="t" r="r" b="b"/>
            <a:pathLst>
              <a:path w="3903561" h="3698625">
                <a:moveTo>
                  <a:pt x="0" y="0"/>
                </a:moveTo>
                <a:lnTo>
                  <a:pt x="3903562" y="0"/>
                </a:lnTo>
                <a:lnTo>
                  <a:pt x="3903562" y="3698625"/>
                </a:lnTo>
                <a:lnTo>
                  <a:pt x="0" y="3698625"/>
                </a:lnTo>
                <a:lnTo>
                  <a:pt x="0" y="0"/>
                </a:lnTo>
                <a:close/>
              </a:path>
            </a:pathLst>
          </a:custGeom>
          <a:blipFill>
            <a:blip r:embed="rId2"/>
            <a:stretch>
              <a:fillRect/>
            </a:stretch>
          </a:blipFill>
        </p:spPr>
        <p:txBody>
          <a:bodyPr/>
          <a:lstStyle/>
          <a:p>
            <a:endParaRPr lang="it-IT"/>
          </a:p>
        </p:txBody>
      </p:sp>
      <p:sp>
        <p:nvSpPr>
          <p:cNvPr id="4" name="Freeform 4"/>
          <p:cNvSpPr/>
          <p:nvPr/>
        </p:nvSpPr>
        <p:spPr>
          <a:xfrm rot="313119">
            <a:off x="-5035619" y="2671234"/>
            <a:ext cx="8275792" cy="7913726"/>
          </a:xfrm>
          <a:custGeom>
            <a:avLst/>
            <a:gdLst/>
            <a:ahLst/>
            <a:cxnLst/>
            <a:rect l="l" t="t" r="r" b="b"/>
            <a:pathLst>
              <a:path w="8275792" h="7913726">
                <a:moveTo>
                  <a:pt x="0" y="0"/>
                </a:moveTo>
                <a:lnTo>
                  <a:pt x="8275791" y="0"/>
                </a:lnTo>
                <a:lnTo>
                  <a:pt x="8275791" y="7913726"/>
                </a:lnTo>
                <a:lnTo>
                  <a:pt x="0" y="7913726"/>
                </a:lnTo>
                <a:lnTo>
                  <a:pt x="0" y="0"/>
                </a:lnTo>
                <a:close/>
              </a:path>
            </a:pathLst>
          </a:custGeom>
          <a:blipFill>
            <a:blip r:embed="rId3">
              <a:alphaModFix amt="57000"/>
            </a:blip>
            <a:stretch>
              <a:fillRect/>
            </a:stretch>
          </a:blipFill>
        </p:spPr>
        <p:txBody>
          <a:bodyPr/>
          <a:lstStyle/>
          <a:p>
            <a:endParaRPr lang="it-IT"/>
          </a:p>
        </p:txBody>
      </p:sp>
      <p:sp>
        <p:nvSpPr>
          <p:cNvPr id="5" name="Freeform 5"/>
          <p:cNvSpPr/>
          <p:nvPr/>
        </p:nvSpPr>
        <p:spPr>
          <a:xfrm rot="965189">
            <a:off x="12725560" y="-3788634"/>
            <a:ext cx="7824542" cy="6963843"/>
          </a:xfrm>
          <a:custGeom>
            <a:avLst/>
            <a:gdLst/>
            <a:ahLst/>
            <a:cxnLst/>
            <a:rect l="l" t="t" r="r" b="b"/>
            <a:pathLst>
              <a:path w="7824542" h="6963843">
                <a:moveTo>
                  <a:pt x="0" y="0"/>
                </a:moveTo>
                <a:lnTo>
                  <a:pt x="7824542" y="0"/>
                </a:lnTo>
                <a:lnTo>
                  <a:pt x="7824542" y="6963842"/>
                </a:lnTo>
                <a:lnTo>
                  <a:pt x="0" y="6963842"/>
                </a:lnTo>
                <a:lnTo>
                  <a:pt x="0" y="0"/>
                </a:lnTo>
                <a:close/>
              </a:path>
            </a:pathLst>
          </a:custGeom>
          <a:blipFill>
            <a:blip r:embed="rId4">
              <a:alphaModFix amt="68000"/>
            </a:blip>
            <a:stretch>
              <a:fillRect/>
            </a:stretch>
          </a:blipFill>
        </p:spPr>
        <p:txBody>
          <a:bodyPr/>
          <a:lstStyle/>
          <a:p>
            <a:endParaRPr lang="it-IT"/>
          </a:p>
        </p:txBody>
      </p:sp>
      <p:sp>
        <p:nvSpPr>
          <p:cNvPr id="6" name="Freeform 6"/>
          <p:cNvSpPr/>
          <p:nvPr/>
        </p:nvSpPr>
        <p:spPr>
          <a:xfrm rot="1207755">
            <a:off x="14191714" y="5608759"/>
            <a:ext cx="6135171" cy="7102948"/>
          </a:xfrm>
          <a:custGeom>
            <a:avLst/>
            <a:gdLst/>
            <a:ahLst/>
            <a:cxnLst/>
            <a:rect l="l" t="t" r="r" b="b"/>
            <a:pathLst>
              <a:path w="6135171" h="7102948">
                <a:moveTo>
                  <a:pt x="0" y="0"/>
                </a:moveTo>
                <a:lnTo>
                  <a:pt x="6135172" y="0"/>
                </a:lnTo>
                <a:lnTo>
                  <a:pt x="6135172" y="7102948"/>
                </a:lnTo>
                <a:lnTo>
                  <a:pt x="0" y="7102948"/>
                </a:lnTo>
                <a:lnTo>
                  <a:pt x="0" y="0"/>
                </a:lnTo>
                <a:close/>
              </a:path>
            </a:pathLst>
          </a:custGeom>
          <a:blipFill>
            <a:blip r:embed="rId5"/>
            <a:stretch>
              <a:fillRect/>
            </a:stretch>
          </a:blipFill>
        </p:spPr>
        <p:txBody>
          <a:bodyPr/>
          <a:lstStyle/>
          <a:p>
            <a:endParaRPr lang="it-IT"/>
          </a:p>
        </p:txBody>
      </p:sp>
      <p:grpSp>
        <p:nvGrpSpPr>
          <p:cNvPr id="7" name="Group 7"/>
          <p:cNvGrpSpPr/>
          <p:nvPr/>
        </p:nvGrpSpPr>
        <p:grpSpPr>
          <a:xfrm>
            <a:off x="2358925" y="4122916"/>
            <a:ext cx="13570150" cy="2041168"/>
            <a:chOff x="0" y="0"/>
            <a:chExt cx="18093534" cy="2721557"/>
          </a:xfrm>
        </p:grpSpPr>
        <p:sp>
          <p:nvSpPr>
            <p:cNvPr id="8" name="TextBox 8"/>
            <p:cNvSpPr txBox="1"/>
            <p:nvPr/>
          </p:nvSpPr>
          <p:spPr>
            <a:xfrm>
              <a:off x="0" y="102065"/>
              <a:ext cx="18093534" cy="939844"/>
            </a:xfrm>
            <a:prstGeom prst="rect">
              <a:avLst/>
            </a:prstGeom>
          </p:spPr>
          <p:txBody>
            <a:bodyPr lIns="0" tIns="0" rIns="0" bIns="0" rtlCol="0" anchor="t">
              <a:spAutoFit/>
            </a:bodyPr>
            <a:lstStyle/>
            <a:p>
              <a:pPr algn="ctr">
                <a:lnSpc>
                  <a:spcPts val="5541"/>
                </a:lnSpc>
              </a:pPr>
              <a:r>
                <a:rPr lang="en-US" sz="4695" b="1">
                  <a:solidFill>
                    <a:srgbClr val="FFFFFF"/>
                  </a:solidFill>
                  <a:latin typeface="HK Grotesk Medium"/>
                  <a:ea typeface="HK Grotesk Medium"/>
                  <a:cs typeface="HK Grotesk Medium"/>
                  <a:sym typeface="HK Grotesk Medium"/>
                </a:rPr>
                <a:t>"Inserisci qui una citazione o una frase di valore."</a:t>
              </a:r>
            </a:p>
          </p:txBody>
        </p:sp>
        <p:sp>
          <p:nvSpPr>
            <p:cNvPr id="9" name="TextBox 9"/>
            <p:cNvSpPr txBox="1"/>
            <p:nvPr/>
          </p:nvSpPr>
          <p:spPr>
            <a:xfrm>
              <a:off x="2024162" y="1961345"/>
              <a:ext cx="14045209" cy="755350"/>
            </a:xfrm>
            <a:prstGeom prst="rect">
              <a:avLst/>
            </a:prstGeom>
          </p:spPr>
          <p:txBody>
            <a:bodyPr lIns="0" tIns="0" rIns="0" bIns="0" rtlCol="0" anchor="t">
              <a:spAutoFit/>
            </a:bodyPr>
            <a:lstStyle/>
            <a:p>
              <a:pPr algn="ctr">
                <a:lnSpc>
                  <a:spcPts val="4680"/>
                </a:lnSpc>
              </a:pPr>
              <a:r>
                <a:rPr lang="en-US" sz="3600" b="1">
                  <a:solidFill>
                    <a:srgbClr val="FFFFFF"/>
                  </a:solidFill>
                  <a:latin typeface="Halant Medium"/>
                  <a:ea typeface="Halant Medium"/>
                  <a:cs typeface="Halant Medium"/>
                  <a:sym typeface="Halant Medium"/>
                </a:rPr>
                <a:t>-Citazione</a:t>
              </a:r>
            </a:p>
          </p:txBody>
        </p:sp>
      </p:grpSp>
      <p:sp>
        <p:nvSpPr>
          <p:cNvPr id="10" name="TextBox 10"/>
          <p:cNvSpPr txBox="1"/>
          <p:nvPr/>
        </p:nvSpPr>
        <p:spPr>
          <a:xfrm>
            <a:off x="5739469" y="3215201"/>
            <a:ext cx="7726964" cy="1094797"/>
          </a:xfrm>
          <a:prstGeom prst="rect">
            <a:avLst/>
          </a:prstGeom>
        </p:spPr>
        <p:txBody>
          <a:bodyPr lIns="0" tIns="0" rIns="0" bIns="0" rtlCol="0" anchor="t">
            <a:spAutoFit/>
          </a:bodyPr>
          <a:lstStyle/>
          <a:p>
            <a:pPr algn="ctr">
              <a:lnSpc>
                <a:spcPts val="8581"/>
              </a:lnSpc>
            </a:pPr>
            <a:r>
              <a:rPr lang="en-US" sz="7272" b="1">
                <a:solidFill>
                  <a:srgbClr val="000000"/>
                </a:solidFill>
                <a:latin typeface="HK Grotesk Bold"/>
                <a:ea typeface="HK Grotesk Bold"/>
                <a:cs typeface="HK Grotesk Bold"/>
                <a:sym typeface="HK Grotesk Bold"/>
              </a:rPr>
              <a:t>Contatti Utili</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13119">
            <a:off x="13667511" y="-2216185"/>
            <a:ext cx="5583018" cy="5338761"/>
          </a:xfrm>
          <a:custGeom>
            <a:avLst/>
            <a:gdLst/>
            <a:ahLst/>
            <a:cxnLst/>
            <a:rect l="l" t="t" r="r" b="b"/>
            <a:pathLst>
              <a:path w="5583018" h="5338761">
                <a:moveTo>
                  <a:pt x="0" y="0"/>
                </a:moveTo>
                <a:lnTo>
                  <a:pt x="5583018" y="0"/>
                </a:lnTo>
                <a:lnTo>
                  <a:pt x="5583018" y="5338761"/>
                </a:lnTo>
                <a:lnTo>
                  <a:pt x="0" y="5338761"/>
                </a:lnTo>
                <a:lnTo>
                  <a:pt x="0" y="0"/>
                </a:lnTo>
                <a:close/>
              </a:path>
            </a:pathLst>
          </a:custGeom>
          <a:blipFill>
            <a:blip r:embed="rId2"/>
            <a:stretch>
              <a:fillRect/>
            </a:stretch>
          </a:blipFill>
        </p:spPr>
        <p:txBody>
          <a:bodyPr/>
          <a:lstStyle/>
          <a:p>
            <a:endParaRPr lang="it-IT"/>
          </a:p>
        </p:txBody>
      </p:sp>
      <p:sp>
        <p:nvSpPr>
          <p:cNvPr id="3" name="Freeform 3"/>
          <p:cNvSpPr/>
          <p:nvPr/>
        </p:nvSpPr>
        <p:spPr>
          <a:xfrm rot="1705580">
            <a:off x="-4423134" y="6805079"/>
            <a:ext cx="7824542" cy="6963843"/>
          </a:xfrm>
          <a:custGeom>
            <a:avLst/>
            <a:gdLst/>
            <a:ahLst/>
            <a:cxnLst/>
            <a:rect l="l" t="t" r="r" b="b"/>
            <a:pathLst>
              <a:path w="7824542" h="6963843">
                <a:moveTo>
                  <a:pt x="0" y="0"/>
                </a:moveTo>
                <a:lnTo>
                  <a:pt x="7824542" y="0"/>
                </a:lnTo>
                <a:lnTo>
                  <a:pt x="7824542" y="6963842"/>
                </a:lnTo>
                <a:lnTo>
                  <a:pt x="0" y="6963842"/>
                </a:lnTo>
                <a:lnTo>
                  <a:pt x="0" y="0"/>
                </a:lnTo>
                <a:close/>
              </a:path>
            </a:pathLst>
          </a:custGeom>
          <a:blipFill>
            <a:blip r:embed="rId3"/>
            <a:stretch>
              <a:fillRect/>
            </a:stretch>
          </a:blipFill>
        </p:spPr>
        <p:txBody>
          <a:bodyPr/>
          <a:lstStyle/>
          <a:p>
            <a:endParaRPr lang="it-IT"/>
          </a:p>
        </p:txBody>
      </p:sp>
      <p:sp>
        <p:nvSpPr>
          <p:cNvPr id="4" name="Freeform 4"/>
          <p:cNvSpPr/>
          <p:nvPr/>
        </p:nvSpPr>
        <p:spPr>
          <a:xfrm rot="6959566">
            <a:off x="-761750" y="523555"/>
            <a:ext cx="2895099" cy="2768439"/>
          </a:xfrm>
          <a:custGeom>
            <a:avLst/>
            <a:gdLst/>
            <a:ahLst/>
            <a:cxnLst/>
            <a:rect l="l" t="t" r="r" b="b"/>
            <a:pathLst>
              <a:path w="2895099" h="2768439">
                <a:moveTo>
                  <a:pt x="0" y="0"/>
                </a:moveTo>
                <a:lnTo>
                  <a:pt x="2895100" y="0"/>
                </a:lnTo>
                <a:lnTo>
                  <a:pt x="2895100" y="2768439"/>
                </a:lnTo>
                <a:lnTo>
                  <a:pt x="0" y="2768439"/>
                </a:lnTo>
                <a:lnTo>
                  <a:pt x="0" y="0"/>
                </a:lnTo>
                <a:close/>
              </a:path>
            </a:pathLst>
          </a:custGeom>
          <a:blipFill>
            <a:blip r:embed="rId2"/>
            <a:stretch>
              <a:fillRect/>
            </a:stretch>
          </a:blipFill>
        </p:spPr>
        <p:txBody>
          <a:bodyPr/>
          <a:lstStyle/>
          <a:p>
            <a:endParaRPr lang="it-IT"/>
          </a:p>
        </p:txBody>
      </p:sp>
      <p:sp>
        <p:nvSpPr>
          <p:cNvPr id="5" name="TextBox 5"/>
          <p:cNvSpPr txBox="1"/>
          <p:nvPr/>
        </p:nvSpPr>
        <p:spPr>
          <a:xfrm>
            <a:off x="685800" y="4306231"/>
            <a:ext cx="5307614" cy="1056311"/>
          </a:xfrm>
          <a:prstGeom prst="rect">
            <a:avLst/>
          </a:prstGeom>
        </p:spPr>
        <p:txBody>
          <a:bodyPr lIns="0" tIns="0" rIns="0" bIns="0" rtlCol="0" anchor="t">
            <a:spAutoFit/>
          </a:bodyPr>
          <a:lstStyle/>
          <a:p>
            <a:pPr algn="l">
              <a:lnSpc>
                <a:spcPts val="8345"/>
              </a:lnSpc>
            </a:pPr>
            <a:r>
              <a:rPr lang="en-US" sz="7072" b="1">
                <a:solidFill>
                  <a:srgbClr val="731F7D"/>
                </a:solidFill>
                <a:latin typeface="HK Grotesk Bold"/>
                <a:ea typeface="HK Grotesk Bold"/>
                <a:cs typeface="HK Grotesk Bold"/>
                <a:sym typeface="HK Grotesk Bold"/>
              </a:rPr>
              <a:t>Contatti</a:t>
            </a:r>
          </a:p>
        </p:txBody>
      </p:sp>
      <p:sp>
        <p:nvSpPr>
          <p:cNvPr id="6" name="TextBox 6"/>
          <p:cNvSpPr txBox="1"/>
          <p:nvPr/>
        </p:nvSpPr>
        <p:spPr>
          <a:xfrm>
            <a:off x="5113109" y="1534910"/>
            <a:ext cx="10820000" cy="7398625"/>
          </a:xfrm>
          <a:prstGeom prst="rect">
            <a:avLst/>
          </a:prstGeom>
        </p:spPr>
        <p:txBody>
          <a:bodyPr lIns="0" tIns="0" rIns="0" bIns="0" rtlCol="0" anchor="t">
            <a:spAutoFit/>
          </a:bodyPr>
          <a:lstStyle/>
          <a:p>
            <a:pPr algn="l">
              <a:lnSpc>
                <a:spcPts val="3801"/>
              </a:lnSpc>
              <a:spcBef>
                <a:spcPct val="0"/>
              </a:spcBef>
            </a:pPr>
            <a:r>
              <a:rPr lang="en-US" sz="2715" b="1" spc="-27">
                <a:solidFill>
                  <a:srgbClr val="000000"/>
                </a:solidFill>
                <a:latin typeface="HK Grotesk Bold"/>
                <a:ea typeface="HK Grotesk Bold"/>
                <a:cs typeface="HK Grotesk Bold"/>
                <a:sym typeface="HK Grotesk Bold"/>
              </a:rPr>
              <a:t>Coordinatore Mobilità Erasmus Dipartimento</a:t>
            </a:r>
          </a:p>
          <a:p>
            <a:pPr algn="l">
              <a:lnSpc>
                <a:spcPts val="3801"/>
              </a:lnSpc>
              <a:spcBef>
                <a:spcPct val="0"/>
              </a:spcBef>
            </a:pPr>
            <a:r>
              <a:rPr lang="en-US" sz="2715" spc="-27">
                <a:solidFill>
                  <a:srgbClr val="000000"/>
                </a:solidFill>
                <a:latin typeface="HK Grotesk"/>
                <a:ea typeface="HK Grotesk"/>
                <a:cs typeface="HK Grotesk"/>
                <a:sym typeface="HK Grotesk"/>
              </a:rPr>
              <a:t>Dott. Franco Passalacqua (franco.passalacqua@unimib.it)</a:t>
            </a:r>
          </a:p>
          <a:p>
            <a:pPr algn="l">
              <a:lnSpc>
                <a:spcPts val="1959"/>
              </a:lnSpc>
              <a:spcBef>
                <a:spcPct val="0"/>
              </a:spcBef>
            </a:pPr>
            <a:endParaRPr lang="en-US" sz="2715" spc="-27">
              <a:solidFill>
                <a:srgbClr val="000000"/>
              </a:solidFill>
              <a:latin typeface="HK Grotesk"/>
              <a:ea typeface="HK Grotesk"/>
              <a:cs typeface="HK Grotesk"/>
              <a:sym typeface="HK Grotesk"/>
            </a:endParaRPr>
          </a:p>
          <a:p>
            <a:pPr algn="l">
              <a:lnSpc>
                <a:spcPts val="3801"/>
              </a:lnSpc>
              <a:spcBef>
                <a:spcPct val="0"/>
              </a:spcBef>
            </a:pPr>
            <a:r>
              <a:rPr lang="en-US" sz="2715" b="1" spc="-27">
                <a:solidFill>
                  <a:srgbClr val="000000"/>
                </a:solidFill>
                <a:latin typeface="HK Grotesk Bold"/>
                <a:ea typeface="HK Grotesk Bold"/>
                <a:cs typeface="HK Grotesk Bold"/>
                <a:sym typeface="HK Grotesk Bold"/>
              </a:rPr>
              <a:t>Referente Erasmus Extra-EU di Dipartimento:</a:t>
            </a:r>
          </a:p>
          <a:p>
            <a:pPr algn="l">
              <a:lnSpc>
                <a:spcPts val="3801"/>
              </a:lnSpc>
              <a:spcBef>
                <a:spcPct val="0"/>
              </a:spcBef>
            </a:pPr>
            <a:r>
              <a:rPr lang="en-US" sz="2715" spc="-27">
                <a:solidFill>
                  <a:srgbClr val="000000"/>
                </a:solidFill>
                <a:latin typeface="HK Grotesk"/>
                <a:ea typeface="HK Grotesk"/>
                <a:cs typeface="HK Grotesk"/>
                <a:sym typeface="HK Grotesk"/>
              </a:rPr>
              <a:t>Prof. Guido Veronese (guido.veronese@unimib.it)</a:t>
            </a:r>
          </a:p>
          <a:p>
            <a:pPr algn="l">
              <a:lnSpc>
                <a:spcPts val="3801"/>
              </a:lnSpc>
              <a:spcBef>
                <a:spcPct val="0"/>
              </a:spcBef>
            </a:pPr>
            <a:r>
              <a:rPr lang="en-US" sz="2715" spc="-27">
                <a:solidFill>
                  <a:srgbClr val="000000"/>
                </a:solidFill>
                <a:latin typeface="HK Grotesk"/>
                <a:ea typeface="HK Grotesk"/>
                <a:cs typeface="HK Grotesk"/>
                <a:sym typeface="HK Grotesk"/>
              </a:rPr>
              <a:t>Coordinamento alla ricerca di mete extra-europee, firma e certificazione del LATX prima e dopo il tirocinio</a:t>
            </a:r>
          </a:p>
          <a:p>
            <a:pPr algn="l">
              <a:lnSpc>
                <a:spcPts val="1959"/>
              </a:lnSpc>
              <a:spcBef>
                <a:spcPct val="0"/>
              </a:spcBef>
            </a:pPr>
            <a:endParaRPr lang="en-US" sz="2715" spc="-27">
              <a:solidFill>
                <a:srgbClr val="000000"/>
              </a:solidFill>
              <a:latin typeface="HK Grotesk"/>
              <a:ea typeface="HK Grotesk"/>
              <a:cs typeface="HK Grotesk"/>
              <a:sym typeface="HK Grotesk"/>
            </a:endParaRPr>
          </a:p>
          <a:p>
            <a:pPr algn="l">
              <a:lnSpc>
                <a:spcPts val="3801"/>
              </a:lnSpc>
              <a:spcBef>
                <a:spcPct val="0"/>
              </a:spcBef>
            </a:pPr>
            <a:r>
              <a:rPr lang="en-US" sz="2715" b="1" spc="-27">
                <a:solidFill>
                  <a:srgbClr val="000000"/>
                </a:solidFill>
                <a:latin typeface="HK Grotesk Bold"/>
                <a:ea typeface="HK Grotesk Bold"/>
                <a:cs typeface="HK Grotesk Bold"/>
                <a:sym typeface="HK Grotesk Bold"/>
              </a:rPr>
              <a:t>Referente Erasmus Traineeship di Dipartimento:</a:t>
            </a:r>
          </a:p>
          <a:p>
            <a:pPr algn="l">
              <a:lnSpc>
                <a:spcPts val="3801"/>
              </a:lnSpc>
              <a:spcBef>
                <a:spcPct val="0"/>
              </a:spcBef>
            </a:pPr>
            <a:r>
              <a:rPr lang="en-US" sz="2715" spc="-27">
                <a:solidFill>
                  <a:srgbClr val="000000"/>
                </a:solidFill>
                <a:latin typeface="HK Grotesk"/>
                <a:ea typeface="HK Grotesk"/>
                <a:cs typeface="HK Grotesk"/>
                <a:sym typeface="HK Grotesk"/>
              </a:rPr>
              <a:t>Prof.ssa Anna Maria Poli (annamaria.poli@unimib.it)</a:t>
            </a:r>
          </a:p>
          <a:p>
            <a:pPr algn="l">
              <a:lnSpc>
                <a:spcPts val="3801"/>
              </a:lnSpc>
              <a:spcBef>
                <a:spcPct val="0"/>
              </a:spcBef>
            </a:pPr>
            <a:r>
              <a:rPr lang="en-US" sz="2715" spc="-27">
                <a:solidFill>
                  <a:srgbClr val="000000"/>
                </a:solidFill>
                <a:latin typeface="HK Grotesk"/>
                <a:ea typeface="HK Grotesk"/>
                <a:cs typeface="HK Grotesk"/>
                <a:sym typeface="HK Grotesk"/>
              </a:rPr>
              <a:t>Coordinamento alla ricerca di mete europee, firma e certificazione del LAT prima e dopo il tirocinio</a:t>
            </a:r>
          </a:p>
          <a:p>
            <a:pPr algn="l">
              <a:lnSpc>
                <a:spcPts val="1959"/>
              </a:lnSpc>
              <a:spcBef>
                <a:spcPct val="0"/>
              </a:spcBef>
            </a:pPr>
            <a:endParaRPr lang="en-US" sz="2715" spc="-27">
              <a:solidFill>
                <a:srgbClr val="000000"/>
              </a:solidFill>
              <a:latin typeface="HK Grotesk"/>
              <a:ea typeface="HK Grotesk"/>
              <a:cs typeface="HK Grotesk"/>
              <a:sym typeface="HK Grotesk"/>
            </a:endParaRPr>
          </a:p>
          <a:p>
            <a:pPr algn="l">
              <a:lnSpc>
                <a:spcPts val="3801"/>
              </a:lnSpc>
              <a:spcBef>
                <a:spcPct val="0"/>
              </a:spcBef>
            </a:pPr>
            <a:r>
              <a:rPr lang="en-US" sz="2715" b="1" spc="-27">
                <a:solidFill>
                  <a:srgbClr val="000000"/>
                </a:solidFill>
                <a:latin typeface="HK Grotesk Bold"/>
                <a:ea typeface="HK Grotesk Bold"/>
                <a:cs typeface="HK Grotesk Bold"/>
                <a:sym typeface="HK Grotesk Bold"/>
              </a:rPr>
              <a:t>Bicocca University Angels (BUA): info.erasmus@unimib.it </a:t>
            </a:r>
          </a:p>
          <a:p>
            <a:pPr algn="l">
              <a:lnSpc>
                <a:spcPts val="3801"/>
              </a:lnSpc>
              <a:spcBef>
                <a:spcPct val="0"/>
              </a:spcBef>
            </a:pPr>
            <a:r>
              <a:rPr lang="en-US" sz="2715" spc="-27">
                <a:solidFill>
                  <a:srgbClr val="000000"/>
                </a:solidFill>
                <a:latin typeface="HK Grotesk"/>
                <a:ea typeface="HK Grotesk"/>
                <a:cs typeface="HK Grotesk"/>
                <a:sym typeface="HK Grotesk"/>
              </a:rPr>
              <a:t>Supporto per aspetti amministrativi, informazioni generali, compilazione LAT e LAEX, borse; </a:t>
            </a:r>
          </a:p>
          <a:p>
            <a:pPr algn="l">
              <a:lnSpc>
                <a:spcPts val="3801"/>
              </a:lnSpc>
              <a:spcBef>
                <a:spcPct val="0"/>
              </a:spcBef>
            </a:pPr>
            <a:endParaRPr lang="en-US" sz="2715" spc="-27">
              <a:solidFill>
                <a:srgbClr val="000000"/>
              </a:solidFill>
              <a:latin typeface="HK Grotesk"/>
              <a:ea typeface="HK Grotesk"/>
              <a:cs typeface="HK Grotesk"/>
              <a:sym typeface="HK Grotesk"/>
            </a:endParaRPr>
          </a:p>
        </p:txBody>
      </p:sp>
      <p:sp>
        <p:nvSpPr>
          <p:cNvPr id="7" name="TextBox 7"/>
          <p:cNvSpPr txBox="1"/>
          <p:nvPr/>
        </p:nvSpPr>
        <p:spPr>
          <a:xfrm>
            <a:off x="16459020" y="8410450"/>
            <a:ext cx="1483795" cy="1046170"/>
          </a:xfrm>
          <a:prstGeom prst="rect">
            <a:avLst/>
          </a:prstGeom>
        </p:spPr>
        <p:txBody>
          <a:bodyPr lIns="0" tIns="0" rIns="0" bIns="0" rtlCol="0" anchor="t">
            <a:spAutoFit/>
          </a:bodyPr>
          <a:lstStyle/>
          <a:p>
            <a:pPr marL="0" lvl="0" indent="0" algn="just">
              <a:lnSpc>
                <a:spcPts val="8115"/>
              </a:lnSpc>
              <a:spcBef>
                <a:spcPct val="0"/>
              </a:spcBef>
            </a:pPr>
            <a:r>
              <a:rPr lang="en-US" sz="6877" b="1">
                <a:solidFill>
                  <a:srgbClr val="EB1AA4">
                    <a:alpha val="60000"/>
                  </a:srgbClr>
                </a:solidFill>
                <a:latin typeface="HK Grotesk Bold"/>
                <a:ea typeface="HK Grotesk Bold"/>
                <a:cs typeface="HK Grotesk Bold"/>
                <a:sym typeface="HK Grotesk Bold"/>
              </a:rPr>
              <a:t>28</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13119">
            <a:off x="13667511" y="-2216185"/>
            <a:ext cx="5583018" cy="5338761"/>
          </a:xfrm>
          <a:custGeom>
            <a:avLst/>
            <a:gdLst/>
            <a:ahLst/>
            <a:cxnLst/>
            <a:rect l="l" t="t" r="r" b="b"/>
            <a:pathLst>
              <a:path w="5583018" h="5338761">
                <a:moveTo>
                  <a:pt x="0" y="0"/>
                </a:moveTo>
                <a:lnTo>
                  <a:pt x="5583018" y="0"/>
                </a:lnTo>
                <a:lnTo>
                  <a:pt x="5583018" y="5338761"/>
                </a:lnTo>
                <a:lnTo>
                  <a:pt x="0" y="5338761"/>
                </a:lnTo>
                <a:lnTo>
                  <a:pt x="0" y="0"/>
                </a:lnTo>
                <a:close/>
              </a:path>
            </a:pathLst>
          </a:custGeom>
          <a:blipFill>
            <a:blip r:embed="rId2"/>
            <a:stretch>
              <a:fillRect/>
            </a:stretch>
          </a:blipFill>
        </p:spPr>
        <p:txBody>
          <a:bodyPr/>
          <a:lstStyle/>
          <a:p>
            <a:endParaRPr lang="it-IT"/>
          </a:p>
        </p:txBody>
      </p:sp>
      <p:sp>
        <p:nvSpPr>
          <p:cNvPr id="3" name="Freeform 3"/>
          <p:cNvSpPr/>
          <p:nvPr/>
        </p:nvSpPr>
        <p:spPr>
          <a:xfrm rot="1705580">
            <a:off x="-4459101" y="6586037"/>
            <a:ext cx="7824542" cy="6963843"/>
          </a:xfrm>
          <a:custGeom>
            <a:avLst/>
            <a:gdLst/>
            <a:ahLst/>
            <a:cxnLst/>
            <a:rect l="l" t="t" r="r" b="b"/>
            <a:pathLst>
              <a:path w="7824542" h="6963843">
                <a:moveTo>
                  <a:pt x="0" y="0"/>
                </a:moveTo>
                <a:lnTo>
                  <a:pt x="7824542" y="0"/>
                </a:lnTo>
                <a:lnTo>
                  <a:pt x="7824542" y="6963843"/>
                </a:lnTo>
                <a:lnTo>
                  <a:pt x="0" y="6963843"/>
                </a:lnTo>
                <a:lnTo>
                  <a:pt x="0" y="0"/>
                </a:lnTo>
                <a:close/>
              </a:path>
            </a:pathLst>
          </a:custGeom>
          <a:blipFill>
            <a:blip r:embed="rId3"/>
            <a:stretch>
              <a:fillRect/>
            </a:stretch>
          </a:blipFill>
        </p:spPr>
        <p:txBody>
          <a:bodyPr/>
          <a:lstStyle/>
          <a:p>
            <a:endParaRPr lang="it-IT"/>
          </a:p>
        </p:txBody>
      </p:sp>
      <p:sp>
        <p:nvSpPr>
          <p:cNvPr id="4" name="Freeform 4"/>
          <p:cNvSpPr/>
          <p:nvPr/>
        </p:nvSpPr>
        <p:spPr>
          <a:xfrm rot="6959566">
            <a:off x="-761750" y="523555"/>
            <a:ext cx="2895099" cy="2768439"/>
          </a:xfrm>
          <a:custGeom>
            <a:avLst/>
            <a:gdLst/>
            <a:ahLst/>
            <a:cxnLst/>
            <a:rect l="l" t="t" r="r" b="b"/>
            <a:pathLst>
              <a:path w="2895099" h="2768439">
                <a:moveTo>
                  <a:pt x="0" y="0"/>
                </a:moveTo>
                <a:lnTo>
                  <a:pt x="2895100" y="0"/>
                </a:lnTo>
                <a:lnTo>
                  <a:pt x="2895100" y="2768439"/>
                </a:lnTo>
                <a:lnTo>
                  <a:pt x="0" y="2768439"/>
                </a:lnTo>
                <a:lnTo>
                  <a:pt x="0" y="0"/>
                </a:lnTo>
                <a:close/>
              </a:path>
            </a:pathLst>
          </a:custGeom>
          <a:blipFill>
            <a:blip r:embed="rId2"/>
            <a:stretch>
              <a:fillRect/>
            </a:stretch>
          </a:blipFill>
        </p:spPr>
        <p:txBody>
          <a:bodyPr/>
          <a:lstStyle/>
          <a:p>
            <a:endParaRPr lang="it-IT"/>
          </a:p>
        </p:txBody>
      </p:sp>
      <p:sp>
        <p:nvSpPr>
          <p:cNvPr id="5" name="TextBox 5"/>
          <p:cNvSpPr txBox="1"/>
          <p:nvPr/>
        </p:nvSpPr>
        <p:spPr>
          <a:xfrm>
            <a:off x="1555392" y="3535209"/>
            <a:ext cx="5307614" cy="3701853"/>
          </a:xfrm>
          <a:prstGeom prst="rect">
            <a:avLst/>
          </a:prstGeom>
        </p:spPr>
        <p:txBody>
          <a:bodyPr lIns="0" tIns="0" rIns="0" bIns="0" rtlCol="0" anchor="t">
            <a:spAutoFit/>
          </a:bodyPr>
          <a:lstStyle/>
          <a:p>
            <a:pPr algn="l">
              <a:lnSpc>
                <a:spcPts val="7283"/>
              </a:lnSpc>
            </a:pPr>
            <a:r>
              <a:rPr lang="en-US" sz="6172" b="1">
                <a:solidFill>
                  <a:srgbClr val="731F7D"/>
                </a:solidFill>
                <a:latin typeface="HK Grotesk Bold"/>
                <a:ea typeface="HK Grotesk Bold"/>
                <a:cs typeface="HK Grotesk Bold"/>
                <a:sym typeface="HK Grotesk Bold"/>
              </a:rPr>
              <a:t>Referenti</a:t>
            </a:r>
          </a:p>
          <a:p>
            <a:pPr algn="l">
              <a:lnSpc>
                <a:spcPts val="7283"/>
              </a:lnSpc>
            </a:pPr>
            <a:r>
              <a:rPr lang="en-US" sz="6172" b="1">
                <a:solidFill>
                  <a:srgbClr val="731F7D"/>
                </a:solidFill>
                <a:latin typeface="HK Grotesk Bold"/>
                <a:ea typeface="HK Grotesk Bold"/>
                <a:cs typeface="HK Grotesk Bold"/>
                <a:sym typeface="HK Grotesk Bold"/>
              </a:rPr>
              <a:t>Erasmus</a:t>
            </a:r>
          </a:p>
          <a:p>
            <a:pPr algn="l">
              <a:lnSpc>
                <a:spcPts val="7283"/>
              </a:lnSpc>
            </a:pPr>
            <a:r>
              <a:rPr lang="en-US" sz="6172" b="1">
                <a:solidFill>
                  <a:srgbClr val="731F7D"/>
                </a:solidFill>
                <a:latin typeface="HK Grotesk Bold"/>
                <a:ea typeface="HK Grotesk Bold"/>
                <a:cs typeface="HK Grotesk Bold"/>
                <a:sym typeface="HK Grotesk Bold"/>
              </a:rPr>
              <a:t>Corsi di </a:t>
            </a:r>
          </a:p>
          <a:p>
            <a:pPr algn="l">
              <a:lnSpc>
                <a:spcPts val="7283"/>
              </a:lnSpc>
            </a:pPr>
            <a:r>
              <a:rPr lang="en-US" sz="6172" b="1">
                <a:solidFill>
                  <a:srgbClr val="731F7D"/>
                </a:solidFill>
                <a:latin typeface="HK Grotesk Bold"/>
                <a:ea typeface="HK Grotesk Bold"/>
                <a:cs typeface="HK Grotesk Bold"/>
                <a:sym typeface="HK Grotesk Bold"/>
              </a:rPr>
              <a:t>Studio</a:t>
            </a:r>
          </a:p>
        </p:txBody>
      </p:sp>
      <p:sp>
        <p:nvSpPr>
          <p:cNvPr id="6" name="TextBox 6"/>
          <p:cNvSpPr txBox="1"/>
          <p:nvPr/>
        </p:nvSpPr>
        <p:spPr>
          <a:xfrm>
            <a:off x="5993414" y="1383597"/>
            <a:ext cx="10820000" cy="7594205"/>
          </a:xfrm>
          <a:prstGeom prst="rect">
            <a:avLst/>
          </a:prstGeom>
        </p:spPr>
        <p:txBody>
          <a:bodyPr lIns="0" tIns="0" rIns="0" bIns="0" rtlCol="0" anchor="t">
            <a:spAutoFit/>
          </a:bodyPr>
          <a:lstStyle/>
          <a:p>
            <a:pPr algn="l">
              <a:lnSpc>
                <a:spcPts val="3521"/>
              </a:lnSpc>
            </a:pPr>
            <a:r>
              <a:rPr lang="en-US" sz="2515" b="1" spc="-25">
                <a:solidFill>
                  <a:srgbClr val="000000"/>
                </a:solidFill>
                <a:latin typeface="HK Grotesk Bold"/>
                <a:ea typeface="HK Grotesk Bold"/>
                <a:cs typeface="HK Grotesk Bold"/>
                <a:sym typeface="HK Grotesk Bold"/>
              </a:rPr>
              <a:t>SCIENZE DELL'EDUCAZIONE</a:t>
            </a:r>
          </a:p>
          <a:p>
            <a:pPr algn="l">
              <a:lnSpc>
                <a:spcPts val="3521"/>
              </a:lnSpc>
            </a:pPr>
            <a:r>
              <a:rPr lang="en-US" sz="2515" spc="-25">
                <a:solidFill>
                  <a:srgbClr val="000000"/>
                </a:solidFill>
                <a:latin typeface="HK Grotesk"/>
                <a:ea typeface="HK Grotesk"/>
                <a:cs typeface="HK Grotesk"/>
                <a:sym typeface="HK Grotesk"/>
              </a:rPr>
              <a:t>Prof. Guido Veronese (</a:t>
            </a:r>
            <a:r>
              <a:rPr lang="en-US" sz="2515" u="sng" spc="-25">
                <a:solidFill>
                  <a:srgbClr val="000000"/>
                </a:solidFill>
                <a:latin typeface="HK Grotesk"/>
                <a:ea typeface="HK Grotesk"/>
                <a:cs typeface="HK Grotesk"/>
                <a:sym typeface="HK Grotesk"/>
                <a:hlinkClick r:id="rId4" tooltip="mailto:guido.veronese@unimib.it"/>
              </a:rPr>
              <a:t>guido.veronese@unimib.it</a:t>
            </a:r>
            <a:r>
              <a:rPr lang="en-US" sz="2515" spc="-25">
                <a:solidFill>
                  <a:srgbClr val="000000"/>
                </a:solidFill>
                <a:latin typeface="HK Grotesk"/>
                <a:ea typeface="HK Grotesk"/>
                <a:cs typeface="HK Grotesk"/>
                <a:sym typeface="HK Grotesk"/>
              </a:rPr>
              <a:t>)</a:t>
            </a:r>
          </a:p>
          <a:p>
            <a:pPr algn="l">
              <a:lnSpc>
                <a:spcPts val="1400"/>
              </a:lnSpc>
            </a:pPr>
            <a:endParaRPr lang="en-US" sz="2515" spc="-25">
              <a:solidFill>
                <a:srgbClr val="000000"/>
              </a:solidFill>
              <a:latin typeface="HK Grotesk"/>
              <a:ea typeface="HK Grotesk"/>
              <a:cs typeface="HK Grotesk"/>
              <a:sym typeface="HK Grotesk"/>
            </a:endParaRPr>
          </a:p>
          <a:p>
            <a:pPr algn="l">
              <a:lnSpc>
                <a:spcPts val="3521"/>
              </a:lnSpc>
            </a:pPr>
            <a:r>
              <a:rPr lang="en-US" sz="2515" b="1" spc="-25">
                <a:solidFill>
                  <a:srgbClr val="000000"/>
                </a:solidFill>
                <a:latin typeface="HK Grotesk Bold"/>
                <a:ea typeface="HK Grotesk Bold"/>
                <a:cs typeface="HK Grotesk Bold"/>
                <a:sym typeface="HK Grotesk Bold"/>
              </a:rPr>
              <a:t>COMUNICAZIONE INTERCULTURALE</a:t>
            </a:r>
          </a:p>
          <a:p>
            <a:pPr algn="l">
              <a:lnSpc>
                <a:spcPts val="3521"/>
              </a:lnSpc>
            </a:pPr>
            <a:r>
              <a:rPr lang="en-US" sz="2515" spc="-25">
                <a:solidFill>
                  <a:srgbClr val="000000"/>
                </a:solidFill>
                <a:latin typeface="HK Grotesk"/>
                <a:ea typeface="HK Grotesk"/>
                <a:cs typeface="HK Grotesk"/>
                <a:sym typeface="HK Grotesk"/>
              </a:rPr>
              <a:t>Dott. Giacomo Calorio (</a:t>
            </a:r>
            <a:r>
              <a:rPr lang="en-US" sz="2515" u="sng" spc="-25">
                <a:solidFill>
                  <a:srgbClr val="000000"/>
                </a:solidFill>
                <a:latin typeface="HK Grotesk"/>
                <a:ea typeface="HK Grotesk"/>
                <a:cs typeface="HK Grotesk"/>
                <a:sym typeface="HK Grotesk"/>
                <a:hlinkClick r:id="rId5" tooltip="http://unimib.it"/>
              </a:rPr>
              <a:t>giacomo.calorio@unimib.it</a:t>
            </a:r>
            <a:r>
              <a:rPr lang="en-US" sz="2515" spc="-25">
                <a:solidFill>
                  <a:srgbClr val="000000"/>
                </a:solidFill>
                <a:latin typeface="HK Grotesk"/>
                <a:ea typeface="HK Grotesk"/>
                <a:cs typeface="HK Grotesk"/>
                <a:sym typeface="HK Grotesk"/>
              </a:rPr>
              <a:t>)</a:t>
            </a:r>
          </a:p>
          <a:p>
            <a:pPr algn="l">
              <a:lnSpc>
                <a:spcPts val="1400"/>
              </a:lnSpc>
            </a:pPr>
            <a:endParaRPr lang="en-US" sz="2515" spc="-25">
              <a:solidFill>
                <a:srgbClr val="000000"/>
              </a:solidFill>
              <a:latin typeface="HK Grotesk"/>
              <a:ea typeface="HK Grotesk"/>
              <a:cs typeface="HK Grotesk"/>
              <a:sym typeface="HK Grotesk"/>
            </a:endParaRPr>
          </a:p>
          <a:p>
            <a:pPr algn="l">
              <a:lnSpc>
                <a:spcPts val="3521"/>
              </a:lnSpc>
              <a:spcBef>
                <a:spcPct val="0"/>
              </a:spcBef>
            </a:pPr>
            <a:r>
              <a:rPr lang="en-US" sz="2515" b="1" spc="-25">
                <a:solidFill>
                  <a:srgbClr val="000000"/>
                </a:solidFill>
                <a:latin typeface="HK Grotesk Bold"/>
                <a:ea typeface="HK Grotesk Bold"/>
                <a:cs typeface="HK Grotesk Bold"/>
                <a:sym typeface="HK Grotesk Bold"/>
              </a:rPr>
              <a:t>SCIENZE DELLA FORMAZIONE PRIMARIA</a:t>
            </a:r>
          </a:p>
          <a:p>
            <a:pPr algn="l">
              <a:lnSpc>
                <a:spcPts val="3521"/>
              </a:lnSpc>
              <a:spcBef>
                <a:spcPct val="0"/>
              </a:spcBef>
            </a:pPr>
            <a:r>
              <a:rPr lang="en-US" sz="2515" spc="-25">
                <a:solidFill>
                  <a:srgbClr val="000000"/>
                </a:solidFill>
                <a:latin typeface="HK Grotesk"/>
                <a:ea typeface="HK Grotesk"/>
                <a:cs typeface="HK Grotesk"/>
                <a:sym typeface="HK Grotesk"/>
              </a:rPr>
              <a:t>Dott. Franco Passalacqua (</a:t>
            </a:r>
            <a:r>
              <a:rPr lang="en-US" sz="2515" u="sng" spc="-25">
                <a:solidFill>
                  <a:srgbClr val="000000"/>
                </a:solidFill>
                <a:latin typeface="HK Grotesk"/>
                <a:ea typeface="HK Grotesk"/>
                <a:cs typeface="HK Grotesk"/>
                <a:sym typeface="HK Grotesk"/>
                <a:hlinkClick r:id="rId6" tooltip="mailto:franco.passalacqua@unimib.it"/>
              </a:rPr>
              <a:t>franco.passalacqua@unimib.it</a:t>
            </a:r>
            <a:r>
              <a:rPr lang="en-US" sz="2515" spc="-25">
                <a:solidFill>
                  <a:srgbClr val="000000"/>
                </a:solidFill>
                <a:latin typeface="HK Grotesk"/>
                <a:ea typeface="HK Grotesk"/>
                <a:cs typeface="HK Grotesk"/>
                <a:sym typeface="HK Grotesk"/>
              </a:rPr>
              <a:t>)</a:t>
            </a:r>
          </a:p>
          <a:p>
            <a:pPr algn="l">
              <a:lnSpc>
                <a:spcPts val="1400"/>
              </a:lnSpc>
              <a:spcBef>
                <a:spcPct val="0"/>
              </a:spcBef>
            </a:pPr>
            <a:endParaRPr lang="en-US" sz="2515" spc="-25">
              <a:solidFill>
                <a:srgbClr val="000000"/>
              </a:solidFill>
              <a:latin typeface="HK Grotesk"/>
              <a:ea typeface="HK Grotesk"/>
              <a:cs typeface="HK Grotesk"/>
              <a:sym typeface="HK Grotesk"/>
            </a:endParaRPr>
          </a:p>
          <a:p>
            <a:pPr algn="l">
              <a:lnSpc>
                <a:spcPts val="3521"/>
              </a:lnSpc>
              <a:spcBef>
                <a:spcPct val="0"/>
              </a:spcBef>
            </a:pPr>
            <a:r>
              <a:rPr lang="en-US" sz="2515" b="1" spc="-25">
                <a:solidFill>
                  <a:srgbClr val="000000"/>
                </a:solidFill>
                <a:latin typeface="HK Grotesk Bold"/>
                <a:ea typeface="HK Grotesk Bold"/>
                <a:cs typeface="HK Grotesk Bold"/>
                <a:sym typeface="HK Grotesk Bold"/>
              </a:rPr>
              <a:t>ANTROPOLOGIA CULTURALE E SOCIALE</a:t>
            </a:r>
          </a:p>
          <a:p>
            <a:pPr algn="l">
              <a:lnSpc>
                <a:spcPts val="3521"/>
              </a:lnSpc>
              <a:spcBef>
                <a:spcPct val="0"/>
              </a:spcBef>
            </a:pPr>
            <a:r>
              <a:rPr lang="en-US" sz="2515" spc="-25">
                <a:solidFill>
                  <a:srgbClr val="000000"/>
                </a:solidFill>
                <a:latin typeface="HK Grotesk"/>
                <a:ea typeface="HK Grotesk"/>
                <a:cs typeface="HK Grotesk"/>
                <a:sym typeface="HK Grotesk"/>
              </a:rPr>
              <a:t>Prof.ssa Alessandra Brivio (</a:t>
            </a:r>
            <a:r>
              <a:rPr lang="en-US" sz="2515" u="sng" spc="-25">
                <a:solidFill>
                  <a:srgbClr val="000000"/>
                </a:solidFill>
                <a:latin typeface="HK Grotesk"/>
                <a:ea typeface="HK Grotesk"/>
                <a:cs typeface="HK Grotesk"/>
                <a:sym typeface="HK Grotesk"/>
                <a:hlinkClick r:id="rId7" tooltip="mailto:alessandra.brivio1@unimib.it"/>
              </a:rPr>
              <a:t>alessandra.brivio1@unimib.it</a:t>
            </a:r>
            <a:r>
              <a:rPr lang="en-US" sz="2515" spc="-25">
                <a:solidFill>
                  <a:srgbClr val="000000"/>
                </a:solidFill>
                <a:latin typeface="HK Grotesk"/>
                <a:ea typeface="HK Grotesk"/>
                <a:cs typeface="HK Grotesk"/>
                <a:sym typeface="HK Grotesk"/>
              </a:rPr>
              <a:t>)</a:t>
            </a:r>
          </a:p>
          <a:p>
            <a:pPr algn="l">
              <a:lnSpc>
                <a:spcPts val="1400"/>
              </a:lnSpc>
              <a:spcBef>
                <a:spcPct val="0"/>
              </a:spcBef>
            </a:pPr>
            <a:endParaRPr lang="en-US" sz="2515" spc="-25">
              <a:solidFill>
                <a:srgbClr val="000000"/>
              </a:solidFill>
              <a:latin typeface="HK Grotesk"/>
              <a:ea typeface="HK Grotesk"/>
              <a:cs typeface="HK Grotesk"/>
              <a:sym typeface="HK Grotesk"/>
            </a:endParaRPr>
          </a:p>
          <a:p>
            <a:pPr algn="l">
              <a:lnSpc>
                <a:spcPts val="3521"/>
              </a:lnSpc>
              <a:spcBef>
                <a:spcPct val="0"/>
              </a:spcBef>
            </a:pPr>
            <a:r>
              <a:rPr lang="en-US" sz="2515" b="1" spc="-25">
                <a:solidFill>
                  <a:srgbClr val="000000"/>
                </a:solidFill>
                <a:latin typeface="HK Grotesk Bold"/>
                <a:ea typeface="HK Grotesk Bold"/>
                <a:cs typeface="HK Grotesk Bold"/>
                <a:sym typeface="HK Grotesk Bold"/>
              </a:rPr>
              <a:t>LINGUAGGI ARTISTICI PER LA FORMAZIONE</a:t>
            </a:r>
          </a:p>
          <a:p>
            <a:pPr algn="l">
              <a:lnSpc>
                <a:spcPts val="3521"/>
              </a:lnSpc>
              <a:spcBef>
                <a:spcPct val="0"/>
              </a:spcBef>
            </a:pPr>
            <a:r>
              <a:rPr lang="en-US" sz="2515" spc="-25">
                <a:solidFill>
                  <a:srgbClr val="000000"/>
                </a:solidFill>
                <a:latin typeface="HK Grotesk"/>
                <a:ea typeface="HK Grotesk"/>
                <a:cs typeface="HK Grotesk"/>
                <a:sym typeface="HK Grotesk"/>
              </a:rPr>
              <a:t>Prof. Valentino Zurloni (</a:t>
            </a:r>
            <a:r>
              <a:rPr lang="en-US" sz="2515" u="sng" spc="-25">
                <a:solidFill>
                  <a:srgbClr val="000000"/>
                </a:solidFill>
                <a:latin typeface="HK Grotesk"/>
                <a:ea typeface="HK Grotesk"/>
                <a:cs typeface="HK Grotesk"/>
                <a:sym typeface="HK Grotesk"/>
                <a:hlinkClick r:id="rId8" tooltip="mailto:valentino.zurloni@unimib.it"/>
              </a:rPr>
              <a:t>valentino.zurloni@unimib.it</a:t>
            </a:r>
            <a:r>
              <a:rPr lang="en-US" sz="2515" spc="-25">
                <a:solidFill>
                  <a:srgbClr val="000000"/>
                </a:solidFill>
                <a:latin typeface="HK Grotesk"/>
                <a:ea typeface="HK Grotesk"/>
                <a:cs typeface="HK Grotesk"/>
                <a:sym typeface="HK Grotesk"/>
              </a:rPr>
              <a:t>)</a:t>
            </a:r>
          </a:p>
          <a:p>
            <a:pPr algn="l">
              <a:lnSpc>
                <a:spcPts val="1400"/>
              </a:lnSpc>
              <a:spcBef>
                <a:spcPct val="0"/>
              </a:spcBef>
            </a:pPr>
            <a:endParaRPr lang="en-US" sz="2515" spc="-25">
              <a:solidFill>
                <a:srgbClr val="000000"/>
              </a:solidFill>
              <a:latin typeface="HK Grotesk"/>
              <a:ea typeface="HK Grotesk"/>
              <a:cs typeface="HK Grotesk"/>
              <a:sym typeface="HK Grotesk"/>
            </a:endParaRPr>
          </a:p>
          <a:p>
            <a:pPr algn="l">
              <a:lnSpc>
                <a:spcPts val="3521"/>
              </a:lnSpc>
              <a:spcBef>
                <a:spcPct val="0"/>
              </a:spcBef>
            </a:pPr>
            <a:r>
              <a:rPr lang="en-US" sz="2515" b="1" spc="-25">
                <a:solidFill>
                  <a:srgbClr val="000000"/>
                </a:solidFill>
                <a:latin typeface="HK Grotesk Bold"/>
                <a:ea typeface="HK Grotesk Bold"/>
                <a:cs typeface="HK Grotesk Bold"/>
                <a:sym typeface="HK Grotesk Bold"/>
              </a:rPr>
              <a:t>SCIENZE PEDAGOGICHE</a:t>
            </a:r>
          </a:p>
          <a:p>
            <a:pPr algn="l">
              <a:lnSpc>
                <a:spcPts val="3521"/>
              </a:lnSpc>
              <a:spcBef>
                <a:spcPct val="0"/>
              </a:spcBef>
            </a:pPr>
            <a:r>
              <a:rPr lang="en-US" sz="2515" spc="-25">
                <a:solidFill>
                  <a:srgbClr val="000000"/>
                </a:solidFill>
                <a:latin typeface="HK Grotesk"/>
                <a:ea typeface="HK Grotesk"/>
                <a:cs typeface="HK Grotesk"/>
                <a:sym typeface="HK Grotesk"/>
              </a:rPr>
              <a:t>Dott. Paolo Monti (</a:t>
            </a:r>
            <a:r>
              <a:rPr lang="en-US" sz="2515" u="sng" spc="-25">
                <a:solidFill>
                  <a:srgbClr val="000000"/>
                </a:solidFill>
                <a:latin typeface="HK Grotesk"/>
                <a:ea typeface="HK Grotesk"/>
                <a:cs typeface="HK Grotesk"/>
                <a:sym typeface="HK Grotesk"/>
                <a:hlinkClick r:id="rId9" tooltip="mailto:paolo.monti@unimib.it"/>
              </a:rPr>
              <a:t>paolo.monti@unimib.it</a:t>
            </a:r>
            <a:r>
              <a:rPr lang="en-US" sz="2515" spc="-25">
                <a:solidFill>
                  <a:srgbClr val="000000"/>
                </a:solidFill>
                <a:latin typeface="HK Grotesk"/>
                <a:ea typeface="HK Grotesk"/>
                <a:cs typeface="HK Grotesk"/>
                <a:sym typeface="HK Grotesk"/>
              </a:rPr>
              <a:t>)</a:t>
            </a:r>
          </a:p>
          <a:p>
            <a:pPr algn="l">
              <a:lnSpc>
                <a:spcPts val="1400"/>
              </a:lnSpc>
              <a:spcBef>
                <a:spcPct val="0"/>
              </a:spcBef>
            </a:pPr>
            <a:endParaRPr lang="en-US" sz="2515" spc="-25">
              <a:solidFill>
                <a:srgbClr val="000000"/>
              </a:solidFill>
              <a:latin typeface="HK Grotesk"/>
              <a:ea typeface="HK Grotesk"/>
              <a:cs typeface="HK Grotesk"/>
              <a:sym typeface="HK Grotesk"/>
            </a:endParaRPr>
          </a:p>
          <a:p>
            <a:pPr algn="l">
              <a:lnSpc>
                <a:spcPts val="3521"/>
              </a:lnSpc>
              <a:spcBef>
                <a:spcPct val="0"/>
              </a:spcBef>
            </a:pPr>
            <a:r>
              <a:rPr lang="en-US" sz="2515" b="1" spc="-25">
                <a:solidFill>
                  <a:srgbClr val="000000"/>
                </a:solidFill>
                <a:latin typeface="HK Grotesk Bold"/>
                <a:ea typeface="HK Grotesk Bold"/>
                <a:cs typeface="HK Grotesk Bold"/>
                <a:sym typeface="HK Grotesk Bold"/>
              </a:rPr>
              <a:t>FORMAZIONE E SVILUPPO DELLE RISORSE UMANE</a:t>
            </a:r>
          </a:p>
          <a:p>
            <a:pPr algn="l">
              <a:lnSpc>
                <a:spcPts val="3521"/>
              </a:lnSpc>
              <a:spcBef>
                <a:spcPct val="0"/>
              </a:spcBef>
            </a:pPr>
            <a:r>
              <a:rPr lang="en-US" sz="2515" spc="-25">
                <a:solidFill>
                  <a:srgbClr val="000000"/>
                </a:solidFill>
                <a:latin typeface="HK Grotesk"/>
                <a:ea typeface="HK Grotesk"/>
                <a:cs typeface="HK Grotesk"/>
                <a:sym typeface="HK Grotesk"/>
              </a:rPr>
              <a:t>Prof.ssa Manuela Palma (</a:t>
            </a:r>
            <a:r>
              <a:rPr lang="en-US" sz="2515" u="sng" spc="-25">
                <a:solidFill>
                  <a:srgbClr val="000000"/>
                </a:solidFill>
                <a:latin typeface="HK Grotesk"/>
                <a:ea typeface="HK Grotesk"/>
                <a:cs typeface="HK Grotesk"/>
                <a:sym typeface="HK Grotesk"/>
                <a:hlinkClick r:id="rId10" tooltip="mailto:manuela.palma@unimib.it"/>
              </a:rPr>
              <a:t>manuela.palma@unimib.it</a:t>
            </a:r>
            <a:r>
              <a:rPr lang="en-US" sz="2515" spc="-25">
                <a:solidFill>
                  <a:srgbClr val="000000"/>
                </a:solidFill>
                <a:latin typeface="HK Grotesk"/>
                <a:ea typeface="HK Grotesk"/>
                <a:cs typeface="HK Grotesk"/>
                <a:sym typeface="HK Grotesk"/>
              </a:rPr>
              <a:t>)</a:t>
            </a:r>
          </a:p>
          <a:p>
            <a:pPr algn="l">
              <a:lnSpc>
                <a:spcPts val="3521"/>
              </a:lnSpc>
              <a:spcBef>
                <a:spcPct val="0"/>
              </a:spcBef>
            </a:pPr>
            <a:endParaRPr lang="en-US" sz="2515" spc="-25">
              <a:solidFill>
                <a:srgbClr val="000000"/>
              </a:solidFill>
              <a:latin typeface="HK Grotesk"/>
              <a:ea typeface="HK Grotesk"/>
              <a:cs typeface="HK Grotesk"/>
              <a:sym typeface="HK Grotesk"/>
            </a:endParaRPr>
          </a:p>
        </p:txBody>
      </p:sp>
      <p:sp>
        <p:nvSpPr>
          <p:cNvPr id="7" name="TextBox 7"/>
          <p:cNvSpPr txBox="1"/>
          <p:nvPr/>
        </p:nvSpPr>
        <p:spPr>
          <a:xfrm>
            <a:off x="16459020" y="8410450"/>
            <a:ext cx="1483795" cy="1046170"/>
          </a:xfrm>
          <a:prstGeom prst="rect">
            <a:avLst/>
          </a:prstGeom>
        </p:spPr>
        <p:txBody>
          <a:bodyPr lIns="0" tIns="0" rIns="0" bIns="0" rtlCol="0" anchor="t">
            <a:spAutoFit/>
          </a:bodyPr>
          <a:lstStyle/>
          <a:p>
            <a:pPr marL="0" lvl="0" indent="0" algn="just">
              <a:lnSpc>
                <a:spcPts val="8115"/>
              </a:lnSpc>
              <a:spcBef>
                <a:spcPct val="0"/>
              </a:spcBef>
            </a:pPr>
            <a:r>
              <a:rPr lang="en-US" sz="6877" b="1">
                <a:solidFill>
                  <a:srgbClr val="EB1AA4">
                    <a:alpha val="60000"/>
                  </a:srgbClr>
                </a:solidFill>
                <a:latin typeface="HK Grotesk Bold"/>
                <a:ea typeface="HK Grotesk Bold"/>
                <a:cs typeface="HK Grotesk Bold"/>
                <a:sym typeface="HK Grotesk Bold"/>
              </a:rPr>
              <a:t>29</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13119">
            <a:off x="13667511" y="-2216185"/>
            <a:ext cx="5583018" cy="5338761"/>
          </a:xfrm>
          <a:custGeom>
            <a:avLst/>
            <a:gdLst/>
            <a:ahLst/>
            <a:cxnLst/>
            <a:rect l="l" t="t" r="r" b="b"/>
            <a:pathLst>
              <a:path w="5583018" h="5338761">
                <a:moveTo>
                  <a:pt x="0" y="0"/>
                </a:moveTo>
                <a:lnTo>
                  <a:pt x="5583018" y="0"/>
                </a:lnTo>
                <a:lnTo>
                  <a:pt x="5583018" y="5338761"/>
                </a:lnTo>
                <a:lnTo>
                  <a:pt x="0" y="5338761"/>
                </a:lnTo>
                <a:lnTo>
                  <a:pt x="0" y="0"/>
                </a:lnTo>
                <a:close/>
              </a:path>
            </a:pathLst>
          </a:custGeom>
          <a:blipFill>
            <a:blip r:embed="rId2"/>
            <a:stretch>
              <a:fillRect/>
            </a:stretch>
          </a:blipFill>
        </p:spPr>
        <p:txBody>
          <a:bodyPr/>
          <a:lstStyle/>
          <a:p>
            <a:endParaRPr lang="it-IT"/>
          </a:p>
        </p:txBody>
      </p:sp>
      <p:sp>
        <p:nvSpPr>
          <p:cNvPr id="3" name="Freeform 3"/>
          <p:cNvSpPr/>
          <p:nvPr/>
        </p:nvSpPr>
        <p:spPr>
          <a:xfrm rot="1705580">
            <a:off x="-2362671" y="6401890"/>
            <a:ext cx="7824542" cy="6963843"/>
          </a:xfrm>
          <a:custGeom>
            <a:avLst/>
            <a:gdLst/>
            <a:ahLst/>
            <a:cxnLst/>
            <a:rect l="l" t="t" r="r" b="b"/>
            <a:pathLst>
              <a:path w="7824542" h="6963843">
                <a:moveTo>
                  <a:pt x="0" y="0"/>
                </a:moveTo>
                <a:lnTo>
                  <a:pt x="7824542" y="0"/>
                </a:lnTo>
                <a:lnTo>
                  <a:pt x="7824542" y="6963843"/>
                </a:lnTo>
                <a:lnTo>
                  <a:pt x="0" y="6963843"/>
                </a:lnTo>
                <a:lnTo>
                  <a:pt x="0" y="0"/>
                </a:lnTo>
                <a:close/>
              </a:path>
            </a:pathLst>
          </a:custGeom>
          <a:blipFill>
            <a:blip r:embed="rId3"/>
            <a:stretch>
              <a:fillRect/>
            </a:stretch>
          </a:blipFill>
        </p:spPr>
        <p:txBody>
          <a:bodyPr/>
          <a:lstStyle/>
          <a:p>
            <a:endParaRPr lang="it-IT"/>
          </a:p>
        </p:txBody>
      </p:sp>
      <p:sp>
        <p:nvSpPr>
          <p:cNvPr id="4" name="Freeform 4"/>
          <p:cNvSpPr/>
          <p:nvPr/>
        </p:nvSpPr>
        <p:spPr>
          <a:xfrm rot="6959566">
            <a:off x="-761750" y="523555"/>
            <a:ext cx="2895099" cy="2768439"/>
          </a:xfrm>
          <a:custGeom>
            <a:avLst/>
            <a:gdLst/>
            <a:ahLst/>
            <a:cxnLst/>
            <a:rect l="l" t="t" r="r" b="b"/>
            <a:pathLst>
              <a:path w="2895099" h="2768439">
                <a:moveTo>
                  <a:pt x="0" y="0"/>
                </a:moveTo>
                <a:lnTo>
                  <a:pt x="2895100" y="0"/>
                </a:lnTo>
                <a:lnTo>
                  <a:pt x="2895100" y="2768439"/>
                </a:lnTo>
                <a:lnTo>
                  <a:pt x="0" y="2768439"/>
                </a:lnTo>
                <a:lnTo>
                  <a:pt x="0" y="0"/>
                </a:lnTo>
                <a:close/>
              </a:path>
            </a:pathLst>
          </a:custGeom>
          <a:blipFill>
            <a:blip r:embed="rId2"/>
            <a:stretch>
              <a:fillRect/>
            </a:stretch>
          </a:blipFill>
        </p:spPr>
        <p:txBody>
          <a:bodyPr/>
          <a:lstStyle/>
          <a:p>
            <a:endParaRPr lang="it-IT"/>
          </a:p>
        </p:txBody>
      </p:sp>
      <p:sp>
        <p:nvSpPr>
          <p:cNvPr id="5" name="TextBox 5"/>
          <p:cNvSpPr txBox="1"/>
          <p:nvPr/>
        </p:nvSpPr>
        <p:spPr>
          <a:xfrm>
            <a:off x="685800" y="3825073"/>
            <a:ext cx="5307614" cy="1854003"/>
          </a:xfrm>
          <a:prstGeom prst="rect">
            <a:avLst/>
          </a:prstGeom>
        </p:spPr>
        <p:txBody>
          <a:bodyPr lIns="0" tIns="0" rIns="0" bIns="0" rtlCol="0" anchor="t">
            <a:spAutoFit/>
          </a:bodyPr>
          <a:lstStyle/>
          <a:p>
            <a:pPr algn="l">
              <a:lnSpc>
                <a:spcPts val="7283"/>
              </a:lnSpc>
            </a:pPr>
            <a:r>
              <a:rPr lang="en-US" sz="6172" b="1">
                <a:solidFill>
                  <a:srgbClr val="731F7D"/>
                </a:solidFill>
                <a:latin typeface="HK Grotesk Bold"/>
                <a:ea typeface="HK Grotesk Bold"/>
                <a:cs typeface="HK Grotesk Bold"/>
                <a:sym typeface="HK Grotesk Bold"/>
              </a:rPr>
              <a:t>Referenti </a:t>
            </a:r>
          </a:p>
          <a:p>
            <a:pPr algn="l">
              <a:lnSpc>
                <a:spcPts val="7283"/>
              </a:lnSpc>
            </a:pPr>
            <a:r>
              <a:rPr lang="en-US" sz="6172" b="1">
                <a:solidFill>
                  <a:srgbClr val="731F7D"/>
                </a:solidFill>
                <a:latin typeface="HK Grotesk Bold"/>
                <a:ea typeface="HK Grotesk Bold"/>
                <a:cs typeface="HK Grotesk Bold"/>
                <a:sym typeface="HK Grotesk Bold"/>
              </a:rPr>
              <a:t>di area</a:t>
            </a:r>
          </a:p>
        </p:txBody>
      </p:sp>
      <p:sp>
        <p:nvSpPr>
          <p:cNvPr id="6" name="TextBox 6"/>
          <p:cNvSpPr txBox="1"/>
          <p:nvPr/>
        </p:nvSpPr>
        <p:spPr>
          <a:xfrm>
            <a:off x="4806592" y="1689578"/>
            <a:ext cx="10820000" cy="5640945"/>
          </a:xfrm>
          <a:prstGeom prst="rect">
            <a:avLst/>
          </a:prstGeom>
        </p:spPr>
        <p:txBody>
          <a:bodyPr lIns="0" tIns="0" rIns="0" bIns="0" rtlCol="0" anchor="t">
            <a:spAutoFit/>
          </a:bodyPr>
          <a:lstStyle/>
          <a:p>
            <a:pPr algn="l">
              <a:lnSpc>
                <a:spcPts val="4081"/>
              </a:lnSpc>
            </a:pPr>
            <a:r>
              <a:rPr lang="en-US" sz="2915" spc="-29">
                <a:solidFill>
                  <a:srgbClr val="000000"/>
                </a:solidFill>
                <a:latin typeface="HK Grotesk"/>
                <a:ea typeface="HK Grotesk"/>
                <a:cs typeface="HK Grotesk"/>
                <a:sym typeface="HK Grotesk"/>
              </a:rPr>
              <a:t>Prof. Andrea Ma</a:t>
            </a:r>
            <a:r>
              <a:rPr lang="en-US" sz="2915" u="none" spc="-29">
                <a:solidFill>
                  <a:srgbClr val="000000"/>
                </a:solidFill>
                <a:latin typeface="HK Grotesk"/>
                <a:ea typeface="HK Grotesk"/>
                <a:cs typeface="HK Grotesk"/>
                <a:sym typeface="HK Grotesk"/>
              </a:rPr>
              <a:t>u</a:t>
            </a:r>
            <a:r>
              <a:rPr lang="en-US" sz="2915" spc="-29">
                <a:solidFill>
                  <a:srgbClr val="000000"/>
                </a:solidFill>
                <a:latin typeface="HK Grotesk"/>
                <a:ea typeface="HK Grotesk"/>
                <a:cs typeface="HK Grotesk"/>
                <a:sym typeface="HK Grotesk"/>
              </a:rPr>
              <a:t>riz</a:t>
            </a:r>
            <a:r>
              <a:rPr lang="en-US" sz="2915" u="none" spc="-29">
                <a:solidFill>
                  <a:srgbClr val="000000"/>
                </a:solidFill>
                <a:latin typeface="HK Grotesk"/>
                <a:ea typeface="HK Grotesk"/>
                <a:cs typeface="HK Grotesk"/>
                <a:sym typeface="HK Grotesk"/>
              </a:rPr>
              <a:t>i</a:t>
            </a:r>
            <a:r>
              <a:rPr lang="en-US" sz="2915" spc="-29">
                <a:solidFill>
                  <a:srgbClr val="000000"/>
                </a:solidFill>
                <a:latin typeface="HK Grotesk"/>
                <a:ea typeface="HK Grotesk"/>
                <a:cs typeface="HK Grotesk"/>
                <a:sym typeface="HK Grotesk"/>
              </a:rPr>
              <a:t> (</a:t>
            </a:r>
            <a:r>
              <a:rPr lang="en-US" sz="2915" u="sng" spc="-29">
                <a:solidFill>
                  <a:srgbClr val="000000"/>
                </a:solidFill>
                <a:latin typeface="HK Grotesk"/>
                <a:ea typeface="HK Grotesk"/>
                <a:cs typeface="HK Grotesk"/>
                <a:sym typeface="HK Grotesk"/>
                <a:hlinkClick r:id="rId4" tooltip="mailto:guido.veronese@unimib.it"/>
              </a:rPr>
              <a:t>andrea.maurizi@unimib.it</a:t>
            </a:r>
            <a:r>
              <a:rPr lang="en-US" sz="2915" spc="-29">
                <a:solidFill>
                  <a:srgbClr val="000000"/>
                </a:solidFill>
                <a:latin typeface="HK Grotesk"/>
                <a:ea typeface="HK Grotesk"/>
                <a:cs typeface="HK Grotesk"/>
                <a:sym typeface="HK Grotesk"/>
              </a:rPr>
              <a:t>)</a:t>
            </a:r>
          </a:p>
          <a:p>
            <a:pPr algn="l">
              <a:lnSpc>
                <a:spcPts val="4081"/>
              </a:lnSpc>
            </a:pPr>
            <a:r>
              <a:rPr lang="en-US" sz="2915" spc="-29">
                <a:solidFill>
                  <a:srgbClr val="000000"/>
                </a:solidFill>
                <a:latin typeface="HK Grotesk"/>
                <a:ea typeface="HK Grotesk"/>
                <a:cs typeface="HK Grotesk"/>
                <a:sym typeface="HK Grotesk"/>
              </a:rPr>
              <a:t>Referente per il Giappone (per i soli student</a:t>
            </a:r>
            <a:r>
              <a:rPr lang="en-US" sz="2915" u="none" spc="-29">
                <a:solidFill>
                  <a:srgbClr val="000000"/>
                </a:solidFill>
                <a:latin typeface="HK Grotesk"/>
                <a:ea typeface="HK Grotesk"/>
                <a:cs typeface="HK Grotesk"/>
                <a:sym typeface="HK Grotesk"/>
              </a:rPr>
              <a:t>i</a:t>
            </a:r>
            <a:r>
              <a:rPr lang="en-US" sz="2915" spc="-29">
                <a:solidFill>
                  <a:srgbClr val="000000"/>
                </a:solidFill>
                <a:latin typeface="HK Grotesk"/>
                <a:ea typeface="HK Grotesk"/>
                <a:cs typeface="HK Grotesk"/>
                <a:sym typeface="HK Grotesk"/>
              </a:rPr>
              <a:t> di C</a:t>
            </a:r>
            <a:r>
              <a:rPr lang="en-US" sz="2915" u="none" spc="-29">
                <a:solidFill>
                  <a:srgbClr val="000000"/>
                </a:solidFill>
                <a:latin typeface="HK Grotesk"/>
                <a:ea typeface="HK Grotesk"/>
                <a:cs typeface="HK Grotesk"/>
                <a:sym typeface="HK Grotesk"/>
              </a:rPr>
              <a:t>om</a:t>
            </a:r>
            <a:r>
              <a:rPr lang="en-US" sz="2915" spc="-29">
                <a:solidFill>
                  <a:srgbClr val="000000"/>
                </a:solidFill>
                <a:latin typeface="HK Grotesk"/>
                <a:ea typeface="HK Grotesk"/>
                <a:cs typeface="HK Grotesk"/>
                <a:sym typeface="HK Grotesk"/>
              </a:rPr>
              <a:t>uni</a:t>
            </a:r>
            <a:r>
              <a:rPr lang="en-US" sz="2915" u="none" spc="-29">
                <a:solidFill>
                  <a:srgbClr val="000000"/>
                </a:solidFill>
                <a:latin typeface="HK Grotesk"/>
                <a:ea typeface="HK Grotesk"/>
                <a:cs typeface="HK Grotesk"/>
                <a:sym typeface="HK Grotesk"/>
              </a:rPr>
              <a:t>ca</a:t>
            </a:r>
            <a:r>
              <a:rPr lang="en-US" sz="2915" spc="-29">
                <a:solidFill>
                  <a:srgbClr val="000000"/>
                </a:solidFill>
                <a:latin typeface="HK Grotesk"/>
                <a:ea typeface="HK Grotesk"/>
                <a:cs typeface="HK Grotesk"/>
                <a:sym typeface="HK Grotesk"/>
              </a:rPr>
              <a:t>zi</a:t>
            </a:r>
            <a:r>
              <a:rPr lang="en-US" sz="2915" u="none" spc="-29">
                <a:solidFill>
                  <a:srgbClr val="000000"/>
                </a:solidFill>
                <a:latin typeface="HK Grotesk"/>
                <a:ea typeface="HK Grotesk"/>
                <a:cs typeface="HK Grotesk"/>
                <a:sym typeface="HK Grotesk"/>
              </a:rPr>
              <a:t>o</a:t>
            </a:r>
            <a:r>
              <a:rPr lang="en-US" sz="2915" spc="-29">
                <a:solidFill>
                  <a:srgbClr val="000000"/>
                </a:solidFill>
                <a:latin typeface="HK Grotesk"/>
                <a:ea typeface="HK Grotesk"/>
                <a:cs typeface="HK Grotesk"/>
                <a:sym typeface="HK Grotesk"/>
              </a:rPr>
              <a:t>ne Inte</a:t>
            </a:r>
            <a:r>
              <a:rPr lang="en-US" sz="2915" u="none" spc="-29">
                <a:solidFill>
                  <a:srgbClr val="000000"/>
                </a:solidFill>
                <a:latin typeface="HK Grotesk"/>
                <a:ea typeface="HK Grotesk"/>
                <a:cs typeface="HK Grotesk"/>
                <a:sym typeface="HK Grotesk"/>
              </a:rPr>
              <a:t>r</a:t>
            </a:r>
            <a:r>
              <a:rPr lang="en-US" sz="2915" spc="-29">
                <a:solidFill>
                  <a:srgbClr val="000000"/>
                </a:solidFill>
                <a:latin typeface="HK Grotesk"/>
                <a:ea typeface="HK Grotesk"/>
                <a:cs typeface="HK Grotesk"/>
                <a:sym typeface="HK Grotesk"/>
              </a:rPr>
              <a:t>c</a:t>
            </a:r>
            <a:r>
              <a:rPr lang="en-US" sz="2915" u="none" spc="-29">
                <a:solidFill>
                  <a:srgbClr val="000000"/>
                </a:solidFill>
                <a:latin typeface="HK Grotesk"/>
                <a:ea typeface="HK Grotesk"/>
                <a:cs typeface="HK Grotesk"/>
                <a:sym typeface="HK Grotesk"/>
              </a:rPr>
              <a:t>u</a:t>
            </a:r>
            <a:r>
              <a:rPr lang="en-US" sz="2915" spc="-29">
                <a:solidFill>
                  <a:srgbClr val="000000"/>
                </a:solidFill>
                <a:latin typeface="HK Grotesk"/>
                <a:ea typeface="HK Grotesk"/>
                <a:cs typeface="HK Grotesk"/>
                <a:sym typeface="HK Grotesk"/>
              </a:rPr>
              <a:t>l</a:t>
            </a:r>
            <a:r>
              <a:rPr lang="en-US" sz="2915" u="none" spc="-29">
                <a:solidFill>
                  <a:srgbClr val="000000"/>
                </a:solidFill>
                <a:latin typeface="HK Grotesk"/>
                <a:ea typeface="HK Grotesk"/>
                <a:cs typeface="HK Grotesk"/>
                <a:sym typeface="HK Grotesk"/>
              </a:rPr>
              <a:t>t</a:t>
            </a:r>
            <a:r>
              <a:rPr lang="en-US" sz="2915" spc="-29">
                <a:solidFill>
                  <a:srgbClr val="000000"/>
                </a:solidFill>
                <a:latin typeface="HK Grotesk"/>
                <a:ea typeface="HK Grotesk"/>
                <a:cs typeface="HK Grotesk"/>
                <a:sym typeface="HK Grotesk"/>
              </a:rPr>
              <a:t>urale)</a:t>
            </a:r>
          </a:p>
          <a:p>
            <a:pPr algn="l">
              <a:lnSpc>
                <a:spcPts val="4081"/>
              </a:lnSpc>
            </a:pPr>
            <a:endParaRPr lang="en-US" sz="2915" spc="-29">
              <a:solidFill>
                <a:srgbClr val="000000"/>
              </a:solidFill>
              <a:latin typeface="HK Grotesk"/>
              <a:ea typeface="HK Grotesk"/>
              <a:cs typeface="HK Grotesk"/>
              <a:sym typeface="HK Grotesk"/>
            </a:endParaRPr>
          </a:p>
          <a:p>
            <a:pPr algn="l">
              <a:lnSpc>
                <a:spcPts val="4081"/>
              </a:lnSpc>
            </a:pPr>
            <a:r>
              <a:rPr lang="en-US" sz="2915" spc="-29">
                <a:solidFill>
                  <a:srgbClr val="000000"/>
                </a:solidFill>
                <a:latin typeface="HK Grotesk"/>
                <a:ea typeface="HK Grotesk"/>
                <a:cs typeface="HK Grotesk"/>
                <a:sym typeface="HK Grotesk"/>
              </a:rPr>
              <a:t>Dott. Ali Faraj (</a:t>
            </a:r>
            <a:r>
              <a:rPr lang="en-US" sz="2915" u="sng" spc="-29">
                <a:solidFill>
                  <a:srgbClr val="000000"/>
                </a:solidFill>
                <a:latin typeface="HK Grotesk"/>
                <a:ea typeface="HK Grotesk"/>
                <a:cs typeface="HK Grotesk"/>
                <a:sym typeface="HK Grotesk"/>
                <a:hlinkClick r:id="rId5" tooltip="mailto:ali.faraj@unimib.it"/>
              </a:rPr>
              <a:t>ali.faraj@unimib.it</a:t>
            </a:r>
            <a:r>
              <a:rPr lang="en-US" sz="2915" spc="-29">
                <a:solidFill>
                  <a:srgbClr val="000000"/>
                </a:solidFill>
                <a:latin typeface="HK Grotesk"/>
                <a:ea typeface="HK Grotesk"/>
                <a:cs typeface="HK Grotesk"/>
                <a:sym typeface="HK Grotesk"/>
              </a:rPr>
              <a:t>)</a:t>
            </a:r>
          </a:p>
          <a:p>
            <a:pPr algn="l">
              <a:lnSpc>
                <a:spcPts val="4081"/>
              </a:lnSpc>
            </a:pPr>
            <a:r>
              <a:rPr lang="en-US" sz="2915" spc="-29">
                <a:solidFill>
                  <a:srgbClr val="000000"/>
                </a:solidFill>
                <a:latin typeface="HK Grotesk"/>
                <a:ea typeface="HK Grotesk"/>
                <a:cs typeface="HK Grotesk"/>
                <a:sym typeface="HK Grotesk"/>
              </a:rPr>
              <a:t>Referente per i P</a:t>
            </a:r>
            <a:r>
              <a:rPr lang="en-US" sz="2915" u="none" spc="-29">
                <a:solidFill>
                  <a:srgbClr val="000000"/>
                </a:solidFill>
                <a:latin typeface="HK Grotesk"/>
                <a:ea typeface="HK Grotesk"/>
                <a:cs typeface="HK Grotesk"/>
                <a:sym typeface="HK Grotesk"/>
              </a:rPr>
              <a:t>aes</a:t>
            </a:r>
            <a:r>
              <a:rPr lang="en-US" sz="2915" spc="-29">
                <a:solidFill>
                  <a:srgbClr val="000000"/>
                </a:solidFill>
                <a:latin typeface="HK Grotesk"/>
                <a:ea typeface="HK Grotesk"/>
                <a:cs typeface="HK Grotesk"/>
                <a:sym typeface="HK Grotesk"/>
              </a:rPr>
              <a:t>i A</a:t>
            </a:r>
            <a:r>
              <a:rPr lang="en-US" sz="2915" u="none" spc="-29">
                <a:solidFill>
                  <a:srgbClr val="000000"/>
                </a:solidFill>
                <a:latin typeface="HK Grotesk"/>
                <a:ea typeface="HK Grotesk"/>
                <a:cs typeface="HK Grotesk"/>
                <a:sym typeface="HK Grotesk"/>
              </a:rPr>
              <a:t>rab</a:t>
            </a:r>
            <a:r>
              <a:rPr lang="en-US" sz="2915" spc="-29">
                <a:solidFill>
                  <a:srgbClr val="000000"/>
                </a:solidFill>
                <a:latin typeface="HK Grotesk"/>
                <a:ea typeface="HK Grotesk"/>
                <a:cs typeface="HK Grotesk"/>
                <a:sym typeface="HK Grotesk"/>
              </a:rPr>
              <a:t>i (pe</a:t>
            </a:r>
            <a:r>
              <a:rPr lang="en-US" sz="2915" u="none" spc="-29">
                <a:solidFill>
                  <a:srgbClr val="000000"/>
                </a:solidFill>
                <a:latin typeface="HK Grotesk"/>
                <a:ea typeface="HK Grotesk"/>
                <a:cs typeface="HK Grotesk"/>
                <a:sym typeface="HK Grotesk"/>
              </a:rPr>
              <a:t>r</a:t>
            </a:r>
            <a:r>
              <a:rPr lang="en-US" sz="2915" spc="-29">
                <a:solidFill>
                  <a:srgbClr val="000000"/>
                </a:solidFill>
                <a:latin typeface="HK Grotesk"/>
                <a:ea typeface="HK Grotesk"/>
                <a:cs typeface="HK Grotesk"/>
                <a:sym typeface="HK Grotesk"/>
              </a:rPr>
              <a:t> </a:t>
            </a:r>
            <a:r>
              <a:rPr lang="en-US" sz="2915" u="none" spc="-29">
                <a:solidFill>
                  <a:srgbClr val="000000"/>
                </a:solidFill>
                <a:latin typeface="HK Grotesk"/>
                <a:ea typeface="HK Grotesk"/>
                <a:cs typeface="HK Grotesk"/>
                <a:sym typeface="HK Grotesk"/>
              </a:rPr>
              <a:t>i</a:t>
            </a:r>
            <a:r>
              <a:rPr lang="en-US" sz="2915" spc="-29">
                <a:solidFill>
                  <a:srgbClr val="000000"/>
                </a:solidFill>
                <a:latin typeface="HK Grotesk"/>
                <a:ea typeface="HK Grotesk"/>
                <a:cs typeface="HK Grotesk"/>
                <a:sym typeface="HK Grotesk"/>
              </a:rPr>
              <a:t> s</a:t>
            </a:r>
            <a:r>
              <a:rPr lang="en-US" sz="2915" u="none" spc="-29">
                <a:solidFill>
                  <a:srgbClr val="000000"/>
                </a:solidFill>
                <a:latin typeface="HK Grotesk"/>
                <a:ea typeface="HK Grotesk"/>
                <a:cs typeface="HK Grotesk"/>
                <a:sym typeface="HK Grotesk"/>
              </a:rPr>
              <a:t>o</a:t>
            </a:r>
            <a:r>
              <a:rPr lang="en-US" sz="2915" spc="-29">
                <a:solidFill>
                  <a:srgbClr val="000000"/>
                </a:solidFill>
                <a:latin typeface="HK Grotesk"/>
                <a:ea typeface="HK Grotesk"/>
                <a:cs typeface="HK Grotesk"/>
                <a:sym typeface="HK Grotesk"/>
              </a:rPr>
              <a:t>li st</a:t>
            </a:r>
            <a:r>
              <a:rPr lang="en-US" sz="2915" u="none" spc="-29">
                <a:solidFill>
                  <a:srgbClr val="000000"/>
                </a:solidFill>
                <a:latin typeface="HK Grotesk"/>
                <a:ea typeface="HK Grotesk"/>
                <a:cs typeface="HK Grotesk"/>
                <a:sym typeface="HK Grotesk"/>
              </a:rPr>
              <a:t>u</a:t>
            </a:r>
            <a:r>
              <a:rPr lang="en-US" sz="2915" spc="-29">
                <a:solidFill>
                  <a:srgbClr val="000000"/>
                </a:solidFill>
                <a:latin typeface="HK Grotesk"/>
                <a:ea typeface="HK Grotesk"/>
                <a:cs typeface="HK Grotesk"/>
                <a:sym typeface="HK Grotesk"/>
              </a:rPr>
              <a:t>de</a:t>
            </a:r>
            <a:r>
              <a:rPr lang="en-US" sz="2915" u="none" spc="-29">
                <a:solidFill>
                  <a:srgbClr val="000000"/>
                </a:solidFill>
                <a:latin typeface="HK Grotesk"/>
                <a:ea typeface="HK Grotesk"/>
                <a:cs typeface="HK Grotesk"/>
                <a:sym typeface="HK Grotesk"/>
              </a:rPr>
              <a:t>n</a:t>
            </a:r>
            <a:r>
              <a:rPr lang="en-US" sz="2915" spc="-29">
                <a:solidFill>
                  <a:srgbClr val="000000"/>
                </a:solidFill>
                <a:latin typeface="HK Grotesk"/>
                <a:ea typeface="HK Grotesk"/>
                <a:cs typeface="HK Grotesk"/>
                <a:sym typeface="HK Grotesk"/>
              </a:rPr>
              <a:t>t</a:t>
            </a:r>
            <a:r>
              <a:rPr lang="en-US" sz="2915" u="none" spc="-29">
                <a:solidFill>
                  <a:srgbClr val="000000"/>
                </a:solidFill>
                <a:latin typeface="HK Grotesk"/>
                <a:ea typeface="HK Grotesk"/>
                <a:cs typeface="HK Grotesk"/>
                <a:sym typeface="HK Grotesk"/>
              </a:rPr>
              <a:t>i</a:t>
            </a:r>
            <a:r>
              <a:rPr lang="en-US" sz="2915" spc="-29">
                <a:solidFill>
                  <a:srgbClr val="000000"/>
                </a:solidFill>
                <a:latin typeface="HK Grotesk"/>
                <a:ea typeface="HK Grotesk"/>
                <a:cs typeface="HK Grotesk"/>
                <a:sym typeface="HK Grotesk"/>
              </a:rPr>
              <a:t> di Co</a:t>
            </a:r>
            <a:r>
              <a:rPr lang="en-US" sz="2915" u="none" spc="-29">
                <a:solidFill>
                  <a:srgbClr val="000000"/>
                </a:solidFill>
                <a:latin typeface="HK Grotesk"/>
                <a:ea typeface="HK Grotesk"/>
                <a:cs typeface="HK Grotesk"/>
                <a:sym typeface="HK Grotesk"/>
              </a:rPr>
              <a:t>m</a:t>
            </a:r>
            <a:r>
              <a:rPr lang="en-US" sz="2915" spc="-29">
                <a:solidFill>
                  <a:srgbClr val="000000"/>
                </a:solidFill>
                <a:latin typeface="HK Grotesk"/>
                <a:ea typeface="HK Grotesk"/>
                <a:cs typeface="HK Grotesk"/>
                <a:sym typeface="HK Grotesk"/>
              </a:rPr>
              <a:t>un</a:t>
            </a:r>
            <a:r>
              <a:rPr lang="en-US" sz="2915" u="none" spc="-29">
                <a:solidFill>
                  <a:srgbClr val="000000"/>
                </a:solidFill>
                <a:latin typeface="HK Grotesk"/>
                <a:ea typeface="HK Grotesk"/>
                <a:cs typeface="HK Grotesk"/>
                <a:sym typeface="HK Grotesk"/>
              </a:rPr>
              <a:t>i</a:t>
            </a:r>
            <a:r>
              <a:rPr lang="en-US" sz="2915" spc="-29">
                <a:solidFill>
                  <a:srgbClr val="000000"/>
                </a:solidFill>
                <a:latin typeface="HK Grotesk"/>
                <a:ea typeface="HK Grotesk"/>
                <a:cs typeface="HK Grotesk"/>
                <a:sym typeface="HK Grotesk"/>
              </a:rPr>
              <a:t>caz</a:t>
            </a:r>
            <a:r>
              <a:rPr lang="en-US" sz="2915" u="none" spc="-29">
                <a:solidFill>
                  <a:srgbClr val="000000"/>
                </a:solidFill>
                <a:latin typeface="HK Grotesk"/>
                <a:ea typeface="HK Grotesk"/>
                <a:cs typeface="HK Grotesk"/>
                <a:sym typeface="HK Grotesk"/>
              </a:rPr>
              <a:t>i</a:t>
            </a:r>
            <a:r>
              <a:rPr lang="en-US" sz="2915" spc="-29">
                <a:solidFill>
                  <a:srgbClr val="000000"/>
                </a:solidFill>
                <a:latin typeface="HK Grotesk"/>
                <a:ea typeface="HK Grotesk"/>
                <a:cs typeface="HK Grotesk"/>
                <a:sym typeface="HK Grotesk"/>
              </a:rPr>
              <a:t>one Interculturale)</a:t>
            </a:r>
          </a:p>
          <a:p>
            <a:pPr algn="l">
              <a:lnSpc>
                <a:spcPts val="4081"/>
              </a:lnSpc>
            </a:pPr>
            <a:endParaRPr lang="en-US" sz="2915" spc="-29">
              <a:solidFill>
                <a:srgbClr val="000000"/>
              </a:solidFill>
              <a:latin typeface="HK Grotesk"/>
              <a:ea typeface="HK Grotesk"/>
              <a:cs typeface="HK Grotesk"/>
              <a:sym typeface="HK Grotesk"/>
            </a:endParaRPr>
          </a:p>
          <a:p>
            <a:pPr algn="l">
              <a:lnSpc>
                <a:spcPts val="4081"/>
              </a:lnSpc>
            </a:pPr>
            <a:r>
              <a:rPr lang="en-US" sz="2915" spc="-29">
                <a:solidFill>
                  <a:srgbClr val="000000"/>
                </a:solidFill>
                <a:latin typeface="HK Grotesk"/>
                <a:ea typeface="HK Grotesk"/>
                <a:cs typeface="HK Grotesk"/>
                <a:sym typeface="HK Grotesk"/>
              </a:rPr>
              <a:t>Prof.ssa Silvia Pozzi (</a:t>
            </a:r>
            <a:r>
              <a:rPr lang="en-US" sz="2915" u="sng" spc="-29">
                <a:solidFill>
                  <a:srgbClr val="000000"/>
                </a:solidFill>
                <a:latin typeface="HK Grotesk"/>
                <a:ea typeface="HK Grotesk"/>
                <a:cs typeface="HK Grotesk"/>
                <a:sym typeface="HK Grotesk"/>
                <a:hlinkClick r:id="rId6" tooltip="mailto:silvia.pozzi@unimib.it"/>
              </a:rPr>
              <a:t>silvia.pozzi@unimib.it</a:t>
            </a:r>
            <a:r>
              <a:rPr lang="en-US" sz="2915" spc="-29">
                <a:solidFill>
                  <a:srgbClr val="000000"/>
                </a:solidFill>
                <a:latin typeface="HK Grotesk"/>
                <a:ea typeface="HK Grotesk"/>
                <a:cs typeface="HK Grotesk"/>
                <a:sym typeface="HK Grotesk"/>
              </a:rPr>
              <a:t>) – Referente per Cina e Taiwan (per gli studenti di C</a:t>
            </a:r>
            <a:r>
              <a:rPr lang="en-US" sz="2915" u="none" spc="-29">
                <a:solidFill>
                  <a:srgbClr val="000000"/>
                </a:solidFill>
                <a:latin typeface="HK Grotesk"/>
                <a:ea typeface="HK Grotesk"/>
                <a:cs typeface="HK Grotesk"/>
                <a:sym typeface="HK Grotesk"/>
              </a:rPr>
              <a:t>omuni</a:t>
            </a:r>
            <a:r>
              <a:rPr lang="en-US" sz="2915" spc="-29">
                <a:solidFill>
                  <a:srgbClr val="000000"/>
                </a:solidFill>
                <a:latin typeface="HK Grotesk"/>
                <a:ea typeface="HK Grotesk"/>
                <a:cs typeface="HK Grotesk"/>
                <a:sym typeface="HK Grotesk"/>
              </a:rPr>
              <a:t>caz</a:t>
            </a:r>
            <a:r>
              <a:rPr lang="en-US" sz="2915" u="none" spc="-29">
                <a:solidFill>
                  <a:srgbClr val="000000"/>
                </a:solidFill>
                <a:latin typeface="HK Grotesk"/>
                <a:ea typeface="HK Grotesk"/>
                <a:cs typeface="HK Grotesk"/>
                <a:sym typeface="HK Grotesk"/>
              </a:rPr>
              <a:t>i</a:t>
            </a:r>
            <a:r>
              <a:rPr lang="en-US" sz="2915" spc="-29">
                <a:solidFill>
                  <a:srgbClr val="000000"/>
                </a:solidFill>
                <a:latin typeface="HK Grotesk"/>
                <a:ea typeface="HK Grotesk"/>
                <a:cs typeface="HK Grotesk"/>
                <a:sym typeface="HK Grotesk"/>
              </a:rPr>
              <a:t>one I</a:t>
            </a:r>
            <a:r>
              <a:rPr lang="en-US" sz="2915" u="none" spc="-29">
                <a:solidFill>
                  <a:srgbClr val="000000"/>
                </a:solidFill>
                <a:latin typeface="HK Grotesk"/>
                <a:ea typeface="HK Grotesk"/>
                <a:cs typeface="HK Grotesk"/>
                <a:sym typeface="HK Grotesk"/>
              </a:rPr>
              <a:t>n</a:t>
            </a:r>
            <a:r>
              <a:rPr lang="en-US" sz="2915" spc="-29">
                <a:solidFill>
                  <a:srgbClr val="000000"/>
                </a:solidFill>
                <a:latin typeface="HK Grotesk"/>
                <a:ea typeface="HK Grotesk"/>
                <a:cs typeface="HK Grotesk"/>
                <a:sym typeface="HK Grotesk"/>
              </a:rPr>
              <a:t>terc</a:t>
            </a:r>
            <a:r>
              <a:rPr lang="en-US" sz="2915" u="none" spc="-29">
                <a:solidFill>
                  <a:srgbClr val="000000"/>
                </a:solidFill>
                <a:latin typeface="HK Grotesk"/>
                <a:ea typeface="HK Grotesk"/>
                <a:cs typeface="HK Grotesk"/>
                <a:sym typeface="HK Grotesk"/>
              </a:rPr>
              <a:t>ul</a:t>
            </a:r>
            <a:r>
              <a:rPr lang="en-US" sz="2915" spc="-29">
                <a:solidFill>
                  <a:srgbClr val="000000"/>
                </a:solidFill>
                <a:latin typeface="HK Grotesk"/>
                <a:ea typeface="HK Grotesk"/>
                <a:cs typeface="HK Grotesk"/>
                <a:sym typeface="HK Grotesk"/>
              </a:rPr>
              <a:t>tur</a:t>
            </a:r>
            <a:r>
              <a:rPr lang="en-US" sz="2915" u="none" spc="-29">
                <a:solidFill>
                  <a:srgbClr val="000000"/>
                </a:solidFill>
                <a:latin typeface="HK Grotesk"/>
                <a:ea typeface="HK Grotesk"/>
                <a:cs typeface="HK Grotesk"/>
                <a:sym typeface="HK Grotesk"/>
              </a:rPr>
              <a:t>al</a:t>
            </a:r>
            <a:r>
              <a:rPr lang="en-US" sz="2915" spc="-29">
                <a:solidFill>
                  <a:srgbClr val="000000"/>
                </a:solidFill>
                <a:latin typeface="HK Grotesk"/>
                <a:ea typeface="HK Grotesk"/>
                <a:cs typeface="HK Grotesk"/>
                <a:sym typeface="HK Grotesk"/>
              </a:rPr>
              <a:t>e)</a:t>
            </a:r>
          </a:p>
          <a:p>
            <a:pPr algn="l">
              <a:lnSpc>
                <a:spcPts val="4081"/>
              </a:lnSpc>
            </a:pPr>
            <a:endParaRPr lang="en-US" sz="2915" spc="-29">
              <a:solidFill>
                <a:srgbClr val="000000"/>
              </a:solidFill>
              <a:latin typeface="HK Grotesk"/>
              <a:ea typeface="HK Grotesk"/>
              <a:cs typeface="HK Grotesk"/>
              <a:sym typeface="HK Grotesk"/>
            </a:endParaRPr>
          </a:p>
        </p:txBody>
      </p:sp>
      <p:sp>
        <p:nvSpPr>
          <p:cNvPr id="7" name="TextBox 7"/>
          <p:cNvSpPr txBox="1"/>
          <p:nvPr/>
        </p:nvSpPr>
        <p:spPr>
          <a:xfrm>
            <a:off x="16459020" y="8410450"/>
            <a:ext cx="1483795" cy="1046170"/>
          </a:xfrm>
          <a:prstGeom prst="rect">
            <a:avLst/>
          </a:prstGeom>
        </p:spPr>
        <p:txBody>
          <a:bodyPr lIns="0" tIns="0" rIns="0" bIns="0" rtlCol="0" anchor="t">
            <a:spAutoFit/>
          </a:bodyPr>
          <a:lstStyle/>
          <a:p>
            <a:pPr marL="0" lvl="0" indent="0" algn="just">
              <a:lnSpc>
                <a:spcPts val="8115"/>
              </a:lnSpc>
              <a:spcBef>
                <a:spcPct val="0"/>
              </a:spcBef>
            </a:pPr>
            <a:r>
              <a:rPr lang="en-US" sz="6877" b="1">
                <a:solidFill>
                  <a:srgbClr val="EB1AA4">
                    <a:alpha val="60000"/>
                  </a:srgbClr>
                </a:solidFill>
                <a:latin typeface="HK Grotesk Bold"/>
                <a:ea typeface="HK Grotesk Bold"/>
                <a:cs typeface="HK Grotesk Bold"/>
                <a:sym typeface="HK Grotesk Bold"/>
              </a:rPr>
              <a:t>30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494633">
            <a:off x="737717" y="7024205"/>
            <a:ext cx="2605188" cy="2468415"/>
          </a:xfrm>
          <a:custGeom>
            <a:avLst/>
            <a:gdLst/>
            <a:ahLst/>
            <a:cxnLst/>
            <a:rect l="l" t="t" r="r" b="b"/>
            <a:pathLst>
              <a:path w="2605188" h="2468415">
                <a:moveTo>
                  <a:pt x="0" y="0"/>
                </a:moveTo>
                <a:lnTo>
                  <a:pt x="2605187" y="0"/>
                </a:lnTo>
                <a:lnTo>
                  <a:pt x="2605187" y="2468415"/>
                </a:lnTo>
                <a:lnTo>
                  <a:pt x="0" y="2468415"/>
                </a:lnTo>
                <a:lnTo>
                  <a:pt x="0" y="0"/>
                </a:lnTo>
                <a:close/>
              </a:path>
            </a:pathLst>
          </a:custGeom>
          <a:blipFill>
            <a:blip r:embed="rId2"/>
            <a:stretch>
              <a:fillRect/>
            </a:stretch>
          </a:blipFill>
        </p:spPr>
        <p:txBody>
          <a:bodyPr/>
          <a:lstStyle/>
          <a:p>
            <a:endParaRPr lang="it-IT"/>
          </a:p>
        </p:txBody>
      </p:sp>
      <p:sp>
        <p:nvSpPr>
          <p:cNvPr id="3" name="Freeform 3"/>
          <p:cNvSpPr/>
          <p:nvPr/>
        </p:nvSpPr>
        <p:spPr>
          <a:xfrm>
            <a:off x="-1213644" y="-550315"/>
            <a:ext cx="5225712" cy="4650884"/>
          </a:xfrm>
          <a:custGeom>
            <a:avLst/>
            <a:gdLst/>
            <a:ahLst/>
            <a:cxnLst/>
            <a:rect l="l" t="t" r="r" b="b"/>
            <a:pathLst>
              <a:path w="5225712" h="4650884">
                <a:moveTo>
                  <a:pt x="0" y="0"/>
                </a:moveTo>
                <a:lnTo>
                  <a:pt x="5225712" y="0"/>
                </a:lnTo>
                <a:lnTo>
                  <a:pt x="5225712" y="4650884"/>
                </a:lnTo>
                <a:lnTo>
                  <a:pt x="0" y="4650884"/>
                </a:lnTo>
                <a:lnTo>
                  <a:pt x="0" y="0"/>
                </a:lnTo>
                <a:close/>
              </a:path>
            </a:pathLst>
          </a:custGeom>
          <a:blipFill>
            <a:blip r:embed="rId3"/>
            <a:stretch>
              <a:fillRect/>
            </a:stretch>
          </a:blipFill>
        </p:spPr>
        <p:txBody>
          <a:bodyPr/>
          <a:lstStyle/>
          <a:p>
            <a:endParaRPr lang="it-IT"/>
          </a:p>
        </p:txBody>
      </p:sp>
      <p:sp>
        <p:nvSpPr>
          <p:cNvPr id="4" name="TextBox 4"/>
          <p:cNvSpPr txBox="1"/>
          <p:nvPr/>
        </p:nvSpPr>
        <p:spPr>
          <a:xfrm>
            <a:off x="4408781" y="815896"/>
            <a:ext cx="11466116" cy="959231"/>
          </a:xfrm>
          <a:prstGeom prst="rect">
            <a:avLst/>
          </a:prstGeom>
        </p:spPr>
        <p:txBody>
          <a:bodyPr lIns="0" tIns="0" rIns="0" bIns="0" rtlCol="0" anchor="t">
            <a:spAutoFit/>
          </a:bodyPr>
          <a:lstStyle/>
          <a:p>
            <a:pPr algn="just">
              <a:lnSpc>
                <a:spcPts val="7551"/>
              </a:lnSpc>
            </a:pPr>
            <a:r>
              <a:rPr lang="en-US" sz="6399" b="1" u="sng">
                <a:solidFill>
                  <a:srgbClr val="731F7D"/>
                </a:solidFill>
                <a:latin typeface="HK Grotesk Bold"/>
                <a:ea typeface="HK Grotesk Bold"/>
                <a:cs typeface="HK Grotesk Bold"/>
                <a:sym typeface="HK Grotesk Bold"/>
                <a:hlinkClick r:id="rId4" tooltip="https://www.unimib.it/internazionalizzazione/erasmus-traineeship"/>
              </a:rPr>
              <a:t>Il programma Traineeship</a:t>
            </a:r>
          </a:p>
        </p:txBody>
      </p:sp>
      <p:sp>
        <p:nvSpPr>
          <p:cNvPr id="5" name="TextBox 5"/>
          <p:cNvSpPr txBox="1"/>
          <p:nvPr/>
        </p:nvSpPr>
        <p:spPr>
          <a:xfrm>
            <a:off x="16271611" y="511667"/>
            <a:ext cx="1483795" cy="1034067"/>
          </a:xfrm>
          <a:prstGeom prst="rect">
            <a:avLst/>
          </a:prstGeom>
        </p:spPr>
        <p:txBody>
          <a:bodyPr lIns="0" tIns="0" rIns="0" bIns="0" rtlCol="0" anchor="t">
            <a:spAutoFit/>
          </a:bodyPr>
          <a:lstStyle/>
          <a:p>
            <a:pPr marL="0" lvl="0" indent="0" algn="r">
              <a:lnSpc>
                <a:spcPts val="8115"/>
              </a:lnSpc>
              <a:spcBef>
                <a:spcPct val="0"/>
              </a:spcBef>
            </a:pPr>
            <a:r>
              <a:rPr lang="en-US" sz="6877" b="1" u="none">
                <a:solidFill>
                  <a:srgbClr val="EB1AA4">
                    <a:alpha val="60000"/>
                  </a:srgbClr>
                </a:solidFill>
                <a:latin typeface="HK Grotesk Bold"/>
                <a:ea typeface="HK Grotesk Bold"/>
                <a:cs typeface="HK Grotesk Bold"/>
                <a:sym typeface="HK Grotesk Bold"/>
              </a:rPr>
              <a:t>03</a:t>
            </a:r>
          </a:p>
        </p:txBody>
      </p:sp>
      <p:sp>
        <p:nvSpPr>
          <p:cNvPr id="6" name="TextBox 6"/>
          <p:cNvSpPr txBox="1"/>
          <p:nvPr/>
        </p:nvSpPr>
        <p:spPr>
          <a:xfrm>
            <a:off x="4743342" y="2190750"/>
            <a:ext cx="13158327" cy="7067550"/>
          </a:xfrm>
          <a:prstGeom prst="rect">
            <a:avLst/>
          </a:prstGeom>
        </p:spPr>
        <p:txBody>
          <a:bodyPr lIns="0" tIns="0" rIns="0" bIns="0" rtlCol="0" anchor="t">
            <a:spAutoFit/>
          </a:bodyPr>
          <a:lstStyle/>
          <a:p>
            <a:pPr marL="647697" lvl="1" indent="-323848" algn="l">
              <a:lnSpc>
                <a:spcPts val="4049"/>
              </a:lnSpc>
              <a:buFont typeface="Arial"/>
              <a:buChar char="•"/>
            </a:pPr>
            <a:r>
              <a:rPr lang="en-US" sz="2999">
                <a:solidFill>
                  <a:srgbClr val="000000"/>
                </a:solidFill>
                <a:latin typeface="HK Grotesk"/>
                <a:ea typeface="HK Grotesk"/>
                <a:cs typeface="HK Grotesk"/>
                <a:sym typeface="HK Grotesk"/>
              </a:rPr>
              <a:t>Permette di svolgere un tirocinio presso aziende, scuole, enti educativi, istituzionali formative o culturali nei paesi europei</a:t>
            </a:r>
          </a:p>
          <a:p>
            <a:pPr marL="647697" lvl="1" indent="-323848" algn="l">
              <a:lnSpc>
                <a:spcPts val="4049"/>
              </a:lnSpc>
              <a:buFont typeface="Arial"/>
              <a:buChar char="•"/>
            </a:pPr>
            <a:r>
              <a:rPr lang="en-US" sz="2999">
                <a:solidFill>
                  <a:srgbClr val="000000"/>
                </a:solidFill>
                <a:latin typeface="HK Grotesk"/>
                <a:ea typeface="HK Grotesk"/>
                <a:cs typeface="HK Grotesk"/>
                <a:sym typeface="HK Grotesk"/>
              </a:rPr>
              <a:t>Durata: da un minimo di 2 ad un massimo di 12 mesi.</a:t>
            </a:r>
          </a:p>
          <a:p>
            <a:pPr marL="647697" lvl="1" indent="-323848" algn="l">
              <a:lnSpc>
                <a:spcPts val="4049"/>
              </a:lnSpc>
              <a:buFont typeface="Arial"/>
              <a:buChar char="•"/>
            </a:pPr>
            <a:r>
              <a:rPr lang="en-US" sz="2999">
                <a:solidFill>
                  <a:srgbClr val="000000"/>
                </a:solidFill>
                <a:latin typeface="HK Grotesk"/>
                <a:ea typeface="HK Grotesk"/>
                <a:cs typeface="HK Grotesk"/>
                <a:sym typeface="HK Grotesk"/>
              </a:rPr>
              <a:t>Il contesto di tirocinio può essere trovato autonomamente oppure  scelto tra le mete suggerite dal Dipartimento.</a:t>
            </a:r>
          </a:p>
          <a:p>
            <a:pPr marL="647697" lvl="1" indent="-323848" algn="l">
              <a:lnSpc>
                <a:spcPts val="4049"/>
              </a:lnSpc>
              <a:buFont typeface="Arial"/>
              <a:buChar char="•"/>
            </a:pPr>
            <a:r>
              <a:rPr lang="en-US" sz="2999">
                <a:solidFill>
                  <a:srgbClr val="000000"/>
                </a:solidFill>
                <a:latin typeface="HK Grotesk"/>
                <a:ea typeface="HK Grotesk"/>
                <a:cs typeface="HK Grotesk"/>
                <a:sym typeface="HK Grotesk"/>
              </a:rPr>
              <a:t>È possibile svolgere più periodi di mobilità tramite il programma Traineeship (in diverse anni accademici), per un massimo di 24 mesi</a:t>
            </a:r>
          </a:p>
          <a:p>
            <a:pPr marL="647697" lvl="1" indent="-323848" algn="l">
              <a:lnSpc>
                <a:spcPts val="4049"/>
              </a:lnSpc>
              <a:buFont typeface="Arial"/>
              <a:buChar char="•"/>
            </a:pPr>
            <a:r>
              <a:rPr lang="en-US" sz="2999">
                <a:solidFill>
                  <a:srgbClr val="000000"/>
                </a:solidFill>
                <a:latin typeface="HK Grotesk"/>
                <a:ea typeface="HK Grotesk"/>
                <a:cs typeface="HK Grotesk"/>
                <a:sym typeface="HK Grotesk"/>
              </a:rPr>
              <a:t>Il tirocinio è riconosciuto con crediti formativi definiti prima della partenza tramite il Learning Agreement per il Traineeship (LAT)</a:t>
            </a:r>
          </a:p>
          <a:p>
            <a:pPr marL="647697" lvl="1" indent="-323848" algn="l">
              <a:lnSpc>
                <a:spcPts val="4049"/>
              </a:lnSpc>
              <a:buFont typeface="Arial"/>
              <a:buChar char="•"/>
            </a:pPr>
            <a:r>
              <a:rPr lang="en-US" sz="2999">
                <a:solidFill>
                  <a:srgbClr val="000000"/>
                </a:solidFill>
                <a:latin typeface="HK Grotesk"/>
                <a:ea typeface="HK Grotesk"/>
                <a:cs typeface="HK Grotesk"/>
                <a:sym typeface="HK Grotesk"/>
              </a:rPr>
              <a:t>Per maggiori informazioni si invita a consultare la pagina </a:t>
            </a:r>
            <a:r>
              <a:rPr lang="en-US" sz="2999" u="sng">
                <a:solidFill>
                  <a:srgbClr val="000000"/>
                </a:solidFill>
                <a:latin typeface="HK Grotesk"/>
                <a:ea typeface="HK Grotesk"/>
                <a:cs typeface="HK Grotesk"/>
                <a:sym typeface="HK Grotesk"/>
                <a:hlinkClick r:id="rId5" tooltip="https://www.unimib.it/studiare/focus-erasmus/erasmus-traineeship"/>
              </a:rPr>
              <a:t>Erasmus Traineeship</a:t>
            </a:r>
            <a:r>
              <a:rPr lang="en-US" sz="2999">
                <a:solidFill>
                  <a:srgbClr val="000000"/>
                </a:solidFill>
                <a:latin typeface="HK Grotesk"/>
                <a:ea typeface="HK Grotesk"/>
                <a:cs typeface="HK Grotesk"/>
                <a:sym typeface="HK Grotesk"/>
              </a:rPr>
              <a:t> sul sito di Ateneo</a:t>
            </a:r>
          </a:p>
          <a:p>
            <a:pPr marL="647697" lvl="1" indent="-323848" algn="l">
              <a:lnSpc>
                <a:spcPts val="4049"/>
              </a:lnSpc>
              <a:buFont typeface="Arial"/>
              <a:buChar char="•"/>
            </a:pPr>
            <a:r>
              <a:rPr lang="en-US" sz="2999">
                <a:solidFill>
                  <a:srgbClr val="000000"/>
                </a:solidFill>
                <a:latin typeface="HK Grotesk"/>
                <a:ea typeface="HK Grotesk"/>
                <a:cs typeface="HK Grotesk"/>
                <a:sym typeface="HK Grotesk"/>
              </a:rPr>
              <a:t>Un ulteriore supporto per informazioni organizzative e amministrative è fornito dai Bicocca University Angel (info.erasmus@unimib.it)</a:t>
            </a:r>
          </a:p>
          <a:p>
            <a:pPr marL="647697" lvl="1" indent="-323848" algn="l">
              <a:lnSpc>
                <a:spcPts val="4049"/>
              </a:lnSpc>
              <a:buFont typeface="Arial"/>
              <a:buChar char="•"/>
            </a:pPr>
            <a:r>
              <a:rPr lang="en-US" sz="2999">
                <a:solidFill>
                  <a:srgbClr val="000000"/>
                </a:solidFill>
                <a:latin typeface="HK Grotesk"/>
                <a:ea typeface="HK Grotesk"/>
                <a:cs typeface="HK Grotesk"/>
                <a:sym typeface="HK Grotesk"/>
              </a:rPr>
              <a:t>Il referente dipartimentale del programma è la prof.ssa Annamaria Poli</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494633">
            <a:off x="7828277" y="9031944"/>
            <a:ext cx="2604581" cy="2467841"/>
          </a:xfrm>
          <a:custGeom>
            <a:avLst/>
            <a:gdLst/>
            <a:ahLst/>
            <a:cxnLst/>
            <a:rect l="l" t="t" r="r" b="b"/>
            <a:pathLst>
              <a:path w="2604581" h="2467841">
                <a:moveTo>
                  <a:pt x="0" y="0"/>
                </a:moveTo>
                <a:lnTo>
                  <a:pt x="2604581" y="0"/>
                </a:lnTo>
                <a:lnTo>
                  <a:pt x="2604581" y="2467841"/>
                </a:lnTo>
                <a:lnTo>
                  <a:pt x="0" y="2467841"/>
                </a:lnTo>
                <a:lnTo>
                  <a:pt x="0" y="0"/>
                </a:lnTo>
                <a:close/>
              </a:path>
            </a:pathLst>
          </a:custGeom>
          <a:blipFill>
            <a:blip r:embed="rId2"/>
            <a:stretch>
              <a:fillRect/>
            </a:stretch>
          </a:blipFill>
        </p:spPr>
        <p:txBody>
          <a:bodyPr/>
          <a:lstStyle/>
          <a:p>
            <a:endParaRPr lang="it-IT"/>
          </a:p>
        </p:txBody>
      </p:sp>
      <p:sp>
        <p:nvSpPr>
          <p:cNvPr id="3" name="Freeform 3"/>
          <p:cNvSpPr/>
          <p:nvPr/>
        </p:nvSpPr>
        <p:spPr>
          <a:xfrm rot="-9088749">
            <a:off x="1631143" y="-2578373"/>
            <a:ext cx="3903561" cy="3698625"/>
          </a:xfrm>
          <a:custGeom>
            <a:avLst/>
            <a:gdLst/>
            <a:ahLst/>
            <a:cxnLst/>
            <a:rect l="l" t="t" r="r" b="b"/>
            <a:pathLst>
              <a:path w="3903561" h="3698625">
                <a:moveTo>
                  <a:pt x="0" y="0"/>
                </a:moveTo>
                <a:lnTo>
                  <a:pt x="3903562" y="0"/>
                </a:lnTo>
                <a:lnTo>
                  <a:pt x="3903562" y="3698625"/>
                </a:lnTo>
                <a:lnTo>
                  <a:pt x="0" y="3698625"/>
                </a:lnTo>
                <a:lnTo>
                  <a:pt x="0" y="0"/>
                </a:lnTo>
                <a:close/>
              </a:path>
            </a:pathLst>
          </a:custGeom>
          <a:blipFill>
            <a:blip r:embed="rId2"/>
            <a:stretch>
              <a:fillRect/>
            </a:stretch>
          </a:blipFill>
        </p:spPr>
        <p:txBody>
          <a:bodyPr/>
          <a:lstStyle/>
          <a:p>
            <a:endParaRPr lang="it-IT"/>
          </a:p>
        </p:txBody>
      </p:sp>
      <p:sp>
        <p:nvSpPr>
          <p:cNvPr id="4" name="Freeform 4"/>
          <p:cNvSpPr/>
          <p:nvPr/>
        </p:nvSpPr>
        <p:spPr>
          <a:xfrm rot="313119">
            <a:off x="-3109196" y="4175850"/>
            <a:ext cx="8275792" cy="7913726"/>
          </a:xfrm>
          <a:custGeom>
            <a:avLst/>
            <a:gdLst/>
            <a:ahLst/>
            <a:cxnLst/>
            <a:rect l="l" t="t" r="r" b="b"/>
            <a:pathLst>
              <a:path w="8275792" h="7913726">
                <a:moveTo>
                  <a:pt x="0" y="0"/>
                </a:moveTo>
                <a:lnTo>
                  <a:pt x="8275792" y="0"/>
                </a:lnTo>
                <a:lnTo>
                  <a:pt x="8275792" y="7913726"/>
                </a:lnTo>
                <a:lnTo>
                  <a:pt x="0" y="7913726"/>
                </a:lnTo>
                <a:lnTo>
                  <a:pt x="0" y="0"/>
                </a:lnTo>
                <a:close/>
              </a:path>
            </a:pathLst>
          </a:custGeom>
          <a:blipFill>
            <a:blip r:embed="rId3">
              <a:alphaModFix amt="57000"/>
            </a:blip>
            <a:stretch>
              <a:fillRect/>
            </a:stretch>
          </a:blipFill>
        </p:spPr>
        <p:txBody>
          <a:bodyPr/>
          <a:lstStyle/>
          <a:p>
            <a:endParaRPr lang="it-IT"/>
          </a:p>
        </p:txBody>
      </p:sp>
      <p:sp>
        <p:nvSpPr>
          <p:cNvPr id="5" name="Freeform 5"/>
          <p:cNvSpPr/>
          <p:nvPr/>
        </p:nvSpPr>
        <p:spPr>
          <a:xfrm rot="965189">
            <a:off x="11239029" y="-3141539"/>
            <a:ext cx="7824542" cy="6963843"/>
          </a:xfrm>
          <a:custGeom>
            <a:avLst/>
            <a:gdLst/>
            <a:ahLst/>
            <a:cxnLst/>
            <a:rect l="l" t="t" r="r" b="b"/>
            <a:pathLst>
              <a:path w="7824542" h="6963843">
                <a:moveTo>
                  <a:pt x="0" y="0"/>
                </a:moveTo>
                <a:lnTo>
                  <a:pt x="7824542" y="0"/>
                </a:lnTo>
                <a:lnTo>
                  <a:pt x="7824542" y="6963842"/>
                </a:lnTo>
                <a:lnTo>
                  <a:pt x="0" y="6963842"/>
                </a:lnTo>
                <a:lnTo>
                  <a:pt x="0" y="0"/>
                </a:lnTo>
                <a:close/>
              </a:path>
            </a:pathLst>
          </a:custGeom>
          <a:blipFill>
            <a:blip r:embed="rId4">
              <a:alphaModFix amt="68000"/>
            </a:blip>
            <a:stretch>
              <a:fillRect/>
            </a:stretch>
          </a:blipFill>
        </p:spPr>
        <p:txBody>
          <a:bodyPr/>
          <a:lstStyle/>
          <a:p>
            <a:endParaRPr lang="it-IT"/>
          </a:p>
        </p:txBody>
      </p:sp>
      <p:sp>
        <p:nvSpPr>
          <p:cNvPr id="6" name="Freeform 6"/>
          <p:cNvSpPr/>
          <p:nvPr/>
        </p:nvSpPr>
        <p:spPr>
          <a:xfrm rot="1207755">
            <a:off x="13218087" y="5225672"/>
            <a:ext cx="6135171" cy="7102948"/>
          </a:xfrm>
          <a:custGeom>
            <a:avLst/>
            <a:gdLst/>
            <a:ahLst/>
            <a:cxnLst/>
            <a:rect l="l" t="t" r="r" b="b"/>
            <a:pathLst>
              <a:path w="6135171" h="7102948">
                <a:moveTo>
                  <a:pt x="0" y="0"/>
                </a:moveTo>
                <a:lnTo>
                  <a:pt x="6135171" y="0"/>
                </a:lnTo>
                <a:lnTo>
                  <a:pt x="6135171" y="7102948"/>
                </a:lnTo>
                <a:lnTo>
                  <a:pt x="0" y="7102948"/>
                </a:lnTo>
                <a:lnTo>
                  <a:pt x="0" y="0"/>
                </a:lnTo>
                <a:close/>
              </a:path>
            </a:pathLst>
          </a:custGeom>
          <a:blipFill>
            <a:blip r:embed="rId5"/>
            <a:stretch>
              <a:fillRect/>
            </a:stretch>
          </a:blipFill>
        </p:spPr>
        <p:txBody>
          <a:bodyPr/>
          <a:lstStyle/>
          <a:p>
            <a:endParaRPr lang="it-IT"/>
          </a:p>
        </p:txBody>
      </p:sp>
      <p:grpSp>
        <p:nvGrpSpPr>
          <p:cNvPr id="7" name="Group 7"/>
          <p:cNvGrpSpPr/>
          <p:nvPr/>
        </p:nvGrpSpPr>
        <p:grpSpPr>
          <a:xfrm>
            <a:off x="2358925" y="4122916"/>
            <a:ext cx="13570150" cy="2041168"/>
            <a:chOff x="0" y="0"/>
            <a:chExt cx="18093534" cy="2721557"/>
          </a:xfrm>
        </p:grpSpPr>
        <p:sp>
          <p:nvSpPr>
            <p:cNvPr id="8" name="TextBox 8"/>
            <p:cNvSpPr txBox="1"/>
            <p:nvPr/>
          </p:nvSpPr>
          <p:spPr>
            <a:xfrm>
              <a:off x="0" y="102065"/>
              <a:ext cx="18093534" cy="939844"/>
            </a:xfrm>
            <a:prstGeom prst="rect">
              <a:avLst/>
            </a:prstGeom>
          </p:spPr>
          <p:txBody>
            <a:bodyPr lIns="0" tIns="0" rIns="0" bIns="0" rtlCol="0" anchor="t">
              <a:spAutoFit/>
            </a:bodyPr>
            <a:lstStyle/>
            <a:p>
              <a:pPr algn="ctr">
                <a:lnSpc>
                  <a:spcPts val="5541"/>
                </a:lnSpc>
              </a:pPr>
              <a:r>
                <a:rPr lang="en-US" sz="4695" b="1">
                  <a:solidFill>
                    <a:srgbClr val="FFFFFF"/>
                  </a:solidFill>
                  <a:latin typeface="HK Grotesk Medium"/>
                  <a:ea typeface="HK Grotesk Medium"/>
                  <a:cs typeface="HK Grotesk Medium"/>
                  <a:sym typeface="HK Grotesk Medium"/>
                </a:rPr>
                <a:t>"Inserisci qui una citazione o una frase di valore."</a:t>
              </a:r>
            </a:p>
          </p:txBody>
        </p:sp>
        <p:sp>
          <p:nvSpPr>
            <p:cNvPr id="9" name="TextBox 9"/>
            <p:cNvSpPr txBox="1"/>
            <p:nvPr/>
          </p:nvSpPr>
          <p:spPr>
            <a:xfrm>
              <a:off x="2024162" y="1961345"/>
              <a:ext cx="14045209" cy="755350"/>
            </a:xfrm>
            <a:prstGeom prst="rect">
              <a:avLst/>
            </a:prstGeom>
          </p:spPr>
          <p:txBody>
            <a:bodyPr lIns="0" tIns="0" rIns="0" bIns="0" rtlCol="0" anchor="t">
              <a:spAutoFit/>
            </a:bodyPr>
            <a:lstStyle/>
            <a:p>
              <a:pPr algn="ctr">
                <a:lnSpc>
                  <a:spcPts val="4680"/>
                </a:lnSpc>
              </a:pPr>
              <a:r>
                <a:rPr lang="en-US" sz="3600" b="1">
                  <a:solidFill>
                    <a:srgbClr val="FFFFFF"/>
                  </a:solidFill>
                  <a:latin typeface="Halant Medium"/>
                  <a:ea typeface="Halant Medium"/>
                  <a:cs typeface="Halant Medium"/>
                  <a:sym typeface="Halant Medium"/>
                </a:rPr>
                <a:t>-Citazione</a:t>
              </a:r>
            </a:p>
          </p:txBody>
        </p:sp>
      </p:grpSp>
      <p:sp>
        <p:nvSpPr>
          <p:cNvPr id="10" name="TextBox 10"/>
          <p:cNvSpPr txBox="1"/>
          <p:nvPr/>
        </p:nvSpPr>
        <p:spPr>
          <a:xfrm>
            <a:off x="6180850" y="4132441"/>
            <a:ext cx="7726964" cy="1056311"/>
          </a:xfrm>
          <a:prstGeom prst="rect">
            <a:avLst/>
          </a:prstGeom>
        </p:spPr>
        <p:txBody>
          <a:bodyPr lIns="0" tIns="0" rIns="0" bIns="0" rtlCol="0" anchor="t">
            <a:spAutoFit/>
          </a:bodyPr>
          <a:lstStyle/>
          <a:p>
            <a:pPr algn="l">
              <a:lnSpc>
                <a:spcPts val="8345"/>
              </a:lnSpc>
            </a:pPr>
            <a:r>
              <a:rPr lang="en-US" sz="7072" b="1">
                <a:solidFill>
                  <a:srgbClr val="000000"/>
                </a:solidFill>
                <a:latin typeface="HK Grotesk Bold"/>
                <a:ea typeface="HK Grotesk Bold"/>
                <a:cs typeface="HK Grotesk Bold"/>
                <a:sym typeface="HK Grotesk Bold"/>
              </a:rPr>
              <a:t>Buon viaggio</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494633">
            <a:off x="737717" y="7024205"/>
            <a:ext cx="2605188" cy="2468415"/>
          </a:xfrm>
          <a:custGeom>
            <a:avLst/>
            <a:gdLst/>
            <a:ahLst/>
            <a:cxnLst/>
            <a:rect l="l" t="t" r="r" b="b"/>
            <a:pathLst>
              <a:path w="2605188" h="2468415">
                <a:moveTo>
                  <a:pt x="0" y="0"/>
                </a:moveTo>
                <a:lnTo>
                  <a:pt x="2605187" y="0"/>
                </a:lnTo>
                <a:lnTo>
                  <a:pt x="2605187" y="2468415"/>
                </a:lnTo>
                <a:lnTo>
                  <a:pt x="0" y="2468415"/>
                </a:lnTo>
                <a:lnTo>
                  <a:pt x="0" y="0"/>
                </a:lnTo>
                <a:close/>
              </a:path>
            </a:pathLst>
          </a:custGeom>
          <a:blipFill>
            <a:blip r:embed="rId2"/>
            <a:stretch>
              <a:fillRect/>
            </a:stretch>
          </a:blipFill>
        </p:spPr>
        <p:txBody>
          <a:bodyPr/>
          <a:lstStyle/>
          <a:p>
            <a:endParaRPr lang="it-IT"/>
          </a:p>
        </p:txBody>
      </p:sp>
      <p:sp>
        <p:nvSpPr>
          <p:cNvPr id="3" name="Freeform 3"/>
          <p:cNvSpPr/>
          <p:nvPr/>
        </p:nvSpPr>
        <p:spPr>
          <a:xfrm>
            <a:off x="-1213644" y="-550315"/>
            <a:ext cx="5225712" cy="4650884"/>
          </a:xfrm>
          <a:custGeom>
            <a:avLst/>
            <a:gdLst/>
            <a:ahLst/>
            <a:cxnLst/>
            <a:rect l="l" t="t" r="r" b="b"/>
            <a:pathLst>
              <a:path w="5225712" h="4650884">
                <a:moveTo>
                  <a:pt x="0" y="0"/>
                </a:moveTo>
                <a:lnTo>
                  <a:pt x="5225712" y="0"/>
                </a:lnTo>
                <a:lnTo>
                  <a:pt x="5225712" y="4650884"/>
                </a:lnTo>
                <a:lnTo>
                  <a:pt x="0" y="4650884"/>
                </a:lnTo>
                <a:lnTo>
                  <a:pt x="0" y="0"/>
                </a:lnTo>
                <a:close/>
              </a:path>
            </a:pathLst>
          </a:custGeom>
          <a:blipFill>
            <a:blip r:embed="rId3"/>
            <a:stretch>
              <a:fillRect/>
            </a:stretch>
          </a:blipFill>
        </p:spPr>
        <p:txBody>
          <a:bodyPr/>
          <a:lstStyle/>
          <a:p>
            <a:endParaRPr lang="it-IT"/>
          </a:p>
        </p:txBody>
      </p:sp>
      <p:sp>
        <p:nvSpPr>
          <p:cNvPr id="4" name="TextBox 4"/>
          <p:cNvSpPr txBox="1"/>
          <p:nvPr/>
        </p:nvSpPr>
        <p:spPr>
          <a:xfrm>
            <a:off x="4408781" y="815896"/>
            <a:ext cx="11466116" cy="959231"/>
          </a:xfrm>
          <a:prstGeom prst="rect">
            <a:avLst/>
          </a:prstGeom>
        </p:spPr>
        <p:txBody>
          <a:bodyPr lIns="0" tIns="0" rIns="0" bIns="0" rtlCol="0" anchor="t">
            <a:spAutoFit/>
          </a:bodyPr>
          <a:lstStyle/>
          <a:p>
            <a:pPr algn="just">
              <a:lnSpc>
                <a:spcPts val="7551"/>
              </a:lnSpc>
            </a:pPr>
            <a:r>
              <a:rPr lang="en-US" sz="6399" b="1" u="sng">
                <a:solidFill>
                  <a:srgbClr val="731F7D"/>
                </a:solidFill>
                <a:latin typeface="HK Grotesk Bold"/>
                <a:ea typeface="HK Grotesk Bold"/>
                <a:cs typeface="HK Grotesk Bold"/>
                <a:sym typeface="HK Grotesk Bold"/>
                <a:hlinkClick r:id="rId4" tooltip="https://www.unimib.it/studiare/focus-erasmus/exchange-extra-ue"/>
              </a:rPr>
              <a:t>Il programma Extra-EU</a:t>
            </a:r>
          </a:p>
        </p:txBody>
      </p:sp>
      <p:sp>
        <p:nvSpPr>
          <p:cNvPr id="5" name="TextBox 5"/>
          <p:cNvSpPr txBox="1"/>
          <p:nvPr/>
        </p:nvSpPr>
        <p:spPr>
          <a:xfrm>
            <a:off x="16271611" y="511667"/>
            <a:ext cx="1483795" cy="1034067"/>
          </a:xfrm>
          <a:prstGeom prst="rect">
            <a:avLst/>
          </a:prstGeom>
        </p:spPr>
        <p:txBody>
          <a:bodyPr lIns="0" tIns="0" rIns="0" bIns="0" rtlCol="0" anchor="t">
            <a:spAutoFit/>
          </a:bodyPr>
          <a:lstStyle/>
          <a:p>
            <a:pPr marL="0" lvl="0" indent="0" algn="r">
              <a:lnSpc>
                <a:spcPts val="8115"/>
              </a:lnSpc>
              <a:spcBef>
                <a:spcPct val="0"/>
              </a:spcBef>
            </a:pPr>
            <a:r>
              <a:rPr lang="en-US" sz="6877" b="1" u="none">
                <a:solidFill>
                  <a:srgbClr val="EB1AA4">
                    <a:alpha val="60000"/>
                  </a:srgbClr>
                </a:solidFill>
                <a:latin typeface="HK Grotesk Bold"/>
                <a:ea typeface="HK Grotesk Bold"/>
                <a:cs typeface="HK Grotesk Bold"/>
                <a:sym typeface="HK Grotesk Bold"/>
              </a:rPr>
              <a:t>04</a:t>
            </a:r>
          </a:p>
        </p:txBody>
      </p:sp>
      <p:sp>
        <p:nvSpPr>
          <p:cNvPr id="6" name="TextBox 6"/>
          <p:cNvSpPr txBox="1"/>
          <p:nvPr/>
        </p:nvSpPr>
        <p:spPr>
          <a:xfrm>
            <a:off x="4718965" y="2098180"/>
            <a:ext cx="12865802" cy="7572375"/>
          </a:xfrm>
          <a:prstGeom prst="rect">
            <a:avLst/>
          </a:prstGeom>
        </p:spPr>
        <p:txBody>
          <a:bodyPr lIns="0" tIns="0" rIns="0" bIns="0" rtlCol="0" anchor="t">
            <a:spAutoFit/>
          </a:bodyPr>
          <a:lstStyle/>
          <a:p>
            <a:pPr marL="647697" lvl="1" indent="-323848" algn="l">
              <a:lnSpc>
                <a:spcPts val="4049"/>
              </a:lnSpc>
              <a:buFont typeface="Arial"/>
              <a:buChar char="•"/>
            </a:pPr>
            <a:r>
              <a:rPr lang="en-US" sz="2999">
                <a:solidFill>
                  <a:srgbClr val="000000"/>
                </a:solidFill>
                <a:latin typeface="HK Grotesk"/>
                <a:ea typeface="HK Grotesk"/>
                <a:cs typeface="HK Grotesk"/>
                <a:sym typeface="HK Grotesk"/>
              </a:rPr>
              <a:t>Permette di svolgere un tirocinio presso aziende, scuole, enti educativi, istituzioni formative o culturali nei paesi extra-europei</a:t>
            </a:r>
          </a:p>
          <a:p>
            <a:pPr marL="647697" lvl="1" indent="-323848" algn="l">
              <a:lnSpc>
                <a:spcPts val="4049"/>
              </a:lnSpc>
              <a:buFont typeface="Arial"/>
              <a:buChar char="•"/>
            </a:pPr>
            <a:r>
              <a:rPr lang="en-US" sz="2999">
                <a:solidFill>
                  <a:srgbClr val="000000"/>
                </a:solidFill>
                <a:latin typeface="HK Grotesk"/>
                <a:ea typeface="HK Grotesk"/>
                <a:cs typeface="HK Grotesk"/>
                <a:sym typeface="HK Grotesk"/>
              </a:rPr>
              <a:t>Durata: da un minimo di 1 ad un massimo di 6 mesi.</a:t>
            </a:r>
          </a:p>
          <a:p>
            <a:pPr marL="647697" lvl="1" indent="-323848" algn="l">
              <a:lnSpc>
                <a:spcPts val="4049"/>
              </a:lnSpc>
              <a:buFont typeface="Arial"/>
              <a:buChar char="•"/>
            </a:pPr>
            <a:r>
              <a:rPr lang="en-US" sz="2999">
                <a:solidFill>
                  <a:srgbClr val="000000"/>
                </a:solidFill>
                <a:latin typeface="HK Grotesk"/>
                <a:ea typeface="HK Grotesk"/>
                <a:cs typeface="HK Grotesk"/>
                <a:sym typeface="HK Grotesk"/>
              </a:rPr>
              <a:t>Il contesto di tirocinio può essere trovato autonomamente oppure scelto tra le mete suggerite dal Dipartimento.</a:t>
            </a:r>
          </a:p>
          <a:p>
            <a:pPr marL="647697" lvl="1" indent="-323848" algn="l">
              <a:lnSpc>
                <a:spcPts val="4049"/>
              </a:lnSpc>
              <a:buFont typeface="Arial"/>
              <a:buChar char="•"/>
            </a:pPr>
            <a:r>
              <a:rPr lang="en-US" sz="2999">
                <a:solidFill>
                  <a:srgbClr val="000000"/>
                </a:solidFill>
                <a:latin typeface="HK Grotesk"/>
                <a:ea typeface="HK Grotesk"/>
                <a:cs typeface="HK Grotesk"/>
                <a:sym typeface="HK Grotesk"/>
              </a:rPr>
              <a:t>È possibile svolgere più periodi di tirocinio (in diverse anni accademici), per un massimo di 12 mesi</a:t>
            </a:r>
          </a:p>
          <a:p>
            <a:pPr marL="647697" lvl="1" indent="-323848" algn="l">
              <a:lnSpc>
                <a:spcPts val="4049"/>
              </a:lnSpc>
              <a:buFont typeface="Arial"/>
              <a:buChar char="•"/>
            </a:pPr>
            <a:r>
              <a:rPr lang="en-US" sz="2999">
                <a:solidFill>
                  <a:srgbClr val="000000"/>
                </a:solidFill>
                <a:latin typeface="HK Grotesk"/>
                <a:ea typeface="HK Grotesk"/>
                <a:cs typeface="HK Grotesk"/>
                <a:sym typeface="HK Grotesk"/>
              </a:rPr>
              <a:t>Il tirocinio è riconosciuto con crediti formativi definiti prima della partenza tramite il Learning Agreement per l’Extra-EU (LAEX)</a:t>
            </a:r>
          </a:p>
          <a:p>
            <a:pPr marL="647697" lvl="1" indent="-323848" algn="l">
              <a:lnSpc>
                <a:spcPts val="4049"/>
              </a:lnSpc>
              <a:buFont typeface="Arial"/>
              <a:buChar char="•"/>
            </a:pPr>
            <a:r>
              <a:rPr lang="en-US" sz="2999">
                <a:solidFill>
                  <a:srgbClr val="000000"/>
                </a:solidFill>
                <a:latin typeface="HK Grotesk"/>
                <a:ea typeface="HK Grotesk"/>
                <a:cs typeface="HK Grotesk"/>
                <a:sym typeface="HK Grotesk"/>
              </a:rPr>
              <a:t>Per maggiori informazioni si invita a consultare la </a:t>
            </a:r>
            <a:r>
              <a:rPr lang="en-US" sz="2999" u="sng">
                <a:solidFill>
                  <a:srgbClr val="000000"/>
                </a:solidFill>
                <a:latin typeface="HK Grotesk"/>
                <a:ea typeface="HK Grotesk"/>
                <a:cs typeface="HK Grotesk"/>
                <a:sym typeface="HK Grotesk"/>
                <a:hlinkClick r:id="rId4" tooltip="https://www.unimib.it/studiare/focus-erasmus/exchange-extra-ue"/>
              </a:rPr>
              <a:t>pagina Erasmus Extra-EU</a:t>
            </a:r>
            <a:r>
              <a:rPr lang="en-US" sz="2999">
                <a:solidFill>
                  <a:srgbClr val="000000"/>
                </a:solidFill>
                <a:latin typeface="HK Grotesk"/>
                <a:ea typeface="HK Grotesk"/>
                <a:cs typeface="HK Grotesk"/>
                <a:sym typeface="HK Grotesk"/>
              </a:rPr>
              <a:t> sul sito di Ateneo</a:t>
            </a:r>
          </a:p>
          <a:p>
            <a:pPr marL="647697" lvl="1" indent="-323848" algn="l">
              <a:lnSpc>
                <a:spcPts val="4049"/>
              </a:lnSpc>
              <a:buFont typeface="Arial"/>
              <a:buChar char="•"/>
            </a:pPr>
            <a:r>
              <a:rPr lang="en-US" sz="2999">
                <a:solidFill>
                  <a:srgbClr val="000000"/>
                </a:solidFill>
                <a:latin typeface="HK Grotesk"/>
                <a:ea typeface="HK Grotesk"/>
                <a:cs typeface="HK Grotesk"/>
                <a:sym typeface="HK Grotesk"/>
              </a:rPr>
              <a:t>Un ulteriore supporto per informazioni organizzative e amministrative è fornito dai Bicocca University Angel (info.erasmus@unimib.it)</a:t>
            </a:r>
          </a:p>
          <a:p>
            <a:pPr marL="647697" lvl="1" indent="-323848" algn="l">
              <a:lnSpc>
                <a:spcPts val="4049"/>
              </a:lnSpc>
              <a:buFont typeface="Arial"/>
              <a:buChar char="•"/>
            </a:pPr>
            <a:r>
              <a:rPr lang="en-US" sz="2999">
                <a:solidFill>
                  <a:srgbClr val="000000"/>
                </a:solidFill>
                <a:latin typeface="HK Grotesk"/>
                <a:ea typeface="HK Grotesk"/>
                <a:cs typeface="HK Grotesk"/>
                <a:sym typeface="HK Grotesk"/>
              </a:rPr>
              <a:t>Il referente dipartimentale del programma è il prof. Guido Veronese</a:t>
            </a:r>
          </a:p>
          <a:p>
            <a:pPr algn="l">
              <a:lnSpc>
                <a:spcPts val="4049"/>
              </a:lnSpc>
            </a:pPr>
            <a:endParaRPr lang="en-US" sz="2999">
              <a:solidFill>
                <a:srgbClr val="000000"/>
              </a:solidFill>
              <a:latin typeface="HK Grotesk"/>
              <a:ea typeface="HK Grotesk"/>
              <a:cs typeface="HK Grotesk"/>
              <a:sym typeface="HK Grotesk"/>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494633">
            <a:off x="-2022061" y="8242530"/>
            <a:ext cx="4315504" cy="4088940"/>
          </a:xfrm>
          <a:custGeom>
            <a:avLst/>
            <a:gdLst/>
            <a:ahLst/>
            <a:cxnLst/>
            <a:rect l="l" t="t" r="r" b="b"/>
            <a:pathLst>
              <a:path w="4315504" h="4088940">
                <a:moveTo>
                  <a:pt x="0" y="0"/>
                </a:moveTo>
                <a:lnTo>
                  <a:pt x="4315504" y="0"/>
                </a:lnTo>
                <a:lnTo>
                  <a:pt x="4315504" y="4088940"/>
                </a:lnTo>
                <a:lnTo>
                  <a:pt x="0" y="4088940"/>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2671389" y="1326546"/>
            <a:ext cx="12908564" cy="930078"/>
          </a:xfrm>
          <a:prstGeom prst="rect">
            <a:avLst/>
          </a:prstGeom>
        </p:spPr>
        <p:txBody>
          <a:bodyPr lIns="0" tIns="0" rIns="0" bIns="0" rtlCol="0" anchor="t">
            <a:spAutoFit/>
          </a:bodyPr>
          <a:lstStyle/>
          <a:p>
            <a:pPr algn="ctr">
              <a:lnSpc>
                <a:spcPts val="7283"/>
              </a:lnSpc>
            </a:pPr>
            <a:r>
              <a:rPr lang="en-US" sz="6172" b="1">
                <a:solidFill>
                  <a:srgbClr val="731F7D"/>
                </a:solidFill>
                <a:latin typeface="HK Grotesk Bold"/>
                <a:ea typeface="HK Grotesk Bold"/>
                <a:cs typeface="HK Grotesk Bold"/>
                <a:sym typeface="HK Grotesk Bold"/>
              </a:rPr>
              <a:t>Tre modi per trovare la meta giusta</a:t>
            </a:r>
          </a:p>
        </p:txBody>
      </p:sp>
      <p:grpSp>
        <p:nvGrpSpPr>
          <p:cNvPr id="4" name="Group 4"/>
          <p:cNvGrpSpPr/>
          <p:nvPr/>
        </p:nvGrpSpPr>
        <p:grpSpPr>
          <a:xfrm>
            <a:off x="1764816" y="2593882"/>
            <a:ext cx="4963653" cy="4863915"/>
            <a:chOff x="0" y="0"/>
            <a:chExt cx="6618204" cy="6485219"/>
          </a:xfrm>
        </p:grpSpPr>
        <p:sp>
          <p:nvSpPr>
            <p:cNvPr id="5" name="TextBox 5"/>
            <p:cNvSpPr txBox="1"/>
            <p:nvPr/>
          </p:nvSpPr>
          <p:spPr>
            <a:xfrm>
              <a:off x="0" y="-28575"/>
              <a:ext cx="6618204" cy="2671862"/>
            </a:xfrm>
            <a:prstGeom prst="rect">
              <a:avLst/>
            </a:prstGeom>
          </p:spPr>
          <p:txBody>
            <a:bodyPr lIns="0" tIns="0" rIns="0" bIns="0" rtlCol="0" anchor="t">
              <a:spAutoFit/>
            </a:bodyPr>
            <a:lstStyle/>
            <a:p>
              <a:pPr algn="ctr">
                <a:lnSpc>
                  <a:spcPts val="5375"/>
                </a:lnSpc>
              </a:pPr>
              <a:r>
                <a:rPr lang="en-US" sz="4135" b="1">
                  <a:solidFill>
                    <a:srgbClr val="731F7D"/>
                  </a:solidFill>
                  <a:latin typeface="Halant Medium"/>
                  <a:ea typeface="Halant Medium"/>
                  <a:cs typeface="Halant Medium"/>
                  <a:sym typeface="Halant Medium"/>
                </a:rPr>
                <a:t>1. Trovare un ente ospitante in autonomia</a:t>
              </a:r>
            </a:p>
          </p:txBody>
        </p:sp>
        <p:sp>
          <p:nvSpPr>
            <p:cNvPr id="6" name="TextBox 6"/>
            <p:cNvSpPr txBox="1"/>
            <p:nvPr/>
          </p:nvSpPr>
          <p:spPr>
            <a:xfrm>
              <a:off x="0" y="3051647"/>
              <a:ext cx="6618204" cy="3458633"/>
            </a:xfrm>
            <a:prstGeom prst="rect">
              <a:avLst/>
            </a:prstGeom>
          </p:spPr>
          <p:txBody>
            <a:bodyPr lIns="0" tIns="0" rIns="0" bIns="0" rtlCol="0" anchor="t">
              <a:spAutoFit/>
            </a:bodyPr>
            <a:lstStyle/>
            <a:p>
              <a:pPr algn="ctr">
                <a:lnSpc>
                  <a:spcPts val="3499"/>
                </a:lnSpc>
                <a:spcBef>
                  <a:spcPct val="0"/>
                </a:spcBef>
              </a:pPr>
              <a:r>
                <a:rPr lang="en-US" sz="2499" spc="-24">
                  <a:solidFill>
                    <a:srgbClr val="000000"/>
                  </a:solidFill>
                  <a:latin typeface="Assistant"/>
                  <a:ea typeface="Assistant"/>
                  <a:cs typeface="Assistant"/>
                  <a:sym typeface="Assistant"/>
                </a:rPr>
                <a:t>Come prima opzione, vi invitiamo a ricercare in autonomia enti e istituzioni che ritenete validi e stimolanti per un’esperienza di tirocinio in un contesto di vostro interesse</a:t>
              </a:r>
            </a:p>
          </p:txBody>
        </p:sp>
      </p:grpSp>
      <p:grpSp>
        <p:nvGrpSpPr>
          <p:cNvPr id="7" name="Group 7"/>
          <p:cNvGrpSpPr/>
          <p:nvPr/>
        </p:nvGrpSpPr>
        <p:grpSpPr>
          <a:xfrm>
            <a:off x="12228873" y="2593882"/>
            <a:ext cx="4257652" cy="5099236"/>
            <a:chOff x="0" y="0"/>
            <a:chExt cx="5676870" cy="6798981"/>
          </a:xfrm>
        </p:grpSpPr>
        <p:sp>
          <p:nvSpPr>
            <p:cNvPr id="8" name="TextBox 8"/>
            <p:cNvSpPr txBox="1"/>
            <p:nvPr/>
          </p:nvSpPr>
          <p:spPr>
            <a:xfrm>
              <a:off x="0" y="-28575"/>
              <a:ext cx="5676870" cy="2671862"/>
            </a:xfrm>
            <a:prstGeom prst="rect">
              <a:avLst/>
            </a:prstGeom>
          </p:spPr>
          <p:txBody>
            <a:bodyPr lIns="0" tIns="0" rIns="0" bIns="0" rtlCol="0" anchor="t">
              <a:spAutoFit/>
            </a:bodyPr>
            <a:lstStyle/>
            <a:p>
              <a:pPr marL="0" lvl="0" indent="0" algn="ctr">
                <a:lnSpc>
                  <a:spcPts val="5375"/>
                </a:lnSpc>
                <a:spcBef>
                  <a:spcPct val="0"/>
                </a:spcBef>
              </a:pPr>
              <a:r>
                <a:rPr lang="en-US" sz="4135" b="1">
                  <a:solidFill>
                    <a:srgbClr val="731F7D"/>
                  </a:solidFill>
                  <a:latin typeface="Halant Medium"/>
                  <a:ea typeface="Halant Medium"/>
                  <a:cs typeface="Halant Medium"/>
                  <a:sym typeface="Halant Medium"/>
                </a:rPr>
                <a:t>3. Scegliere tra le mete suggerite dal Dipartiment</a:t>
              </a:r>
              <a:r>
                <a:rPr lang="en-US" sz="4135" b="1" u="none">
                  <a:solidFill>
                    <a:srgbClr val="731F7D"/>
                  </a:solidFill>
                  <a:latin typeface="Halant Medium"/>
                  <a:ea typeface="Halant Medium"/>
                  <a:cs typeface="Halant Medium"/>
                  <a:sym typeface="Halant Medium"/>
                </a:rPr>
                <a:t>o </a:t>
              </a:r>
            </a:p>
          </p:txBody>
        </p:sp>
        <p:sp>
          <p:nvSpPr>
            <p:cNvPr id="9" name="TextBox 9"/>
            <p:cNvSpPr txBox="1"/>
            <p:nvPr/>
          </p:nvSpPr>
          <p:spPr>
            <a:xfrm>
              <a:off x="0" y="3051647"/>
              <a:ext cx="5676870" cy="3458633"/>
            </a:xfrm>
            <a:prstGeom prst="rect">
              <a:avLst/>
            </a:prstGeom>
          </p:spPr>
          <p:txBody>
            <a:bodyPr lIns="0" tIns="0" rIns="0" bIns="0" rtlCol="0" anchor="t">
              <a:spAutoFit/>
            </a:bodyPr>
            <a:lstStyle/>
            <a:p>
              <a:pPr algn="ctr">
                <a:lnSpc>
                  <a:spcPts val="3499"/>
                </a:lnSpc>
                <a:spcBef>
                  <a:spcPct val="0"/>
                </a:spcBef>
              </a:pPr>
              <a:r>
                <a:rPr lang="en-US" sz="2499" spc="-24">
                  <a:solidFill>
                    <a:srgbClr val="000000"/>
                  </a:solidFill>
                  <a:latin typeface="Assistant"/>
                  <a:ea typeface="Assistant"/>
                  <a:cs typeface="Assistant"/>
                  <a:sym typeface="Assistant"/>
                </a:rPr>
                <a:t>Infine, vi suggeriamo di considerare anche la selezione di contesti con cui il Dipartimento collabora o che hanno già ospitato studenti e studentesse in mobilità.</a:t>
              </a:r>
            </a:p>
          </p:txBody>
        </p:sp>
      </p:grpSp>
      <p:grpSp>
        <p:nvGrpSpPr>
          <p:cNvPr id="10" name="Group 10"/>
          <p:cNvGrpSpPr/>
          <p:nvPr/>
        </p:nvGrpSpPr>
        <p:grpSpPr>
          <a:xfrm>
            <a:off x="7075786" y="2593882"/>
            <a:ext cx="4648262" cy="4936842"/>
            <a:chOff x="0" y="0"/>
            <a:chExt cx="6197682" cy="6582455"/>
          </a:xfrm>
        </p:grpSpPr>
        <p:sp>
          <p:nvSpPr>
            <p:cNvPr id="11" name="TextBox 11"/>
            <p:cNvSpPr txBox="1"/>
            <p:nvPr/>
          </p:nvSpPr>
          <p:spPr>
            <a:xfrm>
              <a:off x="0" y="-28575"/>
              <a:ext cx="6197682" cy="2671862"/>
            </a:xfrm>
            <a:prstGeom prst="rect">
              <a:avLst/>
            </a:prstGeom>
          </p:spPr>
          <p:txBody>
            <a:bodyPr lIns="0" tIns="0" rIns="0" bIns="0" rtlCol="0" anchor="t">
              <a:spAutoFit/>
            </a:bodyPr>
            <a:lstStyle/>
            <a:p>
              <a:pPr marL="0" lvl="0" indent="0" algn="ctr">
                <a:lnSpc>
                  <a:spcPts val="5375"/>
                </a:lnSpc>
                <a:spcBef>
                  <a:spcPct val="0"/>
                </a:spcBef>
              </a:pPr>
              <a:r>
                <a:rPr lang="en-US" sz="4135" b="1">
                  <a:solidFill>
                    <a:srgbClr val="731F7D"/>
                  </a:solidFill>
                  <a:latin typeface="Halant Medium"/>
                  <a:ea typeface="Halant Medium"/>
                  <a:cs typeface="Halant Medium"/>
                  <a:sym typeface="Halant Medium"/>
                </a:rPr>
                <a:t>2. Cercare un ente </a:t>
              </a:r>
              <a:r>
                <a:rPr lang="en-US" sz="4135" b="1" u="none">
                  <a:solidFill>
                    <a:srgbClr val="731F7D"/>
                  </a:solidFill>
                  <a:latin typeface="Halant Medium"/>
                  <a:ea typeface="Halant Medium"/>
                  <a:cs typeface="Halant Medium"/>
                  <a:sym typeface="Halant Medium"/>
                </a:rPr>
                <a:t>tramite i portali dedicati </a:t>
              </a:r>
            </a:p>
          </p:txBody>
        </p:sp>
        <p:sp>
          <p:nvSpPr>
            <p:cNvPr id="12" name="TextBox 12"/>
            <p:cNvSpPr txBox="1"/>
            <p:nvPr/>
          </p:nvSpPr>
          <p:spPr>
            <a:xfrm>
              <a:off x="0" y="3051647"/>
              <a:ext cx="6197682" cy="3458633"/>
            </a:xfrm>
            <a:prstGeom prst="rect">
              <a:avLst/>
            </a:prstGeom>
          </p:spPr>
          <p:txBody>
            <a:bodyPr lIns="0" tIns="0" rIns="0" bIns="0" rtlCol="0" anchor="t">
              <a:spAutoFit/>
            </a:bodyPr>
            <a:lstStyle/>
            <a:p>
              <a:pPr algn="ctr">
                <a:lnSpc>
                  <a:spcPts val="3499"/>
                </a:lnSpc>
              </a:pPr>
              <a:r>
                <a:rPr lang="en-US" sz="2499" spc="-24">
                  <a:solidFill>
                    <a:srgbClr val="000000"/>
                  </a:solidFill>
                  <a:latin typeface="Assistant"/>
                  <a:ea typeface="Assistant"/>
                  <a:cs typeface="Assistant"/>
                  <a:sym typeface="Assistant"/>
                </a:rPr>
                <a:t>Come seconda opzione, vi suggeriamo di utilizzare i principali portali che mettono a disposizione annunci per tirocini da svolgere tramite i programmi Erasmus.</a:t>
              </a:r>
            </a:p>
            <a:p>
              <a:pPr algn="ctr">
                <a:lnSpc>
                  <a:spcPts val="3499"/>
                </a:lnSpc>
                <a:spcBef>
                  <a:spcPct val="0"/>
                </a:spcBef>
              </a:pPr>
              <a:endParaRPr lang="en-US" sz="2499" spc="-24">
                <a:solidFill>
                  <a:srgbClr val="000000"/>
                </a:solidFill>
                <a:latin typeface="Assistant"/>
                <a:ea typeface="Assistant"/>
                <a:cs typeface="Assistant"/>
                <a:sym typeface="Assistant"/>
              </a:endParaRPr>
            </a:p>
          </p:txBody>
        </p:sp>
      </p:grpSp>
      <p:sp>
        <p:nvSpPr>
          <p:cNvPr id="13" name="Freeform 13"/>
          <p:cNvSpPr/>
          <p:nvPr/>
        </p:nvSpPr>
        <p:spPr>
          <a:xfrm rot="313119">
            <a:off x="15158388" y="-1579634"/>
            <a:ext cx="5214256" cy="4986132"/>
          </a:xfrm>
          <a:custGeom>
            <a:avLst/>
            <a:gdLst/>
            <a:ahLst/>
            <a:cxnLst/>
            <a:rect l="l" t="t" r="r" b="b"/>
            <a:pathLst>
              <a:path w="5214256" h="4986132">
                <a:moveTo>
                  <a:pt x="0" y="0"/>
                </a:moveTo>
                <a:lnTo>
                  <a:pt x="5214256" y="0"/>
                </a:lnTo>
                <a:lnTo>
                  <a:pt x="5214256" y="4986132"/>
                </a:lnTo>
                <a:lnTo>
                  <a:pt x="0" y="4986132"/>
                </a:lnTo>
                <a:lnTo>
                  <a:pt x="0" y="0"/>
                </a:lnTo>
                <a:close/>
              </a:path>
            </a:pathLst>
          </a:custGeom>
          <a:blipFill>
            <a:blip r:embed="rId3"/>
            <a:stretch>
              <a:fillRect/>
            </a:stretch>
          </a:blipFill>
        </p:spPr>
        <p:txBody>
          <a:bodyPr/>
          <a:lstStyle/>
          <a:p>
            <a:endParaRPr lang="it-IT"/>
          </a:p>
        </p:txBody>
      </p:sp>
      <p:sp>
        <p:nvSpPr>
          <p:cNvPr id="14" name="TextBox 14"/>
          <p:cNvSpPr txBox="1"/>
          <p:nvPr/>
        </p:nvSpPr>
        <p:spPr>
          <a:xfrm>
            <a:off x="2443638" y="7969343"/>
            <a:ext cx="14279761" cy="1526541"/>
          </a:xfrm>
          <a:prstGeom prst="rect">
            <a:avLst/>
          </a:prstGeom>
        </p:spPr>
        <p:txBody>
          <a:bodyPr lIns="0" tIns="0" rIns="0" bIns="0" rtlCol="0" anchor="t">
            <a:spAutoFit/>
          </a:bodyPr>
          <a:lstStyle/>
          <a:p>
            <a:pPr algn="ctr">
              <a:lnSpc>
                <a:spcPts val="4059"/>
              </a:lnSpc>
            </a:pPr>
            <a:r>
              <a:rPr lang="en-US" sz="2899" b="1">
                <a:solidFill>
                  <a:srgbClr val="731F7D"/>
                </a:solidFill>
                <a:latin typeface="HK Grotesk Bold"/>
                <a:ea typeface="HK Grotesk Bold"/>
                <a:cs typeface="HK Grotesk Bold"/>
                <a:sym typeface="HK Grotesk Bold"/>
              </a:rPr>
              <a:t>Ogni proposta deve essere valutata dal referente Erasmus per verificarne l'idoneità.</a:t>
            </a:r>
          </a:p>
          <a:p>
            <a:pPr algn="ctr">
              <a:lnSpc>
                <a:spcPts val="4059"/>
              </a:lnSpc>
            </a:pPr>
            <a:r>
              <a:rPr lang="en-US" sz="2899" b="1">
                <a:solidFill>
                  <a:srgbClr val="731F7D"/>
                </a:solidFill>
                <a:latin typeface="HK Grotesk Bold"/>
                <a:ea typeface="HK Grotesk Bold"/>
                <a:cs typeface="HK Grotesk Bold"/>
                <a:sym typeface="HK Grotesk Bold"/>
              </a:rPr>
              <a:t>Una volta approvata la meta, lo studente compila il Learning Agreement (LAT o LAEX) e </a:t>
            </a:r>
          </a:p>
          <a:p>
            <a:pPr algn="ctr">
              <a:lnSpc>
                <a:spcPts val="4059"/>
              </a:lnSpc>
            </a:pPr>
            <a:r>
              <a:rPr lang="en-US" sz="2899" b="1">
                <a:solidFill>
                  <a:srgbClr val="731F7D"/>
                </a:solidFill>
                <a:latin typeface="HK Grotesk Bold"/>
                <a:ea typeface="HK Grotesk Bold"/>
                <a:cs typeface="HK Grotesk Bold"/>
                <a:sym typeface="HK Grotesk Bold"/>
              </a:rPr>
              <a:t>lo sottopone alla revisione del referente Erasmus.</a:t>
            </a:r>
          </a:p>
        </p:txBody>
      </p:sp>
      <p:sp>
        <p:nvSpPr>
          <p:cNvPr id="15" name="TextBox 15"/>
          <p:cNvSpPr txBox="1"/>
          <p:nvPr/>
        </p:nvSpPr>
        <p:spPr>
          <a:xfrm>
            <a:off x="621518" y="511667"/>
            <a:ext cx="1483795" cy="1034067"/>
          </a:xfrm>
          <a:prstGeom prst="rect">
            <a:avLst/>
          </a:prstGeom>
        </p:spPr>
        <p:txBody>
          <a:bodyPr lIns="0" tIns="0" rIns="0" bIns="0" rtlCol="0" anchor="t">
            <a:spAutoFit/>
          </a:bodyPr>
          <a:lstStyle/>
          <a:p>
            <a:pPr marL="0" lvl="0" indent="0" algn="r">
              <a:lnSpc>
                <a:spcPts val="8115"/>
              </a:lnSpc>
              <a:spcBef>
                <a:spcPct val="0"/>
              </a:spcBef>
            </a:pPr>
            <a:r>
              <a:rPr lang="en-US" sz="6877" b="1" u="none">
                <a:solidFill>
                  <a:srgbClr val="EB1AA4">
                    <a:alpha val="60000"/>
                  </a:srgbClr>
                </a:solidFill>
                <a:latin typeface="HK Grotesk Bold"/>
                <a:ea typeface="HK Grotesk Bold"/>
                <a:cs typeface="HK Grotesk Bold"/>
                <a:sym typeface="HK Grotesk Bold"/>
              </a:rPr>
              <a:t>05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494633">
            <a:off x="-2022061" y="8242530"/>
            <a:ext cx="4315504" cy="4088940"/>
          </a:xfrm>
          <a:custGeom>
            <a:avLst/>
            <a:gdLst/>
            <a:ahLst/>
            <a:cxnLst/>
            <a:rect l="l" t="t" r="r" b="b"/>
            <a:pathLst>
              <a:path w="4315504" h="4088940">
                <a:moveTo>
                  <a:pt x="0" y="0"/>
                </a:moveTo>
                <a:lnTo>
                  <a:pt x="4315504" y="0"/>
                </a:lnTo>
                <a:lnTo>
                  <a:pt x="4315504" y="4088940"/>
                </a:lnTo>
                <a:lnTo>
                  <a:pt x="0" y="4088940"/>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2689718" y="1044276"/>
            <a:ext cx="12908564" cy="1065714"/>
          </a:xfrm>
          <a:prstGeom prst="rect">
            <a:avLst/>
          </a:prstGeom>
        </p:spPr>
        <p:txBody>
          <a:bodyPr lIns="0" tIns="0" rIns="0" bIns="0" rtlCol="0" anchor="t">
            <a:spAutoFit/>
          </a:bodyPr>
          <a:lstStyle/>
          <a:p>
            <a:pPr algn="ctr">
              <a:lnSpc>
                <a:spcPts val="8345"/>
              </a:lnSpc>
            </a:pPr>
            <a:r>
              <a:rPr lang="en-US" sz="7072" b="1">
                <a:solidFill>
                  <a:srgbClr val="731F7D"/>
                </a:solidFill>
                <a:latin typeface="HK Grotesk Bold"/>
                <a:ea typeface="HK Grotesk Bold"/>
                <a:cs typeface="HK Grotesk Bold"/>
                <a:sym typeface="HK Grotesk Bold"/>
              </a:rPr>
              <a:t>Come partecipare al bando?</a:t>
            </a:r>
          </a:p>
        </p:txBody>
      </p:sp>
      <p:grpSp>
        <p:nvGrpSpPr>
          <p:cNvPr id="4" name="Group 4"/>
          <p:cNvGrpSpPr/>
          <p:nvPr/>
        </p:nvGrpSpPr>
        <p:grpSpPr>
          <a:xfrm>
            <a:off x="1363415" y="3022011"/>
            <a:ext cx="5239326" cy="5734059"/>
            <a:chOff x="0" y="0"/>
            <a:chExt cx="6985768" cy="7645412"/>
          </a:xfrm>
        </p:grpSpPr>
        <p:sp>
          <p:nvSpPr>
            <p:cNvPr id="5" name="TextBox 5"/>
            <p:cNvSpPr txBox="1"/>
            <p:nvPr/>
          </p:nvSpPr>
          <p:spPr>
            <a:xfrm>
              <a:off x="0" y="-28575"/>
              <a:ext cx="6985768" cy="2663654"/>
            </a:xfrm>
            <a:prstGeom prst="rect">
              <a:avLst/>
            </a:prstGeom>
          </p:spPr>
          <p:txBody>
            <a:bodyPr lIns="0" tIns="0" rIns="0" bIns="0" rtlCol="0" anchor="t">
              <a:spAutoFit/>
            </a:bodyPr>
            <a:lstStyle/>
            <a:p>
              <a:pPr algn="ctr">
                <a:lnSpc>
                  <a:spcPts val="5375"/>
                </a:lnSpc>
              </a:pPr>
              <a:r>
                <a:rPr lang="en-US" sz="4135">
                  <a:solidFill>
                    <a:srgbClr val="731F7D"/>
                  </a:solidFill>
                  <a:latin typeface="Halant"/>
                  <a:ea typeface="Halant"/>
                  <a:cs typeface="Halant"/>
                  <a:sym typeface="Halant"/>
                </a:rPr>
                <a:t>Consultare la </a:t>
              </a:r>
              <a:r>
                <a:rPr lang="en-US" sz="4135" u="sng">
                  <a:solidFill>
                    <a:srgbClr val="731F7D"/>
                  </a:solidFill>
                  <a:latin typeface="Halant"/>
                  <a:ea typeface="Halant"/>
                  <a:cs typeface="Halant"/>
                  <a:sym typeface="Halant"/>
                  <a:hlinkClick r:id="rId3" tooltip="https://www.unimib.it/studiare/focus-erasmus"/>
                </a:rPr>
                <a:t>pagina Erasmus</a:t>
              </a:r>
              <a:r>
                <a:rPr lang="en-US" sz="4135">
                  <a:solidFill>
                    <a:srgbClr val="731F7D"/>
                  </a:solidFill>
                  <a:latin typeface="Halant"/>
                  <a:ea typeface="Halant"/>
                  <a:cs typeface="Halant"/>
                  <a:sym typeface="Halant"/>
                </a:rPr>
                <a:t> del sito di Ateneo</a:t>
              </a:r>
            </a:p>
          </p:txBody>
        </p:sp>
        <p:sp>
          <p:nvSpPr>
            <p:cNvPr id="6" name="TextBox 6"/>
            <p:cNvSpPr txBox="1"/>
            <p:nvPr/>
          </p:nvSpPr>
          <p:spPr>
            <a:xfrm>
              <a:off x="0" y="3043439"/>
              <a:ext cx="6985768" cy="4627033"/>
            </a:xfrm>
            <a:prstGeom prst="rect">
              <a:avLst/>
            </a:prstGeom>
          </p:spPr>
          <p:txBody>
            <a:bodyPr lIns="0" tIns="0" rIns="0" bIns="0" rtlCol="0" anchor="t">
              <a:spAutoFit/>
            </a:bodyPr>
            <a:lstStyle/>
            <a:p>
              <a:pPr algn="ctr">
                <a:lnSpc>
                  <a:spcPts val="3499"/>
                </a:lnSpc>
                <a:spcBef>
                  <a:spcPct val="0"/>
                </a:spcBef>
              </a:pPr>
              <a:r>
                <a:rPr lang="en-US" sz="2499" spc="-24">
                  <a:solidFill>
                    <a:srgbClr val="000000"/>
                  </a:solidFill>
                  <a:latin typeface="Assistant"/>
                  <a:ea typeface="Assistant"/>
                  <a:cs typeface="Assistant"/>
                  <a:sym typeface="Assistant"/>
                </a:rPr>
                <a:t>Trovate tutti i dettagli necessari per  partecipazione al bando (scadenze, documentazione da produrre contatti). Per le mete suggerite dal Dipartimento è necessario contattare, prima della compilazione del LAT e LAEX,  il referente Erasmus del proprio CdS per proporre la candidatura.</a:t>
              </a:r>
            </a:p>
          </p:txBody>
        </p:sp>
      </p:grpSp>
      <p:grpSp>
        <p:nvGrpSpPr>
          <p:cNvPr id="7" name="Group 7"/>
          <p:cNvGrpSpPr/>
          <p:nvPr/>
        </p:nvGrpSpPr>
        <p:grpSpPr>
          <a:xfrm>
            <a:off x="6859153" y="3022011"/>
            <a:ext cx="5273944" cy="5969380"/>
            <a:chOff x="0" y="0"/>
            <a:chExt cx="7031925" cy="7959173"/>
          </a:xfrm>
        </p:grpSpPr>
        <p:sp>
          <p:nvSpPr>
            <p:cNvPr id="8" name="TextBox 8"/>
            <p:cNvSpPr txBox="1"/>
            <p:nvPr/>
          </p:nvSpPr>
          <p:spPr>
            <a:xfrm>
              <a:off x="0" y="-28575"/>
              <a:ext cx="7031925" cy="2663654"/>
            </a:xfrm>
            <a:prstGeom prst="rect">
              <a:avLst/>
            </a:prstGeom>
          </p:spPr>
          <p:txBody>
            <a:bodyPr lIns="0" tIns="0" rIns="0" bIns="0" rtlCol="0" anchor="t">
              <a:spAutoFit/>
            </a:bodyPr>
            <a:lstStyle/>
            <a:p>
              <a:pPr marL="0" lvl="0" indent="0" algn="ctr">
                <a:lnSpc>
                  <a:spcPts val="5375"/>
                </a:lnSpc>
                <a:spcBef>
                  <a:spcPct val="0"/>
                </a:spcBef>
              </a:pPr>
              <a:r>
                <a:rPr lang="en-US" sz="4135">
                  <a:solidFill>
                    <a:srgbClr val="731F7D"/>
                  </a:solidFill>
                  <a:latin typeface="Halant"/>
                  <a:ea typeface="Halant"/>
                  <a:cs typeface="Halant"/>
                  <a:sym typeface="Halant"/>
                </a:rPr>
                <a:t>Compilare i Learning Agreement (</a:t>
              </a:r>
              <a:r>
                <a:rPr lang="en-US" sz="4135" u="sng">
                  <a:solidFill>
                    <a:srgbClr val="731F7D"/>
                  </a:solidFill>
                  <a:latin typeface="Halant"/>
                  <a:ea typeface="Halant"/>
                  <a:cs typeface="Halant"/>
                  <a:sym typeface="Halant"/>
                  <a:hlinkClick r:id="rId4" tooltip="https://www.unimib.it/studiare/focus-erasmus/erasmus-traineeship/selezione-erasmus-traineeship"/>
                </a:rPr>
                <a:t>LAT </a:t>
              </a:r>
              <a:r>
                <a:rPr lang="en-US" sz="4135">
                  <a:solidFill>
                    <a:srgbClr val="731F7D"/>
                  </a:solidFill>
                  <a:latin typeface="Halant"/>
                  <a:ea typeface="Halant"/>
                  <a:cs typeface="Halant"/>
                  <a:sym typeface="Halant"/>
                </a:rPr>
                <a:t>e  </a:t>
              </a:r>
              <a:r>
                <a:rPr lang="en-US" sz="4135" u="sng">
                  <a:solidFill>
                    <a:srgbClr val="731F7D"/>
                  </a:solidFill>
                  <a:latin typeface="Halant"/>
                  <a:ea typeface="Halant"/>
                  <a:cs typeface="Halant"/>
                  <a:sym typeface="Halant"/>
                  <a:hlinkClick r:id="rId5" tooltip="https://www.unimib.it/studiare/focus-erasmus/exchange-extra-ue/selezioni-dellextra-ue"/>
                </a:rPr>
                <a:t>LAEX</a:t>
              </a:r>
              <a:r>
                <a:rPr lang="en-US" sz="4135">
                  <a:solidFill>
                    <a:srgbClr val="731F7D"/>
                  </a:solidFill>
                  <a:latin typeface="Halant"/>
                  <a:ea typeface="Halant"/>
                  <a:cs typeface="Halant"/>
                  <a:sym typeface="Halant"/>
                </a:rPr>
                <a:t>)</a:t>
              </a:r>
            </a:p>
          </p:txBody>
        </p:sp>
        <p:sp>
          <p:nvSpPr>
            <p:cNvPr id="9" name="TextBox 9"/>
            <p:cNvSpPr txBox="1"/>
            <p:nvPr/>
          </p:nvSpPr>
          <p:spPr>
            <a:xfrm>
              <a:off x="0" y="3043439"/>
              <a:ext cx="7031925" cy="4627033"/>
            </a:xfrm>
            <a:prstGeom prst="rect">
              <a:avLst/>
            </a:prstGeom>
          </p:spPr>
          <p:txBody>
            <a:bodyPr lIns="0" tIns="0" rIns="0" bIns="0" rtlCol="0" anchor="t">
              <a:spAutoFit/>
            </a:bodyPr>
            <a:lstStyle/>
            <a:p>
              <a:pPr algn="ctr">
                <a:lnSpc>
                  <a:spcPts val="3499"/>
                </a:lnSpc>
                <a:spcBef>
                  <a:spcPct val="0"/>
                </a:spcBef>
              </a:pPr>
              <a:r>
                <a:rPr lang="en-US" sz="2499" spc="-24">
                  <a:solidFill>
                    <a:srgbClr val="000000"/>
                  </a:solidFill>
                  <a:latin typeface="Assistant"/>
                  <a:ea typeface="Assistant"/>
                  <a:cs typeface="Assistant"/>
                  <a:sym typeface="Assistant"/>
                </a:rPr>
                <a:t>Ai link indicati trovate le guide alla compilazione del LAT e del LAEX con tutti i passaggi da seguire e le informazioni da riportare all’interno di documenti. Se necessitate di un supporto ulteriore o di un aiuto per la compilazione dei documenti consultate i BUA (info.erasmus@unimib.it).</a:t>
              </a:r>
            </a:p>
          </p:txBody>
        </p:sp>
      </p:grpSp>
      <p:grpSp>
        <p:nvGrpSpPr>
          <p:cNvPr id="10" name="Group 10"/>
          <p:cNvGrpSpPr/>
          <p:nvPr/>
        </p:nvGrpSpPr>
        <p:grpSpPr>
          <a:xfrm>
            <a:off x="12389510" y="3022011"/>
            <a:ext cx="4621001" cy="5813142"/>
            <a:chOff x="0" y="0"/>
            <a:chExt cx="6161335" cy="7750855"/>
          </a:xfrm>
        </p:grpSpPr>
        <p:sp>
          <p:nvSpPr>
            <p:cNvPr id="11" name="TextBox 11"/>
            <p:cNvSpPr txBox="1"/>
            <p:nvPr/>
          </p:nvSpPr>
          <p:spPr>
            <a:xfrm>
              <a:off x="0" y="-28575"/>
              <a:ext cx="6161335" cy="2671862"/>
            </a:xfrm>
            <a:prstGeom prst="rect">
              <a:avLst/>
            </a:prstGeom>
          </p:spPr>
          <p:txBody>
            <a:bodyPr lIns="0" tIns="0" rIns="0" bIns="0" rtlCol="0" anchor="t">
              <a:spAutoFit/>
            </a:bodyPr>
            <a:lstStyle/>
            <a:p>
              <a:pPr marL="0" lvl="0" indent="0" algn="ctr">
                <a:lnSpc>
                  <a:spcPts val="5375"/>
                </a:lnSpc>
                <a:spcBef>
                  <a:spcPct val="0"/>
                </a:spcBef>
              </a:pPr>
              <a:r>
                <a:rPr lang="en-US" sz="4135">
                  <a:solidFill>
                    <a:srgbClr val="731F7D"/>
                  </a:solidFill>
                  <a:latin typeface="Halant"/>
                  <a:ea typeface="Halant"/>
                  <a:cs typeface="Halant"/>
                  <a:sym typeface="Halant"/>
                </a:rPr>
                <a:t>Far approvare dai referenti i Learning Agreement </a:t>
              </a:r>
            </a:p>
          </p:txBody>
        </p:sp>
        <p:sp>
          <p:nvSpPr>
            <p:cNvPr id="12" name="TextBox 12"/>
            <p:cNvSpPr txBox="1"/>
            <p:nvPr/>
          </p:nvSpPr>
          <p:spPr>
            <a:xfrm>
              <a:off x="0" y="3051647"/>
              <a:ext cx="6161335" cy="4627033"/>
            </a:xfrm>
            <a:prstGeom prst="rect">
              <a:avLst/>
            </a:prstGeom>
          </p:spPr>
          <p:txBody>
            <a:bodyPr lIns="0" tIns="0" rIns="0" bIns="0" rtlCol="0" anchor="t">
              <a:spAutoFit/>
            </a:bodyPr>
            <a:lstStyle/>
            <a:p>
              <a:pPr algn="ctr">
                <a:lnSpc>
                  <a:spcPts val="3499"/>
                </a:lnSpc>
                <a:spcBef>
                  <a:spcPct val="0"/>
                </a:spcBef>
              </a:pPr>
              <a:r>
                <a:rPr lang="en-US" sz="2499" spc="-24">
                  <a:solidFill>
                    <a:srgbClr val="000000"/>
                  </a:solidFill>
                  <a:latin typeface="Assistant"/>
                  <a:ea typeface="Assistant"/>
                  <a:cs typeface="Assistant"/>
                  <a:sym typeface="Assistant"/>
                </a:rPr>
                <a:t>L’ultimo passaggio prima dell’invio della candidatura è quello di far approvare e firmare il LAT o LAEX e il documento ”approvazione progetto formativo” ai referenti dei programmi (rispettivamente prof.ssa Poli e prof. Veronese) o ai referenti Erasmus del vostro CdS.</a:t>
              </a:r>
            </a:p>
          </p:txBody>
        </p:sp>
      </p:grpSp>
      <p:sp>
        <p:nvSpPr>
          <p:cNvPr id="13" name="Freeform 13"/>
          <p:cNvSpPr/>
          <p:nvPr/>
        </p:nvSpPr>
        <p:spPr>
          <a:xfrm rot="313119">
            <a:off x="15158388" y="-1579634"/>
            <a:ext cx="5214256" cy="4986132"/>
          </a:xfrm>
          <a:custGeom>
            <a:avLst/>
            <a:gdLst/>
            <a:ahLst/>
            <a:cxnLst/>
            <a:rect l="l" t="t" r="r" b="b"/>
            <a:pathLst>
              <a:path w="5214256" h="4986132">
                <a:moveTo>
                  <a:pt x="0" y="0"/>
                </a:moveTo>
                <a:lnTo>
                  <a:pt x="5214256" y="0"/>
                </a:lnTo>
                <a:lnTo>
                  <a:pt x="5214256" y="4986132"/>
                </a:lnTo>
                <a:lnTo>
                  <a:pt x="0" y="4986132"/>
                </a:lnTo>
                <a:lnTo>
                  <a:pt x="0" y="0"/>
                </a:lnTo>
                <a:close/>
              </a:path>
            </a:pathLst>
          </a:custGeom>
          <a:blipFill>
            <a:blip r:embed="rId6"/>
            <a:stretch>
              <a:fillRect/>
            </a:stretch>
          </a:blipFill>
        </p:spPr>
        <p:txBody>
          <a:bodyPr/>
          <a:lstStyle/>
          <a:p>
            <a:endParaRPr lang="it-IT"/>
          </a:p>
        </p:txBody>
      </p:sp>
      <p:sp>
        <p:nvSpPr>
          <p:cNvPr id="14" name="TextBox 14"/>
          <p:cNvSpPr txBox="1"/>
          <p:nvPr/>
        </p:nvSpPr>
        <p:spPr>
          <a:xfrm>
            <a:off x="621518" y="511667"/>
            <a:ext cx="1483795" cy="1046170"/>
          </a:xfrm>
          <a:prstGeom prst="rect">
            <a:avLst/>
          </a:prstGeom>
        </p:spPr>
        <p:txBody>
          <a:bodyPr lIns="0" tIns="0" rIns="0" bIns="0" rtlCol="0" anchor="t">
            <a:spAutoFit/>
          </a:bodyPr>
          <a:lstStyle/>
          <a:p>
            <a:pPr marL="0" lvl="0" indent="0" algn="r">
              <a:lnSpc>
                <a:spcPts val="8115"/>
              </a:lnSpc>
              <a:spcBef>
                <a:spcPct val="0"/>
              </a:spcBef>
            </a:pPr>
            <a:r>
              <a:rPr lang="en-US" sz="6877" b="1">
                <a:solidFill>
                  <a:srgbClr val="EB1AA4">
                    <a:alpha val="60000"/>
                  </a:srgbClr>
                </a:solidFill>
                <a:latin typeface="HK Grotesk Bold"/>
                <a:ea typeface="HK Grotesk Bold"/>
                <a:cs typeface="HK Grotesk Bold"/>
                <a:sym typeface="HK Grotesk Bold"/>
              </a:rPr>
              <a:t>06</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494633">
            <a:off x="5511362" y="7474469"/>
            <a:ext cx="2604581" cy="2467841"/>
          </a:xfrm>
          <a:custGeom>
            <a:avLst/>
            <a:gdLst/>
            <a:ahLst/>
            <a:cxnLst/>
            <a:rect l="l" t="t" r="r" b="b"/>
            <a:pathLst>
              <a:path w="2604581" h="2467841">
                <a:moveTo>
                  <a:pt x="0" y="0"/>
                </a:moveTo>
                <a:lnTo>
                  <a:pt x="2604581" y="0"/>
                </a:lnTo>
                <a:lnTo>
                  <a:pt x="2604581" y="2467841"/>
                </a:lnTo>
                <a:lnTo>
                  <a:pt x="0" y="2467841"/>
                </a:lnTo>
                <a:lnTo>
                  <a:pt x="0" y="0"/>
                </a:lnTo>
                <a:close/>
              </a:path>
            </a:pathLst>
          </a:custGeom>
          <a:blipFill>
            <a:blip r:embed="rId2"/>
            <a:stretch>
              <a:fillRect/>
            </a:stretch>
          </a:blipFill>
        </p:spPr>
        <p:txBody>
          <a:bodyPr/>
          <a:lstStyle/>
          <a:p>
            <a:endParaRPr lang="it-IT"/>
          </a:p>
        </p:txBody>
      </p:sp>
      <p:sp>
        <p:nvSpPr>
          <p:cNvPr id="3" name="Freeform 3"/>
          <p:cNvSpPr/>
          <p:nvPr/>
        </p:nvSpPr>
        <p:spPr>
          <a:xfrm rot="-9088749">
            <a:off x="1631143" y="-2578373"/>
            <a:ext cx="3903561" cy="3698625"/>
          </a:xfrm>
          <a:custGeom>
            <a:avLst/>
            <a:gdLst/>
            <a:ahLst/>
            <a:cxnLst/>
            <a:rect l="l" t="t" r="r" b="b"/>
            <a:pathLst>
              <a:path w="3903561" h="3698625">
                <a:moveTo>
                  <a:pt x="0" y="0"/>
                </a:moveTo>
                <a:lnTo>
                  <a:pt x="3903562" y="0"/>
                </a:lnTo>
                <a:lnTo>
                  <a:pt x="3903562" y="3698625"/>
                </a:lnTo>
                <a:lnTo>
                  <a:pt x="0" y="3698625"/>
                </a:lnTo>
                <a:lnTo>
                  <a:pt x="0" y="0"/>
                </a:lnTo>
                <a:close/>
              </a:path>
            </a:pathLst>
          </a:custGeom>
          <a:blipFill>
            <a:blip r:embed="rId2"/>
            <a:stretch>
              <a:fillRect/>
            </a:stretch>
          </a:blipFill>
        </p:spPr>
        <p:txBody>
          <a:bodyPr/>
          <a:lstStyle/>
          <a:p>
            <a:endParaRPr lang="it-IT"/>
          </a:p>
        </p:txBody>
      </p:sp>
      <p:sp>
        <p:nvSpPr>
          <p:cNvPr id="4" name="Freeform 4"/>
          <p:cNvSpPr/>
          <p:nvPr/>
        </p:nvSpPr>
        <p:spPr>
          <a:xfrm rot="313119">
            <a:off x="-5035619" y="2671234"/>
            <a:ext cx="8275792" cy="7913726"/>
          </a:xfrm>
          <a:custGeom>
            <a:avLst/>
            <a:gdLst/>
            <a:ahLst/>
            <a:cxnLst/>
            <a:rect l="l" t="t" r="r" b="b"/>
            <a:pathLst>
              <a:path w="8275792" h="7913726">
                <a:moveTo>
                  <a:pt x="0" y="0"/>
                </a:moveTo>
                <a:lnTo>
                  <a:pt x="8275791" y="0"/>
                </a:lnTo>
                <a:lnTo>
                  <a:pt x="8275791" y="7913726"/>
                </a:lnTo>
                <a:lnTo>
                  <a:pt x="0" y="7913726"/>
                </a:lnTo>
                <a:lnTo>
                  <a:pt x="0" y="0"/>
                </a:lnTo>
                <a:close/>
              </a:path>
            </a:pathLst>
          </a:custGeom>
          <a:blipFill>
            <a:blip r:embed="rId3">
              <a:alphaModFix amt="57000"/>
            </a:blip>
            <a:stretch>
              <a:fillRect/>
            </a:stretch>
          </a:blipFill>
        </p:spPr>
        <p:txBody>
          <a:bodyPr/>
          <a:lstStyle/>
          <a:p>
            <a:endParaRPr lang="it-IT"/>
          </a:p>
        </p:txBody>
      </p:sp>
      <p:sp>
        <p:nvSpPr>
          <p:cNvPr id="5" name="Freeform 5"/>
          <p:cNvSpPr/>
          <p:nvPr/>
        </p:nvSpPr>
        <p:spPr>
          <a:xfrm rot="965189">
            <a:off x="12725560" y="-3788634"/>
            <a:ext cx="7824542" cy="6963843"/>
          </a:xfrm>
          <a:custGeom>
            <a:avLst/>
            <a:gdLst/>
            <a:ahLst/>
            <a:cxnLst/>
            <a:rect l="l" t="t" r="r" b="b"/>
            <a:pathLst>
              <a:path w="7824542" h="6963843">
                <a:moveTo>
                  <a:pt x="0" y="0"/>
                </a:moveTo>
                <a:lnTo>
                  <a:pt x="7824542" y="0"/>
                </a:lnTo>
                <a:lnTo>
                  <a:pt x="7824542" y="6963842"/>
                </a:lnTo>
                <a:lnTo>
                  <a:pt x="0" y="6963842"/>
                </a:lnTo>
                <a:lnTo>
                  <a:pt x="0" y="0"/>
                </a:lnTo>
                <a:close/>
              </a:path>
            </a:pathLst>
          </a:custGeom>
          <a:blipFill>
            <a:blip r:embed="rId4">
              <a:alphaModFix amt="68000"/>
            </a:blip>
            <a:stretch>
              <a:fillRect/>
            </a:stretch>
          </a:blipFill>
        </p:spPr>
        <p:txBody>
          <a:bodyPr/>
          <a:lstStyle/>
          <a:p>
            <a:endParaRPr lang="it-IT"/>
          </a:p>
        </p:txBody>
      </p:sp>
      <p:sp>
        <p:nvSpPr>
          <p:cNvPr id="6" name="Freeform 6"/>
          <p:cNvSpPr/>
          <p:nvPr/>
        </p:nvSpPr>
        <p:spPr>
          <a:xfrm rot="1207755">
            <a:off x="14191714" y="5608759"/>
            <a:ext cx="6135171" cy="7102948"/>
          </a:xfrm>
          <a:custGeom>
            <a:avLst/>
            <a:gdLst/>
            <a:ahLst/>
            <a:cxnLst/>
            <a:rect l="l" t="t" r="r" b="b"/>
            <a:pathLst>
              <a:path w="6135171" h="7102948">
                <a:moveTo>
                  <a:pt x="0" y="0"/>
                </a:moveTo>
                <a:lnTo>
                  <a:pt x="6135172" y="0"/>
                </a:lnTo>
                <a:lnTo>
                  <a:pt x="6135172" y="7102948"/>
                </a:lnTo>
                <a:lnTo>
                  <a:pt x="0" y="7102948"/>
                </a:lnTo>
                <a:lnTo>
                  <a:pt x="0" y="0"/>
                </a:lnTo>
                <a:close/>
              </a:path>
            </a:pathLst>
          </a:custGeom>
          <a:blipFill>
            <a:blip r:embed="rId5"/>
            <a:stretch>
              <a:fillRect/>
            </a:stretch>
          </a:blipFill>
        </p:spPr>
        <p:txBody>
          <a:bodyPr/>
          <a:lstStyle/>
          <a:p>
            <a:endParaRPr lang="it-IT"/>
          </a:p>
        </p:txBody>
      </p:sp>
      <p:grpSp>
        <p:nvGrpSpPr>
          <p:cNvPr id="7" name="Group 7"/>
          <p:cNvGrpSpPr/>
          <p:nvPr/>
        </p:nvGrpSpPr>
        <p:grpSpPr>
          <a:xfrm>
            <a:off x="2358925" y="4122916"/>
            <a:ext cx="13570150" cy="2041168"/>
            <a:chOff x="0" y="0"/>
            <a:chExt cx="18093534" cy="2721557"/>
          </a:xfrm>
        </p:grpSpPr>
        <p:sp>
          <p:nvSpPr>
            <p:cNvPr id="8" name="TextBox 8"/>
            <p:cNvSpPr txBox="1"/>
            <p:nvPr/>
          </p:nvSpPr>
          <p:spPr>
            <a:xfrm>
              <a:off x="0" y="102065"/>
              <a:ext cx="18093534" cy="939844"/>
            </a:xfrm>
            <a:prstGeom prst="rect">
              <a:avLst/>
            </a:prstGeom>
          </p:spPr>
          <p:txBody>
            <a:bodyPr lIns="0" tIns="0" rIns="0" bIns="0" rtlCol="0" anchor="t">
              <a:spAutoFit/>
            </a:bodyPr>
            <a:lstStyle/>
            <a:p>
              <a:pPr algn="ctr">
                <a:lnSpc>
                  <a:spcPts val="5541"/>
                </a:lnSpc>
              </a:pPr>
              <a:r>
                <a:rPr lang="en-US" sz="4695" b="1">
                  <a:solidFill>
                    <a:srgbClr val="FFFFFF"/>
                  </a:solidFill>
                  <a:latin typeface="HK Grotesk Medium"/>
                  <a:ea typeface="HK Grotesk Medium"/>
                  <a:cs typeface="HK Grotesk Medium"/>
                  <a:sym typeface="HK Grotesk Medium"/>
                </a:rPr>
                <a:t>"Inserisci qui una citazione o una frase di valore."</a:t>
              </a:r>
            </a:p>
          </p:txBody>
        </p:sp>
        <p:sp>
          <p:nvSpPr>
            <p:cNvPr id="9" name="TextBox 9"/>
            <p:cNvSpPr txBox="1"/>
            <p:nvPr/>
          </p:nvSpPr>
          <p:spPr>
            <a:xfrm>
              <a:off x="2024162" y="1961345"/>
              <a:ext cx="14045209" cy="755350"/>
            </a:xfrm>
            <a:prstGeom prst="rect">
              <a:avLst/>
            </a:prstGeom>
          </p:spPr>
          <p:txBody>
            <a:bodyPr lIns="0" tIns="0" rIns="0" bIns="0" rtlCol="0" anchor="t">
              <a:spAutoFit/>
            </a:bodyPr>
            <a:lstStyle/>
            <a:p>
              <a:pPr algn="ctr">
                <a:lnSpc>
                  <a:spcPts val="4680"/>
                </a:lnSpc>
              </a:pPr>
              <a:r>
                <a:rPr lang="en-US" sz="3600" b="1">
                  <a:solidFill>
                    <a:srgbClr val="FFFFFF"/>
                  </a:solidFill>
                  <a:latin typeface="Halant Medium"/>
                  <a:ea typeface="Halant Medium"/>
                  <a:cs typeface="Halant Medium"/>
                  <a:sym typeface="Halant Medium"/>
                </a:rPr>
                <a:t>-Citazione</a:t>
              </a:r>
            </a:p>
          </p:txBody>
        </p:sp>
      </p:grpSp>
      <p:sp>
        <p:nvSpPr>
          <p:cNvPr id="10" name="TextBox 10"/>
          <p:cNvSpPr txBox="1"/>
          <p:nvPr/>
        </p:nvSpPr>
        <p:spPr>
          <a:xfrm>
            <a:off x="5280518" y="1216470"/>
            <a:ext cx="7726964" cy="1094797"/>
          </a:xfrm>
          <a:prstGeom prst="rect">
            <a:avLst/>
          </a:prstGeom>
        </p:spPr>
        <p:txBody>
          <a:bodyPr lIns="0" tIns="0" rIns="0" bIns="0" rtlCol="0" anchor="t">
            <a:spAutoFit/>
          </a:bodyPr>
          <a:lstStyle/>
          <a:p>
            <a:pPr algn="ctr">
              <a:lnSpc>
                <a:spcPts val="8581"/>
              </a:lnSpc>
            </a:pPr>
            <a:r>
              <a:rPr lang="en-US" sz="7272" b="1">
                <a:solidFill>
                  <a:srgbClr val="000000"/>
                </a:solidFill>
                <a:latin typeface="HK Grotesk Bold"/>
                <a:ea typeface="HK Grotesk Bold"/>
                <a:cs typeface="HK Grotesk Bold"/>
                <a:sym typeface="HK Grotesk Bold"/>
              </a:rPr>
              <a:t>Ricerca Autonoma</a:t>
            </a:r>
          </a:p>
        </p:txBody>
      </p:sp>
      <p:sp>
        <p:nvSpPr>
          <p:cNvPr id="11" name="TextBox 11"/>
          <p:cNvSpPr txBox="1"/>
          <p:nvPr/>
        </p:nvSpPr>
        <p:spPr>
          <a:xfrm>
            <a:off x="4869878" y="2466527"/>
            <a:ext cx="8548245" cy="2102612"/>
          </a:xfrm>
          <a:prstGeom prst="rect">
            <a:avLst/>
          </a:prstGeom>
        </p:spPr>
        <p:txBody>
          <a:bodyPr lIns="0" tIns="0" rIns="0" bIns="0" rtlCol="0" anchor="t">
            <a:spAutoFit/>
          </a:bodyPr>
          <a:lstStyle/>
          <a:p>
            <a:pPr algn="ctr">
              <a:lnSpc>
                <a:spcPts val="3303"/>
              </a:lnSpc>
            </a:pPr>
            <a:r>
              <a:rPr lang="en-US" sz="2799">
                <a:solidFill>
                  <a:srgbClr val="000000"/>
                </a:solidFill>
                <a:latin typeface="HK Grotesk"/>
                <a:ea typeface="HK Grotesk"/>
                <a:cs typeface="HK Grotesk"/>
                <a:sym typeface="HK Grotesk"/>
              </a:rPr>
              <a:t>Vi invitiamo preliminarmente a cercare dei contesti di tirocinio in totale autonomia, tramite contatti diretti, suggerimenti di altri studenti o studentesse, o attraverso la ricerca online di contesti di vostro interesse.</a:t>
            </a:r>
          </a:p>
        </p:txBody>
      </p:sp>
      <p:sp>
        <p:nvSpPr>
          <p:cNvPr id="12" name="TextBox 12"/>
          <p:cNvSpPr txBox="1"/>
          <p:nvPr/>
        </p:nvSpPr>
        <p:spPr>
          <a:xfrm>
            <a:off x="4869878" y="4721539"/>
            <a:ext cx="8548245" cy="2521712"/>
          </a:xfrm>
          <a:prstGeom prst="rect">
            <a:avLst/>
          </a:prstGeom>
        </p:spPr>
        <p:txBody>
          <a:bodyPr lIns="0" tIns="0" rIns="0" bIns="0" rtlCol="0" anchor="t">
            <a:spAutoFit/>
          </a:bodyPr>
          <a:lstStyle/>
          <a:p>
            <a:pPr algn="ctr">
              <a:lnSpc>
                <a:spcPts val="3303"/>
              </a:lnSpc>
            </a:pPr>
            <a:r>
              <a:rPr lang="en-US" sz="2799">
                <a:solidFill>
                  <a:srgbClr val="000000"/>
                </a:solidFill>
                <a:latin typeface="HK Grotesk"/>
                <a:ea typeface="HK Grotesk"/>
                <a:cs typeface="HK Grotesk"/>
                <a:sym typeface="HK Grotesk"/>
              </a:rPr>
              <a:t>Anche in questo caso, solo dopo aver ricevuto eventuale risposta positiva circa la possibilità di essere accolti per il tirocinio, sentite il referente Erasmus del vostro CdS o i referenti dipartimentali dei programmi Traineeship e Extra-EU per procedere con la compilazione e firma del LAT o LAEX.</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094169">
            <a:off x="-3547673" y="6305083"/>
            <a:ext cx="6176663" cy="5906434"/>
          </a:xfrm>
          <a:custGeom>
            <a:avLst/>
            <a:gdLst/>
            <a:ahLst/>
            <a:cxnLst/>
            <a:rect l="l" t="t" r="r" b="b"/>
            <a:pathLst>
              <a:path w="6176663" h="5906434">
                <a:moveTo>
                  <a:pt x="0" y="0"/>
                </a:moveTo>
                <a:lnTo>
                  <a:pt x="6176662" y="0"/>
                </a:lnTo>
                <a:lnTo>
                  <a:pt x="6176662" y="5906434"/>
                </a:lnTo>
                <a:lnTo>
                  <a:pt x="0" y="5906434"/>
                </a:lnTo>
                <a:lnTo>
                  <a:pt x="0" y="0"/>
                </a:lnTo>
                <a:close/>
              </a:path>
            </a:pathLst>
          </a:custGeom>
          <a:blipFill>
            <a:blip r:embed="rId2"/>
            <a:stretch>
              <a:fillRect/>
            </a:stretch>
          </a:blipFill>
        </p:spPr>
        <p:txBody>
          <a:bodyPr/>
          <a:lstStyle/>
          <a:p>
            <a:endParaRPr lang="it-IT"/>
          </a:p>
        </p:txBody>
      </p:sp>
      <p:sp>
        <p:nvSpPr>
          <p:cNvPr id="3" name="Freeform 3"/>
          <p:cNvSpPr/>
          <p:nvPr/>
        </p:nvSpPr>
        <p:spPr>
          <a:xfrm rot="9440951">
            <a:off x="-957979" y="335262"/>
            <a:ext cx="2207918" cy="2092002"/>
          </a:xfrm>
          <a:custGeom>
            <a:avLst/>
            <a:gdLst/>
            <a:ahLst/>
            <a:cxnLst/>
            <a:rect l="l" t="t" r="r" b="b"/>
            <a:pathLst>
              <a:path w="2207918" h="2092002">
                <a:moveTo>
                  <a:pt x="0" y="0"/>
                </a:moveTo>
                <a:lnTo>
                  <a:pt x="2207919" y="0"/>
                </a:lnTo>
                <a:lnTo>
                  <a:pt x="2207919" y="2092002"/>
                </a:lnTo>
                <a:lnTo>
                  <a:pt x="0" y="2092002"/>
                </a:lnTo>
                <a:lnTo>
                  <a:pt x="0" y="0"/>
                </a:lnTo>
                <a:close/>
              </a:path>
            </a:pathLst>
          </a:custGeom>
          <a:blipFill>
            <a:blip r:embed="rId3"/>
            <a:stretch>
              <a:fillRect/>
            </a:stretch>
          </a:blipFill>
        </p:spPr>
        <p:txBody>
          <a:bodyPr/>
          <a:lstStyle/>
          <a:p>
            <a:endParaRPr lang="it-IT"/>
          </a:p>
        </p:txBody>
      </p:sp>
      <p:sp>
        <p:nvSpPr>
          <p:cNvPr id="4" name="TextBox 4"/>
          <p:cNvSpPr txBox="1"/>
          <p:nvPr/>
        </p:nvSpPr>
        <p:spPr>
          <a:xfrm>
            <a:off x="1782854" y="846437"/>
            <a:ext cx="11628517" cy="1088702"/>
          </a:xfrm>
          <a:prstGeom prst="rect">
            <a:avLst/>
          </a:prstGeom>
        </p:spPr>
        <p:txBody>
          <a:bodyPr lIns="0" tIns="0" rIns="0" bIns="0" rtlCol="0" anchor="t">
            <a:spAutoFit/>
          </a:bodyPr>
          <a:lstStyle/>
          <a:p>
            <a:pPr algn="l">
              <a:lnSpc>
                <a:spcPts val="8673"/>
              </a:lnSpc>
            </a:pPr>
            <a:r>
              <a:rPr lang="en-US" sz="7350" b="1">
                <a:solidFill>
                  <a:srgbClr val="000000"/>
                </a:solidFill>
                <a:latin typeface="HK Grotesk Bold"/>
                <a:ea typeface="HK Grotesk Bold"/>
                <a:cs typeface="HK Grotesk Bold"/>
                <a:sym typeface="HK Grotesk Bold"/>
              </a:rPr>
              <a:t>Ricerca Autonoma</a:t>
            </a:r>
          </a:p>
        </p:txBody>
      </p:sp>
      <p:sp>
        <p:nvSpPr>
          <p:cNvPr id="5" name="Freeform 5"/>
          <p:cNvSpPr/>
          <p:nvPr/>
        </p:nvSpPr>
        <p:spPr>
          <a:xfrm rot="313119">
            <a:off x="13642599" y="-2467623"/>
            <a:ext cx="5583018" cy="5338761"/>
          </a:xfrm>
          <a:custGeom>
            <a:avLst/>
            <a:gdLst/>
            <a:ahLst/>
            <a:cxnLst/>
            <a:rect l="l" t="t" r="r" b="b"/>
            <a:pathLst>
              <a:path w="5583018" h="5338761">
                <a:moveTo>
                  <a:pt x="0" y="0"/>
                </a:moveTo>
                <a:lnTo>
                  <a:pt x="5583018" y="0"/>
                </a:lnTo>
                <a:lnTo>
                  <a:pt x="5583018" y="5338761"/>
                </a:lnTo>
                <a:lnTo>
                  <a:pt x="0" y="5338761"/>
                </a:lnTo>
                <a:lnTo>
                  <a:pt x="0" y="0"/>
                </a:lnTo>
                <a:close/>
              </a:path>
            </a:pathLst>
          </a:custGeom>
          <a:blipFill>
            <a:blip r:embed="rId2"/>
            <a:stretch>
              <a:fillRect/>
            </a:stretch>
          </a:blipFill>
        </p:spPr>
        <p:txBody>
          <a:bodyPr/>
          <a:lstStyle/>
          <a:p>
            <a:endParaRPr lang="it-IT"/>
          </a:p>
        </p:txBody>
      </p:sp>
      <p:sp>
        <p:nvSpPr>
          <p:cNvPr id="6" name="Freeform 6"/>
          <p:cNvSpPr/>
          <p:nvPr/>
        </p:nvSpPr>
        <p:spPr>
          <a:xfrm>
            <a:off x="1524224" y="1381263"/>
            <a:ext cx="13353140" cy="8099912"/>
          </a:xfrm>
          <a:custGeom>
            <a:avLst/>
            <a:gdLst/>
            <a:ahLst/>
            <a:cxnLst/>
            <a:rect l="l" t="t" r="r" b="b"/>
            <a:pathLst>
              <a:path w="13353140" h="8099912">
                <a:moveTo>
                  <a:pt x="0" y="0"/>
                </a:moveTo>
                <a:lnTo>
                  <a:pt x="13353140" y="0"/>
                </a:lnTo>
                <a:lnTo>
                  <a:pt x="13353140" y="8099912"/>
                </a:lnTo>
                <a:lnTo>
                  <a:pt x="0" y="8099912"/>
                </a:lnTo>
                <a:lnTo>
                  <a:pt x="0" y="0"/>
                </a:lnTo>
                <a:close/>
              </a:path>
            </a:pathLst>
          </a:custGeom>
          <a:blipFill>
            <a:blip r:embed="rId4"/>
            <a:stretch>
              <a:fillRect l="-302" r="-302"/>
            </a:stretch>
          </a:blipFill>
        </p:spPr>
        <p:txBody>
          <a:bodyPr/>
          <a:lstStyle/>
          <a:p>
            <a:endParaRPr lang="it-IT"/>
          </a:p>
        </p:txBody>
      </p:sp>
      <p:sp>
        <p:nvSpPr>
          <p:cNvPr id="7" name="TextBox 7"/>
          <p:cNvSpPr txBox="1"/>
          <p:nvPr/>
        </p:nvSpPr>
        <p:spPr>
          <a:xfrm>
            <a:off x="14877364" y="3703257"/>
            <a:ext cx="3113487" cy="4188075"/>
          </a:xfrm>
          <a:prstGeom prst="rect">
            <a:avLst/>
          </a:prstGeom>
        </p:spPr>
        <p:txBody>
          <a:bodyPr lIns="0" tIns="0" rIns="0" bIns="0" rtlCol="0" anchor="t">
            <a:spAutoFit/>
          </a:bodyPr>
          <a:lstStyle/>
          <a:p>
            <a:pPr algn="ctr">
              <a:lnSpc>
                <a:spcPts val="3066"/>
              </a:lnSpc>
              <a:spcBef>
                <a:spcPct val="0"/>
              </a:spcBef>
            </a:pPr>
            <a:r>
              <a:rPr lang="en-US" sz="2598">
                <a:solidFill>
                  <a:srgbClr val="000000"/>
                </a:solidFill>
                <a:latin typeface="Assistant"/>
                <a:ea typeface="Assistant"/>
                <a:cs typeface="Assistant"/>
                <a:sym typeface="Assistant"/>
              </a:rPr>
              <a:t>Vi invitiamo calorosamente a cercare e contattare enti che ritenete possano essere coerenti con il progetto di tirocinio/stage del vostro CdS e che soprattutto siano di vostro interesse!</a:t>
            </a:r>
          </a:p>
        </p:txBody>
      </p:sp>
      <p:sp>
        <p:nvSpPr>
          <p:cNvPr id="8" name="TextBox 8"/>
          <p:cNvSpPr txBox="1"/>
          <p:nvPr/>
        </p:nvSpPr>
        <p:spPr>
          <a:xfrm>
            <a:off x="16434108" y="8735215"/>
            <a:ext cx="1483795" cy="1046170"/>
          </a:xfrm>
          <a:prstGeom prst="rect">
            <a:avLst/>
          </a:prstGeom>
        </p:spPr>
        <p:txBody>
          <a:bodyPr lIns="0" tIns="0" rIns="0" bIns="0" rtlCol="0" anchor="t">
            <a:spAutoFit/>
          </a:bodyPr>
          <a:lstStyle/>
          <a:p>
            <a:pPr marL="0" lvl="0" indent="0" algn="just">
              <a:lnSpc>
                <a:spcPts val="8115"/>
              </a:lnSpc>
              <a:spcBef>
                <a:spcPct val="0"/>
              </a:spcBef>
            </a:pPr>
            <a:r>
              <a:rPr lang="en-US" sz="6877" b="1">
                <a:solidFill>
                  <a:srgbClr val="EB1AA4">
                    <a:alpha val="60000"/>
                  </a:srgbClr>
                </a:solidFill>
                <a:latin typeface="HK Grotesk Bold"/>
                <a:ea typeface="HK Grotesk Bold"/>
                <a:cs typeface="HK Grotesk Bold"/>
                <a:sym typeface="HK Grotesk Bold"/>
              </a:rPr>
              <a:t>08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494633">
            <a:off x="5511362" y="7474469"/>
            <a:ext cx="2604581" cy="2467841"/>
          </a:xfrm>
          <a:custGeom>
            <a:avLst/>
            <a:gdLst/>
            <a:ahLst/>
            <a:cxnLst/>
            <a:rect l="l" t="t" r="r" b="b"/>
            <a:pathLst>
              <a:path w="2604581" h="2467841">
                <a:moveTo>
                  <a:pt x="0" y="0"/>
                </a:moveTo>
                <a:lnTo>
                  <a:pt x="2604581" y="0"/>
                </a:lnTo>
                <a:lnTo>
                  <a:pt x="2604581" y="2467841"/>
                </a:lnTo>
                <a:lnTo>
                  <a:pt x="0" y="2467841"/>
                </a:lnTo>
                <a:lnTo>
                  <a:pt x="0" y="0"/>
                </a:lnTo>
                <a:close/>
              </a:path>
            </a:pathLst>
          </a:custGeom>
          <a:blipFill>
            <a:blip r:embed="rId2"/>
            <a:stretch>
              <a:fillRect/>
            </a:stretch>
          </a:blipFill>
        </p:spPr>
        <p:txBody>
          <a:bodyPr/>
          <a:lstStyle/>
          <a:p>
            <a:endParaRPr lang="it-IT"/>
          </a:p>
        </p:txBody>
      </p:sp>
      <p:sp>
        <p:nvSpPr>
          <p:cNvPr id="3" name="Freeform 3"/>
          <p:cNvSpPr/>
          <p:nvPr/>
        </p:nvSpPr>
        <p:spPr>
          <a:xfrm rot="-9088749">
            <a:off x="1631143" y="-2578373"/>
            <a:ext cx="3903561" cy="3698625"/>
          </a:xfrm>
          <a:custGeom>
            <a:avLst/>
            <a:gdLst/>
            <a:ahLst/>
            <a:cxnLst/>
            <a:rect l="l" t="t" r="r" b="b"/>
            <a:pathLst>
              <a:path w="3903561" h="3698625">
                <a:moveTo>
                  <a:pt x="0" y="0"/>
                </a:moveTo>
                <a:lnTo>
                  <a:pt x="3903562" y="0"/>
                </a:lnTo>
                <a:lnTo>
                  <a:pt x="3903562" y="3698625"/>
                </a:lnTo>
                <a:lnTo>
                  <a:pt x="0" y="3698625"/>
                </a:lnTo>
                <a:lnTo>
                  <a:pt x="0" y="0"/>
                </a:lnTo>
                <a:close/>
              </a:path>
            </a:pathLst>
          </a:custGeom>
          <a:blipFill>
            <a:blip r:embed="rId2"/>
            <a:stretch>
              <a:fillRect/>
            </a:stretch>
          </a:blipFill>
        </p:spPr>
        <p:txBody>
          <a:bodyPr/>
          <a:lstStyle/>
          <a:p>
            <a:endParaRPr lang="it-IT"/>
          </a:p>
        </p:txBody>
      </p:sp>
      <p:sp>
        <p:nvSpPr>
          <p:cNvPr id="4" name="Freeform 4"/>
          <p:cNvSpPr/>
          <p:nvPr/>
        </p:nvSpPr>
        <p:spPr>
          <a:xfrm rot="313119">
            <a:off x="-5035619" y="2671234"/>
            <a:ext cx="8275792" cy="7913726"/>
          </a:xfrm>
          <a:custGeom>
            <a:avLst/>
            <a:gdLst/>
            <a:ahLst/>
            <a:cxnLst/>
            <a:rect l="l" t="t" r="r" b="b"/>
            <a:pathLst>
              <a:path w="8275792" h="7913726">
                <a:moveTo>
                  <a:pt x="0" y="0"/>
                </a:moveTo>
                <a:lnTo>
                  <a:pt x="8275791" y="0"/>
                </a:lnTo>
                <a:lnTo>
                  <a:pt x="8275791" y="7913726"/>
                </a:lnTo>
                <a:lnTo>
                  <a:pt x="0" y="7913726"/>
                </a:lnTo>
                <a:lnTo>
                  <a:pt x="0" y="0"/>
                </a:lnTo>
                <a:close/>
              </a:path>
            </a:pathLst>
          </a:custGeom>
          <a:blipFill>
            <a:blip r:embed="rId3">
              <a:alphaModFix amt="57000"/>
            </a:blip>
            <a:stretch>
              <a:fillRect/>
            </a:stretch>
          </a:blipFill>
        </p:spPr>
        <p:txBody>
          <a:bodyPr/>
          <a:lstStyle/>
          <a:p>
            <a:endParaRPr lang="it-IT"/>
          </a:p>
        </p:txBody>
      </p:sp>
      <p:sp>
        <p:nvSpPr>
          <p:cNvPr id="5" name="Freeform 5"/>
          <p:cNvSpPr/>
          <p:nvPr/>
        </p:nvSpPr>
        <p:spPr>
          <a:xfrm rot="965189">
            <a:off x="12725560" y="-3788634"/>
            <a:ext cx="7824542" cy="6963843"/>
          </a:xfrm>
          <a:custGeom>
            <a:avLst/>
            <a:gdLst/>
            <a:ahLst/>
            <a:cxnLst/>
            <a:rect l="l" t="t" r="r" b="b"/>
            <a:pathLst>
              <a:path w="7824542" h="6963843">
                <a:moveTo>
                  <a:pt x="0" y="0"/>
                </a:moveTo>
                <a:lnTo>
                  <a:pt x="7824542" y="0"/>
                </a:lnTo>
                <a:lnTo>
                  <a:pt x="7824542" y="6963842"/>
                </a:lnTo>
                <a:lnTo>
                  <a:pt x="0" y="6963842"/>
                </a:lnTo>
                <a:lnTo>
                  <a:pt x="0" y="0"/>
                </a:lnTo>
                <a:close/>
              </a:path>
            </a:pathLst>
          </a:custGeom>
          <a:blipFill>
            <a:blip r:embed="rId4">
              <a:alphaModFix amt="68000"/>
            </a:blip>
            <a:stretch>
              <a:fillRect/>
            </a:stretch>
          </a:blipFill>
        </p:spPr>
        <p:txBody>
          <a:bodyPr/>
          <a:lstStyle/>
          <a:p>
            <a:endParaRPr lang="it-IT"/>
          </a:p>
        </p:txBody>
      </p:sp>
      <p:sp>
        <p:nvSpPr>
          <p:cNvPr id="6" name="Freeform 6"/>
          <p:cNvSpPr/>
          <p:nvPr/>
        </p:nvSpPr>
        <p:spPr>
          <a:xfrm rot="1207755">
            <a:off x="14191714" y="5608759"/>
            <a:ext cx="6135171" cy="7102948"/>
          </a:xfrm>
          <a:custGeom>
            <a:avLst/>
            <a:gdLst/>
            <a:ahLst/>
            <a:cxnLst/>
            <a:rect l="l" t="t" r="r" b="b"/>
            <a:pathLst>
              <a:path w="6135171" h="7102948">
                <a:moveTo>
                  <a:pt x="0" y="0"/>
                </a:moveTo>
                <a:lnTo>
                  <a:pt x="6135172" y="0"/>
                </a:lnTo>
                <a:lnTo>
                  <a:pt x="6135172" y="7102948"/>
                </a:lnTo>
                <a:lnTo>
                  <a:pt x="0" y="7102948"/>
                </a:lnTo>
                <a:lnTo>
                  <a:pt x="0" y="0"/>
                </a:lnTo>
                <a:close/>
              </a:path>
            </a:pathLst>
          </a:custGeom>
          <a:blipFill>
            <a:blip r:embed="rId5"/>
            <a:stretch>
              <a:fillRect/>
            </a:stretch>
          </a:blipFill>
        </p:spPr>
        <p:txBody>
          <a:bodyPr/>
          <a:lstStyle/>
          <a:p>
            <a:endParaRPr lang="it-IT"/>
          </a:p>
        </p:txBody>
      </p:sp>
      <p:grpSp>
        <p:nvGrpSpPr>
          <p:cNvPr id="7" name="Group 7"/>
          <p:cNvGrpSpPr/>
          <p:nvPr/>
        </p:nvGrpSpPr>
        <p:grpSpPr>
          <a:xfrm>
            <a:off x="2358925" y="4122916"/>
            <a:ext cx="13570150" cy="2041168"/>
            <a:chOff x="0" y="0"/>
            <a:chExt cx="18093534" cy="2721557"/>
          </a:xfrm>
        </p:grpSpPr>
        <p:sp>
          <p:nvSpPr>
            <p:cNvPr id="8" name="TextBox 8"/>
            <p:cNvSpPr txBox="1"/>
            <p:nvPr/>
          </p:nvSpPr>
          <p:spPr>
            <a:xfrm>
              <a:off x="0" y="102065"/>
              <a:ext cx="18093534" cy="939844"/>
            </a:xfrm>
            <a:prstGeom prst="rect">
              <a:avLst/>
            </a:prstGeom>
          </p:spPr>
          <p:txBody>
            <a:bodyPr lIns="0" tIns="0" rIns="0" bIns="0" rtlCol="0" anchor="t">
              <a:spAutoFit/>
            </a:bodyPr>
            <a:lstStyle/>
            <a:p>
              <a:pPr algn="ctr">
                <a:lnSpc>
                  <a:spcPts val="5541"/>
                </a:lnSpc>
              </a:pPr>
              <a:r>
                <a:rPr lang="en-US" sz="4695" b="1">
                  <a:solidFill>
                    <a:srgbClr val="FFFFFF"/>
                  </a:solidFill>
                  <a:latin typeface="HK Grotesk Medium"/>
                  <a:ea typeface="HK Grotesk Medium"/>
                  <a:cs typeface="HK Grotesk Medium"/>
                  <a:sym typeface="HK Grotesk Medium"/>
                </a:rPr>
                <a:t>"Inserisci qui una citazione o una frase di valore."</a:t>
              </a:r>
            </a:p>
          </p:txBody>
        </p:sp>
        <p:sp>
          <p:nvSpPr>
            <p:cNvPr id="9" name="TextBox 9"/>
            <p:cNvSpPr txBox="1"/>
            <p:nvPr/>
          </p:nvSpPr>
          <p:spPr>
            <a:xfrm>
              <a:off x="2024162" y="1961345"/>
              <a:ext cx="14045209" cy="755350"/>
            </a:xfrm>
            <a:prstGeom prst="rect">
              <a:avLst/>
            </a:prstGeom>
          </p:spPr>
          <p:txBody>
            <a:bodyPr lIns="0" tIns="0" rIns="0" bIns="0" rtlCol="0" anchor="t">
              <a:spAutoFit/>
            </a:bodyPr>
            <a:lstStyle/>
            <a:p>
              <a:pPr algn="ctr">
                <a:lnSpc>
                  <a:spcPts val="4680"/>
                </a:lnSpc>
              </a:pPr>
              <a:r>
                <a:rPr lang="en-US" sz="3600" b="1">
                  <a:solidFill>
                    <a:srgbClr val="FFFFFF"/>
                  </a:solidFill>
                  <a:latin typeface="Halant Medium"/>
                  <a:ea typeface="Halant Medium"/>
                  <a:cs typeface="Halant Medium"/>
                  <a:sym typeface="Halant Medium"/>
                </a:rPr>
                <a:t>-Citazione</a:t>
              </a:r>
            </a:p>
          </p:txBody>
        </p:sp>
      </p:grpSp>
      <p:sp>
        <p:nvSpPr>
          <p:cNvPr id="10" name="TextBox 10"/>
          <p:cNvSpPr txBox="1"/>
          <p:nvPr/>
        </p:nvSpPr>
        <p:spPr>
          <a:xfrm>
            <a:off x="5063862" y="1216470"/>
            <a:ext cx="7726964" cy="1094797"/>
          </a:xfrm>
          <a:prstGeom prst="rect">
            <a:avLst/>
          </a:prstGeom>
        </p:spPr>
        <p:txBody>
          <a:bodyPr lIns="0" tIns="0" rIns="0" bIns="0" rtlCol="0" anchor="t">
            <a:spAutoFit/>
          </a:bodyPr>
          <a:lstStyle/>
          <a:p>
            <a:pPr algn="ctr">
              <a:lnSpc>
                <a:spcPts val="8581"/>
              </a:lnSpc>
            </a:pPr>
            <a:r>
              <a:rPr lang="en-US" sz="7272" b="1">
                <a:solidFill>
                  <a:srgbClr val="000000"/>
                </a:solidFill>
                <a:latin typeface="HK Grotesk Bold"/>
                <a:ea typeface="HK Grotesk Bold"/>
                <a:cs typeface="HK Grotesk Bold"/>
                <a:sym typeface="HK Grotesk Bold"/>
              </a:rPr>
              <a:t>I portali dedicati</a:t>
            </a:r>
          </a:p>
        </p:txBody>
      </p:sp>
      <p:sp>
        <p:nvSpPr>
          <p:cNvPr id="11" name="TextBox 11"/>
          <p:cNvSpPr txBox="1"/>
          <p:nvPr/>
        </p:nvSpPr>
        <p:spPr>
          <a:xfrm>
            <a:off x="4869878" y="2676077"/>
            <a:ext cx="8548245" cy="1683512"/>
          </a:xfrm>
          <a:prstGeom prst="rect">
            <a:avLst/>
          </a:prstGeom>
        </p:spPr>
        <p:txBody>
          <a:bodyPr lIns="0" tIns="0" rIns="0" bIns="0" rtlCol="0" anchor="t">
            <a:spAutoFit/>
          </a:bodyPr>
          <a:lstStyle/>
          <a:p>
            <a:pPr algn="ctr">
              <a:lnSpc>
                <a:spcPts val="3303"/>
              </a:lnSpc>
            </a:pPr>
            <a:r>
              <a:rPr lang="en-US" sz="2799">
                <a:solidFill>
                  <a:srgbClr val="000000"/>
                </a:solidFill>
                <a:latin typeface="HK Grotesk"/>
                <a:ea typeface="HK Grotesk"/>
                <a:cs typeface="HK Grotesk"/>
                <a:sym typeface="HK Grotesk"/>
              </a:rPr>
              <a:t>Nelle prossime pagine trovate sono indicati i principali portali che mettono a disposizione annunci per tirocini e stage da svolgere tramite i programmi Erasmus Traineeship e Extra-EU</a:t>
            </a:r>
          </a:p>
        </p:txBody>
      </p:sp>
      <p:sp>
        <p:nvSpPr>
          <p:cNvPr id="12" name="TextBox 12"/>
          <p:cNvSpPr txBox="1"/>
          <p:nvPr/>
        </p:nvSpPr>
        <p:spPr>
          <a:xfrm>
            <a:off x="4869878" y="4721539"/>
            <a:ext cx="8548245" cy="2521712"/>
          </a:xfrm>
          <a:prstGeom prst="rect">
            <a:avLst/>
          </a:prstGeom>
        </p:spPr>
        <p:txBody>
          <a:bodyPr lIns="0" tIns="0" rIns="0" bIns="0" rtlCol="0" anchor="t">
            <a:spAutoFit/>
          </a:bodyPr>
          <a:lstStyle/>
          <a:p>
            <a:pPr algn="ctr">
              <a:lnSpc>
                <a:spcPts val="3303"/>
              </a:lnSpc>
            </a:pPr>
            <a:r>
              <a:rPr lang="en-US" sz="2799">
                <a:solidFill>
                  <a:srgbClr val="000000"/>
                </a:solidFill>
                <a:latin typeface="HK Grotesk"/>
                <a:ea typeface="HK Grotesk"/>
                <a:cs typeface="HK Grotesk"/>
                <a:sym typeface="HK Grotesk"/>
              </a:rPr>
              <a:t>Potete contattare in autonomia le mete di vostro interesse. Solo dopo aver ricevuto eventuale risposta positiva circa la possibilità di essere accolti per il tirocinio, sentite il referente Erasmus del vostro CdS o i referenti dipartimentali dei programmi Traineeship e Extra-EU</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3370</Words>
  <Application>Microsoft Office PowerPoint</Application>
  <PresentationFormat>Personalizzato</PresentationFormat>
  <Paragraphs>228</Paragraphs>
  <Slides>30</Slides>
  <Notes>0</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30</vt:i4>
      </vt:variant>
    </vt:vector>
  </HeadingPairs>
  <TitlesOfParts>
    <vt:vector size="40" baseType="lpstr">
      <vt:lpstr>Assistant</vt:lpstr>
      <vt:lpstr>Assistant Bold</vt:lpstr>
      <vt:lpstr>HK Grotesk</vt:lpstr>
      <vt:lpstr>Arial</vt:lpstr>
      <vt:lpstr>HK Grotesk Bold</vt:lpstr>
      <vt:lpstr>Halant Medium</vt:lpstr>
      <vt:lpstr>Calibri</vt:lpstr>
      <vt:lpstr>Halant</vt:lpstr>
      <vt:lpstr>HK Grotesk Medium</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Linguaggi Artistici_Presentazione Traineeship e Extra-EU Dipartimento</dc:title>
  <dc:creator>Valentino Zurloni</dc:creator>
  <cp:lastModifiedBy>Valentino Zurloni</cp:lastModifiedBy>
  <cp:revision>1</cp:revision>
  <dcterms:created xsi:type="dcterms:W3CDTF">2006-08-16T00:00:00Z</dcterms:created>
  <dcterms:modified xsi:type="dcterms:W3CDTF">2025-06-10T14:29:25Z</dcterms:modified>
  <dc:identifier>DAGp8qWp94o</dc:identifier>
</cp:coreProperties>
</file>