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7" r:id="rId3"/>
    <p:sldId id="259" r:id="rId4"/>
    <p:sldId id="271" r:id="rId5"/>
    <p:sldId id="262" r:id="rId6"/>
    <p:sldId id="261" r:id="rId7"/>
    <p:sldId id="269" r:id="rId8"/>
    <p:sldId id="267" r:id="rId9"/>
    <p:sldId id="266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32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408E-A68A-469A-8F7F-63677456ACAD}" type="datetimeFigureOut">
              <a:rPr lang="it-IT" smtClean="0"/>
              <a:t>02/07/2025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4194-45DF-45A5-B369-977C47D24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5264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408E-A68A-469A-8F7F-63677456ACAD}" type="datetimeFigureOut">
              <a:rPr lang="it-IT" smtClean="0"/>
              <a:t>02/07/2025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4194-45DF-45A5-B369-977C47D24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1409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408E-A68A-469A-8F7F-63677456ACAD}" type="datetimeFigureOut">
              <a:rPr lang="it-IT" smtClean="0"/>
              <a:t>02/07/2025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4194-45DF-45A5-B369-977C47D24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6629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408E-A68A-469A-8F7F-63677456ACAD}" type="datetimeFigureOut">
              <a:rPr lang="it-IT" smtClean="0"/>
              <a:t>02/07/2025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4194-45DF-45A5-B369-977C47D24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4555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408E-A68A-469A-8F7F-63677456ACAD}" type="datetimeFigureOut">
              <a:rPr lang="it-IT" smtClean="0"/>
              <a:t>02/07/2025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4194-45DF-45A5-B369-977C47D24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5967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408E-A68A-469A-8F7F-63677456ACAD}" type="datetimeFigureOut">
              <a:rPr lang="it-IT" smtClean="0"/>
              <a:t>02/07/2025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4194-45DF-45A5-B369-977C47D24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3282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408E-A68A-469A-8F7F-63677456ACAD}" type="datetimeFigureOut">
              <a:rPr lang="it-IT" smtClean="0"/>
              <a:t>02/07/2025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4194-45DF-45A5-B369-977C47D24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3977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408E-A68A-469A-8F7F-63677456ACAD}" type="datetimeFigureOut">
              <a:rPr lang="it-IT" smtClean="0"/>
              <a:t>02/07/2025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4194-45DF-45A5-B369-977C47D24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388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408E-A68A-469A-8F7F-63677456ACAD}" type="datetimeFigureOut">
              <a:rPr lang="it-IT" smtClean="0"/>
              <a:t>02/07/2025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4194-45DF-45A5-B369-977C47D24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1707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408E-A68A-469A-8F7F-63677456ACAD}" type="datetimeFigureOut">
              <a:rPr lang="it-IT" smtClean="0"/>
              <a:t>02/07/2025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4194-45DF-45A5-B369-977C47D24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2737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408E-A68A-469A-8F7F-63677456ACAD}" type="datetimeFigureOut">
              <a:rPr lang="it-IT" smtClean="0"/>
              <a:t>02/07/2025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4194-45DF-45A5-B369-977C47D24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1391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1408E-A68A-469A-8F7F-63677456ACAD}" type="datetimeFigureOut">
              <a:rPr lang="it-IT" smtClean="0"/>
              <a:t>02/07/2025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54194-45DF-45A5-B369-977C47D24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5648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francesca.raimondo@unimib.i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mib.it/servizi/stage-e-tirocini/stage-e-tirocini-curriculari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513" y="0"/>
            <a:ext cx="6858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tangolo 4"/>
          <p:cNvSpPr/>
          <p:nvPr/>
        </p:nvSpPr>
        <p:spPr>
          <a:xfrm>
            <a:off x="0" y="0"/>
            <a:ext cx="179388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>
              <a:solidFill>
                <a:srgbClr val="E63224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2290" y="437516"/>
            <a:ext cx="8898111" cy="52322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it-IT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TIROCINIO DI TESI</a:t>
            </a:r>
            <a:endParaRPr lang="it-IT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-74815" y="1231712"/>
            <a:ext cx="884474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Aft>
                <a:spcPts val="600"/>
              </a:spcAft>
              <a:buFont typeface="Book Antiqua" pitchFamily="18" charset="0"/>
              <a:buChar char="→"/>
              <a:defRPr/>
            </a:pPr>
            <a:r>
              <a:rPr 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tesi sperimentale basata su un progetto formativo: lavoro di ricerca originale che concorra allo sviluppo delle conoscenze dei settori oggetto del progetto </a:t>
            </a:r>
          </a:p>
          <a:p>
            <a:pPr marL="800100" lvl="1" indent="-342900">
              <a:lnSpc>
                <a:spcPct val="150000"/>
              </a:lnSpc>
              <a:spcAft>
                <a:spcPts val="600"/>
              </a:spcAft>
              <a:buFont typeface="Book Antiqua" pitchFamily="18" charset="0"/>
              <a:buChar char="→"/>
              <a:defRPr/>
            </a:pPr>
            <a:r>
              <a:rPr 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sotto la guida di un docente (relatore) e/o tutor</a:t>
            </a:r>
          </a:p>
          <a:p>
            <a:pPr marL="800100" lvl="1" indent="-342900">
              <a:lnSpc>
                <a:spcPct val="150000"/>
              </a:lnSpc>
              <a:spcAft>
                <a:spcPts val="600"/>
              </a:spcAft>
              <a:buFont typeface="Book Antiqua" pitchFamily="18" charset="0"/>
              <a:buChar char="→"/>
              <a:defRPr/>
            </a:pPr>
            <a:r>
              <a:rPr 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durante il secondo anno di corso</a:t>
            </a:r>
          </a:p>
          <a:p>
            <a:pPr marL="800100" lvl="1" indent="-342900">
              <a:lnSpc>
                <a:spcPct val="150000"/>
              </a:lnSpc>
              <a:spcAft>
                <a:spcPts val="600"/>
              </a:spcAft>
              <a:buFont typeface="Book Antiqua" pitchFamily="18" charset="0"/>
              <a:buChar char="→"/>
              <a:defRPr/>
            </a:pPr>
            <a:r>
              <a:rPr 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durata: a discrezione del relatore/tutor (di solito 12 mesi)</a:t>
            </a:r>
          </a:p>
          <a:p>
            <a:pPr marL="800100" lvl="1" indent="-342900">
              <a:lnSpc>
                <a:spcPct val="150000"/>
              </a:lnSpc>
              <a:spcAft>
                <a:spcPts val="600"/>
              </a:spcAft>
              <a:buFont typeface="Book Antiqua" pitchFamily="18" charset="0"/>
              <a:buChar char="→"/>
              <a:defRPr/>
            </a:pPr>
            <a:r>
              <a:rPr 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prova finale: </a:t>
            </a:r>
          </a:p>
          <a:p>
            <a:pPr marL="1371600" lvl="2" indent="-457200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elaborato scritto (tesi di laurea in lingua italiana o inglese a discrezione dello studente) </a:t>
            </a:r>
          </a:p>
          <a:p>
            <a:pPr marL="1371600" lvl="2" indent="-457200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discussione (in lingua italiana o inglese a discrezione dello studente)</a:t>
            </a:r>
          </a:p>
        </p:txBody>
      </p:sp>
    </p:spTree>
    <p:extLst>
      <p:ext uri="{BB962C8B-B14F-4D97-AF65-F5344CB8AC3E}">
        <p14:creationId xmlns:p14="http://schemas.microsoft.com/office/powerpoint/2010/main" val="190695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513" y="0"/>
            <a:ext cx="6858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tangolo 4"/>
          <p:cNvSpPr/>
          <p:nvPr/>
        </p:nvSpPr>
        <p:spPr>
          <a:xfrm>
            <a:off x="0" y="0"/>
            <a:ext cx="179388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>
              <a:solidFill>
                <a:srgbClr val="E63224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9696" y="479084"/>
            <a:ext cx="8898111" cy="1031051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it-IT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SCELTA E ASSEGNAZIONE </a:t>
            </a:r>
          </a:p>
          <a:p>
            <a:pPr algn="ctr">
              <a:spcAft>
                <a:spcPts val="600"/>
              </a:spcAft>
              <a:defRPr/>
            </a:pPr>
            <a:r>
              <a:rPr lang="it-IT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PROGETTI FORMATIVI</a:t>
            </a:r>
            <a:endParaRPr lang="it-IT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-33138" y="2152995"/>
            <a:ext cx="91440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600"/>
              </a:spcBef>
              <a:spcAft>
                <a:spcPts val="1800"/>
              </a:spcAft>
              <a:defRPr/>
            </a:pPr>
            <a:r>
              <a:rPr lang="it-IT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Pubblicazione proposte di progetti formativi:</a:t>
            </a:r>
          </a:p>
          <a:p>
            <a:pPr marL="800100" lvl="1" indent="-342900">
              <a:spcBef>
                <a:spcPts val="600"/>
              </a:spcBef>
              <a:spcAft>
                <a:spcPts val="1800"/>
              </a:spcAft>
              <a:buFont typeface="Book Antiqua" pitchFamily="18" charset="0"/>
              <a:buChar char="→"/>
              <a:defRPr/>
            </a:pPr>
            <a:r>
              <a:rPr lang="it-IT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gruppi di ricerca del Dipartimento di Medicina e Chirurgia (DMC)</a:t>
            </a:r>
            <a:endParaRPr lang="it-IT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1800"/>
              </a:spcAft>
              <a:buFont typeface="Book Antiqua" pitchFamily="18" charset="0"/>
              <a:buChar char="→"/>
              <a:defRPr/>
            </a:pPr>
            <a:r>
              <a:rPr lang="it-IT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collaborazione con enti </a:t>
            </a:r>
            <a:r>
              <a:rPr 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esterni</a:t>
            </a:r>
          </a:p>
          <a:p>
            <a:pPr marL="800100" lvl="1" indent="-342900">
              <a:spcBef>
                <a:spcPts val="600"/>
              </a:spcBef>
              <a:spcAft>
                <a:spcPts val="1800"/>
              </a:spcAft>
              <a:buFont typeface="Book Antiqua" pitchFamily="18" charset="0"/>
              <a:buChar char="→"/>
              <a:defRPr/>
            </a:pPr>
            <a:r>
              <a:rPr lang="it-IT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collaborazione con enti esteri</a:t>
            </a:r>
          </a:p>
          <a:p>
            <a:pPr lvl="1">
              <a:spcBef>
                <a:spcPts val="600"/>
              </a:spcBef>
              <a:spcAft>
                <a:spcPts val="1800"/>
              </a:spcAft>
              <a:defRPr/>
            </a:pPr>
            <a:endParaRPr lang="it-IT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92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513" y="0"/>
            <a:ext cx="6858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tangolo 4"/>
          <p:cNvSpPr/>
          <p:nvPr/>
        </p:nvSpPr>
        <p:spPr>
          <a:xfrm>
            <a:off x="0" y="0"/>
            <a:ext cx="179388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>
              <a:solidFill>
                <a:srgbClr val="E63224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79390" y="540725"/>
            <a:ext cx="8898111" cy="1031051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it-IT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SCELTA E ASSEGNAZIONE </a:t>
            </a:r>
          </a:p>
          <a:p>
            <a:pPr algn="ctr">
              <a:spcAft>
                <a:spcPts val="600"/>
              </a:spcAft>
              <a:defRPr/>
            </a:pPr>
            <a:r>
              <a:rPr lang="it-IT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PROGETTI FORMATIVI</a:t>
            </a:r>
            <a:endParaRPr lang="it-IT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-166255" y="1838181"/>
            <a:ext cx="893618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PROGETTI PUBBLICATI DOVE?</a:t>
            </a:r>
          </a:p>
          <a:p>
            <a:pPr marL="1257300" lvl="2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Book Antiqua" pitchFamily="18" charset="0"/>
              <a:buChar char="→"/>
              <a:defRPr/>
            </a:pP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file </a:t>
            </a:r>
            <a:r>
              <a:rPr 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condiviso con docenti in modalità Editor e con studenti in modalità 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visione in Informazioni generali su e-learning 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Progetti 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tesi»</a:t>
            </a:r>
            <a:endParaRPr lang="it-IT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57300" lvl="2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Book Antiqua" pitchFamily="18" charset="0"/>
              <a:buChar char="→"/>
              <a:defRPr/>
            </a:pP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file in continuo aggiornamento</a:t>
            </a:r>
          </a:p>
          <a:p>
            <a:pPr lvl="2">
              <a:lnSpc>
                <a:spcPct val="150000"/>
              </a:lnSpc>
              <a:spcBef>
                <a:spcPts val="1800"/>
              </a:spcBef>
              <a:spcAft>
                <a:spcPts val="600"/>
              </a:spcAft>
              <a:defRPr/>
            </a:pP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QUANDO?</a:t>
            </a:r>
          </a:p>
          <a:p>
            <a:pPr marL="1257300" lvl="2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Century Gothic" panose="020B0502020202020204" pitchFamily="34" charset="0"/>
              <a:buChar char="→"/>
              <a:defRPr/>
            </a:pP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appena in elenco saranno presenti almeno 30 proposte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it-IT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35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513" y="0"/>
            <a:ext cx="6858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tangolo 4"/>
          <p:cNvSpPr/>
          <p:nvPr/>
        </p:nvSpPr>
        <p:spPr>
          <a:xfrm>
            <a:off x="0" y="0"/>
            <a:ext cx="179388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>
              <a:solidFill>
                <a:srgbClr val="E63224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79390" y="540725"/>
            <a:ext cx="8898111" cy="1031051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it-IT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SCELTA E ASSEGNAZIONE </a:t>
            </a:r>
          </a:p>
          <a:p>
            <a:pPr algn="ctr">
              <a:spcAft>
                <a:spcPts val="600"/>
              </a:spcAft>
              <a:defRPr/>
            </a:pPr>
            <a:r>
              <a:rPr lang="it-IT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PROGETTI FORMATIVI</a:t>
            </a:r>
            <a:endParaRPr lang="it-IT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-166255" y="1838181"/>
            <a:ext cx="893618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 QUANDO PRENDERE CONTATTI?</a:t>
            </a:r>
          </a:p>
          <a:p>
            <a:pPr marL="1257300" lvl="2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Book Antiqua" pitchFamily="18" charset="0"/>
              <a:buChar char="→"/>
              <a:defRPr/>
            </a:pP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 GIUGNO 2025 in poi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it-IT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72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513" y="0"/>
            <a:ext cx="6858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tangolo 4"/>
          <p:cNvSpPr/>
          <p:nvPr/>
        </p:nvSpPr>
        <p:spPr>
          <a:xfrm>
            <a:off x="0" y="0"/>
            <a:ext cx="179388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>
              <a:solidFill>
                <a:srgbClr val="E63224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-178167" y="1104834"/>
            <a:ext cx="9152313" cy="592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it-IT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Selezione e assegnazione</a:t>
            </a:r>
          </a:p>
          <a:p>
            <a:pPr marL="1257300" lvl="2" indent="-342900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Book Antiqua" pitchFamily="18" charset="0"/>
              <a:buChar char="→"/>
              <a:defRPr/>
            </a:pPr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Gli studenti chiedono colloquio con i relatori/tutor dei progetti di interesse </a:t>
            </a:r>
          </a:p>
          <a:p>
            <a:pPr marL="1257300" lvl="2" indent="-342900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Book Antiqua" pitchFamily="18" charset="0"/>
              <a:buChar char="→"/>
              <a:defRPr/>
            </a:pPr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caso di più richieste per lo stesso progetto, i tutor faranno una selezione secondo criteri scelti dai tutor stessi, e comunicheranno ai candidati l’esito.</a:t>
            </a:r>
          </a:p>
          <a:p>
            <a:pPr marL="1257300" lvl="2" indent="-342900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Book Antiqua" pitchFamily="18" charset="0"/>
              <a:buChar char="→"/>
              <a:defRPr/>
            </a:pPr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Una volta concordata l’assegnazione del progetto formativo, </a:t>
            </a:r>
            <a:r>
              <a:rPr lang="it-IT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 relatore interno dovrà riportare </a:t>
            </a:r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nel file condiviso</a:t>
            </a:r>
            <a:r>
              <a:rPr lang="it-IT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il </a:t>
            </a:r>
            <a:r>
              <a:rPr lang="it-IT" sz="20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numero di matricola dello studente</a:t>
            </a:r>
            <a:r>
              <a:rPr lang="it-IT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(PROPOSTA</a:t>
            </a:r>
            <a:r>
              <a:rPr lang="it-IT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1257300" lvl="2" indent="-342900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Book Antiqua" pitchFamily="18" charset="0"/>
              <a:buChar char="→"/>
              <a:defRPr/>
            </a:pPr>
            <a:r>
              <a:rPr lang="it-IT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Anche gli studenti segnalano a </a:t>
            </a:r>
            <a:r>
              <a:rPr lang="it-IT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francesca.raimondo@unimib.it</a:t>
            </a:r>
            <a:r>
              <a:rPr lang="it-IT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l’avvenuta assegnazione</a:t>
            </a:r>
            <a:endParaRPr lang="it-IT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79390" y="169319"/>
            <a:ext cx="8898111" cy="1031051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it-IT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SCELTA E ASSEGNAZIONE </a:t>
            </a:r>
          </a:p>
          <a:p>
            <a:pPr>
              <a:spcAft>
                <a:spcPts val="600"/>
              </a:spcAft>
              <a:defRPr/>
            </a:pPr>
            <a:r>
              <a:rPr lang="it-IT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PROGETTI FORMATIVI</a:t>
            </a:r>
            <a:endParaRPr lang="it-IT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6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513" y="0"/>
            <a:ext cx="6858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tangolo 4"/>
          <p:cNvSpPr/>
          <p:nvPr/>
        </p:nvSpPr>
        <p:spPr>
          <a:xfrm>
            <a:off x="0" y="0"/>
            <a:ext cx="179388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>
              <a:solidFill>
                <a:srgbClr val="E63224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-335983" y="1154805"/>
            <a:ext cx="9152313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spcAft>
                <a:spcPts val="1800"/>
              </a:spcAft>
              <a:defRPr/>
            </a:pPr>
            <a:r>
              <a:rPr lang="it-IT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Progetti formativi </a:t>
            </a:r>
            <a:r>
              <a:rPr lang="it-IT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 proposti </a:t>
            </a:r>
            <a:r>
              <a:rPr lang="it-IT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 docenti del </a:t>
            </a:r>
            <a:r>
              <a:rPr lang="it-IT" sz="2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CdS</a:t>
            </a:r>
            <a:r>
              <a:rPr lang="it-IT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it-IT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Tesi esterne all’Ateneo</a:t>
            </a:r>
            <a:r>
              <a:rPr lang="it-IT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1257300" lvl="2" indent="-342900" algn="just">
              <a:buFont typeface="Century Gothic" panose="020B0502020202020204" pitchFamily="34" charset="0"/>
              <a:buChar char="→"/>
              <a:defRPr/>
            </a:pPr>
            <a:r>
              <a:rPr lang="it-IT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Proposti </a:t>
            </a:r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dagli studenti contattando direttamente gruppi di ricerca esterni</a:t>
            </a:r>
          </a:p>
          <a:p>
            <a:pPr lvl="2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 richiede: </a:t>
            </a:r>
          </a:p>
          <a:p>
            <a:pPr marL="1257300" lvl="2" indent="-3429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Breve </a:t>
            </a:r>
            <a:r>
              <a:rPr lang="it-IT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CV </a:t>
            </a:r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 tutor esterno</a:t>
            </a:r>
          </a:p>
          <a:p>
            <a:pPr marL="1257300" lvl="2" indent="-3429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it-IT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Documento </a:t>
            </a:r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scritto indicante la motivazione della scelta</a:t>
            </a:r>
          </a:p>
          <a:p>
            <a:pPr marL="1257300" lvl="2" indent="-3429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it-IT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Progetto </a:t>
            </a:r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tesi, con </a:t>
            </a:r>
            <a:r>
              <a:rPr lang="it-IT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tempistiche (vedi Modulo Progetto)</a:t>
            </a:r>
            <a:endParaRPr lang="it-IT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57300" lvl="2" indent="-3429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it-IT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Relatore </a:t>
            </a:r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interno (cercato in autonomia tra i docenti del CCD</a:t>
            </a:r>
            <a:r>
              <a:rPr lang="it-IT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lvl="2" algn="just">
              <a:spcAft>
                <a:spcPts val="600"/>
              </a:spcAft>
              <a:defRPr/>
            </a:pPr>
            <a:r>
              <a:rPr lang="it-IT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Necessaria approvazione da parte della Commissione Valutazione Tesi:</a:t>
            </a:r>
          </a:p>
          <a:p>
            <a:pPr lvl="2" algn="just">
              <a:spcAft>
                <a:spcPts val="600"/>
              </a:spcAft>
              <a:defRPr/>
            </a:pPr>
            <a:r>
              <a:rPr lang="it-IT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Prof.ssa Francesca RE</a:t>
            </a:r>
          </a:p>
          <a:p>
            <a:pPr lvl="2" algn="just">
              <a:spcAft>
                <a:spcPts val="600"/>
              </a:spcAft>
              <a:defRPr/>
            </a:pPr>
            <a:r>
              <a:rPr lang="it-IT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Prof.ssa Raffaella MENEVERI</a:t>
            </a:r>
          </a:p>
          <a:p>
            <a:pPr lvl="2" algn="just">
              <a:spcAft>
                <a:spcPts val="600"/>
              </a:spcAft>
              <a:defRPr/>
            </a:pPr>
            <a:r>
              <a:rPr lang="it-IT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Prof.ssa Silvia BRUNELLI</a:t>
            </a:r>
          </a:p>
          <a:p>
            <a:pPr lvl="2" algn="just">
              <a:spcAft>
                <a:spcPts val="600"/>
              </a:spcAft>
              <a:defRPr/>
            </a:pPr>
            <a:r>
              <a:rPr lang="it-IT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Dott.ssa Francesca RAIMONDO</a:t>
            </a:r>
            <a:endParaRPr lang="it-IT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79390" y="102821"/>
            <a:ext cx="8898111" cy="1031051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it-IT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SCELTA E ASSEGNAZIONE </a:t>
            </a:r>
          </a:p>
          <a:p>
            <a:pPr>
              <a:spcAft>
                <a:spcPts val="600"/>
              </a:spcAft>
              <a:defRPr/>
            </a:pPr>
            <a:r>
              <a:rPr lang="it-IT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PROGETTI FORMATIVI</a:t>
            </a:r>
            <a:endParaRPr lang="it-IT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176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513" y="0"/>
            <a:ext cx="6858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tangolo 4"/>
          <p:cNvSpPr/>
          <p:nvPr/>
        </p:nvSpPr>
        <p:spPr>
          <a:xfrm>
            <a:off x="0" y="0"/>
            <a:ext cx="179388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>
              <a:solidFill>
                <a:srgbClr val="E63224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79390" y="113896"/>
            <a:ext cx="8898111" cy="1031051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it-IT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SCELTA E ASSEGNAZIONE </a:t>
            </a:r>
          </a:p>
          <a:p>
            <a:pPr>
              <a:spcAft>
                <a:spcPts val="600"/>
              </a:spcAft>
              <a:defRPr/>
            </a:pPr>
            <a:r>
              <a:rPr lang="it-IT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PROGETTI FORMATIVI</a:t>
            </a:r>
            <a:endParaRPr lang="it-IT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-114121" y="1784911"/>
            <a:ext cx="8844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Book Antiqua" pitchFamily="18" charset="0"/>
              <a:buChar char="→"/>
              <a:defRPr/>
            </a:pPr>
            <a:r>
              <a:rPr 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Esempio di Modulo progetto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3306" y="792913"/>
            <a:ext cx="4535700" cy="5936801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>
          <a:xfrm>
            <a:off x="-186677" y="5845325"/>
            <a:ext cx="428485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 compilare prima di inviare</a:t>
            </a:r>
          </a:p>
        </p:txBody>
      </p:sp>
      <p:sp>
        <p:nvSpPr>
          <p:cNvPr id="9" name="Parentesi graffa aperta 8"/>
          <p:cNvSpPr/>
          <p:nvPr/>
        </p:nvSpPr>
        <p:spPr>
          <a:xfrm>
            <a:off x="4570254" y="5561215"/>
            <a:ext cx="151375" cy="112221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-186677" y="2613753"/>
            <a:ext cx="4284853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Docente Responsabile o </a:t>
            </a:r>
            <a:r>
              <a:rPr lang="it-IT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RELATORE INTERNO </a:t>
            </a:r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deve essere </a:t>
            </a:r>
            <a:r>
              <a:rPr lang="it-IT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docente del Corso di </a:t>
            </a:r>
            <a:r>
              <a:rPr lang="it-IT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Laurea Magistrale in Biotecnologie Mediche</a:t>
            </a:r>
            <a:endParaRPr lang="it-IT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4593306" y="1230284"/>
            <a:ext cx="4535700" cy="25769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" name="Connettore 2 12"/>
          <p:cNvCxnSpPr/>
          <p:nvPr/>
        </p:nvCxnSpPr>
        <p:spPr>
          <a:xfrm flipH="1">
            <a:off x="3566160" y="1512918"/>
            <a:ext cx="1027146" cy="131341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2044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513" y="0"/>
            <a:ext cx="6858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tangolo 4"/>
          <p:cNvSpPr/>
          <p:nvPr/>
        </p:nvSpPr>
        <p:spPr>
          <a:xfrm>
            <a:off x="0" y="0"/>
            <a:ext cx="179388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>
              <a:solidFill>
                <a:srgbClr val="E63224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-295040" y="1495251"/>
            <a:ext cx="915231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spcAft>
                <a:spcPts val="1800"/>
              </a:spcAft>
              <a:defRPr/>
            </a:pPr>
            <a:r>
              <a:rPr lang="it-IT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Progetti formativi NON proposti da docenti del </a:t>
            </a:r>
            <a:r>
              <a:rPr lang="it-IT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CdS</a:t>
            </a:r>
            <a:r>
              <a:rPr lang="it-IT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it-IT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Tesi esterne all’Ateneo</a:t>
            </a:r>
            <a:r>
              <a:rPr lang="it-IT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lvl="2" algn="just">
              <a:lnSpc>
                <a:spcPct val="150000"/>
              </a:lnSpc>
              <a:defRPr/>
            </a:pPr>
            <a:endParaRPr lang="it-IT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it-IT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 algn="ctr">
              <a:spcAft>
                <a:spcPts val="600"/>
              </a:spcAft>
              <a:defRPr/>
            </a:pPr>
            <a:r>
              <a:rPr lang="it-IT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Attivazione TIROCINIO ESTERNO </a:t>
            </a:r>
          </a:p>
          <a:p>
            <a:pPr lvl="2" algn="ctr">
              <a:spcAft>
                <a:spcPts val="600"/>
              </a:spcAft>
              <a:defRPr/>
            </a:pP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tramite PORTALE STAGE </a:t>
            </a:r>
          </a:p>
          <a:p>
            <a:pPr lvl="2" algn="ctr">
              <a:spcAft>
                <a:spcPts val="600"/>
              </a:spcAft>
              <a:defRPr/>
            </a:pP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Informazioni Ufficio Stage e Tirocini</a:t>
            </a:r>
            <a:endParaRPr lang="it-IT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 algn="ctr">
              <a:spcAft>
                <a:spcPts val="600"/>
              </a:spcAft>
              <a:defRPr/>
            </a:pP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17/10/2024 ore 11</a:t>
            </a:r>
            <a:endParaRPr lang="it-IT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79390" y="102821"/>
            <a:ext cx="8898111" cy="1031051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it-IT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SCELTA E ASSEGNAZIONE </a:t>
            </a:r>
          </a:p>
          <a:p>
            <a:pPr>
              <a:spcAft>
                <a:spcPts val="600"/>
              </a:spcAft>
              <a:defRPr/>
            </a:pPr>
            <a:r>
              <a:rPr lang="it-IT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PROGETTI FORMATIVI</a:t>
            </a:r>
            <a:endParaRPr lang="it-IT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Freccia in giù 2"/>
          <p:cNvSpPr/>
          <p:nvPr/>
        </p:nvSpPr>
        <p:spPr>
          <a:xfrm>
            <a:off x="2446000" y="2825318"/>
            <a:ext cx="4364890" cy="422849"/>
          </a:xfrm>
          <a:prstGeom prst="down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678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513" y="0"/>
            <a:ext cx="6858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tangolo 4"/>
          <p:cNvSpPr/>
          <p:nvPr/>
        </p:nvSpPr>
        <p:spPr>
          <a:xfrm>
            <a:off x="0" y="0"/>
            <a:ext cx="179388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>
              <a:solidFill>
                <a:srgbClr val="E63224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79390" y="540725"/>
            <a:ext cx="8898111" cy="1031051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it-IT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SCELTA E ASSEGNAZIONE </a:t>
            </a:r>
          </a:p>
          <a:p>
            <a:pPr algn="ctr">
              <a:spcAft>
                <a:spcPts val="600"/>
              </a:spcAft>
              <a:defRPr/>
            </a:pPr>
            <a:r>
              <a:rPr lang="it-IT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PROGETTI FORMATIVI</a:t>
            </a:r>
            <a:endParaRPr lang="it-IT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0" y="1875785"/>
            <a:ext cx="8936182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Book Antiqua" pitchFamily="18" charset="0"/>
              <a:buChar char="→"/>
              <a:defRPr/>
            </a:pPr>
            <a:r>
              <a:rPr lang="it-IT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Guida Studenti Assegnazione Tesi</a:t>
            </a:r>
          </a:p>
          <a:p>
            <a:pPr lvl="1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Procedura online:</a:t>
            </a:r>
          </a:p>
          <a:p>
            <a:pPr marL="800100" lvl="1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Relatore interno sceglie lo studente</a:t>
            </a:r>
          </a:p>
          <a:p>
            <a:pPr marL="800100" lvl="1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Studente accetta la scelta inserendo i dati richiesti</a:t>
            </a:r>
          </a:p>
          <a:p>
            <a:pPr lvl="1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Questa procedura è propedeutica alla presentazione domanda di laurea che resta passaggio fondamentale e obbligatorio per il conseguimento del titolo</a:t>
            </a:r>
          </a:p>
        </p:txBody>
      </p:sp>
    </p:spTree>
    <p:extLst>
      <p:ext uri="{BB962C8B-B14F-4D97-AF65-F5344CB8AC3E}">
        <p14:creationId xmlns:p14="http://schemas.microsoft.com/office/powerpoint/2010/main" val="348127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455</Words>
  <Application>Microsoft Office PowerPoint</Application>
  <PresentationFormat>Presentazione su schermo (4:3)</PresentationFormat>
  <Paragraphs>67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7" baseType="lpstr">
      <vt:lpstr>Arial</vt:lpstr>
      <vt:lpstr>Book Antiqua</vt:lpstr>
      <vt:lpstr>Calibri</vt:lpstr>
      <vt:lpstr>Calibri Light</vt:lpstr>
      <vt:lpstr>Century Gothic</vt:lpstr>
      <vt:lpstr>Tahoma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francesca.raimondo</dc:creator>
  <cp:lastModifiedBy>francesca.raimondo</cp:lastModifiedBy>
  <cp:revision>13</cp:revision>
  <dcterms:created xsi:type="dcterms:W3CDTF">2023-10-02T06:41:32Z</dcterms:created>
  <dcterms:modified xsi:type="dcterms:W3CDTF">2025-07-02T05:19:16Z</dcterms:modified>
</cp:coreProperties>
</file>