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426" r:id="rId3"/>
    <p:sldId id="260" r:id="rId4"/>
    <p:sldId id="421" r:id="rId5"/>
    <p:sldId id="422" r:id="rId6"/>
    <p:sldId id="423" r:id="rId7"/>
    <p:sldId id="425" r:id="rId8"/>
    <p:sldId id="437" r:id="rId9"/>
    <p:sldId id="427" r:id="rId10"/>
    <p:sldId id="428" r:id="rId11"/>
    <p:sldId id="429" r:id="rId12"/>
    <p:sldId id="430" r:id="rId13"/>
    <p:sldId id="431" r:id="rId14"/>
    <p:sldId id="432" r:id="rId15"/>
    <p:sldId id="435" r:id="rId16"/>
    <p:sldId id="280" r:id="rId17"/>
    <p:sldId id="433"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7" roundtripDataSignature="AMtx7mg+3oGQhNmMcFii5PES5ogIqXyv5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89710D-F065-417F-AC2E-8A8ECD06E9D1}">
  <a:tblStyle styleId="{C589710D-F065-417F-AC2E-8A8ECD06E9D1}"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A91D2A1-CABB-405D-9CAB-B670B07BF4F8}"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7"/>
    <p:restoredTop sz="92556"/>
  </p:normalViewPr>
  <p:slideViewPr>
    <p:cSldViewPr snapToGrid="0" snapToObjects="1">
      <p:cViewPr varScale="1">
        <p:scale>
          <a:sx n="102" d="100"/>
          <a:sy n="102" d="100"/>
        </p:scale>
        <p:origin x="952"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5568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1532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4796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84324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4" name="Google Shape;24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7803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210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8"/>
        <p:cNvGrpSpPr/>
        <p:nvPr/>
      </p:nvGrpSpPr>
      <p:grpSpPr>
        <a:xfrm>
          <a:off x="0" y="0"/>
          <a:ext cx="0" cy="0"/>
          <a:chOff x="0" y="0"/>
          <a:chExt cx="0" cy="0"/>
        </a:xfrm>
      </p:grpSpPr>
      <p:sp>
        <p:nvSpPr>
          <p:cNvPr id="79" name="Google Shape;79;p3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2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3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3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2"/>
          <p:cNvSpPr>
            <a:spLocks noGrp="1"/>
          </p:cNvSpPr>
          <p:nvPr>
            <p:ph type="pic" idx="2"/>
          </p:nvPr>
        </p:nvSpPr>
        <p:spPr>
          <a:xfrm>
            <a:off x="5183188" y="987425"/>
            <a:ext cx="6172200" cy="4873625"/>
          </a:xfrm>
          <a:prstGeom prst="rect">
            <a:avLst/>
          </a:prstGeom>
          <a:noFill/>
          <a:ln>
            <a:noFill/>
          </a:ln>
        </p:spPr>
      </p:sp>
      <p:sp>
        <p:nvSpPr>
          <p:cNvPr id="68" name="Google Shape;68;p3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1840375" y="1828801"/>
            <a:ext cx="7715445" cy="30469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dk2"/>
                </a:solidFill>
                <a:latin typeface="Calibri"/>
                <a:ea typeface="Calibri"/>
                <a:cs typeface="Calibri"/>
                <a:sym typeface="Calibri"/>
              </a:rPr>
              <a:t>TIROCINI</a:t>
            </a:r>
            <a:endParaRPr dirty="0"/>
          </a:p>
          <a:p>
            <a:pPr marL="0" marR="0" lvl="0" indent="0" algn="ctr" rtl="0">
              <a:spcBef>
                <a:spcPts val="0"/>
              </a:spcBef>
              <a:spcAft>
                <a:spcPts val="0"/>
              </a:spcAft>
              <a:buNone/>
            </a:pPr>
            <a:r>
              <a:rPr lang="en-US" sz="3600" b="1" i="0" u="none" strike="noStrike" cap="none" dirty="0">
                <a:solidFill>
                  <a:schemeClr val="dk2"/>
                </a:solidFill>
                <a:latin typeface="Calibri"/>
                <a:ea typeface="Calibri"/>
                <a:cs typeface="Calibri"/>
                <a:sym typeface="Calibri"/>
              </a:rPr>
              <a:t>Corso di </a:t>
            </a:r>
            <a:r>
              <a:rPr lang="en-US" sz="3600" b="1" i="0" u="none" strike="noStrike" cap="none" dirty="0" err="1">
                <a:solidFill>
                  <a:schemeClr val="dk2"/>
                </a:solidFill>
                <a:latin typeface="Calibri"/>
                <a:ea typeface="Calibri"/>
                <a:cs typeface="Calibri"/>
                <a:sym typeface="Calibri"/>
              </a:rPr>
              <a:t>Laurea</a:t>
            </a:r>
            <a:r>
              <a:rPr lang="en-US" sz="3600" b="1" i="0" u="none" strike="noStrike" cap="none" dirty="0">
                <a:solidFill>
                  <a:schemeClr val="dk2"/>
                </a:solidFill>
                <a:latin typeface="Calibri"/>
                <a:ea typeface="Calibri"/>
                <a:cs typeface="Calibri"/>
                <a:sym typeface="Calibri"/>
              </a:rPr>
              <a:t> </a:t>
            </a:r>
            <a:r>
              <a:rPr lang="en-US" sz="3600" b="1" i="0" u="none" strike="noStrike" cap="none" dirty="0" err="1">
                <a:solidFill>
                  <a:schemeClr val="dk2"/>
                </a:solidFill>
                <a:latin typeface="Calibri"/>
                <a:ea typeface="Calibri"/>
                <a:cs typeface="Calibri"/>
                <a:sym typeface="Calibri"/>
              </a:rPr>
              <a:t>Medicina</a:t>
            </a:r>
            <a:r>
              <a:rPr lang="en-US" sz="3600" b="1" i="0" u="none" strike="noStrike" cap="none" dirty="0">
                <a:solidFill>
                  <a:schemeClr val="dk2"/>
                </a:solidFill>
                <a:latin typeface="Calibri"/>
                <a:ea typeface="Calibri"/>
                <a:cs typeface="Calibri"/>
                <a:sym typeface="Calibri"/>
              </a:rPr>
              <a:t> e </a:t>
            </a:r>
            <a:r>
              <a:rPr lang="en-US" sz="3600" b="1" i="0" u="none" strike="noStrike" cap="none" dirty="0" err="1">
                <a:solidFill>
                  <a:schemeClr val="dk2"/>
                </a:solidFill>
                <a:latin typeface="Calibri"/>
                <a:ea typeface="Calibri"/>
                <a:cs typeface="Calibri"/>
                <a:sym typeface="Calibri"/>
              </a:rPr>
              <a:t>Chirurgia</a:t>
            </a:r>
            <a:endParaRPr dirty="0"/>
          </a:p>
          <a:p>
            <a:pPr marL="0" marR="0" lvl="0" indent="0" algn="ctr" rtl="0">
              <a:spcBef>
                <a:spcPts val="0"/>
              </a:spcBef>
              <a:spcAft>
                <a:spcPts val="0"/>
              </a:spcAft>
              <a:buNone/>
            </a:pPr>
            <a:endParaRPr sz="3600" b="1" i="0" u="none" strike="noStrike" cap="none" dirty="0">
              <a:solidFill>
                <a:schemeClr val="dk2"/>
              </a:solidFill>
              <a:latin typeface="Calibri"/>
              <a:ea typeface="Calibri"/>
              <a:cs typeface="Calibri"/>
              <a:sym typeface="Calibri"/>
            </a:endParaRPr>
          </a:p>
          <a:p>
            <a:pPr marL="0" marR="0" lvl="0" indent="0" algn="ctr" rtl="0">
              <a:spcBef>
                <a:spcPts val="0"/>
              </a:spcBef>
              <a:spcAft>
                <a:spcPts val="0"/>
              </a:spcAft>
              <a:buNone/>
            </a:pPr>
            <a:r>
              <a:rPr lang="en-US" sz="3600" b="1" i="0" u="none" strike="noStrike" cap="none" dirty="0" err="1">
                <a:solidFill>
                  <a:schemeClr val="dk2"/>
                </a:solidFill>
                <a:latin typeface="Calibri"/>
                <a:ea typeface="Calibri"/>
                <a:cs typeface="Calibri"/>
                <a:sym typeface="Calibri"/>
              </a:rPr>
              <a:t>Università</a:t>
            </a:r>
            <a:r>
              <a:rPr lang="en-US" sz="3600" b="1" i="0" u="none" strike="noStrike" cap="none" dirty="0">
                <a:solidFill>
                  <a:schemeClr val="dk2"/>
                </a:solidFill>
                <a:latin typeface="Calibri"/>
                <a:ea typeface="Calibri"/>
                <a:cs typeface="Calibri"/>
                <a:sym typeface="Calibri"/>
              </a:rPr>
              <a:t> </a:t>
            </a:r>
            <a:r>
              <a:rPr lang="en-US" sz="3600" b="1" i="0" u="none" strike="noStrike" cap="none" dirty="0" err="1">
                <a:solidFill>
                  <a:schemeClr val="dk2"/>
                </a:solidFill>
                <a:latin typeface="Calibri"/>
                <a:ea typeface="Calibri"/>
                <a:cs typeface="Calibri"/>
                <a:sym typeface="Calibri"/>
              </a:rPr>
              <a:t>degli</a:t>
            </a:r>
            <a:r>
              <a:rPr lang="en-US" sz="3600" b="1" i="0" u="none" strike="noStrike" cap="none" dirty="0">
                <a:solidFill>
                  <a:schemeClr val="dk2"/>
                </a:solidFill>
                <a:latin typeface="Calibri"/>
                <a:ea typeface="Calibri"/>
                <a:cs typeface="Calibri"/>
                <a:sym typeface="Calibri"/>
              </a:rPr>
              <a:t> </a:t>
            </a:r>
            <a:r>
              <a:rPr lang="en-US" sz="3600" b="1" i="0" u="none" strike="noStrike" cap="none" dirty="0" err="1">
                <a:solidFill>
                  <a:schemeClr val="dk2"/>
                </a:solidFill>
                <a:latin typeface="Calibri"/>
                <a:ea typeface="Calibri"/>
                <a:cs typeface="Calibri"/>
                <a:sym typeface="Calibri"/>
              </a:rPr>
              <a:t>Studi</a:t>
            </a:r>
            <a:r>
              <a:rPr lang="en-US" sz="3600" b="1" i="0" u="none" strike="noStrike" cap="none" dirty="0">
                <a:solidFill>
                  <a:schemeClr val="dk2"/>
                </a:solidFill>
                <a:latin typeface="Calibri"/>
                <a:ea typeface="Calibri"/>
                <a:cs typeface="Calibri"/>
                <a:sym typeface="Calibri"/>
              </a:rPr>
              <a:t> di Milano Bicocca</a:t>
            </a:r>
            <a:endParaRPr dirty="0"/>
          </a:p>
          <a:p>
            <a:pPr marL="0" marR="0" lvl="0" indent="0" algn="ctr" rtl="0">
              <a:spcBef>
                <a:spcPts val="0"/>
              </a:spcBef>
              <a:spcAft>
                <a:spcPts val="0"/>
              </a:spcAft>
              <a:buNone/>
            </a:pPr>
            <a:r>
              <a:rPr lang="en-US" sz="3600" b="1" i="0" u="none" strike="noStrike" cap="none" dirty="0" err="1">
                <a:solidFill>
                  <a:schemeClr val="dk2"/>
                </a:solidFill>
                <a:latin typeface="Calibri"/>
                <a:ea typeface="Calibri"/>
                <a:cs typeface="Calibri"/>
                <a:sym typeface="Calibri"/>
              </a:rPr>
              <a:t>a.a.</a:t>
            </a:r>
            <a:r>
              <a:rPr lang="en-US" sz="3600" b="1" i="0" u="none" strike="noStrike" cap="none" dirty="0">
                <a:solidFill>
                  <a:schemeClr val="dk2"/>
                </a:solidFill>
                <a:latin typeface="Calibri"/>
                <a:ea typeface="Calibri"/>
                <a:cs typeface="Calibri"/>
                <a:sym typeface="Calibri"/>
              </a:rPr>
              <a:t> 2025/26</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16"/>
          <p:cNvSpPr txBox="1"/>
          <p:nvPr/>
        </p:nvSpPr>
        <p:spPr>
          <a:xfrm>
            <a:off x="0" y="1593193"/>
            <a:ext cx="12192000" cy="470894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44546A"/>
              </a:buClr>
              <a:buSzPts val="3200"/>
              <a:buFont typeface="Calibri"/>
              <a:buNone/>
            </a:pP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Ogni</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anno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nel</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mese di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giugno</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vi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verrà</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richiesto</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di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rispondere</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 un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questionario</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ai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fini</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della</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vostra</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assegnazione</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a una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sede</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e a un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periodo</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 di </a:t>
            </a:r>
            <a:r>
              <a:rPr lang="en-US" sz="28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tirocinio</a:t>
            </a:r>
            <a:r>
              <a:rPr lang="en-US" sz="2800" b="0" i="0" u="none" strike="noStrike" cap="none" dirty="0">
                <a:solidFill>
                  <a:srgbClr val="44546A"/>
                </a:solidFill>
                <a:latin typeface="Calibri" panose="020F0502020204030204" pitchFamily="34" charset="0"/>
                <a:ea typeface="Calibri"/>
                <a:cs typeface="Calibri" panose="020F0502020204030204" pitchFamily="34" charset="0"/>
                <a:sym typeface="Calibri"/>
              </a:rPr>
              <a:t>:</a:t>
            </a:r>
            <a:endParaRPr sz="2800" dirty="0">
              <a:latin typeface="Calibri" panose="020F0502020204030204" pitchFamily="34" charset="0"/>
              <a:cs typeface="Calibri" panose="020F0502020204030204" pitchFamily="34" charset="0"/>
            </a:endParaRPr>
          </a:p>
          <a:p>
            <a:pPr marL="457200" marR="0" lvl="0" indent="-457200" algn="just" rtl="0">
              <a:lnSpc>
                <a:spcPct val="100000"/>
              </a:lnSpc>
              <a:spcBef>
                <a:spcPts val="0"/>
              </a:spcBef>
              <a:spcAft>
                <a:spcPts val="0"/>
              </a:spcAft>
              <a:buClr>
                <a:srgbClr val="44546A"/>
              </a:buClr>
              <a:buSzPts val="2800"/>
              <a:buFont typeface="Arial"/>
              <a:buChar char="•"/>
            </a:pP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In quale Gruppo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ovvero</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 in quale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periodo</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a:t>
            </a:r>
            <a:endParaRPr sz="2400" dirty="0">
              <a:latin typeface="Calibri" panose="020F0502020204030204" pitchFamily="34" charset="0"/>
              <a:cs typeface="Calibri" panose="020F0502020204030204" pitchFamily="34" charset="0"/>
            </a:endParaRPr>
          </a:p>
          <a:p>
            <a:pPr marL="457200" marR="0" lvl="0" indent="-457200" algn="just" rtl="0">
              <a:lnSpc>
                <a:spcPct val="100000"/>
              </a:lnSpc>
              <a:spcBef>
                <a:spcPts val="0"/>
              </a:spcBef>
              <a:spcAft>
                <a:spcPts val="0"/>
              </a:spcAft>
              <a:buClr>
                <a:srgbClr val="44546A"/>
              </a:buClr>
              <a:buSzPts val="2800"/>
              <a:buFont typeface="Arial"/>
              <a:buChar char="•"/>
            </a:pP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Presso</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 quale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Sede</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ospedale</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reparto</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a:t>
            </a:r>
            <a:endParaRPr sz="2400" dirty="0">
              <a:latin typeface="Calibri" panose="020F0502020204030204" pitchFamily="34" charset="0"/>
              <a:cs typeface="Calibri" panose="020F0502020204030204" pitchFamily="34" charset="0"/>
            </a:endParaRPr>
          </a:p>
          <a:p>
            <a:pPr marL="457200" marR="0" lvl="0" indent="-457200" algn="just" rtl="0">
              <a:lnSpc>
                <a:spcPct val="100000"/>
              </a:lnSpc>
              <a:spcBef>
                <a:spcPts val="0"/>
              </a:spcBef>
              <a:spcAft>
                <a:spcPts val="0"/>
              </a:spcAft>
              <a:buClr>
                <a:srgbClr val="44546A"/>
              </a:buClr>
              <a:buSzPts val="2800"/>
              <a:buFont typeface="Arial"/>
              <a:buChar char="•"/>
            </a:pP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Privilegiate</a:t>
            </a:r>
            <a:r>
              <a:rPr lang="en-US" sz="2400" b="0" i="0" u="none" strike="noStrike" cap="none" dirty="0">
                <a:solidFill>
                  <a:srgbClr val="44546A"/>
                </a:solidFill>
                <a:latin typeface="Calibri" panose="020F0502020204030204" pitchFamily="34" charset="0"/>
                <a:ea typeface="Calibri"/>
                <a:cs typeface="Calibri" panose="020F0502020204030204" pitchFamily="34" charset="0"/>
                <a:sym typeface="Calibri"/>
              </a:rPr>
              <a:t> il Gruppo o la </a:t>
            </a:r>
            <a:r>
              <a:rPr lang="en-US" sz="2400" b="0" i="0" u="none" strike="noStrike" cap="none" dirty="0" err="1">
                <a:solidFill>
                  <a:srgbClr val="44546A"/>
                </a:solidFill>
                <a:latin typeface="Calibri" panose="020F0502020204030204" pitchFamily="34" charset="0"/>
                <a:ea typeface="Calibri"/>
                <a:cs typeface="Calibri" panose="020F0502020204030204" pitchFamily="34" charset="0"/>
                <a:sym typeface="Calibri"/>
              </a:rPr>
              <a:t>Sede</a:t>
            </a:r>
            <a:r>
              <a:rPr lang="en-US" sz="2800" b="0" i="0" u="none" strike="noStrike" cap="none" dirty="0">
                <a:solidFill>
                  <a:srgbClr val="44546A"/>
                </a:solidFill>
                <a:latin typeface="Calibri"/>
                <a:ea typeface="Calibri"/>
                <a:cs typeface="Calibri"/>
                <a:sym typeface="Calibri"/>
              </a:rPr>
              <a:t>?</a:t>
            </a:r>
            <a:endParaRPr dirty="0"/>
          </a:p>
          <a:p>
            <a:pPr marL="457200" marR="0" lvl="0" indent="-279400" algn="just" rtl="0">
              <a:lnSpc>
                <a:spcPct val="100000"/>
              </a:lnSpc>
              <a:spcBef>
                <a:spcPts val="0"/>
              </a:spcBef>
              <a:spcAft>
                <a:spcPts val="0"/>
              </a:spcAft>
              <a:buClr>
                <a:schemeClr val="dk1"/>
              </a:buClr>
              <a:buSzPts val="2800"/>
              <a:buFont typeface="Arial"/>
              <a:buNone/>
            </a:pPr>
            <a:endParaRPr sz="2800" b="0" i="0" u="none" strike="noStrike" cap="none" dirty="0">
              <a:solidFill>
                <a:srgbClr val="44546A"/>
              </a:solidFill>
              <a:latin typeface="Calibri"/>
              <a:ea typeface="Calibri"/>
              <a:cs typeface="Calibri"/>
              <a:sym typeface="Calibri"/>
            </a:endParaRPr>
          </a:p>
          <a:p>
            <a:pPr marL="457200" marR="0" lvl="0" indent="-279400" algn="just" rtl="0">
              <a:lnSpc>
                <a:spcPct val="100000"/>
              </a:lnSpc>
              <a:spcBef>
                <a:spcPts val="0"/>
              </a:spcBef>
              <a:spcAft>
                <a:spcPts val="0"/>
              </a:spcAft>
              <a:buClr>
                <a:schemeClr val="dk1"/>
              </a:buClr>
              <a:buSzPts val="2800"/>
              <a:buFont typeface="Arial"/>
              <a:buNone/>
            </a:pPr>
            <a:endParaRPr sz="2800" b="0" i="0" u="none" strike="noStrike" cap="none" dirty="0">
              <a:solidFill>
                <a:srgbClr val="44546A"/>
              </a:solidFill>
              <a:latin typeface="Calibri"/>
              <a:ea typeface="Calibri"/>
              <a:cs typeface="Calibri"/>
              <a:sym typeface="Calibri"/>
            </a:endParaRPr>
          </a:p>
          <a:p>
            <a:pPr marL="0" marR="0" lvl="0" indent="0" algn="just" rtl="0">
              <a:lnSpc>
                <a:spcPct val="100000"/>
              </a:lnSpc>
              <a:spcBef>
                <a:spcPts val="0"/>
              </a:spcBef>
              <a:spcAft>
                <a:spcPts val="0"/>
              </a:spcAft>
              <a:buClr>
                <a:srgbClr val="44546A"/>
              </a:buClr>
              <a:buSzPts val="2800"/>
              <a:buFont typeface="Calibri"/>
              <a:buNone/>
            </a:pPr>
            <a:r>
              <a:rPr lang="en-US" sz="2800" b="0" i="0" u="none" strike="noStrike" cap="none" dirty="0" err="1">
                <a:solidFill>
                  <a:srgbClr val="44546A"/>
                </a:solidFill>
                <a:latin typeface="Calibri"/>
                <a:ea typeface="Calibri"/>
                <a:cs typeface="Calibri"/>
                <a:sym typeface="Calibri"/>
              </a:rPr>
              <a:t>L’assegnazione</a:t>
            </a:r>
            <a:r>
              <a:rPr lang="en-US" sz="2800" b="0" i="0" u="none" strike="noStrike" cap="none" dirty="0">
                <a:solidFill>
                  <a:srgbClr val="44546A"/>
                </a:solidFill>
                <a:latin typeface="Calibri"/>
                <a:ea typeface="Calibri"/>
                <a:cs typeface="Calibri"/>
                <a:sym typeface="Calibri"/>
              </a:rPr>
              <a:t> al </a:t>
            </a:r>
            <a:r>
              <a:rPr lang="en-US" sz="2800" dirty="0">
                <a:solidFill>
                  <a:srgbClr val="44546A"/>
                </a:solidFill>
                <a:latin typeface="Calibri"/>
                <a:ea typeface="Calibri"/>
                <a:cs typeface="Calibri"/>
                <a:sym typeface="Calibri"/>
              </a:rPr>
              <a:t>G</a:t>
            </a:r>
            <a:r>
              <a:rPr lang="en-US" sz="2800" b="0" i="0" u="none" strike="noStrike" cap="none" dirty="0">
                <a:solidFill>
                  <a:srgbClr val="44546A"/>
                </a:solidFill>
                <a:latin typeface="Calibri"/>
                <a:ea typeface="Calibri"/>
                <a:cs typeface="Calibri"/>
                <a:sym typeface="Calibri"/>
              </a:rPr>
              <a:t>ruppo e </a:t>
            </a:r>
            <a:r>
              <a:rPr lang="en-US" sz="2800" b="0" i="0" u="none" strike="noStrike" cap="none" dirty="0" err="1">
                <a:solidFill>
                  <a:srgbClr val="44546A"/>
                </a:solidFill>
                <a:latin typeface="Calibri"/>
                <a:ea typeface="Calibri"/>
                <a:cs typeface="Calibri"/>
                <a:sym typeface="Calibri"/>
              </a:rPr>
              <a:t>alla</a:t>
            </a:r>
            <a:r>
              <a:rPr lang="en-US" sz="2800" b="0" i="0" u="none" strike="noStrike" cap="none" dirty="0">
                <a:solidFill>
                  <a:srgbClr val="44546A"/>
                </a:solidFill>
                <a:latin typeface="Calibri"/>
                <a:ea typeface="Calibri"/>
                <a:cs typeface="Calibri"/>
                <a:sym typeface="Calibri"/>
              </a:rPr>
              <a:t> </a:t>
            </a:r>
            <a:r>
              <a:rPr lang="en-US" sz="2800" dirty="0" err="1">
                <a:solidFill>
                  <a:srgbClr val="44546A"/>
                </a:solidFill>
                <a:latin typeface="Calibri"/>
                <a:ea typeface="Calibri"/>
                <a:cs typeface="Calibri"/>
                <a:sym typeface="Calibri"/>
              </a:rPr>
              <a:t>S</a:t>
            </a:r>
            <a:r>
              <a:rPr lang="en-US" sz="2800" b="0" i="0" u="none" strike="noStrike" cap="none" dirty="0" err="1">
                <a:solidFill>
                  <a:srgbClr val="44546A"/>
                </a:solidFill>
                <a:latin typeface="Calibri"/>
                <a:ea typeface="Calibri"/>
                <a:cs typeface="Calibri"/>
                <a:sym typeface="Calibri"/>
              </a:rPr>
              <a:t>ede</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relativamente</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allo</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svolgimento</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dei</a:t>
            </a:r>
            <a:r>
              <a:rPr lang="en-US" sz="2800" b="0" i="0" u="none" strike="noStrike" cap="none" dirty="0">
                <a:solidFill>
                  <a:srgbClr val="44546A"/>
                </a:solidFill>
                <a:latin typeface="Calibri"/>
                <a:ea typeface="Calibri"/>
                <a:cs typeface="Calibri"/>
                <a:sym typeface="Calibri"/>
              </a:rPr>
              <a:t> </a:t>
            </a:r>
            <a:r>
              <a:rPr lang="en-US" sz="2800" dirty="0" err="1">
                <a:solidFill>
                  <a:srgbClr val="44546A"/>
                </a:solidFill>
                <a:latin typeface="Calibri"/>
                <a:ea typeface="Calibri"/>
                <a:cs typeface="Calibri"/>
                <a:sym typeface="Calibri"/>
              </a:rPr>
              <a:t>T</a:t>
            </a:r>
            <a:r>
              <a:rPr lang="en-US" sz="2800" b="0" i="0" u="none" strike="noStrike" cap="none" dirty="0" err="1">
                <a:solidFill>
                  <a:srgbClr val="44546A"/>
                </a:solidFill>
                <a:latin typeface="Calibri"/>
                <a:ea typeface="Calibri"/>
                <a:cs typeface="Calibri"/>
                <a:sym typeface="Calibri"/>
              </a:rPr>
              <a:t>irocini</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durante</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tutto</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l’anno</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accademico</a:t>
            </a:r>
            <a:r>
              <a:rPr lang="en-US" sz="2800"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compatibilmente</a:t>
            </a:r>
            <a:r>
              <a:rPr lang="en-US" sz="2800" b="0" i="0" u="none" strike="noStrike" cap="none" dirty="0">
                <a:solidFill>
                  <a:srgbClr val="44546A"/>
                </a:solidFill>
                <a:latin typeface="Calibri"/>
                <a:ea typeface="Calibri"/>
                <a:cs typeface="Calibri"/>
                <a:sym typeface="Calibri"/>
              </a:rPr>
              <a:t> con il </a:t>
            </a:r>
            <a:r>
              <a:rPr lang="en-US" sz="2800" b="0" i="0" u="none" strike="noStrike" cap="none" dirty="0" err="1">
                <a:solidFill>
                  <a:srgbClr val="44546A"/>
                </a:solidFill>
                <a:latin typeface="Calibri"/>
                <a:ea typeface="Calibri"/>
                <a:cs typeface="Calibri"/>
                <a:sym typeface="Calibri"/>
              </a:rPr>
              <a:t>numero</a:t>
            </a:r>
            <a:r>
              <a:rPr lang="en-US" sz="2800" b="0" i="0" u="none" strike="noStrike" cap="none" dirty="0">
                <a:solidFill>
                  <a:srgbClr val="44546A"/>
                </a:solidFill>
                <a:latin typeface="Calibri"/>
                <a:ea typeface="Calibri"/>
                <a:cs typeface="Calibri"/>
                <a:sym typeface="Calibri"/>
              </a:rPr>
              <a:t> di </a:t>
            </a:r>
            <a:r>
              <a:rPr lang="en-US" sz="2800" b="0" i="0" u="none" strike="noStrike" cap="none" dirty="0" err="1">
                <a:solidFill>
                  <a:srgbClr val="44546A"/>
                </a:solidFill>
                <a:latin typeface="Calibri"/>
                <a:ea typeface="Calibri"/>
                <a:cs typeface="Calibri"/>
                <a:sym typeface="Calibri"/>
              </a:rPr>
              <a:t>posti</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disponibili</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nelle</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strutture</a:t>
            </a:r>
            <a:r>
              <a:rPr lang="en-US" sz="2800" b="0" i="0" u="none" strike="noStrike" cap="none" dirty="0">
                <a:solidFill>
                  <a:srgbClr val="44546A"/>
                </a:solidFill>
                <a:latin typeface="Calibri"/>
                <a:ea typeface="Calibri"/>
                <a:cs typeface="Calibri"/>
                <a:sym typeface="Calibri"/>
              </a:rPr>
              <a:t> in </a:t>
            </a:r>
            <a:r>
              <a:rPr lang="en-US" sz="2800" b="0" i="0" u="none" strike="noStrike" cap="none" dirty="0" err="1">
                <a:solidFill>
                  <a:srgbClr val="44546A"/>
                </a:solidFill>
                <a:latin typeface="Calibri"/>
                <a:ea typeface="Calibri"/>
                <a:cs typeface="Calibri"/>
                <a:sym typeface="Calibri"/>
              </a:rPr>
              <a:t>ciascun</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periodo</a:t>
            </a:r>
            <a:r>
              <a:rPr lang="en-US" sz="2800" b="0" i="0" u="none" strike="noStrike" cap="none" dirty="0">
                <a:solidFill>
                  <a:srgbClr val="44546A"/>
                </a:solidFill>
                <a:latin typeface="Calibri"/>
                <a:ea typeface="Calibri"/>
                <a:cs typeface="Calibri"/>
                <a:sym typeface="Calibri"/>
              </a:rPr>
              <a:t>, vi </a:t>
            </a:r>
            <a:r>
              <a:rPr lang="en-US" sz="2800" b="0" i="0" u="none" strike="noStrike" cap="none" dirty="0" err="1">
                <a:solidFill>
                  <a:srgbClr val="44546A"/>
                </a:solidFill>
                <a:latin typeface="Calibri"/>
                <a:ea typeface="Calibri"/>
                <a:cs typeface="Calibri"/>
                <a:sym typeface="Calibri"/>
              </a:rPr>
              <a:t>verrà</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comunicata</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entro</a:t>
            </a:r>
            <a:r>
              <a:rPr lang="en-US" sz="2800" b="0" i="0" u="none" strike="noStrike" cap="none" dirty="0">
                <a:solidFill>
                  <a:srgbClr val="44546A"/>
                </a:solidFill>
                <a:latin typeface="Calibri"/>
                <a:ea typeface="Calibri"/>
                <a:cs typeface="Calibri"/>
                <a:sym typeface="Calibri"/>
              </a:rPr>
              <a:t> fine </a:t>
            </a:r>
            <a:r>
              <a:rPr lang="en-US" sz="2800" b="0" i="0" u="none" strike="noStrike" cap="none" dirty="0" err="1">
                <a:solidFill>
                  <a:srgbClr val="44546A"/>
                </a:solidFill>
                <a:latin typeface="Calibri"/>
                <a:ea typeface="Calibri"/>
                <a:cs typeface="Calibri"/>
                <a:sym typeface="Calibri"/>
              </a:rPr>
              <a:t>luglio</a:t>
            </a:r>
            <a:r>
              <a:rPr lang="en-US" sz="2800" b="0" i="0" u="none" strike="noStrike" cap="none" dirty="0">
                <a:solidFill>
                  <a:srgbClr val="44546A"/>
                </a:solidFill>
                <a:latin typeface="Calibri"/>
                <a:ea typeface="Calibri"/>
                <a:cs typeface="Calibri"/>
                <a:sym typeface="Calibri"/>
              </a:rPr>
              <a:t> per </a:t>
            </a:r>
            <a:r>
              <a:rPr lang="en-US" sz="2800" b="0" i="0" u="none" strike="noStrike" cap="none" dirty="0" err="1">
                <a:solidFill>
                  <a:srgbClr val="44546A"/>
                </a:solidFill>
                <a:latin typeface="Calibri"/>
                <a:ea typeface="Calibri"/>
                <a:cs typeface="Calibri"/>
                <a:sym typeface="Calibri"/>
              </a:rPr>
              <a:t>l’inizio</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dei</a:t>
            </a:r>
            <a:r>
              <a:rPr lang="en-US" sz="2800" b="0" i="0" u="none" strike="noStrike" cap="none" dirty="0">
                <a:solidFill>
                  <a:srgbClr val="44546A"/>
                </a:solidFill>
                <a:latin typeface="Calibri"/>
                <a:ea typeface="Calibri"/>
                <a:cs typeface="Calibri"/>
                <a:sym typeface="Calibri"/>
              </a:rPr>
              <a:t> </a:t>
            </a:r>
            <a:r>
              <a:rPr lang="en-US" sz="2800" b="0" i="0" u="none" strike="noStrike" cap="none" dirty="0" err="1">
                <a:solidFill>
                  <a:srgbClr val="44546A"/>
                </a:solidFill>
                <a:latin typeface="Calibri"/>
                <a:ea typeface="Calibri"/>
                <a:cs typeface="Calibri"/>
                <a:sym typeface="Calibri"/>
              </a:rPr>
              <a:t>Tirocini</a:t>
            </a:r>
            <a:r>
              <a:rPr lang="en-US" sz="2800" b="0" i="0" u="none" strike="noStrike" cap="none" dirty="0">
                <a:solidFill>
                  <a:srgbClr val="44546A"/>
                </a:solidFill>
                <a:latin typeface="Calibri"/>
                <a:ea typeface="Calibri"/>
                <a:cs typeface="Calibri"/>
                <a:sym typeface="Calibri"/>
              </a:rPr>
              <a:t> in </a:t>
            </a:r>
            <a:r>
              <a:rPr lang="en-US" sz="2800" b="0" i="0" u="none" strike="noStrike" cap="none" dirty="0" err="1">
                <a:solidFill>
                  <a:srgbClr val="44546A"/>
                </a:solidFill>
                <a:latin typeface="Calibri"/>
                <a:ea typeface="Calibri"/>
                <a:cs typeface="Calibri"/>
                <a:sym typeface="Calibri"/>
              </a:rPr>
              <a:t>settembre</a:t>
            </a:r>
            <a:endParaRPr dirty="0"/>
          </a:p>
        </p:txBody>
      </p:sp>
      <p:sp>
        <p:nvSpPr>
          <p:cNvPr id="279" name="Google Shape;279;p16"/>
          <p:cNvSpPr txBox="1"/>
          <p:nvPr/>
        </p:nvSpPr>
        <p:spPr>
          <a:xfrm>
            <a:off x="2766409" y="0"/>
            <a:ext cx="6887142"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44546A"/>
              </a:buClr>
              <a:buSzPts val="4000"/>
              <a:buFont typeface="Calibri"/>
              <a:buNone/>
            </a:pPr>
            <a:r>
              <a:rPr lang="en-US" sz="4000" b="1" i="0" u="none" strike="noStrike" cap="none">
                <a:solidFill>
                  <a:srgbClr val="44546A"/>
                </a:solidFill>
                <a:latin typeface="Calibri"/>
                <a:ea typeface="Calibri"/>
                <a:cs typeface="Calibri"/>
                <a:sym typeface="Calibri"/>
              </a:rPr>
              <a:t>PROCEDURA DI ASSEGNAZIONE</a:t>
            </a:r>
            <a:endParaRPr/>
          </a:p>
        </p:txBody>
      </p:sp>
      <p:sp>
        <p:nvSpPr>
          <p:cNvPr id="280" name="Google Shape;280;p16"/>
          <p:cNvSpPr txBox="1"/>
          <p:nvPr/>
        </p:nvSpPr>
        <p:spPr>
          <a:xfrm>
            <a:off x="1882550" y="707886"/>
            <a:ext cx="9511963" cy="5232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44546A"/>
              </a:buClr>
              <a:buSzPts val="2800"/>
              <a:buFont typeface="Calibri"/>
              <a:buNone/>
            </a:pPr>
            <a:r>
              <a:rPr lang="en-US" sz="2800" b="0" i="0" u="none" strike="noStrike" cap="none">
                <a:solidFill>
                  <a:srgbClr val="44546A"/>
                </a:solidFill>
                <a:latin typeface="Calibri"/>
                <a:ea typeface="Calibri"/>
                <a:cs typeface="Calibri"/>
                <a:sym typeface="Calibri"/>
              </a:rPr>
              <a:t>in quale Gruppo (Periodo) e in quale Struttura sede di Tirocinio?</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12"/>
          <p:cNvSpPr txBox="1"/>
          <p:nvPr/>
        </p:nvSpPr>
        <p:spPr>
          <a:xfrm>
            <a:off x="1" y="4578012"/>
            <a:ext cx="12192000"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err="1">
                <a:solidFill>
                  <a:schemeClr val="dk2"/>
                </a:solidFill>
                <a:latin typeface="Calibri" panose="020F0502020204030204" pitchFamily="34" charset="0"/>
                <a:ea typeface="Calibri"/>
                <a:cs typeface="Calibri" panose="020F0502020204030204" pitchFamily="34" charset="0"/>
                <a:sym typeface="Calibri"/>
              </a:rPr>
              <a:t>Tirocini</a:t>
            </a:r>
            <a:r>
              <a:rPr lang="en-US" sz="2000" b="1" dirty="0">
                <a:solidFill>
                  <a:schemeClr val="dk2"/>
                </a:solidFill>
                <a:latin typeface="Calibri" panose="020F0502020204030204" pitchFamily="34" charset="0"/>
                <a:ea typeface="Calibri"/>
                <a:cs typeface="Calibri" panose="020F0502020204030204" pitchFamily="34" charset="0"/>
                <a:sym typeface="Calibri"/>
              </a:rPr>
              <a:t> 3 anno</a:t>
            </a:r>
            <a:endParaRPr sz="2000" dirty="0">
              <a:latin typeface="Calibri" panose="020F0502020204030204" pitchFamily="34" charset="0"/>
              <a:cs typeface="Calibri" panose="020F0502020204030204" pitchFamily="34" charset="0"/>
            </a:endParaRPr>
          </a:p>
          <a:p>
            <a:pPr marL="285750" marR="0" lvl="0" indent="-285750" algn="l" rtl="0">
              <a:spcBef>
                <a:spcPts val="0"/>
              </a:spcBef>
              <a:spcAft>
                <a:spcPts val="0"/>
              </a:spcAft>
              <a:buClr>
                <a:schemeClr val="dk2"/>
              </a:buClr>
              <a:buSzPts val="1800"/>
              <a:buFont typeface="Arial"/>
              <a:buChar char="•"/>
              <a:tabLst>
                <a:tab pos="2752725" algn="l"/>
                <a:tab pos="5997575" algn="l"/>
              </a:tabLst>
            </a:pPr>
            <a:r>
              <a:rPr lang="en-US" sz="1800" dirty="0">
                <a:solidFill>
                  <a:schemeClr val="dk2"/>
                </a:solidFill>
                <a:latin typeface="Calibri" panose="020F0502020204030204" pitchFamily="34" charset="0"/>
                <a:ea typeface="Calibri"/>
                <a:cs typeface="Calibri" panose="020F0502020204030204" pitchFamily="34" charset="0"/>
                <a:sym typeface="Calibri"/>
              </a:rPr>
              <a:t>Area Medica: 	3 </a:t>
            </a:r>
            <a:r>
              <a:rPr lang="en-US" sz="1800" dirty="0" err="1">
                <a:solidFill>
                  <a:schemeClr val="dk2"/>
                </a:solidFill>
                <a:latin typeface="Calibri" panose="020F0502020204030204" pitchFamily="34" charset="0"/>
                <a:ea typeface="Calibri"/>
                <a:cs typeface="Calibri" panose="020F0502020204030204" pitchFamily="34" charset="0"/>
                <a:sym typeface="Calibri"/>
              </a:rPr>
              <a:t>Gruppi</a:t>
            </a:r>
            <a:r>
              <a:rPr lang="en-US" sz="1800" dirty="0">
                <a:solidFill>
                  <a:schemeClr val="dk2"/>
                </a:solidFill>
                <a:latin typeface="Calibri" panose="020F0502020204030204" pitchFamily="34" charset="0"/>
                <a:ea typeface="Calibri"/>
                <a:cs typeface="Calibri" panose="020F0502020204030204" pitchFamily="34" charset="0"/>
                <a:sym typeface="Calibri"/>
              </a:rPr>
              <a:t> (A B C)                 		5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r>
              <a:rPr lang="en-US" sz="1800" dirty="0">
                <a:solidFill>
                  <a:schemeClr val="dk2"/>
                </a:solidFill>
                <a:latin typeface="Calibri" panose="020F0502020204030204" pitchFamily="34" charset="0"/>
                <a:ea typeface="Calibri"/>
                <a:cs typeface="Calibri" panose="020F0502020204030204" pitchFamily="34" charset="0"/>
                <a:sym typeface="Calibri"/>
              </a:rPr>
              <a:t>, 5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endParaRPr sz="1800" dirty="0">
              <a:latin typeface="Calibri" panose="020F0502020204030204" pitchFamily="34" charset="0"/>
              <a:cs typeface="Calibri" panose="020F0502020204030204" pitchFamily="34" charset="0"/>
            </a:endParaRPr>
          </a:p>
          <a:p>
            <a:pPr marL="285750" marR="0" lvl="0" indent="-285750" algn="l" rtl="0">
              <a:spcBef>
                <a:spcPts val="0"/>
              </a:spcBef>
              <a:spcAft>
                <a:spcPts val="0"/>
              </a:spcAft>
              <a:buClr>
                <a:schemeClr val="dk2"/>
              </a:buClr>
              <a:buSzPts val="1800"/>
              <a:buFont typeface="Arial"/>
              <a:buChar char="•"/>
              <a:tabLst>
                <a:tab pos="2752725" algn="l"/>
                <a:tab pos="5951538" algn="l"/>
              </a:tabLst>
            </a:pPr>
            <a:r>
              <a:rPr lang="en-US" sz="1800" dirty="0">
                <a:solidFill>
                  <a:schemeClr val="dk2"/>
                </a:solidFill>
                <a:latin typeface="Calibri" panose="020F0502020204030204" pitchFamily="34" charset="0"/>
                <a:ea typeface="Calibri"/>
                <a:cs typeface="Calibri" panose="020F0502020204030204" pitchFamily="34" charset="0"/>
                <a:sym typeface="Calibri"/>
              </a:rPr>
              <a:t>Area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Chirurgica</a:t>
            </a:r>
            <a:r>
              <a:rPr lang="en-US" sz="1800" dirty="0">
                <a:solidFill>
                  <a:schemeClr val="dk2"/>
                </a:solidFill>
                <a:latin typeface="Calibri" panose="020F0502020204030204" pitchFamily="34" charset="0"/>
                <a:ea typeface="Calibri"/>
                <a:cs typeface="Calibri" panose="020F0502020204030204" pitchFamily="34" charset="0"/>
                <a:sym typeface="Calibri"/>
              </a:rPr>
              <a:t>:  	6 </a:t>
            </a:r>
            <a:r>
              <a:rPr lang="en-US" sz="1800" dirty="0" err="1">
                <a:solidFill>
                  <a:schemeClr val="dk2"/>
                </a:solidFill>
                <a:latin typeface="Calibri" panose="020F0502020204030204" pitchFamily="34" charset="0"/>
                <a:ea typeface="Calibri"/>
                <a:cs typeface="Calibri" panose="020F0502020204030204" pitchFamily="34" charset="0"/>
                <a:sym typeface="Calibri"/>
              </a:rPr>
              <a:t>Gruppi</a:t>
            </a:r>
            <a:r>
              <a:rPr lang="en-US" sz="1800" dirty="0">
                <a:solidFill>
                  <a:schemeClr val="dk2"/>
                </a:solidFill>
                <a:latin typeface="Calibri" panose="020F0502020204030204" pitchFamily="34" charset="0"/>
                <a:ea typeface="Calibri"/>
                <a:cs typeface="Calibri" panose="020F0502020204030204" pitchFamily="34" charset="0"/>
                <a:sym typeface="Calibri"/>
              </a:rPr>
              <a:t> (A1 A2 B1 B2 C1 C2) 		4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 o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endParaRPr sz="1800" dirty="0">
              <a:latin typeface="Calibri" panose="020F0502020204030204" pitchFamily="34" charset="0"/>
              <a:cs typeface="Calibri" panose="020F0502020204030204" pitchFamily="34" charset="0"/>
            </a:endParaRPr>
          </a:p>
        </p:txBody>
      </p:sp>
      <p:sp>
        <p:nvSpPr>
          <p:cNvPr id="247" name="Google Shape;247;p12"/>
          <p:cNvSpPr txBox="1"/>
          <p:nvPr/>
        </p:nvSpPr>
        <p:spPr>
          <a:xfrm>
            <a:off x="0" y="5750086"/>
            <a:ext cx="11875625" cy="64629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Medica: 		</a:t>
            </a:r>
            <a:r>
              <a:rPr lang="en-US" sz="1800" dirty="0" err="1">
                <a:solidFill>
                  <a:schemeClr val="dk2"/>
                </a:solidFill>
                <a:latin typeface="Calibri" panose="020F0502020204030204" pitchFamily="34" charset="0"/>
                <a:ea typeface="Calibri"/>
                <a:cs typeface="Calibri" panose="020F0502020204030204" pitchFamily="34" charset="0"/>
                <a:sym typeface="Calibri"/>
              </a:rPr>
              <a:t>Reparti</a:t>
            </a:r>
            <a:r>
              <a:rPr lang="en-US" sz="1800" dirty="0">
                <a:solidFill>
                  <a:schemeClr val="dk2"/>
                </a:solidFill>
                <a:latin typeface="Calibri" panose="020F0502020204030204" pitchFamily="34" charset="0"/>
                <a:ea typeface="Calibri"/>
                <a:cs typeface="Calibri" panose="020F0502020204030204" pitchFamily="34" charset="0"/>
                <a:sym typeface="Calibri"/>
              </a:rPr>
              <a:t> di </a:t>
            </a:r>
            <a:r>
              <a:rPr lang="en-US" sz="1800" dirty="0" err="1">
                <a:solidFill>
                  <a:schemeClr val="dk2"/>
                </a:solidFill>
                <a:latin typeface="Calibri" panose="020F0502020204030204" pitchFamily="34" charset="0"/>
                <a:ea typeface="Calibri"/>
                <a:cs typeface="Calibri" panose="020F0502020204030204" pitchFamily="34" charset="0"/>
                <a:sym typeface="Calibri"/>
              </a:rPr>
              <a:t>Medicina</a:t>
            </a:r>
            <a:r>
              <a:rPr lang="en-US" sz="1800" dirty="0">
                <a:solidFill>
                  <a:schemeClr val="dk2"/>
                </a:solidFill>
                <a:latin typeface="Calibri" panose="020F0502020204030204" pitchFamily="34" charset="0"/>
                <a:ea typeface="Calibri"/>
                <a:cs typeface="Calibri" panose="020F0502020204030204" pitchFamily="34" charset="0"/>
                <a:sym typeface="Calibri"/>
              </a:rPr>
              <a:t> Interna, </a:t>
            </a:r>
            <a:r>
              <a:rPr lang="en-US" sz="1800" dirty="0" err="1">
                <a:solidFill>
                  <a:schemeClr val="dk2"/>
                </a:solidFill>
                <a:latin typeface="Calibri" panose="020F0502020204030204" pitchFamily="34" charset="0"/>
                <a:ea typeface="Calibri"/>
                <a:cs typeface="Calibri" panose="020F0502020204030204" pitchFamily="34" charset="0"/>
                <a:sym typeface="Calibri"/>
              </a:rPr>
              <a:t>Cardiologia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Pneumologia</a:t>
            </a:r>
            <a:endParaRPr sz="1800" dirty="0">
              <a:latin typeface="Calibri" panose="020F0502020204030204" pitchFamily="34" charset="0"/>
              <a:cs typeface="Calibri" panose="020F0502020204030204" pitchFamily="34" charset="0"/>
            </a:endParaRP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Chirurgica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Reparti</a:t>
            </a:r>
            <a:r>
              <a:rPr lang="en-US" sz="1800" dirty="0">
                <a:solidFill>
                  <a:schemeClr val="dk2"/>
                </a:solidFill>
                <a:latin typeface="Calibri" panose="020F0502020204030204" pitchFamily="34" charset="0"/>
                <a:ea typeface="Calibri"/>
                <a:cs typeface="Calibri" panose="020F0502020204030204" pitchFamily="34" charset="0"/>
                <a:sym typeface="Calibri"/>
              </a:rPr>
              <a:t> di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Generale</a:t>
            </a:r>
            <a:endParaRPr sz="1800" dirty="0">
              <a:latin typeface="Calibri" panose="020F0502020204030204" pitchFamily="34" charset="0"/>
              <a:cs typeface="Calibri" panose="020F0502020204030204" pitchFamily="34" charset="0"/>
            </a:endParaRPr>
          </a:p>
        </p:txBody>
      </p:sp>
      <p:sp>
        <p:nvSpPr>
          <p:cNvPr id="6" name="Google Shape;143;p7">
            <a:extLst>
              <a:ext uri="{FF2B5EF4-FFF2-40B4-BE49-F238E27FC236}">
                <a16:creationId xmlns:a16="http://schemas.microsoft.com/office/drawing/2014/main" id="{17DF1621-D619-3143-9709-D63AF0D56A4C}"/>
              </a:ext>
            </a:extLst>
          </p:cNvPr>
          <p:cNvSpPr txBox="1"/>
          <p:nvPr/>
        </p:nvSpPr>
        <p:spPr>
          <a:xfrm>
            <a:off x="0" y="6457931"/>
            <a:ext cx="11716719" cy="4000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2"/>
                </a:solidFill>
                <a:latin typeface="Calibri" panose="020F0502020204030204" pitchFamily="34" charset="0"/>
                <a:ea typeface="Calibri"/>
                <a:cs typeface="Calibri" panose="020F0502020204030204" pitchFamily="34" charset="0"/>
                <a:sym typeface="Calibri"/>
              </a:rPr>
              <a:t>TIROCINIO DI AREA MEDICA: FREQUENZA NELLO STESSO REPARTO NEL I E II SEMESTRE</a:t>
            </a:r>
            <a:endParaRPr sz="2000" b="1" dirty="0">
              <a:latin typeface="Calibri" panose="020F0502020204030204" pitchFamily="34" charset="0"/>
              <a:cs typeface="Calibri" panose="020F0502020204030204" pitchFamily="34" charset="0"/>
            </a:endParaRPr>
          </a:p>
        </p:txBody>
      </p:sp>
      <p:sp>
        <p:nvSpPr>
          <p:cNvPr id="7" name="Google Shape;272;p15">
            <a:extLst>
              <a:ext uri="{FF2B5EF4-FFF2-40B4-BE49-F238E27FC236}">
                <a16:creationId xmlns:a16="http://schemas.microsoft.com/office/drawing/2014/main" id="{778F819A-B914-504E-9B19-FFCE0ED191F0}"/>
              </a:ext>
            </a:extLst>
          </p:cNvPr>
          <p:cNvSpPr txBox="1"/>
          <p:nvPr/>
        </p:nvSpPr>
        <p:spPr>
          <a:xfrm>
            <a:off x="3391381" y="0"/>
            <a:ext cx="5409238" cy="107717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2"/>
                </a:solidFill>
                <a:latin typeface="Calibri"/>
                <a:ea typeface="Calibri"/>
                <a:cs typeface="Calibri"/>
                <a:sym typeface="Calibri"/>
              </a:rPr>
              <a:t>ORGANIZZAZIONE PER GRUPPI</a:t>
            </a:r>
          </a:p>
          <a:p>
            <a:pPr marL="0" marR="0" lvl="0" indent="0" algn="ctr" rtl="0">
              <a:spcBef>
                <a:spcPts val="0"/>
              </a:spcBef>
              <a:spcAft>
                <a:spcPts val="0"/>
              </a:spcAft>
              <a:buNone/>
            </a:pPr>
            <a:r>
              <a:rPr lang="en-US" sz="3200" b="1" dirty="0">
                <a:solidFill>
                  <a:schemeClr val="dk2"/>
                </a:solidFill>
                <a:latin typeface="Calibri"/>
                <a:cs typeface="Calibri"/>
                <a:sym typeface="Calibri"/>
              </a:rPr>
              <a:t>3 anno</a:t>
            </a:r>
            <a:endParaRPr dirty="0"/>
          </a:p>
        </p:txBody>
      </p:sp>
      <p:pic>
        <p:nvPicPr>
          <p:cNvPr id="2" name="Immagine 1">
            <a:extLst>
              <a:ext uri="{FF2B5EF4-FFF2-40B4-BE49-F238E27FC236}">
                <a16:creationId xmlns:a16="http://schemas.microsoft.com/office/drawing/2014/main" id="{A8B4C9CB-56EB-2C42-B49D-8330F0F1C6B8}"/>
              </a:ext>
            </a:extLst>
          </p:cNvPr>
          <p:cNvPicPr>
            <a:picLocks noChangeAspect="1"/>
          </p:cNvPicPr>
          <p:nvPr/>
        </p:nvPicPr>
        <p:blipFill>
          <a:blip r:embed="rId3"/>
          <a:stretch>
            <a:fillRect/>
          </a:stretch>
        </p:blipFill>
        <p:spPr>
          <a:xfrm>
            <a:off x="0" y="1077178"/>
            <a:ext cx="12192000" cy="3534038"/>
          </a:xfrm>
          <a:prstGeom prst="rect">
            <a:avLst/>
          </a:prstGeom>
        </p:spPr>
      </p:pic>
    </p:spTree>
    <p:extLst>
      <p:ext uri="{BB962C8B-B14F-4D97-AF65-F5344CB8AC3E}">
        <p14:creationId xmlns:p14="http://schemas.microsoft.com/office/powerpoint/2010/main" val="2048706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3"/>
          <p:cNvSpPr txBox="1"/>
          <p:nvPr/>
        </p:nvSpPr>
        <p:spPr>
          <a:xfrm>
            <a:off x="1" y="4519949"/>
            <a:ext cx="11714169" cy="116951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err="1">
                <a:solidFill>
                  <a:schemeClr val="dk2"/>
                </a:solidFill>
                <a:latin typeface="Calibri" panose="020F0502020204030204" pitchFamily="34" charset="0"/>
                <a:ea typeface="Calibri"/>
                <a:cs typeface="Calibri" panose="020F0502020204030204" pitchFamily="34" charset="0"/>
                <a:sym typeface="Calibri"/>
              </a:rPr>
              <a:t>Tirocini</a:t>
            </a:r>
            <a:r>
              <a:rPr lang="en-US" sz="2000" b="1" dirty="0">
                <a:solidFill>
                  <a:schemeClr val="dk2"/>
                </a:solidFill>
                <a:latin typeface="Calibri" panose="020F0502020204030204" pitchFamily="34" charset="0"/>
                <a:ea typeface="Calibri"/>
                <a:cs typeface="Calibri" panose="020F0502020204030204" pitchFamily="34" charset="0"/>
                <a:sym typeface="Calibri"/>
              </a:rPr>
              <a:t> 4 anno</a:t>
            </a:r>
            <a:endParaRPr sz="2000" dirty="0">
              <a:latin typeface="Calibri" panose="020F0502020204030204" pitchFamily="34" charset="0"/>
              <a:cs typeface="Calibri" panose="020F0502020204030204" pitchFamily="34" charset="0"/>
            </a:endParaRP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Medica: 		4 </a:t>
            </a:r>
            <a:r>
              <a:rPr lang="en-US" sz="1800" dirty="0" err="1">
                <a:solidFill>
                  <a:schemeClr val="dk2"/>
                </a:solidFill>
                <a:latin typeface="Calibri" panose="020F0502020204030204" pitchFamily="34" charset="0"/>
                <a:ea typeface="Calibri"/>
                <a:cs typeface="Calibri" panose="020F0502020204030204" pitchFamily="34" charset="0"/>
                <a:sym typeface="Calibri"/>
              </a:rPr>
              <a:t>Gruppi</a:t>
            </a:r>
            <a:r>
              <a:rPr lang="en-US" sz="1800" dirty="0">
                <a:solidFill>
                  <a:schemeClr val="dk2"/>
                </a:solidFill>
                <a:latin typeface="Calibri" panose="020F0502020204030204" pitchFamily="34" charset="0"/>
                <a:ea typeface="Calibri"/>
                <a:cs typeface="Calibri" panose="020F0502020204030204" pitchFamily="34" charset="0"/>
                <a:sym typeface="Calibri"/>
              </a:rPr>
              <a:t> (A B C D)			4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r>
              <a:rPr lang="en-US" sz="1800" dirty="0">
                <a:solidFill>
                  <a:schemeClr val="dk2"/>
                </a:solidFill>
                <a:latin typeface="Calibri" panose="020F0502020204030204" pitchFamily="34" charset="0"/>
                <a:ea typeface="Calibri"/>
                <a:cs typeface="Calibri" panose="020F0502020204030204" pitchFamily="34" charset="0"/>
                <a:sym typeface="Calibri"/>
              </a:rPr>
              <a:t>, 4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endParaRPr dirty="0">
              <a:latin typeface="Calibri" panose="020F0502020204030204" pitchFamily="34" charset="0"/>
              <a:cs typeface="Calibri" panose="020F0502020204030204" pitchFamily="34" charset="0"/>
            </a:endParaRP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Chirurgica</a:t>
            </a:r>
            <a:r>
              <a:rPr lang="en-US" sz="1800" dirty="0">
                <a:solidFill>
                  <a:schemeClr val="dk2"/>
                </a:solidFill>
                <a:latin typeface="Calibri" panose="020F0502020204030204" pitchFamily="34" charset="0"/>
                <a:ea typeface="Calibri"/>
                <a:cs typeface="Calibri" panose="020F0502020204030204" pitchFamily="34" charset="0"/>
                <a:sym typeface="Calibri"/>
              </a:rPr>
              <a:t>:  	8 </a:t>
            </a:r>
            <a:r>
              <a:rPr lang="en-US" sz="1800" dirty="0" err="1">
                <a:solidFill>
                  <a:schemeClr val="dk2"/>
                </a:solidFill>
                <a:latin typeface="Calibri" panose="020F0502020204030204" pitchFamily="34" charset="0"/>
                <a:ea typeface="Calibri"/>
                <a:cs typeface="Calibri" panose="020F0502020204030204" pitchFamily="34" charset="0"/>
                <a:sym typeface="Calibri"/>
              </a:rPr>
              <a:t>Gruppi</a:t>
            </a:r>
            <a:r>
              <a:rPr lang="en-US" sz="1800" dirty="0">
                <a:solidFill>
                  <a:schemeClr val="dk2"/>
                </a:solidFill>
                <a:latin typeface="Calibri" panose="020F0502020204030204" pitchFamily="34" charset="0"/>
                <a:ea typeface="Calibri"/>
                <a:cs typeface="Calibri" panose="020F0502020204030204" pitchFamily="34" charset="0"/>
                <a:sym typeface="Calibri"/>
              </a:rPr>
              <a:t> (A1 A2 B1 B2 C1 C2 D1 D2) 	4 </a:t>
            </a:r>
            <a:r>
              <a:rPr lang="en-US" sz="1800" dirty="0" err="1">
                <a:solidFill>
                  <a:schemeClr val="dk2"/>
                </a:solidFill>
                <a:latin typeface="Calibri" panose="020F0502020204030204" pitchFamily="34" charset="0"/>
                <a:ea typeface="Calibri"/>
                <a:cs typeface="Calibri" panose="020F0502020204030204" pitchFamily="34" charset="0"/>
                <a:sym typeface="Calibri"/>
              </a:rPr>
              <a:t>settimane</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 o </a:t>
            </a:r>
            <a:r>
              <a:rPr lang="en-US" sz="1800" dirty="0" err="1">
                <a:solidFill>
                  <a:schemeClr val="dk2"/>
                </a:solidFill>
                <a:latin typeface="Calibri" panose="020F0502020204030204" pitchFamily="34" charset="0"/>
                <a:ea typeface="Calibri"/>
                <a:cs typeface="Calibri" panose="020F0502020204030204" pitchFamily="34" charset="0"/>
                <a:sym typeface="Calibri"/>
              </a:rPr>
              <a:t>nel</a:t>
            </a:r>
            <a:r>
              <a:rPr lang="en-US" sz="1800" dirty="0">
                <a:solidFill>
                  <a:schemeClr val="dk2"/>
                </a:solidFill>
                <a:latin typeface="Calibri" panose="020F0502020204030204" pitchFamily="34" charset="0"/>
                <a:ea typeface="Calibri"/>
                <a:cs typeface="Calibri" panose="020F0502020204030204" pitchFamily="34" charset="0"/>
                <a:sym typeface="Calibri"/>
              </a:rPr>
              <a:t> II </a:t>
            </a:r>
            <a:r>
              <a:rPr lang="en-US" sz="1800" dirty="0" err="1">
                <a:solidFill>
                  <a:schemeClr val="dk2"/>
                </a:solidFill>
                <a:latin typeface="Calibri" panose="020F0502020204030204" pitchFamily="34" charset="0"/>
                <a:ea typeface="Calibri"/>
                <a:cs typeface="Calibri" panose="020F0502020204030204" pitchFamily="34" charset="0"/>
                <a:sym typeface="Calibri"/>
              </a:rPr>
              <a:t>semestre</a:t>
            </a:r>
            <a:endParaRPr lang="en-US" sz="1800" dirty="0">
              <a:solidFill>
                <a:schemeClr val="dk2"/>
              </a:solidFill>
              <a:latin typeface="Calibri" panose="020F0502020204030204" pitchFamily="34" charset="0"/>
              <a:ea typeface="Calibri"/>
              <a:cs typeface="Calibri" panose="020F0502020204030204" pitchFamily="34" charset="0"/>
              <a:sym typeface="Calibri"/>
            </a:endParaRPr>
          </a:p>
          <a:p>
            <a:pPr marL="285750" marR="0" lvl="0" indent="-285750" algn="l" rtl="0">
              <a:spcBef>
                <a:spcPts val="0"/>
              </a:spcBef>
              <a:spcAft>
                <a:spcPts val="0"/>
              </a:spcAft>
              <a:buClr>
                <a:schemeClr val="dk2"/>
              </a:buClr>
              <a:buSzPts val="1800"/>
              <a:buFont typeface="Arial"/>
              <a:buChar char="•"/>
            </a:pPr>
            <a:endParaRPr dirty="0">
              <a:latin typeface="Calibri" panose="020F0502020204030204" pitchFamily="34" charset="0"/>
              <a:cs typeface="Calibri" panose="020F0502020204030204" pitchFamily="34" charset="0"/>
            </a:endParaRPr>
          </a:p>
        </p:txBody>
      </p:sp>
      <p:sp>
        <p:nvSpPr>
          <p:cNvPr id="255" name="Google Shape;255;p13"/>
          <p:cNvSpPr txBox="1"/>
          <p:nvPr/>
        </p:nvSpPr>
        <p:spPr>
          <a:xfrm>
            <a:off x="0" y="5780822"/>
            <a:ext cx="11875625" cy="646331"/>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Medica: 		</a:t>
            </a:r>
            <a:r>
              <a:rPr lang="en-US" sz="1800" dirty="0" err="1">
                <a:solidFill>
                  <a:schemeClr val="dk2"/>
                </a:solidFill>
                <a:latin typeface="Calibri" panose="020F0502020204030204" pitchFamily="34" charset="0"/>
                <a:ea typeface="Calibri"/>
                <a:cs typeface="Calibri" panose="020F0502020204030204" pitchFamily="34" charset="0"/>
                <a:sym typeface="Calibri"/>
              </a:rPr>
              <a:t>Reparti</a:t>
            </a:r>
            <a:r>
              <a:rPr lang="en-US" sz="1800" dirty="0">
                <a:solidFill>
                  <a:schemeClr val="dk2"/>
                </a:solidFill>
                <a:latin typeface="Calibri" panose="020F0502020204030204" pitchFamily="34" charset="0"/>
                <a:ea typeface="Calibri"/>
                <a:cs typeface="Calibri" panose="020F0502020204030204" pitchFamily="34" charset="0"/>
                <a:sym typeface="Calibri"/>
              </a:rPr>
              <a:t> di </a:t>
            </a:r>
            <a:r>
              <a:rPr lang="en-US" sz="1800" dirty="0" err="1">
                <a:solidFill>
                  <a:schemeClr val="dk2"/>
                </a:solidFill>
                <a:latin typeface="Calibri" panose="020F0502020204030204" pitchFamily="34" charset="0"/>
                <a:ea typeface="Calibri"/>
                <a:cs typeface="Calibri" panose="020F0502020204030204" pitchFamily="34" charset="0"/>
                <a:sym typeface="Calibri"/>
              </a:rPr>
              <a:t>Medicina</a:t>
            </a:r>
            <a:r>
              <a:rPr lang="en-US" sz="1800" dirty="0">
                <a:solidFill>
                  <a:schemeClr val="dk2"/>
                </a:solidFill>
                <a:latin typeface="Calibri" panose="020F0502020204030204" pitchFamily="34" charset="0"/>
                <a:ea typeface="Calibri"/>
                <a:cs typeface="Calibri" panose="020F0502020204030204" pitchFamily="34" charset="0"/>
                <a:sym typeface="Calibri"/>
              </a:rPr>
              <a:t> Interna, </a:t>
            </a:r>
            <a:r>
              <a:rPr lang="en-US" sz="1800" dirty="0" err="1">
                <a:solidFill>
                  <a:schemeClr val="dk2"/>
                </a:solidFill>
                <a:latin typeface="Calibri" panose="020F0502020204030204" pitchFamily="34" charset="0"/>
                <a:ea typeface="Calibri"/>
                <a:cs typeface="Calibri" panose="020F0502020204030204" pitchFamily="34" charset="0"/>
                <a:sym typeface="Calibri"/>
              </a:rPr>
              <a:t>Gastroenterologia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Ematologia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Nefrologia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Reumatologia</a:t>
            </a:r>
            <a:r>
              <a:rPr lang="en-US" sz="1800" dirty="0">
                <a:solidFill>
                  <a:schemeClr val="dk2"/>
                </a:solidFill>
                <a:latin typeface="Calibri" panose="020F0502020204030204" pitchFamily="34" charset="0"/>
                <a:ea typeface="Calibri"/>
                <a:cs typeface="Calibri" panose="020F0502020204030204" pitchFamily="34" charset="0"/>
                <a:sym typeface="Calibri"/>
              </a:rPr>
              <a:t>, Mal. Inf.</a:t>
            </a: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panose="020F0502020204030204" pitchFamily="34" charset="0"/>
                <a:ea typeface="Calibri"/>
                <a:cs typeface="Calibri" panose="020F0502020204030204" pitchFamily="34" charset="0"/>
                <a:sym typeface="Calibri"/>
              </a:rPr>
              <a:t>Area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Chirurgica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Reparti</a:t>
            </a:r>
            <a:r>
              <a:rPr lang="en-US" sz="1800" dirty="0">
                <a:solidFill>
                  <a:schemeClr val="dk2"/>
                </a:solidFill>
                <a:latin typeface="Calibri" panose="020F0502020204030204" pitchFamily="34" charset="0"/>
                <a:ea typeface="Calibri"/>
                <a:cs typeface="Calibri" panose="020F0502020204030204" pitchFamily="34" charset="0"/>
                <a:sym typeface="Calibri"/>
              </a:rPr>
              <a:t> di </a:t>
            </a:r>
            <a:r>
              <a:rPr lang="en-US" sz="1800" dirty="0" err="1">
                <a:solidFill>
                  <a:schemeClr val="dk2"/>
                </a:solidFill>
                <a:latin typeface="Calibri" panose="020F0502020204030204" pitchFamily="34" charset="0"/>
                <a:ea typeface="Calibri"/>
                <a:cs typeface="Calibri" panose="020F0502020204030204" pitchFamily="34" charset="0"/>
                <a:sym typeface="Calibri"/>
              </a:rPr>
              <a:t>Chirurgia</a:t>
            </a:r>
            <a:r>
              <a:rPr lang="en-US" sz="1800" dirty="0">
                <a:solidFill>
                  <a:schemeClr val="dk2"/>
                </a:solidFill>
                <a:latin typeface="Calibri" panose="020F0502020204030204" pitchFamily="34" charset="0"/>
                <a:ea typeface="Calibri"/>
                <a:cs typeface="Calibri" panose="020F0502020204030204" pitchFamily="34" charset="0"/>
                <a:sym typeface="Calibri"/>
              </a:rPr>
              <a:t> </a:t>
            </a:r>
            <a:r>
              <a:rPr lang="en-US" sz="1800" dirty="0" err="1">
                <a:solidFill>
                  <a:schemeClr val="dk2"/>
                </a:solidFill>
                <a:latin typeface="Calibri" panose="020F0502020204030204" pitchFamily="34" charset="0"/>
                <a:ea typeface="Calibri"/>
                <a:cs typeface="Calibri" panose="020F0502020204030204" pitchFamily="34" charset="0"/>
                <a:sym typeface="Calibri"/>
              </a:rPr>
              <a:t>Generale</a:t>
            </a:r>
            <a:endParaRPr dirty="0">
              <a:latin typeface="Calibri" panose="020F0502020204030204" pitchFamily="34" charset="0"/>
              <a:cs typeface="Calibri" panose="020F0502020204030204" pitchFamily="34" charset="0"/>
            </a:endParaRPr>
          </a:p>
        </p:txBody>
      </p:sp>
      <p:sp>
        <p:nvSpPr>
          <p:cNvPr id="6" name="Google Shape;143;p7">
            <a:extLst>
              <a:ext uri="{FF2B5EF4-FFF2-40B4-BE49-F238E27FC236}">
                <a16:creationId xmlns:a16="http://schemas.microsoft.com/office/drawing/2014/main" id="{21C90000-B5BE-6348-906D-EEDB8A5237D1}"/>
              </a:ext>
            </a:extLst>
          </p:cNvPr>
          <p:cNvSpPr txBox="1"/>
          <p:nvPr/>
        </p:nvSpPr>
        <p:spPr>
          <a:xfrm>
            <a:off x="0" y="6322945"/>
            <a:ext cx="1219200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2"/>
                </a:solidFill>
                <a:latin typeface="Calibri" panose="020F0502020204030204" pitchFamily="34" charset="0"/>
                <a:ea typeface="Calibri"/>
                <a:cs typeface="Calibri" panose="020F0502020204030204" pitchFamily="34" charset="0"/>
                <a:sym typeface="Calibri"/>
              </a:rPr>
              <a:t>TIROCINIO DI AREA MEDICA: FREQUENZA IN DUE REPARTO DIVERSI NEL I E II SEMESTRE</a:t>
            </a:r>
            <a:endParaRPr lang="en-US" dirty="0">
              <a:solidFill>
                <a:schemeClr val="dk2"/>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en-US" sz="1600" dirty="0">
                <a:solidFill>
                  <a:schemeClr val="dk2"/>
                </a:solidFill>
                <a:latin typeface="Calibri" panose="020F0502020204030204" pitchFamily="34" charset="0"/>
                <a:ea typeface="Calibri"/>
                <a:cs typeface="Calibri" panose="020F0502020204030204" pitchFamily="34" charset="0"/>
                <a:sym typeface="Calibri"/>
              </a:rPr>
              <a:t>(</a:t>
            </a:r>
            <a:r>
              <a:rPr lang="en-US" sz="1600" dirty="0" err="1">
                <a:solidFill>
                  <a:schemeClr val="dk2"/>
                </a:solidFill>
                <a:latin typeface="Calibri" panose="020F0502020204030204" pitchFamily="34" charset="0"/>
                <a:ea typeface="Calibri"/>
                <a:cs typeface="Calibri" panose="020F0502020204030204" pitchFamily="34" charset="0"/>
                <a:sym typeface="Calibri"/>
              </a:rPr>
              <a:t>esempio</a:t>
            </a:r>
            <a:r>
              <a:rPr lang="en-US" sz="1600" dirty="0">
                <a:solidFill>
                  <a:schemeClr val="dk2"/>
                </a:solidFill>
                <a:latin typeface="Calibri" panose="020F0502020204030204" pitchFamily="34" charset="0"/>
                <a:ea typeface="Calibri"/>
                <a:cs typeface="Calibri" panose="020F0502020204030204" pitchFamily="34" charset="0"/>
                <a:sym typeface="Calibri"/>
              </a:rPr>
              <a:t>: </a:t>
            </a:r>
            <a:r>
              <a:rPr lang="en-US" sz="1600" dirty="0" err="1">
                <a:solidFill>
                  <a:schemeClr val="dk2"/>
                </a:solidFill>
                <a:latin typeface="Calibri" panose="020F0502020204030204" pitchFamily="34" charset="0"/>
                <a:ea typeface="Calibri"/>
                <a:cs typeface="Calibri" panose="020F0502020204030204" pitchFamily="34" charset="0"/>
                <a:sym typeface="Calibri"/>
              </a:rPr>
              <a:t>Gastroenetrologia</a:t>
            </a:r>
            <a:r>
              <a:rPr lang="en-US" sz="1600" dirty="0">
                <a:solidFill>
                  <a:schemeClr val="dk2"/>
                </a:solidFill>
                <a:latin typeface="Calibri" panose="020F0502020204030204" pitchFamily="34" charset="0"/>
                <a:ea typeface="Calibri"/>
                <a:cs typeface="Calibri" panose="020F0502020204030204" pitchFamily="34" charset="0"/>
                <a:sym typeface="Calibri"/>
              </a:rPr>
              <a:t> </a:t>
            </a:r>
            <a:r>
              <a:rPr lang="en-US" sz="1600" dirty="0" err="1">
                <a:solidFill>
                  <a:schemeClr val="dk2"/>
                </a:solidFill>
                <a:latin typeface="Calibri" panose="020F0502020204030204" pitchFamily="34" charset="0"/>
                <a:ea typeface="Calibri"/>
                <a:cs typeface="Calibri" panose="020F0502020204030204" pitchFamily="34" charset="0"/>
                <a:sym typeface="Calibri"/>
              </a:rPr>
              <a:t>nel</a:t>
            </a:r>
            <a:r>
              <a:rPr lang="en-US" sz="1600" dirty="0">
                <a:solidFill>
                  <a:schemeClr val="dk2"/>
                </a:solidFill>
                <a:latin typeface="Calibri" panose="020F0502020204030204" pitchFamily="34" charset="0"/>
                <a:ea typeface="Calibri"/>
                <a:cs typeface="Calibri" panose="020F0502020204030204" pitchFamily="34" charset="0"/>
                <a:sym typeface="Calibri"/>
              </a:rPr>
              <a:t> I </a:t>
            </a:r>
            <a:r>
              <a:rPr lang="en-US" sz="1600" dirty="0" err="1">
                <a:solidFill>
                  <a:schemeClr val="dk2"/>
                </a:solidFill>
                <a:latin typeface="Calibri" panose="020F0502020204030204" pitchFamily="34" charset="0"/>
                <a:ea typeface="Calibri"/>
                <a:cs typeface="Calibri" panose="020F0502020204030204" pitchFamily="34" charset="0"/>
                <a:sym typeface="Calibri"/>
              </a:rPr>
              <a:t>semestre</a:t>
            </a:r>
            <a:r>
              <a:rPr lang="en-US" sz="1600" dirty="0">
                <a:solidFill>
                  <a:schemeClr val="dk2"/>
                </a:solidFill>
                <a:latin typeface="Calibri" panose="020F0502020204030204" pitchFamily="34" charset="0"/>
                <a:ea typeface="Calibri"/>
                <a:cs typeface="Calibri" panose="020F0502020204030204" pitchFamily="34" charset="0"/>
                <a:sym typeface="Calibri"/>
              </a:rPr>
              <a:t> e </a:t>
            </a:r>
            <a:r>
              <a:rPr lang="en-US" sz="1600" dirty="0" err="1">
                <a:solidFill>
                  <a:schemeClr val="dk2"/>
                </a:solidFill>
                <a:latin typeface="Calibri" panose="020F0502020204030204" pitchFamily="34" charset="0"/>
                <a:ea typeface="Calibri"/>
                <a:cs typeface="Calibri" panose="020F0502020204030204" pitchFamily="34" charset="0"/>
                <a:sym typeface="Calibri"/>
              </a:rPr>
              <a:t>Nefrologia</a:t>
            </a:r>
            <a:r>
              <a:rPr lang="en-US" sz="1600" dirty="0">
                <a:solidFill>
                  <a:schemeClr val="dk2"/>
                </a:solidFill>
                <a:latin typeface="Calibri" panose="020F0502020204030204" pitchFamily="34" charset="0"/>
                <a:ea typeface="Calibri"/>
                <a:cs typeface="Calibri" panose="020F0502020204030204" pitchFamily="34" charset="0"/>
                <a:sym typeface="Calibri"/>
              </a:rPr>
              <a:t> </a:t>
            </a:r>
            <a:r>
              <a:rPr lang="en-US" sz="1600" dirty="0" err="1">
                <a:solidFill>
                  <a:schemeClr val="dk2"/>
                </a:solidFill>
                <a:latin typeface="Calibri" panose="020F0502020204030204" pitchFamily="34" charset="0"/>
                <a:ea typeface="Calibri"/>
                <a:cs typeface="Calibri" panose="020F0502020204030204" pitchFamily="34" charset="0"/>
                <a:sym typeface="Calibri"/>
              </a:rPr>
              <a:t>nel</a:t>
            </a:r>
            <a:r>
              <a:rPr lang="en-US" sz="1600" dirty="0">
                <a:solidFill>
                  <a:schemeClr val="dk2"/>
                </a:solidFill>
                <a:latin typeface="Calibri" panose="020F0502020204030204" pitchFamily="34" charset="0"/>
                <a:ea typeface="Calibri"/>
                <a:cs typeface="Calibri" panose="020F0502020204030204" pitchFamily="34" charset="0"/>
                <a:sym typeface="Calibri"/>
              </a:rPr>
              <a:t> II </a:t>
            </a:r>
            <a:r>
              <a:rPr lang="en-US" sz="1600" dirty="0" err="1">
                <a:solidFill>
                  <a:schemeClr val="dk2"/>
                </a:solidFill>
                <a:latin typeface="Calibri" panose="020F0502020204030204" pitchFamily="34" charset="0"/>
                <a:ea typeface="Calibri"/>
                <a:cs typeface="Calibri" panose="020F0502020204030204" pitchFamily="34" charset="0"/>
                <a:sym typeface="Calibri"/>
              </a:rPr>
              <a:t>semestre</a:t>
            </a:r>
            <a:r>
              <a:rPr lang="en-US" sz="1600" dirty="0">
                <a:solidFill>
                  <a:schemeClr val="dk2"/>
                </a:solidFill>
                <a:latin typeface="Calibri" panose="020F0502020204030204" pitchFamily="34" charset="0"/>
                <a:ea typeface="Calibri"/>
                <a:cs typeface="Calibri" panose="020F0502020204030204" pitchFamily="34" charset="0"/>
                <a:sym typeface="Calibri"/>
              </a:rPr>
              <a:t>)</a:t>
            </a:r>
          </a:p>
        </p:txBody>
      </p:sp>
      <p:sp>
        <p:nvSpPr>
          <p:cNvPr id="7" name="Google Shape;272;p15">
            <a:extLst>
              <a:ext uri="{FF2B5EF4-FFF2-40B4-BE49-F238E27FC236}">
                <a16:creationId xmlns:a16="http://schemas.microsoft.com/office/drawing/2014/main" id="{A4B18E26-09E9-064E-B574-E6534625D876}"/>
              </a:ext>
            </a:extLst>
          </p:cNvPr>
          <p:cNvSpPr txBox="1"/>
          <p:nvPr/>
        </p:nvSpPr>
        <p:spPr>
          <a:xfrm>
            <a:off x="3391381" y="0"/>
            <a:ext cx="5409238" cy="107717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2"/>
                </a:solidFill>
                <a:latin typeface="Calibri"/>
                <a:ea typeface="Calibri"/>
                <a:cs typeface="Calibri"/>
                <a:sym typeface="Calibri"/>
              </a:rPr>
              <a:t>ORGANIZZAZIONE PER GRUPPI</a:t>
            </a:r>
          </a:p>
          <a:p>
            <a:pPr marL="0" marR="0" lvl="0" indent="0" algn="ctr" rtl="0">
              <a:spcBef>
                <a:spcPts val="0"/>
              </a:spcBef>
              <a:spcAft>
                <a:spcPts val="0"/>
              </a:spcAft>
              <a:buNone/>
            </a:pPr>
            <a:r>
              <a:rPr lang="en-US" sz="3200" b="1" dirty="0">
                <a:solidFill>
                  <a:schemeClr val="dk2"/>
                </a:solidFill>
                <a:latin typeface="Calibri"/>
                <a:cs typeface="Calibri"/>
                <a:sym typeface="Calibri"/>
              </a:rPr>
              <a:t>4 anno</a:t>
            </a:r>
            <a:endParaRPr dirty="0"/>
          </a:p>
        </p:txBody>
      </p:sp>
      <p:pic>
        <p:nvPicPr>
          <p:cNvPr id="9" name="Immagine 8">
            <a:extLst>
              <a:ext uri="{FF2B5EF4-FFF2-40B4-BE49-F238E27FC236}">
                <a16:creationId xmlns:a16="http://schemas.microsoft.com/office/drawing/2014/main" id="{599348CF-42E9-D44B-9F9D-8B3EF50F7659}"/>
              </a:ext>
            </a:extLst>
          </p:cNvPr>
          <p:cNvPicPr>
            <a:picLocks noChangeAspect="1"/>
          </p:cNvPicPr>
          <p:nvPr/>
        </p:nvPicPr>
        <p:blipFill>
          <a:blip r:embed="rId3"/>
          <a:stretch>
            <a:fillRect/>
          </a:stretch>
        </p:blipFill>
        <p:spPr>
          <a:xfrm>
            <a:off x="0" y="1077178"/>
            <a:ext cx="12192000" cy="353403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5"/>
          <p:cNvSpPr txBox="1"/>
          <p:nvPr/>
        </p:nvSpPr>
        <p:spPr>
          <a:xfrm>
            <a:off x="0" y="4580534"/>
            <a:ext cx="12192000" cy="92328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err="1">
                <a:solidFill>
                  <a:schemeClr val="dk2"/>
                </a:solidFill>
                <a:latin typeface="Calibri"/>
                <a:ea typeface="Calibri"/>
                <a:cs typeface="Calibri"/>
                <a:sym typeface="Calibri"/>
              </a:rPr>
              <a:t>Tirocini</a:t>
            </a:r>
            <a:r>
              <a:rPr lang="en-US" sz="1800" b="1" dirty="0">
                <a:solidFill>
                  <a:schemeClr val="dk2"/>
                </a:solidFill>
                <a:latin typeface="Calibri"/>
                <a:ea typeface="Calibri"/>
                <a:cs typeface="Calibri"/>
                <a:sym typeface="Calibri"/>
              </a:rPr>
              <a:t> 5 anno</a:t>
            </a:r>
            <a:endParaRPr dirty="0"/>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Medica: 		6 </a:t>
            </a:r>
            <a:r>
              <a:rPr lang="en-US" sz="1800" dirty="0" err="1">
                <a:solidFill>
                  <a:schemeClr val="dk2"/>
                </a:solidFill>
                <a:latin typeface="Calibri"/>
                <a:ea typeface="Calibri"/>
                <a:cs typeface="Calibri"/>
                <a:sym typeface="Calibri"/>
              </a:rPr>
              <a:t>Gruppi</a:t>
            </a:r>
            <a:r>
              <a:rPr lang="en-US" sz="1800" dirty="0">
                <a:solidFill>
                  <a:schemeClr val="dk2"/>
                </a:solidFill>
                <a:latin typeface="Calibri"/>
                <a:ea typeface="Calibri"/>
                <a:cs typeface="Calibri"/>
                <a:sym typeface="Calibri"/>
              </a:rPr>
              <a:t> (A B C D E F)	4 </a:t>
            </a:r>
            <a:r>
              <a:rPr lang="en-US" sz="1800" dirty="0" err="1">
                <a:solidFill>
                  <a:schemeClr val="dk2"/>
                </a:solidFill>
                <a:latin typeface="Calibri"/>
                <a:ea typeface="Calibri"/>
                <a:cs typeface="Calibri"/>
                <a:sym typeface="Calibri"/>
              </a:rPr>
              <a:t>settimane</a:t>
            </a:r>
            <a:r>
              <a:rPr lang="en-US" sz="1800" dirty="0">
                <a:solidFill>
                  <a:schemeClr val="dk2"/>
                </a:solidFill>
                <a:latin typeface="Calibri"/>
                <a:ea typeface="Calibri"/>
                <a:cs typeface="Calibri"/>
                <a:sym typeface="Calibri"/>
              </a:rPr>
              <a:t> I </a:t>
            </a:r>
            <a:r>
              <a:rPr lang="en-US" sz="1800" dirty="0" err="1">
                <a:solidFill>
                  <a:schemeClr val="dk2"/>
                </a:solidFill>
                <a:latin typeface="Calibri"/>
                <a:ea typeface="Calibri"/>
                <a:cs typeface="Calibri"/>
                <a:sym typeface="Calibri"/>
              </a:rPr>
              <a:t>semestre</a:t>
            </a:r>
            <a:r>
              <a:rPr lang="en-US" sz="1800" dirty="0">
                <a:solidFill>
                  <a:schemeClr val="dk2"/>
                </a:solidFill>
                <a:latin typeface="Calibri"/>
                <a:ea typeface="Calibri"/>
                <a:cs typeface="Calibri"/>
                <a:sym typeface="Calibri"/>
              </a:rPr>
              <a:t> o II </a:t>
            </a:r>
            <a:r>
              <a:rPr lang="en-US" sz="1800" dirty="0" err="1">
                <a:solidFill>
                  <a:schemeClr val="dk2"/>
                </a:solidFill>
                <a:latin typeface="Calibri"/>
                <a:ea typeface="Calibri"/>
                <a:cs typeface="Calibri"/>
                <a:sym typeface="Calibri"/>
              </a:rPr>
              <a:t>semestre</a:t>
            </a:r>
            <a:r>
              <a:rPr lang="en-US" sz="1800" dirty="0">
                <a:solidFill>
                  <a:schemeClr val="dk2"/>
                </a:solidFill>
                <a:latin typeface="Calibri"/>
                <a:ea typeface="Calibri"/>
                <a:cs typeface="Calibri"/>
                <a:sym typeface="Calibri"/>
              </a:rPr>
              <a:t> 			</a:t>
            </a: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a:t>
            </a:r>
            <a:r>
              <a:rPr lang="en-US" sz="1800" dirty="0" err="1">
                <a:solidFill>
                  <a:schemeClr val="dk2"/>
                </a:solidFill>
                <a:latin typeface="Calibri"/>
                <a:ea typeface="Calibri"/>
                <a:cs typeface="Calibri"/>
                <a:sym typeface="Calibri"/>
              </a:rPr>
              <a:t>Chirurgica</a:t>
            </a:r>
            <a:r>
              <a:rPr lang="en-US" sz="1800" dirty="0">
                <a:solidFill>
                  <a:schemeClr val="dk2"/>
                </a:solidFill>
                <a:latin typeface="Calibri"/>
                <a:ea typeface="Calibri"/>
                <a:cs typeface="Calibri"/>
                <a:sym typeface="Calibri"/>
              </a:rPr>
              <a:t>:  	6 </a:t>
            </a:r>
            <a:r>
              <a:rPr lang="en-US" sz="1800" dirty="0" err="1">
                <a:solidFill>
                  <a:schemeClr val="dk2"/>
                </a:solidFill>
                <a:latin typeface="Calibri"/>
                <a:ea typeface="Calibri"/>
                <a:cs typeface="Calibri"/>
                <a:sym typeface="Calibri"/>
              </a:rPr>
              <a:t>Gruppi</a:t>
            </a:r>
            <a:r>
              <a:rPr lang="en-US" sz="1800" dirty="0">
                <a:solidFill>
                  <a:schemeClr val="dk2"/>
                </a:solidFill>
                <a:latin typeface="Calibri"/>
                <a:ea typeface="Calibri"/>
                <a:cs typeface="Calibri"/>
                <a:sym typeface="Calibri"/>
              </a:rPr>
              <a:t> (A B C D E F) 	4 </a:t>
            </a:r>
            <a:r>
              <a:rPr lang="en-US" sz="1800" dirty="0" err="1">
                <a:solidFill>
                  <a:schemeClr val="dk2"/>
                </a:solidFill>
                <a:latin typeface="Calibri"/>
                <a:ea typeface="Calibri"/>
                <a:cs typeface="Calibri"/>
                <a:sym typeface="Calibri"/>
              </a:rPr>
              <a:t>settimane</a:t>
            </a:r>
            <a:r>
              <a:rPr lang="en-US" sz="1800" dirty="0">
                <a:solidFill>
                  <a:schemeClr val="dk2"/>
                </a:solidFill>
                <a:latin typeface="Calibri"/>
                <a:ea typeface="Calibri"/>
                <a:cs typeface="Calibri"/>
                <a:sym typeface="Calibri"/>
              </a:rPr>
              <a:t> I </a:t>
            </a:r>
            <a:r>
              <a:rPr lang="en-US" sz="1800" dirty="0" err="1">
                <a:solidFill>
                  <a:schemeClr val="dk2"/>
                </a:solidFill>
                <a:latin typeface="Calibri"/>
                <a:ea typeface="Calibri"/>
                <a:cs typeface="Calibri"/>
                <a:sym typeface="Calibri"/>
              </a:rPr>
              <a:t>semestre</a:t>
            </a:r>
            <a:r>
              <a:rPr lang="en-US" sz="1800" dirty="0">
                <a:solidFill>
                  <a:schemeClr val="dk2"/>
                </a:solidFill>
                <a:latin typeface="Calibri"/>
                <a:ea typeface="Calibri"/>
                <a:cs typeface="Calibri"/>
                <a:sym typeface="Calibri"/>
              </a:rPr>
              <a:t> o II </a:t>
            </a:r>
            <a:r>
              <a:rPr lang="en-US" sz="1800" dirty="0" err="1">
                <a:solidFill>
                  <a:schemeClr val="dk2"/>
                </a:solidFill>
                <a:latin typeface="Calibri"/>
                <a:ea typeface="Calibri"/>
                <a:cs typeface="Calibri"/>
                <a:sym typeface="Calibri"/>
              </a:rPr>
              <a:t>semestre</a:t>
            </a:r>
            <a:endParaRPr sz="1800" dirty="0">
              <a:solidFill>
                <a:schemeClr val="dk2"/>
              </a:solidFill>
              <a:latin typeface="Calibri"/>
              <a:ea typeface="Calibri"/>
              <a:cs typeface="Calibri"/>
              <a:sym typeface="Calibri"/>
            </a:endParaRPr>
          </a:p>
        </p:txBody>
      </p:sp>
      <p:sp>
        <p:nvSpPr>
          <p:cNvPr id="271" name="Google Shape;271;p15"/>
          <p:cNvSpPr txBox="1"/>
          <p:nvPr/>
        </p:nvSpPr>
        <p:spPr>
          <a:xfrm>
            <a:off x="0" y="5780822"/>
            <a:ext cx="11875625" cy="646331"/>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Medica: 		</a:t>
            </a:r>
            <a:r>
              <a:rPr lang="en-US" sz="1800" dirty="0" err="1">
                <a:solidFill>
                  <a:schemeClr val="dk2"/>
                </a:solidFill>
                <a:latin typeface="Calibri"/>
                <a:ea typeface="Calibri"/>
                <a:cs typeface="Calibri"/>
                <a:sym typeface="Calibri"/>
              </a:rPr>
              <a:t>Reparti</a:t>
            </a:r>
            <a:r>
              <a:rPr lang="en-US" sz="1800" dirty="0">
                <a:solidFill>
                  <a:schemeClr val="dk2"/>
                </a:solidFill>
                <a:latin typeface="Calibri"/>
                <a:ea typeface="Calibri"/>
                <a:cs typeface="Calibri"/>
                <a:sym typeface="Calibri"/>
              </a:rPr>
              <a:t>: tutti (</a:t>
            </a:r>
            <a:r>
              <a:rPr lang="en-US" sz="1800" dirty="0" err="1">
                <a:solidFill>
                  <a:schemeClr val="dk2"/>
                </a:solidFill>
                <a:latin typeface="Calibri"/>
                <a:ea typeface="Calibri"/>
                <a:cs typeface="Calibri"/>
                <a:sym typeface="Calibri"/>
              </a:rPr>
              <a:t>incluso</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Anestesia</a:t>
            </a:r>
            <a:r>
              <a:rPr lang="en-US" sz="1800" dirty="0">
                <a:solidFill>
                  <a:schemeClr val="dk2"/>
                </a:solidFill>
                <a:latin typeface="Calibri"/>
                <a:ea typeface="Calibri"/>
                <a:cs typeface="Calibri"/>
                <a:sym typeface="Calibri"/>
              </a:rPr>
              <a:t> e </a:t>
            </a:r>
            <a:r>
              <a:rPr lang="en-US" sz="1800" dirty="0" err="1">
                <a:solidFill>
                  <a:schemeClr val="dk2"/>
                </a:solidFill>
                <a:latin typeface="Calibri"/>
                <a:ea typeface="Calibri"/>
                <a:cs typeface="Calibri"/>
                <a:sym typeface="Calibri"/>
              </a:rPr>
              <a:t>Rianimazione</a:t>
            </a:r>
            <a:r>
              <a:rPr lang="en-US" sz="1800" dirty="0">
                <a:solidFill>
                  <a:schemeClr val="dk2"/>
                </a:solidFill>
                <a:latin typeface="Calibri"/>
                <a:ea typeface="Calibri"/>
                <a:cs typeface="Calibri"/>
                <a:sym typeface="Calibri"/>
              </a:rPr>
              <a:t>)</a:t>
            </a:r>
            <a:endParaRPr dirty="0"/>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a:t>
            </a:r>
            <a:r>
              <a:rPr lang="en-US" sz="1800" dirty="0" err="1">
                <a:solidFill>
                  <a:schemeClr val="dk2"/>
                </a:solidFill>
                <a:latin typeface="Calibri"/>
                <a:ea typeface="Calibri"/>
                <a:cs typeface="Calibri"/>
                <a:sym typeface="Calibri"/>
              </a:rPr>
              <a:t>Chirurgica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Reparti</a:t>
            </a:r>
            <a:r>
              <a:rPr lang="en-US" sz="1800" dirty="0">
                <a:solidFill>
                  <a:schemeClr val="dk2"/>
                </a:solidFill>
                <a:latin typeface="Calibri"/>
                <a:ea typeface="Calibri"/>
                <a:cs typeface="Calibri"/>
                <a:sym typeface="Calibri"/>
              </a:rPr>
              <a:t>: tutti</a:t>
            </a:r>
            <a:endParaRPr sz="1800" dirty="0">
              <a:solidFill>
                <a:schemeClr val="dk2"/>
              </a:solidFill>
              <a:latin typeface="Calibri"/>
              <a:ea typeface="Calibri"/>
              <a:cs typeface="Calibri"/>
              <a:sym typeface="Calibri"/>
            </a:endParaRPr>
          </a:p>
        </p:txBody>
      </p:sp>
      <p:sp>
        <p:nvSpPr>
          <p:cNvPr id="8" name="Google Shape;272;p15">
            <a:extLst>
              <a:ext uri="{FF2B5EF4-FFF2-40B4-BE49-F238E27FC236}">
                <a16:creationId xmlns:a16="http://schemas.microsoft.com/office/drawing/2014/main" id="{6D29A2FB-1B88-1F42-B762-B51AC9CCB5B8}"/>
              </a:ext>
            </a:extLst>
          </p:cNvPr>
          <p:cNvSpPr txBox="1"/>
          <p:nvPr/>
        </p:nvSpPr>
        <p:spPr>
          <a:xfrm>
            <a:off x="3391381" y="0"/>
            <a:ext cx="5409238" cy="107717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2"/>
                </a:solidFill>
                <a:latin typeface="Calibri"/>
                <a:ea typeface="Calibri"/>
                <a:cs typeface="Calibri"/>
                <a:sym typeface="Calibri"/>
              </a:rPr>
              <a:t>ORGANIZZAZIONE PER GRUPPI</a:t>
            </a:r>
          </a:p>
          <a:p>
            <a:pPr marL="0" marR="0" lvl="0" indent="0" algn="ctr" rtl="0">
              <a:spcBef>
                <a:spcPts val="0"/>
              </a:spcBef>
              <a:spcAft>
                <a:spcPts val="0"/>
              </a:spcAft>
              <a:buNone/>
            </a:pPr>
            <a:r>
              <a:rPr lang="en-US" sz="3200" b="1" dirty="0">
                <a:solidFill>
                  <a:schemeClr val="dk2"/>
                </a:solidFill>
                <a:latin typeface="Calibri"/>
                <a:cs typeface="Calibri"/>
                <a:sym typeface="Calibri"/>
              </a:rPr>
              <a:t>5 anno</a:t>
            </a:r>
            <a:endParaRPr dirty="0"/>
          </a:p>
        </p:txBody>
      </p:sp>
      <p:pic>
        <p:nvPicPr>
          <p:cNvPr id="6" name="Immagine 5">
            <a:extLst>
              <a:ext uri="{FF2B5EF4-FFF2-40B4-BE49-F238E27FC236}">
                <a16:creationId xmlns:a16="http://schemas.microsoft.com/office/drawing/2014/main" id="{404F39AA-136E-EE45-9178-9E7FADF73366}"/>
              </a:ext>
            </a:extLst>
          </p:cNvPr>
          <p:cNvPicPr>
            <a:picLocks noChangeAspect="1"/>
          </p:cNvPicPr>
          <p:nvPr/>
        </p:nvPicPr>
        <p:blipFill>
          <a:blip r:embed="rId3"/>
          <a:stretch>
            <a:fillRect/>
          </a:stretch>
        </p:blipFill>
        <p:spPr>
          <a:xfrm>
            <a:off x="0" y="1077178"/>
            <a:ext cx="12192000" cy="3534038"/>
          </a:xfrm>
          <a:prstGeom prst="rect">
            <a:avLst/>
          </a:prstGeom>
        </p:spPr>
      </p:pic>
    </p:spTree>
    <p:extLst>
      <p:ext uri="{BB962C8B-B14F-4D97-AF65-F5344CB8AC3E}">
        <p14:creationId xmlns:p14="http://schemas.microsoft.com/office/powerpoint/2010/main" val="697862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1" name="Google Shape;271;p15"/>
          <p:cNvSpPr txBox="1"/>
          <p:nvPr/>
        </p:nvSpPr>
        <p:spPr>
          <a:xfrm>
            <a:off x="-87682" y="4855526"/>
            <a:ext cx="11875625" cy="1477287"/>
          </a:xfrm>
          <a:prstGeom prst="rect">
            <a:avLst/>
          </a:prstGeom>
          <a:noFill/>
          <a:ln>
            <a:noFill/>
          </a:ln>
        </p:spPr>
        <p:txBody>
          <a:bodyPr spcFirstLastPara="1" wrap="square" lIns="91425" tIns="45700" rIns="91425" bIns="45700" anchor="t" anchorCtr="0">
            <a:spAutoFit/>
          </a:bodyPr>
          <a:lstStyle/>
          <a:p>
            <a:pPr marR="0" lvl="0" algn="l" rtl="0">
              <a:spcBef>
                <a:spcPts val="0"/>
              </a:spcBef>
              <a:spcAft>
                <a:spcPts val="0"/>
              </a:spcAft>
              <a:buClr>
                <a:schemeClr val="dk2"/>
              </a:buClr>
              <a:buSzPts val="1800"/>
            </a:pPr>
            <a:r>
              <a:rPr lang="en-US" sz="1800" b="1" dirty="0">
                <a:solidFill>
                  <a:schemeClr val="dk2"/>
                </a:solidFill>
                <a:latin typeface="Calibri"/>
                <a:ea typeface="Calibri"/>
                <a:cs typeface="Calibri"/>
                <a:sym typeface="Calibri"/>
              </a:rPr>
              <a:t>TIROCINI PRATICI VALUTATIVI (TPV)</a:t>
            </a: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Medica: 		</a:t>
            </a:r>
            <a:r>
              <a:rPr lang="en-US" sz="1800" dirty="0" err="1">
                <a:solidFill>
                  <a:schemeClr val="dk2"/>
                </a:solidFill>
                <a:latin typeface="Calibri"/>
                <a:ea typeface="Calibri"/>
                <a:cs typeface="Calibri"/>
                <a:sym typeface="Calibri"/>
              </a:rPr>
              <a:t>Reparti</a:t>
            </a:r>
            <a:r>
              <a:rPr lang="en-US" sz="1800" dirty="0">
                <a:solidFill>
                  <a:schemeClr val="dk2"/>
                </a:solidFill>
                <a:latin typeface="Calibri"/>
                <a:ea typeface="Calibri"/>
                <a:cs typeface="Calibri"/>
                <a:sym typeface="Calibri"/>
              </a:rPr>
              <a:t>: tutti</a:t>
            </a:r>
            <a:r>
              <a:rPr lang="en-US" dirty="0">
                <a:ea typeface="Calibri"/>
              </a:rPr>
              <a:t> (</a:t>
            </a:r>
            <a:r>
              <a:rPr lang="en-US" sz="1800" dirty="0" err="1">
                <a:solidFill>
                  <a:schemeClr val="bg2"/>
                </a:solidFill>
                <a:latin typeface="Calibri" panose="020F0502020204030204" pitchFamily="34" charset="0"/>
                <a:ea typeface="Calibri"/>
                <a:cs typeface="Calibri" panose="020F0502020204030204" pitchFamily="34" charset="0"/>
              </a:rPr>
              <a:t>escluso</a:t>
            </a:r>
            <a:r>
              <a:rPr lang="en-US" sz="1800" dirty="0">
                <a:solidFill>
                  <a:schemeClr val="bg2"/>
                </a:solidFill>
                <a:latin typeface="Calibri" panose="020F0502020204030204" pitchFamily="34" charset="0"/>
                <a:ea typeface="Calibri"/>
                <a:cs typeface="Calibri" panose="020F0502020204030204" pitchFamily="34" charset="0"/>
                <a:sym typeface="Calibri"/>
              </a:rPr>
              <a:t> </a:t>
            </a:r>
            <a:r>
              <a:rPr lang="en-US" sz="1800" dirty="0" err="1">
                <a:solidFill>
                  <a:schemeClr val="bg2"/>
                </a:solidFill>
                <a:latin typeface="Calibri" panose="020F0502020204030204" pitchFamily="34" charset="0"/>
                <a:ea typeface="Calibri"/>
                <a:cs typeface="Calibri" panose="020F0502020204030204" pitchFamily="34" charset="0"/>
                <a:sym typeface="Calibri"/>
              </a:rPr>
              <a:t>A</a:t>
            </a:r>
            <a:r>
              <a:rPr lang="en-US" sz="1800" dirty="0" err="1">
                <a:solidFill>
                  <a:schemeClr val="bg2"/>
                </a:solidFill>
                <a:latin typeface="Calibri"/>
                <a:ea typeface="Calibri"/>
                <a:cs typeface="Calibri"/>
                <a:sym typeface="Calibri"/>
              </a:rPr>
              <a:t>nestesia</a:t>
            </a:r>
            <a:r>
              <a:rPr lang="en-US" sz="1800" dirty="0">
                <a:solidFill>
                  <a:schemeClr val="bg2"/>
                </a:solidFill>
                <a:latin typeface="Calibri"/>
                <a:ea typeface="Calibri"/>
                <a:cs typeface="Calibri"/>
                <a:sym typeface="Calibri"/>
              </a:rPr>
              <a:t> e </a:t>
            </a:r>
            <a:r>
              <a:rPr lang="en-US" sz="1800" dirty="0" err="1">
                <a:solidFill>
                  <a:schemeClr val="bg2"/>
                </a:solidFill>
                <a:latin typeface="Calibri"/>
                <a:ea typeface="Calibri"/>
                <a:cs typeface="Calibri"/>
                <a:sym typeface="Calibri"/>
              </a:rPr>
              <a:t>Rianimazione</a:t>
            </a:r>
            <a:r>
              <a:rPr lang="en-US" sz="1800" dirty="0">
                <a:solidFill>
                  <a:schemeClr val="dk2"/>
                </a:solidFill>
                <a:latin typeface="Calibri"/>
                <a:ea typeface="Calibri"/>
                <a:cs typeface="Calibri"/>
                <a:sym typeface="Calibri"/>
              </a:rPr>
              <a:t>) </a:t>
            </a:r>
          </a:p>
          <a:p>
            <a:pPr marL="285750" marR="0" lvl="0" indent="-285750" algn="l" rtl="0">
              <a:spcBef>
                <a:spcPts val="0"/>
              </a:spcBef>
              <a:spcAft>
                <a:spcPts val="0"/>
              </a:spcAft>
              <a:buClr>
                <a:schemeClr val="dk2"/>
              </a:buClr>
              <a:buSzPts val="1800"/>
              <a:buFont typeface="Arial"/>
              <a:buChar char="•"/>
            </a:pPr>
            <a:r>
              <a:rPr lang="en-US" sz="1800" dirty="0">
                <a:solidFill>
                  <a:schemeClr val="dk2"/>
                </a:solidFill>
                <a:latin typeface="Calibri"/>
                <a:ea typeface="Calibri"/>
                <a:cs typeface="Calibri"/>
                <a:sym typeface="Calibri"/>
              </a:rPr>
              <a:t>Area </a:t>
            </a:r>
            <a:r>
              <a:rPr lang="en-US" sz="1800" dirty="0" err="1">
                <a:solidFill>
                  <a:schemeClr val="dk2"/>
                </a:solidFill>
                <a:latin typeface="Calibri"/>
                <a:ea typeface="Calibri"/>
                <a:cs typeface="Calibri"/>
                <a:sym typeface="Calibri"/>
              </a:rPr>
              <a:t>Chirurgica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Reparti</a:t>
            </a:r>
            <a:r>
              <a:rPr lang="en-US" sz="1800" dirty="0">
                <a:solidFill>
                  <a:schemeClr val="dk2"/>
                </a:solidFill>
                <a:latin typeface="Calibri"/>
                <a:ea typeface="Calibri"/>
                <a:cs typeface="Calibri"/>
                <a:sym typeface="Calibri"/>
              </a:rPr>
              <a:t>: tutti</a:t>
            </a:r>
          </a:p>
          <a:p>
            <a:pPr marL="285750" marR="0" lvl="0" indent="-285750" algn="l" rtl="0">
              <a:spcBef>
                <a:spcPts val="0"/>
              </a:spcBef>
              <a:spcAft>
                <a:spcPts val="0"/>
              </a:spcAft>
              <a:buClr>
                <a:schemeClr val="dk2"/>
              </a:buClr>
              <a:buSzPts val="1800"/>
              <a:buFont typeface="Arial"/>
              <a:buChar char="•"/>
            </a:pPr>
            <a:endParaRPr lang="en-US" sz="1800" dirty="0">
              <a:solidFill>
                <a:schemeClr val="dk2"/>
              </a:solidFill>
              <a:latin typeface="Calibri"/>
              <a:ea typeface="Calibri"/>
              <a:cs typeface="Calibri"/>
              <a:sym typeface="Calibri"/>
            </a:endParaRPr>
          </a:p>
          <a:p>
            <a:pPr marR="0" lvl="0" algn="l" rtl="0">
              <a:spcBef>
                <a:spcPts val="0"/>
              </a:spcBef>
              <a:spcAft>
                <a:spcPts val="0"/>
              </a:spcAft>
              <a:buClr>
                <a:schemeClr val="dk2"/>
              </a:buClr>
              <a:buSzPts val="1800"/>
            </a:pPr>
            <a:r>
              <a:rPr lang="en-US" sz="1800" b="1" dirty="0">
                <a:solidFill>
                  <a:schemeClr val="dk2"/>
                </a:solidFill>
                <a:latin typeface="Calibri"/>
                <a:ea typeface="Calibri"/>
                <a:cs typeface="Calibri"/>
                <a:sym typeface="Calibri"/>
              </a:rPr>
              <a:t>TIROCINIO IN PRONTO SOCCORSO</a:t>
            </a:r>
            <a:endParaRPr lang="en-US" sz="1800" dirty="0">
              <a:solidFill>
                <a:schemeClr val="dk2"/>
              </a:solidFill>
              <a:latin typeface="Calibri"/>
              <a:ea typeface="Calibri"/>
              <a:cs typeface="Calibri"/>
              <a:sym typeface="Calibri"/>
            </a:endParaRPr>
          </a:p>
        </p:txBody>
      </p:sp>
      <p:sp>
        <p:nvSpPr>
          <p:cNvPr id="8" name="Google Shape;272;p15">
            <a:extLst>
              <a:ext uri="{FF2B5EF4-FFF2-40B4-BE49-F238E27FC236}">
                <a16:creationId xmlns:a16="http://schemas.microsoft.com/office/drawing/2014/main" id="{8A05BF02-96B1-BA44-8775-B0C2FC0BAFF7}"/>
              </a:ext>
            </a:extLst>
          </p:cNvPr>
          <p:cNvSpPr txBox="1"/>
          <p:nvPr/>
        </p:nvSpPr>
        <p:spPr>
          <a:xfrm>
            <a:off x="3391381" y="0"/>
            <a:ext cx="5409238" cy="107717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2"/>
                </a:solidFill>
                <a:latin typeface="Calibri"/>
                <a:ea typeface="Calibri"/>
                <a:cs typeface="Calibri"/>
                <a:sym typeface="Calibri"/>
              </a:rPr>
              <a:t>ORGANIZZAZIONE PER GRUPPI</a:t>
            </a:r>
          </a:p>
          <a:p>
            <a:pPr marL="0" marR="0" lvl="0" indent="0" algn="ctr" rtl="0">
              <a:spcBef>
                <a:spcPts val="0"/>
              </a:spcBef>
              <a:spcAft>
                <a:spcPts val="0"/>
              </a:spcAft>
              <a:buNone/>
            </a:pPr>
            <a:r>
              <a:rPr lang="en-US" sz="3200" b="1" dirty="0">
                <a:solidFill>
                  <a:schemeClr val="dk2"/>
                </a:solidFill>
                <a:latin typeface="Calibri"/>
                <a:cs typeface="Calibri"/>
                <a:sym typeface="Calibri"/>
              </a:rPr>
              <a:t>6 anno</a:t>
            </a:r>
            <a:endParaRPr dirty="0"/>
          </a:p>
        </p:txBody>
      </p:sp>
      <p:pic>
        <p:nvPicPr>
          <p:cNvPr id="5" name="Immagine 4">
            <a:extLst>
              <a:ext uri="{FF2B5EF4-FFF2-40B4-BE49-F238E27FC236}">
                <a16:creationId xmlns:a16="http://schemas.microsoft.com/office/drawing/2014/main" id="{57EE12DF-519B-E840-8F61-61C369D23F6F}"/>
              </a:ext>
            </a:extLst>
          </p:cNvPr>
          <p:cNvPicPr>
            <a:picLocks noChangeAspect="1"/>
          </p:cNvPicPr>
          <p:nvPr/>
        </p:nvPicPr>
        <p:blipFill>
          <a:blip r:embed="rId3"/>
          <a:stretch>
            <a:fillRect/>
          </a:stretch>
        </p:blipFill>
        <p:spPr>
          <a:xfrm>
            <a:off x="0" y="1077178"/>
            <a:ext cx="12192000" cy="3534038"/>
          </a:xfrm>
          <a:prstGeom prst="rect">
            <a:avLst/>
          </a:prstGeom>
        </p:spPr>
      </p:pic>
    </p:spTree>
    <p:extLst>
      <p:ext uri="{BB962C8B-B14F-4D97-AF65-F5344CB8AC3E}">
        <p14:creationId xmlns:p14="http://schemas.microsoft.com/office/powerpoint/2010/main" val="3292900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E0907F4-5892-9F4A-8F4B-FB02D2B7D8CA}"/>
              </a:ext>
            </a:extLst>
          </p:cNvPr>
          <p:cNvSpPr txBox="1"/>
          <p:nvPr/>
        </p:nvSpPr>
        <p:spPr>
          <a:xfrm>
            <a:off x="1986541" y="0"/>
            <a:ext cx="8218917" cy="1569660"/>
          </a:xfrm>
          <a:prstGeom prst="rect">
            <a:avLst/>
          </a:prstGeom>
          <a:noFill/>
        </p:spPr>
        <p:txBody>
          <a:bodyPr wrap="none" rtlCol="0">
            <a:spAutoFit/>
          </a:bodyPr>
          <a:lstStyle/>
          <a:p>
            <a:pPr algn="ctr"/>
            <a:r>
              <a:rPr lang="it-IT" sz="3200" b="1" dirty="0">
                <a:solidFill>
                  <a:schemeClr val="bg2"/>
                </a:solidFill>
                <a:latin typeface="Calibri" panose="020F0502020204030204" pitchFamily="34" charset="0"/>
                <a:cs typeface="Calibri" panose="020F0502020204030204" pitchFamily="34" charset="0"/>
              </a:rPr>
              <a:t>TIROCINI PRATICI VALUTATIVI (TPV)</a:t>
            </a:r>
          </a:p>
          <a:p>
            <a:pPr algn="ctr"/>
            <a:r>
              <a:rPr lang="it-IT" sz="3200" b="1" dirty="0">
                <a:solidFill>
                  <a:schemeClr val="bg2"/>
                </a:solidFill>
                <a:latin typeface="Calibri" panose="020F0502020204030204" pitchFamily="34" charset="0"/>
                <a:cs typeface="Calibri" panose="020F0502020204030204" pitchFamily="34" charset="0"/>
              </a:rPr>
              <a:t>ABILITANTI ALL’ESERCIZIO DELLA PROFESISONE</a:t>
            </a:r>
          </a:p>
          <a:p>
            <a:pPr algn="ctr"/>
            <a:r>
              <a:rPr lang="it-IT" sz="3200" b="1" dirty="0">
                <a:solidFill>
                  <a:schemeClr val="bg2"/>
                </a:solidFill>
                <a:latin typeface="Calibri" panose="020F0502020204030204" pitchFamily="34" charset="0"/>
                <a:cs typeface="Calibri" panose="020F0502020204030204" pitchFamily="34" charset="0"/>
              </a:rPr>
              <a:t>DM58/2018 ART.3</a:t>
            </a:r>
          </a:p>
        </p:txBody>
      </p:sp>
      <p:sp>
        <p:nvSpPr>
          <p:cNvPr id="6" name="CasellaDiTesto 5">
            <a:extLst>
              <a:ext uri="{FF2B5EF4-FFF2-40B4-BE49-F238E27FC236}">
                <a16:creationId xmlns:a16="http://schemas.microsoft.com/office/drawing/2014/main" id="{191F4B42-79C6-6748-B3CE-C64B30948E95}"/>
              </a:ext>
            </a:extLst>
          </p:cNvPr>
          <p:cNvSpPr txBox="1"/>
          <p:nvPr/>
        </p:nvSpPr>
        <p:spPr>
          <a:xfrm>
            <a:off x="0" y="1810464"/>
            <a:ext cx="12196176" cy="4616648"/>
          </a:xfrm>
          <a:prstGeom prst="rect">
            <a:avLst/>
          </a:prstGeom>
          <a:noFill/>
        </p:spPr>
        <p:txBody>
          <a:bodyPr wrap="square">
            <a:spAutoFit/>
          </a:bodyPr>
          <a:lstStyle/>
          <a:p>
            <a:pPr algn="just"/>
            <a:r>
              <a:rPr lang="it-IT" dirty="0">
                <a:solidFill>
                  <a:schemeClr val="bg2"/>
                </a:solidFill>
              </a:rPr>
              <a:t>Il tirocinio pratico-valutativo </a:t>
            </a:r>
            <a:r>
              <a:rPr lang="it-IT" dirty="0" err="1">
                <a:solidFill>
                  <a:schemeClr val="bg2"/>
                </a:solidFill>
              </a:rPr>
              <a:t>e'</a:t>
            </a:r>
            <a:r>
              <a:rPr lang="it-IT" dirty="0">
                <a:solidFill>
                  <a:schemeClr val="bg2"/>
                </a:solidFill>
              </a:rPr>
              <a:t> volto ad accertare le </a:t>
            </a:r>
            <a:r>
              <a:rPr lang="it-IT" dirty="0" err="1">
                <a:solidFill>
                  <a:schemeClr val="bg2"/>
                </a:solidFill>
              </a:rPr>
              <a:t>capacita'</a:t>
            </a:r>
            <a:r>
              <a:rPr lang="it-IT" dirty="0">
                <a:solidFill>
                  <a:schemeClr val="bg2"/>
                </a:solidFill>
              </a:rPr>
              <a:t> dello studente relative al «saper fare e al saper essere medico» che consiste nell'applicare le conoscenze biomediche e cliniche alla pratica medica, nel risolvere questioni di deontologia professionale e di etica medica, nel dimostrare attitudine a risolvere problemi clinici afferenti alle aree della medicina e della chirurgia e delle relative </a:t>
            </a:r>
            <a:r>
              <a:rPr lang="it-IT" dirty="0" err="1">
                <a:solidFill>
                  <a:schemeClr val="bg2"/>
                </a:solidFill>
              </a:rPr>
              <a:t>specialita'</a:t>
            </a:r>
            <a:r>
              <a:rPr lang="it-IT" dirty="0">
                <a:solidFill>
                  <a:schemeClr val="bg2"/>
                </a:solidFill>
              </a:rPr>
              <a:t>, della diagnostica di laboratorio e strumentale e della </a:t>
            </a:r>
            <a:r>
              <a:rPr lang="it-IT" dirty="0" err="1">
                <a:solidFill>
                  <a:schemeClr val="bg2"/>
                </a:solidFill>
              </a:rPr>
              <a:t>sanita'</a:t>
            </a:r>
            <a:r>
              <a:rPr lang="it-IT" dirty="0">
                <a:solidFill>
                  <a:schemeClr val="bg2"/>
                </a:solidFill>
              </a:rPr>
              <a:t> pubblica.</a:t>
            </a:r>
          </a:p>
          <a:p>
            <a:pPr algn="just"/>
            <a:endParaRPr lang="it-IT" dirty="0">
              <a:solidFill>
                <a:schemeClr val="bg2"/>
              </a:solidFill>
            </a:endParaRPr>
          </a:p>
          <a:p>
            <a:pPr algn="just"/>
            <a:r>
              <a:rPr lang="it-IT" dirty="0">
                <a:solidFill>
                  <a:schemeClr val="bg2"/>
                </a:solidFill>
              </a:rPr>
              <a:t>Ad ogni CFU riservato al TPV devono corrispondere almeno 20 ore di </a:t>
            </a:r>
            <a:r>
              <a:rPr lang="it-IT" dirty="0" err="1">
                <a:solidFill>
                  <a:schemeClr val="bg2"/>
                </a:solidFill>
              </a:rPr>
              <a:t>attivita'</a:t>
            </a:r>
            <a:r>
              <a:rPr lang="it-IT" dirty="0">
                <a:solidFill>
                  <a:schemeClr val="bg2"/>
                </a:solidFill>
              </a:rPr>
              <a:t> didattica di tipo professionalizzante (e non oltre 5 ore di studio individuale). </a:t>
            </a:r>
          </a:p>
          <a:p>
            <a:pPr algn="just"/>
            <a:endParaRPr lang="it-IT" dirty="0">
              <a:solidFill>
                <a:schemeClr val="bg2"/>
              </a:solidFill>
            </a:endParaRPr>
          </a:p>
          <a:p>
            <a:pPr algn="just"/>
            <a:r>
              <a:rPr lang="it-IT" dirty="0">
                <a:solidFill>
                  <a:schemeClr val="bg2"/>
                </a:solidFill>
              </a:rPr>
              <a:t>Il TPV si svolge per un numero di ore corrispondenti ad almeno 5 CFU per ciascuna </a:t>
            </a:r>
            <a:r>
              <a:rPr lang="it-IT" dirty="0" err="1">
                <a:solidFill>
                  <a:schemeClr val="bg2"/>
                </a:solidFill>
              </a:rPr>
              <a:t>mensilita'</a:t>
            </a:r>
            <a:r>
              <a:rPr lang="it-IT" dirty="0">
                <a:solidFill>
                  <a:schemeClr val="bg2"/>
                </a:solidFill>
              </a:rPr>
              <a:t> e si articola nei seguenti periodi, anche non consecutivi: </a:t>
            </a:r>
          </a:p>
          <a:p>
            <a:pPr marL="285750" indent="-285750" algn="just">
              <a:buFont typeface="Arial" panose="020B0604020202020204" pitchFamily="34" charset="0"/>
              <a:buChar char="•"/>
            </a:pPr>
            <a:r>
              <a:rPr lang="it-IT" dirty="0">
                <a:solidFill>
                  <a:schemeClr val="bg2"/>
                </a:solidFill>
              </a:rPr>
              <a:t>un mese in Area Chirurgica; </a:t>
            </a:r>
          </a:p>
          <a:p>
            <a:pPr marL="285750" indent="-285750" algn="just">
              <a:buFont typeface="Arial" panose="020B0604020202020204" pitchFamily="34" charset="0"/>
              <a:buChar char="•"/>
            </a:pPr>
            <a:r>
              <a:rPr lang="it-IT" dirty="0">
                <a:solidFill>
                  <a:schemeClr val="bg2"/>
                </a:solidFill>
              </a:rPr>
              <a:t>un mese in Area Medica;</a:t>
            </a:r>
          </a:p>
          <a:p>
            <a:pPr marL="285750" indent="-285750" algn="just">
              <a:buFont typeface="Arial" panose="020B0604020202020204" pitchFamily="34" charset="0"/>
              <a:buChar char="•"/>
            </a:pPr>
            <a:r>
              <a:rPr lang="it-IT" dirty="0">
                <a:solidFill>
                  <a:schemeClr val="bg2"/>
                </a:solidFill>
              </a:rPr>
              <a:t>un mese, da svolgersi non prima del sesto anno di corso, nello specifico ambito della Medicina Generale.</a:t>
            </a:r>
          </a:p>
          <a:p>
            <a:pPr marL="285750" indent="-285750" algn="just">
              <a:buFont typeface="Arial" panose="020B0604020202020204" pitchFamily="34" charset="0"/>
              <a:buChar char="•"/>
            </a:pPr>
            <a:endParaRPr lang="it-IT" dirty="0">
              <a:solidFill>
                <a:schemeClr val="bg2"/>
              </a:solidFill>
            </a:endParaRPr>
          </a:p>
          <a:p>
            <a:pPr algn="just"/>
            <a:r>
              <a:rPr lang="it-IT" dirty="0">
                <a:solidFill>
                  <a:schemeClr val="bg2"/>
                </a:solidFill>
              </a:rPr>
              <a:t>Le </a:t>
            </a:r>
            <a:r>
              <a:rPr lang="it-IT" dirty="0" err="1">
                <a:solidFill>
                  <a:schemeClr val="bg2"/>
                </a:solidFill>
              </a:rPr>
              <a:t>universita'</a:t>
            </a:r>
            <a:r>
              <a:rPr lang="it-IT" dirty="0">
                <a:solidFill>
                  <a:schemeClr val="bg2"/>
                </a:solidFill>
              </a:rPr>
              <a:t> forniscono a ciascuno studente un libretto-diario che si articola in una parte descrittiva delle </a:t>
            </a:r>
            <a:r>
              <a:rPr lang="it-IT" dirty="0" err="1">
                <a:solidFill>
                  <a:schemeClr val="bg2"/>
                </a:solidFill>
              </a:rPr>
              <a:t>attivita'</a:t>
            </a:r>
            <a:r>
              <a:rPr lang="it-IT" dirty="0">
                <a:solidFill>
                  <a:schemeClr val="bg2"/>
                </a:solidFill>
              </a:rPr>
              <a:t> svolte e di una parte valutativa delle competenze dimostrate. </a:t>
            </a:r>
          </a:p>
          <a:p>
            <a:pPr algn="just"/>
            <a:endParaRPr lang="it-IT" dirty="0">
              <a:solidFill>
                <a:schemeClr val="bg2"/>
              </a:solidFill>
            </a:endParaRPr>
          </a:p>
          <a:p>
            <a:pPr algn="just"/>
            <a:r>
              <a:rPr lang="it-IT" dirty="0">
                <a:solidFill>
                  <a:schemeClr val="bg2"/>
                </a:solidFill>
              </a:rPr>
              <a:t>La certificazione della frequenza e la valutazione avvengono sotto la diretta </a:t>
            </a:r>
            <a:r>
              <a:rPr lang="it-IT" dirty="0" err="1">
                <a:solidFill>
                  <a:schemeClr val="bg2"/>
                </a:solidFill>
              </a:rPr>
              <a:t>responsabilita'</a:t>
            </a:r>
            <a:r>
              <a:rPr lang="it-IT" dirty="0">
                <a:solidFill>
                  <a:schemeClr val="bg2"/>
                </a:solidFill>
              </a:rPr>
              <a:t> e a cura del docente universitario o del dirigente medico, responsabile della struttura frequentata dal tirocinante, e del medico di Medicina Generale, che rilasciano, ciascuno per la parte di rispettiva competenza, formale attestazione della frequenza, unitamente alla valutazione dei risultati relativi alle competenze dimostrate, ed esprimendo, in caso positivo, un giudizio di </a:t>
            </a:r>
            <a:r>
              <a:rPr lang="it-IT" dirty="0" err="1">
                <a:solidFill>
                  <a:schemeClr val="bg2"/>
                </a:solidFill>
              </a:rPr>
              <a:t>idoneita’</a:t>
            </a:r>
            <a:r>
              <a:rPr lang="it-IT" dirty="0">
                <a:solidFill>
                  <a:schemeClr val="bg2"/>
                </a:solidFill>
              </a:rPr>
              <a:t>. </a:t>
            </a:r>
          </a:p>
          <a:p>
            <a:pPr algn="just"/>
            <a:endParaRPr lang="it-IT" dirty="0">
              <a:solidFill>
                <a:schemeClr val="bg2"/>
              </a:solidFill>
            </a:endParaRPr>
          </a:p>
          <a:p>
            <a:pPr algn="just"/>
            <a:r>
              <a:rPr lang="it-IT" dirty="0">
                <a:solidFill>
                  <a:schemeClr val="bg2"/>
                </a:solidFill>
              </a:rPr>
              <a:t>Il TPV </a:t>
            </a:r>
            <a:r>
              <a:rPr lang="it-IT" dirty="0" err="1">
                <a:solidFill>
                  <a:schemeClr val="bg2"/>
                </a:solidFill>
              </a:rPr>
              <a:t>e'</a:t>
            </a:r>
            <a:r>
              <a:rPr lang="it-IT" dirty="0">
                <a:solidFill>
                  <a:schemeClr val="bg2"/>
                </a:solidFill>
              </a:rPr>
              <a:t> superato solo in caso di conseguimento del giudizio </a:t>
            </a:r>
            <a:r>
              <a:rPr lang="it-IT" dirty="0" err="1">
                <a:solidFill>
                  <a:schemeClr val="bg2"/>
                </a:solidFill>
              </a:rPr>
              <a:t>d'idoneita'</a:t>
            </a:r>
            <a:r>
              <a:rPr lang="it-IT" dirty="0">
                <a:solidFill>
                  <a:schemeClr val="bg2"/>
                </a:solidFill>
              </a:rPr>
              <a:t> per ciascuno dei tre periodi.</a:t>
            </a:r>
          </a:p>
        </p:txBody>
      </p:sp>
      <p:sp>
        <p:nvSpPr>
          <p:cNvPr id="7" name="CasellaDiTesto 6">
            <a:extLst>
              <a:ext uri="{FF2B5EF4-FFF2-40B4-BE49-F238E27FC236}">
                <a16:creationId xmlns:a16="http://schemas.microsoft.com/office/drawing/2014/main" id="{D17D10D3-2E83-BC42-A814-9BA8EA103606}"/>
              </a:ext>
            </a:extLst>
          </p:cNvPr>
          <p:cNvSpPr txBox="1"/>
          <p:nvPr/>
        </p:nvSpPr>
        <p:spPr>
          <a:xfrm>
            <a:off x="7956237" y="3759566"/>
            <a:ext cx="1949573" cy="400110"/>
          </a:xfrm>
          <a:prstGeom prst="rect">
            <a:avLst/>
          </a:prstGeom>
          <a:noFill/>
        </p:spPr>
        <p:txBody>
          <a:bodyPr wrap="none" rtlCol="0">
            <a:spAutoFit/>
          </a:bodyPr>
          <a:lstStyle/>
          <a:p>
            <a:r>
              <a:rPr lang="it-IT" sz="2000" b="1" dirty="0">
                <a:solidFill>
                  <a:srgbClr val="00B050"/>
                </a:solidFill>
                <a:latin typeface="Calibri" panose="020F0502020204030204" pitchFamily="34" charset="0"/>
                <a:cs typeface="Calibri" panose="020F0502020204030204" pitchFamily="34" charset="0"/>
              </a:rPr>
              <a:t>minimo 100 ORE</a:t>
            </a:r>
          </a:p>
        </p:txBody>
      </p:sp>
      <p:sp>
        <p:nvSpPr>
          <p:cNvPr id="8" name="Freccia destra 7">
            <a:extLst>
              <a:ext uri="{FF2B5EF4-FFF2-40B4-BE49-F238E27FC236}">
                <a16:creationId xmlns:a16="http://schemas.microsoft.com/office/drawing/2014/main" id="{962A088F-1250-2846-9F86-FB3191414BEF}"/>
              </a:ext>
            </a:extLst>
          </p:cNvPr>
          <p:cNvSpPr/>
          <p:nvPr/>
        </p:nvSpPr>
        <p:spPr>
          <a:xfrm rot="1983490">
            <a:off x="7503094" y="3670126"/>
            <a:ext cx="563671" cy="175364"/>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64048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BAE785D-DE25-9F44-863C-E4119C246F63}"/>
              </a:ext>
            </a:extLst>
          </p:cNvPr>
          <p:cNvSpPr txBox="1"/>
          <p:nvPr/>
        </p:nvSpPr>
        <p:spPr>
          <a:xfrm>
            <a:off x="0" y="7909"/>
            <a:ext cx="1728358" cy="646331"/>
          </a:xfrm>
          <a:prstGeom prst="rect">
            <a:avLst/>
          </a:prstGeom>
          <a:noFill/>
        </p:spPr>
        <p:txBody>
          <a:bodyPr wrap="none" rtlCol="0">
            <a:spAutoFit/>
          </a:bodyPr>
          <a:lstStyle/>
          <a:p>
            <a:r>
              <a:rPr lang="it-IT" sz="3600" b="1" dirty="0">
                <a:solidFill>
                  <a:schemeClr val="bg2"/>
                </a:solidFill>
                <a:latin typeface="Calibri" panose="020F0502020204030204" pitchFamily="34" charset="0"/>
                <a:cs typeface="Calibri" panose="020F0502020204030204" pitchFamily="34" charset="0"/>
              </a:rPr>
              <a:t>TUTORE</a:t>
            </a:r>
          </a:p>
        </p:txBody>
      </p:sp>
      <p:sp>
        <p:nvSpPr>
          <p:cNvPr id="5" name="CasellaDiTesto 4">
            <a:extLst>
              <a:ext uri="{FF2B5EF4-FFF2-40B4-BE49-F238E27FC236}">
                <a16:creationId xmlns:a16="http://schemas.microsoft.com/office/drawing/2014/main" id="{5533FF98-35F5-4C4B-B906-3FB48C2CC1E4}"/>
              </a:ext>
            </a:extLst>
          </p:cNvPr>
          <p:cNvSpPr txBox="1"/>
          <p:nvPr/>
        </p:nvSpPr>
        <p:spPr>
          <a:xfrm>
            <a:off x="11460710" y="-14994"/>
            <a:ext cx="832279" cy="307777"/>
          </a:xfrm>
          <a:prstGeom prst="rect">
            <a:avLst/>
          </a:prstGeom>
          <a:noFill/>
        </p:spPr>
        <p:txBody>
          <a:bodyPr wrap="none" rtlCol="0">
            <a:spAutoFit/>
          </a:bodyPr>
          <a:lstStyle/>
          <a:p>
            <a:r>
              <a:rPr lang="it-IT" dirty="0">
                <a:solidFill>
                  <a:schemeClr val="bg2"/>
                </a:solidFill>
                <a:latin typeface="Calibri" panose="020F0502020204030204" pitchFamily="34" charset="0"/>
                <a:cs typeface="Calibri" panose="020F0502020204030204" pitchFamily="34" charset="0"/>
              </a:rPr>
              <a:t>3-5 anno</a:t>
            </a:r>
          </a:p>
        </p:txBody>
      </p:sp>
      <p:sp>
        <p:nvSpPr>
          <p:cNvPr id="7" name="CasellaDiTesto 6">
            <a:extLst>
              <a:ext uri="{FF2B5EF4-FFF2-40B4-BE49-F238E27FC236}">
                <a16:creationId xmlns:a16="http://schemas.microsoft.com/office/drawing/2014/main" id="{05A4D3EF-52D2-9741-87CF-189B735CBE60}"/>
              </a:ext>
            </a:extLst>
          </p:cNvPr>
          <p:cNvSpPr txBox="1"/>
          <p:nvPr/>
        </p:nvSpPr>
        <p:spPr>
          <a:xfrm>
            <a:off x="-17236" y="587346"/>
            <a:ext cx="12292989" cy="3416320"/>
          </a:xfrm>
          <a:prstGeom prst="rect">
            <a:avLst/>
          </a:prstGeom>
          <a:noFill/>
        </p:spPr>
        <p:txBody>
          <a:bodyPr wrap="square">
            <a:spAutoFit/>
          </a:bodyPr>
          <a:lstStyle/>
          <a:p>
            <a:r>
              <a:rPr lang="it-IT" sz="2400" dirty="0">
                <a:solidFill>
                  <a:schemeClr val="bg2"/>
                </a:solidFill>
                <a:effectLst/>
                <a:latin typeface="Calibri" panose="020F0502020204030204" pitchFamily="34" charset="0"/>
                <a:cs typeface="Calibri" panose="020F0502020204030204" pitchFamily="34" charset="0"/>
              </a:rPr>
              <a:t>I Tutori sono figure di riferimento e di supporto dell’attività̀ clinica su paziente</a:t>
            </a:r>
          </a:p>
          <a:p>
            <a:r>
              <a:rPr lang="it-IT" sz="2400" dirty="0">
                <a:solidFill>
                  <a:schemeClr val="bg2"/>
                </a:solidFill>
                <a:effectLst/>
                <a:latin typeface="Calibri" panose="020F0502020204030204" pitchFamily="34" charset="0"/>
                <a:cs typeface="Calibri" panose="020F0502020204030204" pitchFamily="34" charset="0"/>
              </a:rPr>
              <a:t>Al Tutore spetta il compito di: </a:t>
            </a:r>
            <a:endParaRPr lang="it-IT" sz="2400" dirty="0">
              <a:solidFill>
                <a:schemeClr val="bg2"/>
              </a:solidFill>
              <a:latin typeface="Calibri" panose="020F0502020204030204" pitchFamily="34" charset="0"/>
              <a:cs typeface="Calibri" panose="020F0502020204030204" pitchFamily="34" charset="0"/>
            </a:endParaRPr>
          </a:p>
          <a:p>
            <a:pPr marL="273050" indent="-273050">
              <a:buFont typeface="Arial" panose="020B0604020202020204" pitchFamily="34" charset="0"/>
              <a:buChar char="•"/>
            </a:pPr>
            <a:r>
              <a:rPr lang="it-IT" sz="2400" dirty="0">
                <a:solidFill>
                  <a:schemeClr val="bg2"/>
                </a:solidFill>
                <a:effectLst/>
                <a:latin typeface="Calibri" panose="020F0502020204030204" pitchFamily="34" charset="0"/>
                <a:cs typeface="Calibri" panose="020F0502020204030204" pitchFamily="34" charset="0"/>
              </a:rPr>
              <a:t>prendere visione degli obiettivi di Tirocinio come riportati nel Libretto delle attività di Tirocinio</a:t>
            </a:r>
          </a:p>
          <a:p>
            <a:pPr marL="273050" indent="-273050">
              <a:buFont typeface="Arial" panose="020B0604020202020204" pitchFamily="34" charset="0"/>
              <a:buChar char="•"/>
            </a:pPr>
            <a:r>
              <a:rPr lang="it-IT" sz="2400" dirty="0">
                <a:solidFill>
                  <a:schemeClr val="bg2"/>
                </a:solidFill>
                <a:latin typeface="Calibri" panose="020F0502020204030204" pitchFamily="34" charset="0"/>
                <a:cs typeface="Calibri" panose="020F0502020204030204" pitchFamily="34" charset="0"/>
              </a:rPr>
              <a:t>programmare le attività dello studente durante il periodo di Tirocinio; </a:t>
            </a:r>
            <a:endParaRPr lang="it-IT" sz="2400" dirty="0">
              <a:solidFill>
                <a:schemeClr val="bg2"/>
              </a:solidFill>
              <a:effectLst/>
              <a:latin typeface="Calibri" panose="020F0502020204030204" pitchFamily="34" charset="0"/>
              <a:cs typeface="Calibri" panose="020F0502020204030204" pitchFamily="34" charset="0"/>
            </a:endParaRPr>
          </a:p>
          <a:p>
            <a:pPr marL="273050" indent="-273050">
              <a:buFont typeface="Arial" panose="020B0604020202020204" pitchFamily="34" charset="0"/>
              <a:buChar char="•"/>
            </a:pPr>
            <a:r>
              <a:rPr lang="it-IT" sz="2400" dirty="0">
                <a:solidFill>
                  <a:schemeClr val="bg2"/>
                </a:solidFill>
                <a:effectLst/>
                <a:latin typeface="Calibri" panose="020F0502020204030204" pitchFamily="34" charset="0"/>
                <a:cs typeface="Calibri" panose="020F0502020204030204" pitchFamily="34" charset="0"/>
              </a:rPr>
              <a:t>supervisionare lo studente nella partecipazione alle attività̀ di Tirocinio;</a:t>
            </a:r>
          </a:p>
          <a:p>
            <a:pPr marL="273050" indent="-273050">
              <a:buFont typeface="Arial" panose="020B0604020202020204" pitchFamily="34" charset="0"/>
              <a:buChar char="•"/>
            </a:pPr>
            <a:r>
              <a:rPr lang="it-IT" sz="2400" dirty="0">
                <a:solidFill>
                  <a:schemeClr val="bg2"/>
                </a:solidFill>
                <a:effectLst/>
                <a:latin typeface="Calibri" panose="020F0502020204030204" pitchFamily="34" charset="0"/>
                <a:cs typeface="Calibri" panose="020F0502020204030204" pitchFamily="34" charset="0"/>
              </a:rPr>
              <a:t>verificare la frequenza e il raggiungimento degli obbiettivi previsti;</a:t>
            </a:r>
          </a:p>
          <a:p>
            <a:pPr marL="273050" indent="-273050">
              <a:buFont typeface="Arial" panose="020B0604020202020204" pitchFamily="34" charset="0"/>
              <a:buChar char="•"/>
            </a:pPr>
            <a:r>
              <a:rPr lang="it-IT" sz="2400" dirty="0">
                <a:solidFill>
                  <a:schemeClr val="bg2"/>
                </a:solidFill>
                <a:latin typeface="Calibri" panose="020F0502020204030204" pitchFamily="34" charset="0"/>
                <a:cs typeface="Calibri" panose="020F0502020204030204" pitchFamily="34" charset="0"/>
              </a:rPr>
              <a:t>f</a:t>
            </a:r>
            <a:r>
              <a:rPr lang="it-IT" sz="2400" dirty="0">
                <a:solidFill>
                  <a:schemeClr val="bg2"/>
                </a:solidFill>
                <a:effectLst/>
                <a:latin typeface="Calibri" panose="020F0502020204030204" pitchFamily="34" charset="0"/>
                <a:cs typeface="Calibri" panose="020F0502020204030204" pitchFamily="34" charset="0"/>
              </a:rPr>
              <a:t>irmare il Libretto Rosso delle attività professionalizzanti (in caso di esito positivo);</a:t>
            </a:r>
          </a:p>
          <a:p>
            <a:pPr marL="273050" indent="-273050">
              <a:buFont typeface="Arial" panose="020B0604020202020204" pitchFamily="34" charset="0"/>
              <a:buChar char="•"/>
            </a:pPr>
            <a:r>
              <a:rPr lang="it-IT" sz="2400" dirty="0">
                <a:solidFill>
                  <a:schemeClr val="bg2"/>
                </a:solidFill>
                <a:latin typeface="Calibri" panose="020F0502020204030204" pitchFamily="34" charset="0"/>
                <a:cs typeface="Calibri" panose="020F0502020204030204" pitchFamily="34" charset="0"/>
              </a:rPr>
              <a:t>p</a:t>
            </a:r>
            <a:r>
              <a:rPr lang="it-IT" sz="2400" dirty="0">
                <a:solidFill>
                  <a:schemeClr val="bg2"/>
                </a:solidFill>
                <a:effectLst/>
                <a:latin typeface="Calibri" panose="020F0502020204030204" pitchFamily="34" charset="0"/>
                <a:cs typeface="Calibri" panose="020F0502020204030204" pitchFamily="34" charset="0"/>
              </a:rPr>
              <a:t>ossono rivestire il ruolo di Tutore i Docenti ed i Ricercatori della disciplina, i medici ospedalieri afferenti al reparto</a:t>
            </a:r>
          </a:p>
        </p:txBody>
      </p:sp>
      <p:pic>
        <p:nvPicPr>
          <p:cNvPr id="1026" name="Picture 2" descr="page4image19448384">
            <a:extLst>
              <a:ext uri="{FF2B5EF4-FFF2-40B4-BE49-F238E27FC236}">
                <a16:creationId xmlns:a16="http://schemas.microsoft.com/office/drawing/2014/main" id="{7B9D01EF-C0A2-FB4E-B30F-4300BE0E63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768475"/>
            <a:ext cx="58039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4image19448576">
            <a:extLst>
              <a:ext uri="{FF2B5EF4-FFF2-40B4-BE49-F238E27FC236}">
                <a16:creationId xmlns:a16="http://schemas.microsoft.com/office/drawing/2014/main" id="{B4251F55-6364-CE4C-AC58-25BDC573A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250" y="-1768475"/>
            <a:ext cx="5803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5image19877824">
            <a:extLst>
              <a:ext uri="{FF2B5EF4-FFF2-40B4-BE49-F238E27FC236}">
                <a16:creationId xmlns:a16="http://schemas.microsoft.com/office/drawing/2014/main" id="{7C0FDDFD-37B9-8942-A1BF-39759530F2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1341438"/>
            <a:ext cx="7239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5image19874944">
            <a:extLst>
              <a:ext uri="{FF2B5EF4-FFF2-40B4-BE49-F238E27FC236}">
                <a16:creationId xmlns:a16="http://schemas.microsoft.com/office/drawing/2014/main" id="{E787060B-CBDB-9A4E-BDD1-1F14986A38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6163" y="-1341438"/>
            <a:ext cx="21844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5image19874560">
            <a:extLst>
              <a:ext uri="{FF2B5EF4-FFF2-40B4-BE49-F238E27FC236}">
                <a16:creationId xmlns:a16="http://schemas.microsoft.com/office/drawing/2014/main" id="{EFCCA610-8549-9A41-9D60-AC5EFF2AAA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2650" y="-1341438"/>
            <a:ext cx="3390900" cy="190500"/>
          </a:xfrm>
          <a:prstGeom prst="rect">
            <a:avLst/>
          </a:prstGeom>
          <a:noFill/>
          <a:extLst>
            <a:ext uri="{909E8E84-426E-40DD-AFC4-6F175D3DCCD1}">
              <a14:hiddenFill xmlns:a14="http://schemas.microsoft.com/office/drawing/2010/main">
                <a:solidFill>
                  <a:srgbClr val="FFFFFF"/>
                </a:solidFill>
              </a14:hiddenFill>
            </a:ext>
          </a:extLst>
        </p:spPr>
      </p:pic>
      <p:sp>
        <p:nvSpPr>
          <p:cNvPr id="13" name="CasellaDiTesto 12">
            <a:extLst>
              <a:ext uri="{FF2B5EF4-FFF2-40B4-BE49-F238E27FC236}">
                <a16:creationId xmlns:a16="http://schemas.microsoft.com/office/drawing/2014/main" id="{C4A88991-6CD2-ED40-9A43-7ACF4A175022}"/>
              </a:ext>
            </a:extLst>
          </p:cNvPr>
          <p:cNvSpPr txBox="1"/>
          <p:nvPr/>
        </p:nvSpPr>
        <p:spPr>
          <a:xfrm>
            <a:off x="-30991" y="4303455"/>
            <a:ext cx="12190481" cy="2554545"/>
          </a:xfrm>
          <a:prstGeom prst="rect">
            <a:avLst/>
          </a:prstGeom>
          <a:noFill/>
        </p:spPr>
        <p:txBody>
          <a:bodyPr wrap="square">
            <a:spAutoFit/>
          </a:bodyPr>
          <a:lstStyle/>
          <a:p>
            <a:pPr marL="317500" indent="-317500" algn="just">
              <a:buFont typeface="Arial" panose="020B0604020202020204" pitchFamily="34" charset="0"/>
              <a:buChar char="•"/>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In conseguenza della </a:t>
            </a:r>
            <a:r>
              <a:rPr lang="it-IT" sz="2000" dirty="0" err="1">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turnistica</a:t>
            </a: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 delle ferie, delle attività oltre a quelle cliniche, obbligatorie per i dipendenti delle strutture sanitarie, il Tutore di Tirocinio non potrà essere sempre presente, ma potrà essere sostituito da collega della stessa realtà clinica/reparto in quelle specifiche giornate. </a:t>
            </a:r>
          </a:p>
          <a:p>
            <a:pPr marL="317500" indent="-317500" algn="just">
              <a:buFont typeface="Arial" panose="020B0604020202020204" pitchFamily="34" charset="0"/>
              <a:buChar char="•"/>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Deve comunque essere garantita allo Studente una programmazione delle attività durante tutti i giorni del Tirocinio e l’affiancamento a un medico del Reparto, al fine di: 1) conoscere l’organizzazione di reparto; 2) osservare attività ambulatoriali, di degenza, di sala operatoria; 3) mettere in pratica le nozioni acquisite durante il corso di studio. </a:t>
            </a:r>
          </a:p>
          <a:p>
            <a:pPr algn="just"/>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87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4552FA9-092B-6346-96EB-DB2F219CA517}"/>
              </a:ext>
            </a:extLst>
          </p:cNvPr>
          <p:cNvSpPr txBox="1"/>
          <p:nvPr/>
        </p:nvSpPr>
        <p:spPr>
          <a:xfrm>
            <a:off x="0" y="0"/>
            <a:ext cx="12192000" cy="6924973"/>
          </a:xfrm>
          <a:prstGeom prst="rect">
            <a:avLst/>
          </a:prstGeom>
          <a:noFill/>
        </p:spPr>
        <p:txBody>
          <a:bodyPr wrap="square">
            <a:spAutoFit/>
          </a:bodyPr>
          <a:lstStyle/>
          <a:p>
            <a:pPr algn="just"/>
            <a:r>
              <a:rPr lang="it-IT" sz="3600" b="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PROCEDURA PER GLI STUDENTI</a:t>
            </a:r>
            <a:endParaRPr lang="it-IT" sz="36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it-IT" sz="2400" b="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t-IT" sz="24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it-IT" sz="2000" b="1" i="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All’inizio del periodo di Tirocinio:</a:t>
            </a:r>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Presentarsi in Reparto alle ore 8:00 del primo giorno di Tirocinio</a:t>
            </a: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Portare camice, zoccoli, fonendoscopio, taccuino e penna</a:t>
            </a: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Chiedere al Primario o a chi da lui delegato di essere affidati ad un Tutore di Tirocinio</a:t>
            </a: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Portare al Tutore di Tirocinio il Libretto delle attività professionalizzanti, condividendo con lui gli obiettivi indicati per lo specifico Tirocinio</a:t>
            </a:r>
          </a:p>
          <a:p>
            <a:pPr marL="342900" lvl="0" indent="-342900" algn="just">
              <a:buFont typeface="Arial" panose="020B0604020202020204" pitchFamily="34" charset="0"/>
              <a:buChar char="•"/>
              <a:tabLst>
                <a:tab pos="457200" algn="l"/>
              </a:tabLst>
            </a:pPr>
            <a:endParaRPr lang="it-IT" sz="12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it-IT" sz="2000" b="1" i="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Durante il Tirocinio:</a:t>
            </a:r>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Frequentare regolarmente e quotidianamente (obbligo di frequenza al 70% delle ore previste)</a:t>
            </a: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In caso di impossibilità di frequenza per motivate ragioni, comunicare la assenza al Tutore Clinico (o a chi da lui indicato)</a:t>
            </a:r>
          </a:p>
          <a:p>
            <a:pPr marL="342900" lvl="0" indent="-342900" algn="just">
              <a:buFont typeface="Arial" panose="020B0604020202020204" pitchFamily="34" charset="0"/>
              <a:buChar char="•"/>
              <a:tabLst>
                <a:tab pos="4572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Compilare il libretto nelle parti relative alla frequenza</a:t>
            </a:r>
          </a:p>
          <a:p>
            <a:pPr marL="342900" lvl="0" indent="-342900" algn="just">
              <a:buFont typeface="Arial" panose="020B0604020202020204" pitchFamily="34" charset="0"/>
              <a:buChar char="•"/>
              <a:tabLst>
                <a:tab pos="457200" algn="l"/>
              </a:tabLst>
            </a:pPr>
            <a:endParaRPr lang="it-IT" sz="12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it-IT" sz="2000" b="1" i="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Al termine del periodo di Tirocinio:</a:t>
            </a:r>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 pos="9144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Verificare di aver frequentato quanto previsto; </a:t>
            </a:r>
            <a:r>
              <a:rPr lang="it-IT" sz="2000" u="sng"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per i TPV minimo 100 ore</a:t>
            </a:r>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457200" algn="l"/>
                <a:tab pos="9144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Verificare con il Tutore di Tirocinio il raggiungimento degli obiettivi </a:t>
            </a:r>
          </a:p>
          <a:p>
            <a:pPr marL="342900" lvl="0" indent="-342900" algn="just">
              <a:buFont typeface="Arial" panose="020B0604020202020204" pitchFamily="34" charset="0"/>
              <a:buChar char="•"/>
              <a:tabLst>
                <a:tab pos="457200" algn="l"/>
                <a:tab pos="914400" algn="l"/>
              </a:tabLst>
            </a:pPr>
            <a:r>
              <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In caso positivo, chiedere al Tutore di Tirocinio la firma sul Libretto </a:t>
            </a:r>
          </a:p>
          <a:p>
            <a:pPr algn="just"/>
            <a:r>
              <a:rPr lang="it-IT" sz="2000" b="1"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it-IT" sz="20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it-I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Essere attenti e propositivi, a volte se possibile anche proattivi, consente di entrare in sintonia con il gruppo lavoro più rapidamente.</a:t>
            </a:r>
            <a:endParaRPr lang="it-IT" sz="20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23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mmagine che contiene testo, schermata, numero, Carattere&#10;&#10;Descrizione generata automaticamente">
            <a:extLst>
              <a:ext uri="{FF2B5EF4-FFF2-40B4-BE49-F238E27FC236}">
                <a16:creationId xmlns:a16="http://schemas.microsoft.com/office/drawing/2014/main" id="{C7AA31F1-D57E-3349-9556-87B04D39DDC1}"/>
              </a:ext>
            </a:extLst>
          </p:cNvPr>
          <p:cNvPicPr>
            <a:picLocks noChangeAspect="1"/>
          </p:cNvPicPr>
          <p:nvPr/>
        </p:nvPicPr>
        <p:blipFill>
          <a:blip r:embed="rId2"/>
          <a:stretch>
            <a:fillRect/>
          </a:stretch>
        </p:blipFill>
        <p:spPr>
          <a:xfrm>
            <a:off x="1599626" y="56160"/>
            <a:ext cx="9203852" cy="6745680"/>
          </a:xfrm>
          <a:prstGeom prst="rect">
            <a:avLst/>
          </a:prstGeom>
        </p:spPr>
      </p:pic>
    </p:spTree>
    <p:extLst>
      <p:ext uri="{BB962C8B-B14F-4D97-AF65-F5344CB8AC3E}">
        <p14:creationId xmlns:p14="http://schemas.microsoft.com/office/powerpoint/2010/main" val="219536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txBox="1"/>
          <p:nvPr/>
        </p:nvSpPr>
        <p:spPr>
          <a:xfrm>
            <a:off x="109974" y="111512"/>
            <a:ext cx="1116517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2"/>
                </a:solidFill>
                <a:latin typeface="Times New Roman"/>
                <a:ea typeface="Times New Roman"/>
                <a:cs typeface="Times New Roman"/>
                <a:sym typeface="Times New Roman"/>
              </a:rPr>
              <a:t>GRUPPO DI LAVORO TIROCINI – PROGETTO TIROCINI</a:t>
            </a:r>
            <a:endParaRPr/>
          </a:p>
        </p:txBody>
      </p:sp>
      <p:sp>
        <p:nvSpPr>
          <p:cNvPr id="113" name="Google Shape;113;p5"/>
          <p:cNvSpPr txBox="1"/>
          <p:nvPr/>
        </p:nvSpPr>
        <p:spPr>
          <a:xfrm>
            <a:off x="0" y="895860"/>
            <a:ext cx="12192000" cy="3877944"/>
          </a:xfrm>
          <a:prstGeom prst="rect">
            <a:avLst/>
          </a:prstGeom>
          <a:noFill/>
          <a:ln>
            <a:noFill/>
          </a:ln>
        </p:spPr>
        <p:txBody>
          <a:bodyPr spcFirstLastPara="1" wrap="square" lIns="91425" tIns="45700" rIns="91425" bIns="45700" anchor="t" anchorCtr="0">
            <a:spAutoFit/>
          </a:bodyPr>
          <a:lstStyle/>
          <a:p>
            <a:pPr marL="185738" marR="0" lvl="0" indent="-185738" algn="l" rtl="0">
              <a:spcBef>
                <a:spcPts val="0"/>
              </a:spcBef>
              <a:spcAft>
                <a:spcPts val="0"/>
              </a:spcAft>
              <a:buClr>
                <a:schemeClr val="dk2"/>
              </a:buClr>
              <a:buSzPts val="2400"/>
              <a:buFont typeface="Arial"/>
              <a:buChar char="•"/>
            </a:pPr>
            <a:r>
              <a:rPr lang="en-US" sz="2400" dirty="0" err="1">
                <a:solidFill>
                  <a:schemeClr val="dk2"/>
                </a:solidFill>
                <a:latin typeface="Times New Roman"/>
                <a:ea typeface="Times New Roman"/>
                <a:cs typeface="Times New Roman"/>
                <a:sym typeface="Times New Roman"/>
              </a:rPr>
              <a:t>Obiettivi</a:t>
            </a:r>
            <a:r>
              <a:rPr lang="en-US" sz="2400" dirty="0">
                <a:solidFill>
                  <a:schemeClr val="dk2"/>
                </a:solidFill>
                <a:latin typeface="Times New Roman"/>
                <a:ea typeface="Times New Roman"/>
                <a:cs typeface="Times New Roman"/>
                <a:sym typeface="Times New Roman"/>
              </a:rPr>
              <a:t> di </a:t>
            </a:r>
            <a:r>
              <a:rPr lang="en-US" sz="2400" dirty="0" err="1">
                <a:solidFill>
                  <a:schemeClr val="dk2"/>
                </a:solidFill>
                <a:latin typeface="Times New Roman"/>
                <a:ea typeface="Times New Roman"/>
                <a:cs typeface="Times New Roman"/>
                <a:sym typeface="Times New Roman"/>
              </a:rPr>
              <a:t>Tirocinio</a:t>
            </a:r>
            <a:r>
              <a:rPr lang="en-US" sz="2400" dirty="0">
                <a:solidFill>
                  <a:schemeClr val="dk2"/>
                </a:solidFill>
                <a:latin typeface="Times New Roman"/>
                <a:ea typeface="Times New Roman"/>
                <a:cs typeface="Times New Roman"/>
                <a:sym typeface="Times New Roman"/>
              </a:rPr>
              <a:t> (Libretto </a:t>
            </a:r>
            <a:r>
              <a:rPr lang="en-US" sz="2400" dirty="0" err="1">
                <a:solidFill>
                  <a:schemeClr val="dk2"/>
                </a:solidFill>
                <a:latin typeface="Times New Roman"/>
                <a:ea typeface="Times New Roman"/>
                <a:cs typeface="Times New Roman"/>
                <a:sym typeface="Times New Roman"/>
              </a:rPr>
              <a:t>Attività</a:t>
            </a:r>
            <a:r>
              <a:rPr lang="en-US" sz="2400" dirty="0">
                <a:solidFill>
                  <a:schemeClr val="dk2"/>
                </a:solidFill>
                <a:latin typeface="Times New Roman"/>
                <a:ea typeface="Times New Roman"/>
                <a:cs typeface="Times New Roman"/>
                <a:sym typeface="Times New Roman"/>
              </a:rPr>
              <a:t> </a:t>
            </a:r>
            <a:r>
              <a:rPr lang="en-US" sz="2400" dirty="0" err="1">
                <a:solidFill>
                  <a:schemeClr val="dk2"/>
                </a:solidFill>
                <a:latin typeface="Times New Roman"/>
                <a:ea typeface="Times New Roman"/>
                <a:cs typeface="Times New Roman"/>
                <a:sym typeface="Times New Roman"/>
              </a:rPr>
              <a:t>Professionalizzanti</a:t>
            </a:r>
            <a:r>
              <a:rPr lang="en-US" sz="2400" dirty="0">
                <a:solidFill>
                  <a:schemeClr val="dk2"/>
                </a:solidFill>
                <a:latin typeface="Times New Roman"/>
                <a:ea typeface="Times New Roman"/>
                <a:cs typeface="Times New Roman"/>
                <a:sym typeface="Times New Roman"/>
              </a:rPr>
              <a:t>) – COSA-QUANDO</a:t>
            </a:r>
          </a:p>
          <a:p>
            <a:pPr marL="615950" lvl="5" indent="-342900">
              <a:buClr>
                <a:schemeClr val="dk2"/>
              </a:buClr>
              <a:buSzPts val="2400"/>
              <a:buFont typeface="Font di sistema"/>
              <a:buChar char="-"/>
            </a:pPr>
            <a:r>
              <a:rPr lang="en-US" sz="2000" u="sng" dirty="0" err="1">
                <a:solidFill>
                  <a:schemeClr val="dk2"/>
                </a:solidFill>
                <a:latin typeface="Calibri" panose="020F0502020204030204" pitchFamily="34" charset="0"/>
                <a:ea typeface="Times New Roman"/>
                <a:cs typeface="Calibri" panose="020F0502020204030204" pitchFamily="34" charset="0"/>
                <a:sym typeface="Times New Roman"/>
              </a:rPr>
              <a:t>quali</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a:t>
            </a:r>
            <a:r>
              <a:rPr lang="en-US" sz="2000" dirty="0" err="1">
                <a:solidFill>
                  <a:schemeClr val="dk2"/>
                </a:solidFill>
                <a:latin typeface="Calibri" panose="020F0502020204030204" pitchFamily="34" charset="0"/>
                <a:ea typeface="Times New Roman"/>
                <a:cs typeface="Calibri" panose="020F0502020204030204" pitchFamily="34" charset="0"/>
                <a:sym typeface="Times New Roman"/>
              </a:rPr>
              <a:t>abilità</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a:t>
            </a:r>
            <a:r>
              <a:rPr lang="en-US" sz="2000" dirty="0" err="1">
                <a:solidFill>
                  <a:schemeClr val="dk2"/>
                </a:solidFill>
                <a:latin typeface="Calibri" panose="020F0502020204030204" pitchFamily="34" charset="0"/>
                <a:ea typeface="Times New Roman"/>
                <a:cs typeface="Calibri" panose="020F0502020204030204" pitchFamily="34" charset="0"/>
                <a:sym typeface="Times New Roman"/>
              </a:rPr>
              <a:t>devono</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a:t>
            </a:r>
            <a:r>
              <a:rPr lang="en-US" sz="2000" dirty="0" err="1">
                <a:solidFill>
                  <a:schemeClr val="dk2"/>
                </a:solidFill>
                <a:latin typeface="Calibri" panose="020F0502020204030204" pitchFamily="34" charset="0"/>
                <a:ea typeface="Times New Roman"/>
                <a:cs typeface="Calibri" panose="020F0502020204030204" pitchFamily="34" charset="0"/>
                <a:sym typeface="Times New Roman"/>
              </a:rPr>
              <a:t>essere</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a:t>
            </a:r>
            <a:r>
              <a:rPr lang="en-US" sz="2000" dirty="0" err="1">
                <a:solidFill>
                  <a:schemeClr val="dk2"/>
                </a:solidFill>
                <a:latin typeface="Calibri" panose="020F0502020204030204" pitchFamily="34" charset="0"/>
                <a:ea typeface="Times New Roman"/>
                <a:cs typeface="Calibri" panose="020F0502020204030204" pitchFamily="34" charset="0"/>
                <a:sym typeface="Times New Roman"/>
              </a:rPr>
              <a:t>acquisite</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a:t>
            </a:r>
            <a:r>
              <a:rPr lang="en-US" sz="2000" u="sng" dirty="0" err="1">
                <a:solidFill>
                  <a:schemeClr val="dk2"/>
                </a:solidFill>
                <a:latin typeface="Calibri" panose="020F0502020204030204" pitchFamily="34" charset="0"/>
                <a:ea typeface="Times New Roman"/>
                <a:cs typeface="Calibri" panose="020F0502020204030204" pitchFamily="34" charset="0"/>
                <a:sym typeface="Times New Roman"/>
              </a:rPr>
              <a:t>quando</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e con quale </a:t>
            </a:r>
            <a:r>
              <a:rPr lang="en-US" sz="2000" dirty="0" err="1">
                <a:solidFill>
                  <a:schemeClr val="dk2"/>
                </a:solidFill>
                <a:latin typeface="Calibri" panose="020F0502020204030204" pitchFamily="34" charset="0"/>
                <a:ea typeface="Times New Roman"/>
                <a:cs typeface="Calibri" panose="020F0502020204030204" pitchFamily="34" charset="0"/>
                <a:sym typeface="Times New Roman"/>
              </a:rPr>
              <a:t>livello</a:t>
            </a:r>
            <a:r>
              <a:rPr lang="en-US" sz="2000" dirty="0">
                <a:solidFill>
                  <a:schemeClr val="dk2"/>
                </a:solidFill>
                <a:latin typeface="Calibri" panose="020F0502020204030204" pitchFamily="34" charset="0"/>
                <a:ea typeface="Times New Roman"/>
                <a:cs typeface="Calibri" panose="020F0502020204030204" pitchFamily="34" charset="0"/>
                <a:sym typeface="Times New Roman"/>
              </a:rPr>
              <a:t> di </a:t>
            </a:r>
            <a:r>
              <a:rPr lang="en-US" sz="2000" u="sng" dirty="0" err="1">
                <a:solidFill>
                  <a:schemeClr val="dk2"/>
                </a:solidFill>
                <a:latin typeface="Calibri" panose="020F0502020204030204" pitchFamily="34" charset="0"/>
                <a:ea typeface="Times New Roman"/>
                <a:cs typeface="Calibri" panose="020F0502020204030204" pitchFamily="34" charset="0"/>
                <a:sym typeface="Times New Roman"/>
              </a:rPr>
              <a:t>autonomia</a:t>
            </a:r>
            <a:endParaRPr lang="en-US" sz="2000" u="sng" dirty="0">
              <a:solidFill>
                <a:schemeClr val="dk2"/>
              </a:solidFill>
              <a:latin typeface="Calibri" panose="020F0502020204030204" pitchFamily="34" charset="0"/>
              <a:ea typeface="Times New Roman"/>
              <a:cs typeface="Calibri" panose="020F0502020204030204" pitchFamily="34" charset="0"/>
              <a:sym typeface="Times New Roman"/>
            </a:endParaRPr>
          </a:p>
          <a:p>
            <a:pPr marL="615950" lvl="5" indent="-342900">
              <a:buClr>
                <a:schemeClr val="dk2"/>
              </a:buClr>
              <a:buSzPts val="2400"/>
              <a:buFont typeface="Font di sistema"/>
              <a:buChar char="-"/>
            </a:pPr>
            <a:r>
              <a:rPr lang="en-US" sz="2000" dirty="0" err="1">
                <a:solidFill>
                  <a:schemeClr val="dk2"/>
                </a:solidFill>
                <a:latin typeface="Calibri" panose="020F0502020204030204" pitchFamily="34" charset="0"/>
                <a:cs typeface="Calibri" panose="020F0502020204030204" pitchFamily="34" charset="0"/>
                <a:sym typeface="Times New Roman"/>
              </a:rPr>
              <a:t>obiettivi</a:t>
            </a:r>
            <a:r>
              <a:rPr lang="en-US" sz="2000" dirty="0">
                <a:solidFill>
                  <a:schemeClr val="dk2"/>
                </a:solidFill>
                <a:latin typeface="Calibri" panose="020F0502020204030204" pitchFamily="34" charset="0"/>
                <a:cs typeface="Calibri" panose="020F0502020204030204" pitchFamily="34" charset="0"/>
                <a:sym typeface="Times New Roman"/>
              </a:rPr>
              <a:t> di </a:t>
            </a:r>
            <a:r>
              <a:rPr lang="en-US" sz="2000" dirty="0" err="1">
                <a:solidFill>
                  <a:schemeClr val="dk2"/>
                </a:solidFill>
                <a:latin typeface="Calibri" panose="020F0502020204030204" pitchFamily="34" charset="0"/>
                <a:cs typeface="Calibri" panose="020F0502020204030204" pitchFamily="34" charset="0"/>
                <a:sym typeface="Times New Roman"/>
              </a:rPr>
              <a:t>Tirocinio</a:t>
            </a:r>
            <a:r>
              <a:rPr lang="en-US" sz="2000" dirty="0">
                <a:solidFill>
                  <a:schemeClr val="dk2"/>
                </a:solidFill>
                <a:latin typeface="Calibri" panose="020F0502020204030204" pitchFamily="34" charset="0"/>
                <a:cs typeface="Calibri" panose="020F0502020204030204" pitchFamily="34" charset="0"/>
                <a:sym typeface="Times New Roman"/>
              </a:rPr>
              <a:t> (</a:t>
            </a:r>
            <a:r>
              <a:rPr lang="en-US" sz="2000" dirty="0" err="1">
                <a:solidFill>
                  <a:schemeClr val="dk2"/>
                </a:solidFill>
                <a:latin typeface="Calibri" panose="020F0502020204030204" pitchFamily="34" charset="0"/>
                <a:cs typeface="Calibri" panose="020F0502020204030204" pitchFamily="34" charset="0"/>
                <a:sym typeface="Times New Roman"/>
              </a:rPr>
              <a:t>allineamento</a:t>
            </a:r>
            <a:r>
              <a:rPr lang="en-US" sz="2000" dirty="0">
                <a:solidFill>
                  <a:schemeClr val="dk2"/>
                </a:solidFill>
                <a:latin typeface="Calibri" panose="020F0502020204030204" pitchFamily="34" charset="0"/>
                <a:cs typeface="Calibri" panose="020F0502020204030204" pitchFamily="34" charset="0"/>
                <a:sym typeface="Times New Roman"/>
              </a:rPr>
              <a:t> </a:t>
            </a:r>
            <a:r>
              <a:rPr lang="en-US" sz="2000" dirty="0" err="1">
                <a:solidFill>
                  <a:schemeClr val="dk2"/>
                </a:solidFill>
                <a:latin typeface="Calibri" panose="020F0502020204030204" pitchFamily="34" charset="0"/>
                <a:cs typeface="Calibri" panose="020F0502020204030204" pitchFamily="34" charset="0"/>
                <a:sym typeface="Times New Roman"/>
              </a:rPr>
              <a:t>conoscenze</a:t>
            </a:r>
            <a:r>
              <a:rPr lang="en-US" sz="2000" dirty="0">
                <a:solidFill>
                  <a:schemeClr val="dk2"/>
                </a:solidFill>
                <a:latin typeface="Calibri" panose="020F0502020204030204" pitchFamily="34" charset="0"/>
                <a:cs typeface="Calibri" panose="020F0502020204030204" pitchFamily="34" charset="0"/>
                <a:sym typeface="Times New Roman"/>
              </a:rPr>
              <a:t> - </a:t>
            </a:r>
            <a:r>
              <a:rPr lang="en-US" sz="2000" dirty="0" err="1">
                <a:solidFill>
                  <a:schemeClr val="dk2"/>
                </a:solidFill>
                <a:latin typeface="Calibri" panose="020F0502020204030204" pitchFamily="34" charset="0"/>
                <a:cs typeface="Calibri" panose="020F0502020204030204" pitchFamily="34" charset="0"/>
                <a:sym typeface="Times New Roman"/>
              </a:rPr>
              <a:t>competenze</a:t>
            </a:r>
            <a:r>
              <a:rPr lang="en-US" sz="2000" dirty="0">
                <a:solidFill>
                  <a:schemeClr val="dk2"/>
                </a:solidFill>
                <a:latin typeface="Calibri" panose="020F0502020204030204" pitchFamily="34" charset="0"/>
                <a:cs typeface="Calibri" panose="020F0502020204030204" pitchFamily="34" charset="0"/>
                <a:sym typeface="Times New Roman"/>
              </a:rPr>
              <a:t>)</a:t>
            </a:r>
            <a:endParaRPr lang="en-US" sz="2000" dirty="0">
              <a:latin typeface="Calibri" panose="020F0502020204030204" pitchFamily="34" charset="0"/>
              <a:cs typeface="Calibri" panose="020F0502020204030204" pitchFamily="34" charset="0"/>
            </a:endParaRPr>
          </a:p>
          <a:p>
            <a:pPr marL="185738" marR="0" lvl="0" indent="-185738" algn="l" rtl="0">
              <a:spcBef>
                <a:spcPts val="0"/>
              </a:spcBef>
              <a:spcAft>
                <a:spcPts val="0"/>
              </a:spcAft>
              <a:buClr>
                <a:schemeClr val="dk1"/>
              </a:buClr>
              <a:buSzPts val="2400"/>
              <a:buFont typeface="Arial"/>
              <a:buNone/>
            </a:pPr>
            <a:endParaRPr dirty="0"/>
          </a:p>
          <a:p>
            <a:pPr marL="185738" marR="0" lvl="1" indent="-185738" algn="l" rtl="0">
              <a:spcBef>
                <a:spcPts val="0"/>
              </a:spcBef>
              <a:spcAft>
                <a:spcPts val="0"/>
              </a:spcAft>
              <a:buNone/>
            </a:pPr>
            <a:endParaRPr sz="2400" b="0" i="0" u="none" strike="noStrike" cap="none" dirty="0">
              <a:solidFill>
                <a:schemeClr val="dk2"/>
              </a:solidFill>
              <a:latin typeface="Times New Roman"/>
              <a:ea typeface="Times New Roman"/>
              <a:cs typeface="Times New Roman"/>
              <a:sym typeface="Times New Roman"/>
            </a:endParaRPr>
          </a:p>
          <a:p>
            <a:pPr marL="185738" marR="0" lvl="0" indent="-185738" algn="l" rtl="0">
              <a:spcBef>
                <a:spcPts val="0"/>
              </a:spcBef>
              <a:spcAft>
                <a:spcPts val="0"/>
              </a:spcAft>
              <a:buClr>
                <a:schemeClr val="dk2"/>
              </a:buClr>
              <a:buSzPts val="2400"/>
              <a:buFont typeface="Arial"/>
              <a:buChar char="•"/>
            </a:pPr>
            <a:r>
              <a:rPr lang="en-US" sz="2400" dirty="0">
                <a:solidFill>
                  <a:schemeClr val="dk2"/>
                </a:solidFill>
                <a:latin typeface="Times New Roman"/>
                <a:ea typeface="Times New Roman"/>
                <a:cs typeface="Times New Roman"/>
                <a:sym typeface="Times New Roman"/>
              </a:rPr>
              <a:t>Rete </a:t>
            </a:r>
            <a:r>
              <a:rPr lang="en-US" sz="2400" dirty="0" err="1">
                <a:solidFill>
                  <a:schemeClr val="dk2"/>
                </a:solidFill>
                <a:latin typeface="Times New Roman"/>
                <a:ea typeface="Times New Roman"/>
                <a:cs typeface="Times New Roman"/>
                <a:sym typeface="Times New Roman"/>
              </a:rPr>
              <a:t>Formativa</a:t>
            </a:r>
            <a:r>
              <a:rPr lang="en-US" sz="2400" dirty="0">
                <a:solidFill>
                  <a:schemeClr val="dk2"/>
                </a:solidFill>
                <a:latin typeface="Times New Roman"/>
                <a:ea typeface="Times New Roman"/>
                <a:cs typeface="Times New Roman"/>
                <a:sym typeface="Times New Roman"/>
              </a:rPr>
              <a:t> -- DOVE</a:t>
            </a:r>
            <a:endParaRPr dirty="0"/>
          </a:p>
          <a:p>
            <a:pPr marL="185738" marR="0" lvl="0" indent="-185738" algn="l" rtl="0">
              <a:spcBef>
                <a:spcPts val="0"/>
              </a:spcBef>
              <a:spcAft>
                <a:spcPts val="0"/>
              </a:spcAft>
              <a:buClr>
                <a:schemeClr val="dk1"/>
              </a:buClr>
              <a:buSzPts val="2400"/>
              <a:buFont typeface="Arial"/>
              <a:buNone/>
            </a:pPr>
            <a:endParaRPr lang="it-IT" sz="2400" dirty="0">
              <a:solidFill>
                <a:schemeClr val="dk2"/>
              </a:solidFill>
              <a:latin typeface="Times New Roman"/>
              <a:ea typeface="Times New Roman"/>
              <a:cs typeface="Times New Roman"/>
              <a:sym typeface="Times New Roman"/>
            </a:endParaRPr>
          </a:p>
          <a:p>
            <a:pPr marL="185738" marR="0" lvl="0" indent="-185738" algn="l" rtl="0">
              <a:spcBef>
                <a:spcPts val="0"/>
              </a:spcBef>
              <a:spcAft>
                <a:spcPts val="0"/>
              </a:spcAft>
              <a:buClr>
                <a:schemeClr val="dk1"/>
              </a:buClr>
              <a:buSzPts val="2400"/>
              <a:buFont typeface="Arial"/>
              <a:buNone/>
            </a:pPr>
            <a:endParaRPr sz="2400" dirty="0">
              <a:solidFill>
                <a:schemeClr val="dk2"/>
              </a:solidFill>
              <a:latin typeface="Times New Roman"/>
              <a:ea typeface="Times New Roman"/>
              <a:cs typeface="Times New Roman"/>
              <a:sym typeface="Times New Roman"/>
            </a:endParaRPr>
          </a:p>
          <a:p>
            <a:pPr marL="185738" marR="0" lvl="0" indent="-185738" algn="l" rtl="0">
              <a:spcBef>
                <a:spcPts val="0"/>
              </a:spcBef>
              <a:spcAft>
                <a:spcPts val="0"/>
              </a:spcAft>
              <a:buClr>
                <a:schemeClr val="dk2"/>
              </a:buClr>
              <a:buSzPts val="2400"/>
              <a:buFont typeface="Arial"/>
              <a:buChar char="•"/>
            </a:pPr>
            <a:r>
              <a:rPr lang="en-US" sz="2400" dirty="0" err="1">
                <a:solidFill>
                  <a:schemeClr val="dk2"/>
                </a:solidFill>
                <a:latin typeface="Times New Roman"/>
                <a:ea typeface="Times New Roman"/>
                <a:cs typeface="Times New Roman"/>
                <a:sym typeface="Times New Roman"/>
              </a:rPr>
              <a:t>Modello</a:t>
            </a:r>
            <a:r>
              <a:rPr lang="en-US" sz="2400" dirty="0">
                <a:solidFill>
                  <a:schemeClr val="dk2"/>
                </a:solidFill>
                <a:latin typeface="Times New Roman"/>
                <a:ea typeface="Times New Roman"/>
                <a:cs typeface="Times New Roman"/>
                <a:sym typeface="Times New Roman"/>
              </a:rPr>
              <a:t> di </a:t>
            </a:r>
            <a:r>
              <a:rPr lang="en-US" sz="2400" dirty="0" err="1">
                <a:solidFill>
                  <a:schemeClr val="dk2"/>
                </a:solidFill>
                <a:latin typeface="Times New Roman"/>
                <a:ea typeface="Times New Roman"/>
                <a:cs typeface="Times New Roman"/>
                <a:sym typeface="Times New Roman"/>
              </a:rPr>
              <a:t>Tirocinio</a:t>
            </a:r>
            <a:r>
              <a:rPr lang="en-US" sz="2400" dirty="0">
                <a:solidFill>
                  <a:schemeClr val="dk2"/>
                </a:solidFill>
                <a:latin typeface="Times New Roman"/>
                <a:ea typeface="Times New Roman"/>
                <a:cs typeface="Times New Roman"/>
                <a:sym typeface="Times New Roman"/>
              </a:rPr>
              <a:t> – COSA-QUANDO-DOVE</a:t>
            </a:r>
          </a:p>
          <a:p>
            <a:pPr marL="185738" marR="0" lvl="0" indent="-185738" algn="l" rtl="0">
              <a:spcBef>
                <a:spcPts val="0"/>
              </a:spcBef>
              <a:spcAft>
                <a:spcPts val="0"/>
              </a:spcAft>
              <a:buClr>
                <a:schemeClr val="dk2"/>
              </a:buClr>
              <a:buSzPts val="2400"/>
              <a:buFont typeface="Arial"/>
              <a:buChar char="•"/>
            </a:pPr>
            <a:endParaRPr lang="en-US" sz="2400" b="1" dirty="0">
              <a:solidFill>
                <a:schemeClr val="dk2"/>
              </a:solidFill>
              <a:latin typeface="Times New Roman"/>
              <a:cs typeface="Times New Roman"/>
              <a:sym typeface="Times New Roman"/>
            </a:endParaRPr>
          </a:p>
          <a:p>
            <a:pPr marL="0" marR="0" lvl="0" indent="0" algn="l" rtl="0">
              <a:spcBef>
                <a:spcPts val="0"/>
              </a:spcBef>
              <a:spcAft>
                <a:spcPts val="0"/>
              </a:spcAft>
              <a:buNone/>
            </a:pPr>
            <a:endParaRPr sz="2400" dirty="0">
              <a:solidFill>
                <a:schemeClr val="dk2"/>
              </a:solidFill>
              <a:latin typeface="Times New Roman"/>
              <a:ea typeface="Times New Roman"/>
              <a:cs typeface="Times New Roman"/>
              <a:sym typeface="Times New Roman"/>
            </a:endParaRPr>
          </a:p>
        </p:txBody>
      </p:sp>
      <p:graphicFrame>
        <p:nvGraphicFramePr>
          <p:cNvPr id="114" name="Google Shape;114;p5"/>
          <p:cNvGraphicFramePr/>
          <p:nvPr/>
        </p:nvGraphicFramePr>
        <p:xfrm>
          <a:off x="976463" y="5194526"/>
          <a:ext cx="3895750" cy="1463080"/>
        </p:xfrm>
        <a:graphic>
          <a:graphicData uri="http://schemas.openxmlformats.org/drawingml/2006/table">
            <a:tbl>
              <a:tblPr firstRow="1" bandRow="1">
                <a:noFill/>
                <a:tableStyleId>{C589710D-F065-417F-AC2E-8A8ECD06E9D1}</a:tableStyleId>
              </a:tblPr>
              <a:tblGrid>
                <a:gridCol w="389575">
                  <a:extLst>
                    <a:ext uri="{9D8B030D-6E8A-4147-A177-3AD203B41FA5}">
                      <a16:colId xmlns:a16="http://schemas.microsoft.com/office/drawing/2014/main" val="20000"/>
                    </a:ext>
                  </a:extLst>
                </a:gridCol>
                <a:gridCol w="389575">
                  <a:extLst>
                    <a:ext uri="{9D8B030D-6E8A-4147-A177-3AD203B41FA5}">
                      <a16:colId xmlns:a16="http://schemas.microsoft.com/office/drawing/2014/main" val="20001"/>
                    </a:ext>
                  </a:extLst>
                </a:gridCol>
                <a:gridCol w="389575">
                  <a:extLst>
                    <a:ext uri="{9D8B030D-6E8A-4147-A177-3AD203B41FA5}">
                      <a16:colId xmlns:a16="http://schemas.microsoft.com/office/drawing/2014/main" val="20002"/>
                    </a:ext>
                  </a:extLst>
                </a:gridCol>
                <a:gridCol w="389575">
                  <a:extLst>
                    <a:ext uri="{9D8B030D-6E8A-4147-A177-3AD203B41FA5}">
                      <a16:colId xmlns:a16="http://schemas.microsoft.com/office/drawing/2014/main" val="20003"/>
                    </a:ext>
                  </a:extLst>
                </a:gridCol>
                <a:gridCol w="389575">
                  <a:extLst>
                    <a:ext uri="{9D8B030D-6E8A-4147-A177-3AD203B41FA5}">
                      <a16:colId xmlns:a16="http://schemas.microsoft.com/office/drawing/2014/main" val="20004"/>
                    </a:ext>
                  </a:extLst>
                </a:gridCol>
                <a:gridCol w="389575">
                  <a:extLst>
                    <a:ext uri="{9D8B030D-6E8A-4147-A177-3AD203B41FA5}">
                      <a16:colId xmlns:a16="http://schemas.microsoft.com/office/drawing/2014/main" val="20005"/>
                    </a:ext>
                  </a:extLst>
                </a:gridCol>
                <a:gridCol w="389575">
                  <a:extLst>
                    <a:ext uri="{9D8B030D-6E8A-4147-A177-3AD203B41FA5}">
                      <a16:colId xmlns:a16="http://schemas.microsoft.com/office/drawing/2014/main" val="20006"/>
                    </a:ext>
                  </a:extLst>
                </a:gridCol>
                <a:gridCol w="389575">
                  <a:extLst>
                    <a:ext uri="{9D8B030D-6E8A-4147-A177-3AD203B41FA5}">
                      <a16:colId xmlns:a16="http://schemas.microsoft.com/office/drawing/2014/main" val="20007"/>
                    </a:ext>
                  </a:extLst>
                </a:gridCol>
                <a:gridCol w="389575">
                  <a:extLst>
                    <a:ext uri="{9D8B030D-6E8A-4147-A177-3AD203B41FA5}">
                      <a16:colId xmlns:a16="http://schemas.microsoft.com/office/drawing/2014/main" val="20008"/>
                    </a:ext>
                  </a:extLst>
                </a:gridCol>
                <a:gridCol w="389575">
                  <a:extLst>
                    <a:ext uri="{9D8B030D-6E8A-4147-A177-3AD203B41FA5}">
                      <a16:colId xmlns:a16="http://schemas.microsoft.com/office/drawing/2014/main" val="20009"/>
                    </a:ext>
                  </a:extLst>
                </a:gridCol>
              </a:tblGrid>
              <a:tr h="326225">
                <a:tc>
                  <a:txBody>
                    <a:bodyPr/>
                    <a:lstStyle/>
                    <a:p>
                      <a:pPr marL="0" marR="0" lvl="0" indent="0" algn="l" rtl="0">
                        <a:spcBef>
                          <a:spcPts val="0"/>
                        </a:spcBef>
                        <a:spcAft>
                          <a:spcPts val="0"/>
                        </a:spcAft>
                        <a:buNone/>
                      </a:pPr>
                      <a:endParaRPr sz="1800"/>
                    </a:p>
                  </a:txBody>
                  <a:tcPr marL="91450" marR="91450" marT="45725" marB="45725">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FF2CC"/>
                    </a:solidFill>
                  </a:tcPr>
                </a:tc>
                <a:extLst>
                  <a:ext uri="{0D108BD9-81ED-4DB2-BD59-A6C34878D82A}">
                    <a16:rowId xmlns:a16="http://schemas.microsoft.com/office/drawing/2014/main" val="10000"/>
                  </a:ext>
                </a:extLst>
              </a:tr>
              <a:tr h="326225">
                <a:tc>
                  <a:txBody>
                    <a:bodyPr/>
                    <a:lstStyle/>
                    <a:p>
                      <a:pPr marL="0" marR="0" lvl="0" indent="0" algn="l" rtl="0">
                        <a:spcBef>
                          <a:spcPts val="0"/>
                        </a:spcBef>
                        <a:spcAft>
                          <a:spcPts val="0"/>
                        </a:spcAft>
                        <a:buNone/>
                      </a:pPr>
                      <a:endParaRPr sz="1800"/>
                    </a:p>
                  </a:txBody>
                  <a:tcPr marL="91450" marR="91450" marT="45725" marB="45725">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E1EFD8"/>
                    </a:solidFill>
                  </a:tcPr>
                </a:tc>
                <a:extLst>
                  <a:ext uri="{0D108BD9-81ED-4DB2-BD59-A6C34878D82A}">
                    <a16:rowId xmlns:a16="http://schemas.microsoft.com/office/drawing/2014/main" val="10001"/>
                  </a:ext>
                </a:extLst>
              </a:tr>
              <a:tr h="326225">
                <a:tc>
                  <a:txBody>
                    <a:bodyPr/>
                    <a:lstStyle/>
                    <a:p>
                      <a:pPr marL="0" marR="0" lvl="0" indent="0" algn="l" rtl="0">
                        <a:spcBef>
                          <a:spcPts val="0"/>
                        </a:spcBef>
                        <a:spcAft>
                          <a:spcPts val="0"/>
                        </a:spcAft>
                        <a:buNone/>
                      </a:pPr>
                      <a:endParaRPr sz="1800"/>
                    </a:p>
                  </a:txBody>
                  <a:tcPr marL="91450" marR="91450" marT="45725" marB="45725">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D8E2F3"/>
                    </a:solidFill>
                  </a:tcPr>
                </a:tc>
                <a:extLst>
                  <a:ext uri="{0D108BD9-81ED-4DB2-BD59-A6C34878D82A}">
                    <a16:rowId xmlns:a16="http://schemas.microsoft.com/office/drawing/2014/main" val="10002"/>
                  </a:ext>
                </a:extLst>
              </a:tr>
              <a:tr h="326225">
                <a:tc>
                  <a:txBody>
                    <a:bodyPr/>
                    <a:lstStyle/>
                    <a:p>
                      <a:pPr marL="0" marR="0" lvl="0" indent="0" algn="l" rtl="0">
                        <a:spcBef>
                          <a:spcPts val="0"/>
                        </a:spcBef>
                        <a:spcAft>
                          <a:spcPts val="0"/>
                        </a:spcAft>
                        <a:buNone/>
                      </a:pPr>
                      <a:endParaRPr sz="1800"/>
                    </a:p>
                  </a:txBody>
                  <a:tcPr marL="91450" marR="91450" marT="45725" marB="45725">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tc>
                  <a:txBody>
                    <a:bodyPr/>
                    <a:lstStyle/>
                    <a:p>
                      <a:pPr marL="0" marR="0" lvl="0" indent="0" algn="l" rtl="0">
                        <a:spcBef>
                          <a:spcPts val="0"/>
                        </a:spcBef>
                        <a:spcAft>
                          <a:spcPts val="0"/>
                        </a:spcAft>
                        <a:buNone/>
                      </a:pPr>
                      <a:endParaRPr sz="1800" dirty="0"/>
                    </a:p>
                  </a:txBody>
                  <a:tcPr marL="91450" marR="91450" marT="45725" marB="45725">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FBE4D4"/>
                    </a:solidFill>
                  </a:tcPr>
                </a:tc>
                <a:extLst>
                  <a:ext uri="{0D108BD9-81ED-4DB2-BD59-A6C34878D82A}">
                    <a16:rowId xmlns:a16="http://schemas.microsoft.com/office/drawing/2014/main" val="10003"/>
                  </a:ext>
                </a:extLst>
              </a:tr>
            </a:tbl>
          </a:graphicData>
        </a:graphic>
      </p:graphicFrame>
      <p:grpSp>
        <p:nvGrpSpPr>
          <p:cNvPr id="115" name="Google Shape;115;p5"/>
          <p:cNvGrpSpPr/>
          <p:nvPr/>
        </p:nvGrpSpPr>
        <p:grpSpPr>
          <a:xfrm>
            <a:off x="337942" y="4708694"/>
            <a:ext cx="4556056" cy="2081641"/>
            <a:chOff x="4746912" y="3904531"/>
            <a:chExt cx="7272615" cy="2888429"/>
          </a:xfrm>
        </p:grpSpPr>
        <p:sp>
          <p:nvSpPr>
            <p:cNvPr id="116" name="Google Shape;116;p5"/>
            <p:cNvSpPr txBox="1"/>
            <p:nvPr/>
          </p:nvSpPr>
          <p:spPr>
            <a:xfrm rot="-5400000">
              <a:off x="4262911" y="5298157"/>
              <a:ext cx="1508420" cy="5404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chemeClr val="dk2"/>
                  </a:solidFill>
                  <a:latin typeface="Times New Roman"/>
                  <a:ea typeface="Times New Roman"/>
                  <a:cs typeface="Times New Roman"/>
                  <a:sym typeface="Times New Roman"/>
                </a:rPr>
                <a:t>ABILITA’</a:t>
              </a:r>
              <a:endParaRPr/>
            </a:p>
          </p:txBody>
        </p:sp>
        <p:sp>
          <p:nvSpPr>
            <p:cNvPr id="117" name="Google Shape;117;p5"/>
            <p:cNvSpPr txBox="1"/>
            <p:nvPr/>
          </p:nvSpPr>
          <p:spPr>
            <a:xfrm>
              <a:off x="5026338" y="4611607"/>
              <a:ext cx="590419" cy="34159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rgbClr val="7030A0"/>
                  </a:solidFill>
                  <a:latin typeface="Times New Roman"/>
                  <a:ea typeface="Times New Roman"/>
                  <a:cs typeface="Times New Roman"/>
                  <a:sym typeface="Times New Roman"/>
                </a:rPr>
                <a:t>III</a:t>
              </a:r>
              <a:endParaRPr dirty="0"/>
            </a:p>
          </p:txBody>
        </p:sp>
        <p:sp>
          <p:nvSpPr>
            <p:cNvPr id="118" name="Google Shape;118;p5"/>
            <p:cNvSpPr txBox="1"/>
            <p:nvPr/>
          </p:nvSpPr>
          <p:spPr>
            <a:xfrm>
              <a:off x="5093304" y="6163919"/>
              <a:ext cx="644479" cy="3416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rgbClr val="7030A0"/>
                  </a:solidFill>
                  <a:latin typeface="Times New Roman"/>
                  <a:ea typeface="Times New Roman"/>
                  <a:cs typeface="Times New Roman"/>
                  <a:sym typeface="Times New Roman"/>
                </a:rPr>
                <a:t>VI</a:t>
              </a:r>
              <a:endParaRPr/>
            </a:p>
          </p:txBody>
        </p:sp>
        <p:sp>
          <p:nvSpPr>
            <p:cNvPr id="119" name="Google Shape;119;p5"/>
            <p:cNvSpPr txBox="1"/>
            <p:nvPr/>
          </p:nvSpPr>
          <p:spPr>
            <a:xfrm>
              <a:off x="5494185" y="3904531"/>
              <a:ext cx="6525342" cy="46976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a:solidFill>
                    <a:schemeClr val="dk2"/>
                  </a:solidFill>
                  <a:latin typeface="Times New Roman"/>
                  <a:ea typeface="Times New Roman"/>
                  <a:cs typeface="Times New Roman"/>
                  <a:sym typeface="Times New Roman"/>
                </a:rPr>
                <a:t>REPARTI E STRUTTURE OSPEDALIERE</a:t>
              </a:r>
              <a:endParaRPr dirty="0"/>
            </a:p>
          </p:txBody>
        </p:sp>
        <p:grpSp>
          <p:nvGrpSpPr>
            <p:cNvPr id="120" name="Google Shape;120;p5"/>
            <p:cNvGrpSpPr/>
            <p:nvPr/>
          </p:nvGrpSpPr>
          <p:grpSpPr>
            <a:xfrm>
              <a:off x="5376567" y="4342891"/>
              <a:ext cx="6622533" cy="2450069"/>
              <a:chOff x="591067" y="2378493"/>
              <a:chExt cx="7969955" cy="3110068"/>
            </a:xfrm>
          </p:grpSpPr>
          <p:sp>
            <p:nvSpPr>
              <p:cNvPr id="121" name="Google Shape;121;p5"/>
              <p:cNvSpPr/>
              <p:nvPr/>
            </p:nvSpPr>
            <p:spPr>
              <a:xfrm>
                <a:off x="591067" y="2386430"/>
                <a:ext cx="632177" cy="3102131"/>
              </a:xfrm>
              <a:prstGeom prst="downArrow">
                <a:avLst>
                  <a:gd name="adj1" fmla="val 50000"/>
                  <a:gd name="adj2" fmla="val 50000"/>
                </a:avLst>
              </a:prstGeom>
              <a:solidFill>
                <a:schemeClr val="dk2"/>
              </a:solidFill>
              <a:ln w="12700" cap="flat" cmpd="sng">
                <a:solidFill>
                  <a:schemeClr val="dk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lt1"/>
                  </a:solidFill>
                  <a:latin typeface="Times New Roman"/>
                  <a:ea typeface="Times New Roman"/>
                  <a:cs typeface="Times New Roman"/>
                  <a:sym typeface="Times New Roman"/>
                </a:endParaRPr>
              </a:p>
            </p:txBody>
          </p:sp>
          <p:sp>
            <p:nvSpPr>
              <p:cNvPr id="122" name="Google Shape;122;p5"/>
              <p:cNvSpPr/>
              <p:nvPr/>
            </p:nvSpPr>
            <p:spPr>
              <a:xfrm>
                <a:off x="757199" y="2378493"/>
                <a:ext cx="7803823" cy="315570"/>
              </a:xfrm>
              <a:prstGeom prst="rect">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lt1"/>
                  </a:solidFill>
                  <a:latin typeface="Times New Roman"/>
                  <a:ea typeface="Times New Roman"/>
                  <a:cs typeface="Times New Roman"/>
                  <a:sym typeface="Times New Roman"/>
                </a:endParaRPr>
              </a:p>
            </p:txBody>
          </p:sp>
        </p:grpSp>
        <p:sp>
          <p:nvSpPr>
            <p:cNvPr id="123" name="Google Shape;123;p5"/>
            <p:cNvSpPr txBox="1"/>
            <p:nvPr/>
          </p:nvSpPr>
          <p:spPr>
            <a:xfrm>
              <a:off x="5093302" y="5146509"/>
              <a:ext cx="644479" cy="3416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rgbClr val="7030A0"/>
                  </a:solidFill>
                  <a:latin typeface="Times New Roman"/>
                  <a:ea typeface="Times New Roman"/>
                  <a:cs typeface="Times New Roman"/>
                  <a:sym typeface="Times New Roman"/>
                </a:rPr>
                <a:t>IV</a:t>
              </a:r>
              <a:endParaRPr/>
            </a:p>
          </p:txBody>
        </p:sp>
        <p:sp>
          <p:nvSpPr>
            <p:cNvPr id="124" name="Google Shape;124;p5"/>
            <p:cNvSpPr txBox="1"/>
            <p:nvPr/>
          </p:nvSpPr>
          <p:spPr>
            <a:xfrm>
              <a:off x="5131954" y="5687584"/>
              <a:ext cx="461667" cy="3416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rgbClr val="7030A0"/>
                  </a:solidFill>
                  <a:latin typeface="Times New Roman"/>
                  <a:ea typeface="Times New Roman"/>
                  <a:cs typeface="Times New Roman"/>
                  <a:sym typeface="Times New Roman"/>
                </a:rPr>
                <a:t>V</a:t>
              </a:r>
              <a:endParaRPr/>
            </a:p>
          </p:txBody>
        </p:sp>
      </p:grpSp>
      <p:sp>
        <p:nvSpPr>
          <p:cNvPr id="125" name="Google Shape;125;p5"/>
          <p:cNvSpPr txBox="1"/>
          <p:nvPr/>
        </p:nvSpPr>
        <p:spPr>
          <a:xfrm rot="-2723217">
            <a:off x="1770240" y="5795764"/>
            <a:ext cx="2036070"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a:solidFill>
                  <a:srgbClr val="C00000"/>
                </a:solidFill>
                <a:latin typeface="Times New Roman"/>
                <a:ea typeface="Times New Roman"/>
                <a:cs typeface="Times New Roman"/>
                <a:sym typeface="Times New Roman"/>
              </a:rPr>
              <a:t>RETE FORMATIVA</a:t>
            </a:r>
            <a:endParaRPr/>
          </a:p>
        </p:txBody>
      </p:sp>
    </p:spTree>
    <p:extLst>
      <p:ext uri="{BB962C8B-B14F-4D97-AF65-F5344CB8AC3E}">
        <p14:creationId xmlns:p14="http://schemas.microsoft.com/office/powerpoint/2010/main" val="141740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CasellaDiTesto 31">
            <a:extLst>
              <a:ext uri="{FF2B5EF4-FFF2-40B4-BE49-F238E27FC236}">
                <a16:creationId xmlns:a16="http://schemas.microsoft.com/office/drawing/2014/main" id="{4CABC6CD-0F01-AD4E-8111-8EEE7C91BA99}"/>
              </a:ext>
            </a:extLst>
          </p:cNvPr>
          <p:cNvSpPr txBox="1"/>
          <p:nvPr/>
        </p:nvSpPr>
        <p:spPr>
          <a:xfrm>
            <a:off x="13989408" y="3028890"/>
            <a:ext cx="1154483" cy="400110"/>
          </a:xfrm>
          <a:prstGeom prst="rect">
            <a:avLst/>
          </a:prstGeom>
          <a:noFill/>
        </p:spPr>
        <p:txBody>
          <a:bodyPr wrap="none" rtlCol="0">
            <a:spAutoFit/>
          </a:bodyPr>
          <a:lstStyle/>
          <a:p>
            <a:r>
              <a:rPr lang="it-IT" sz="2000" b="1" dirty="0">
                <a:solidFill>
                  <a:schemeClr val="bg2"/>
                </a:solidFill>
              </a:rPr>
              <a:t>3 ANNO</a:t>
            </a:r>
          </a:p>
        </p:txBody>
      </p:sp>
      <p:grpSp>
        <p:nvGrpSpPr>
          <p:cNvPr id="2" name="Gruppo 1">
            <a:extLst>
              <a:ext uri="{FF2B5EF4-FFF2-40B4-BE49-F238E27FC236}">
                <a16:creationId xmlns:a16="http://schemas.microsoft.com/office/drawing/2014/main" id="{E2DA81C0-E133-9244-8DAE-78AD58A69BFB}"/>
              </a:ext>
            </a:extLst>
          </p:cNvPr>
          <p:cNvGrpSpPr/>
          <p:nvPr/>
        </p:nvGrpSpPr>
        <p:grpSpPr>
          <a:xfrm>
            <a:off x="-6392" y="8769"/>
            <a:ext cx="12237289" cy="6856533"/>
            <a:chOff x="-6392" y="8769"/>
            <a:chExt cx="12237289" cy="6856533"/>
          </a:xfrm>
        </p:grpSpPr>
        <p:sp>
          <p:nvSpPr>
            <p:cNvPr id="46" name="Rettangolo 45">
              <a:extLst>
                <a:ext uri="{FF2B5EF4-FFF2-40B4-BE49-F238E27FC236}">
                  <a16:creationId xmlns:a16="http://schemas.microsoft.com/office/drawing/2014/main" id="{773D3152-771C-CB43-B8EC-96AE6F696EEA}"/>
                </a:ext>
              </a:extLst>
            </p:cNvPr>
            <p:cNvSpPr/>
            <p:nvPr/>
          </p:nvSpPr>
          <p:spPr>
            <a:xfrm>
              <a:off x="0" y="8769"/>
              <a:ext cx="12192001" cy="4635625"/>
            </a:xfrm>
            <a:prstGeom prst="rect">
              <a:avLst/>
            </a:prstGeom>
            <a:solidFill>
              <a:schemeClr val="accent2">
                <a:lumMod val="20000"/>
                <a:lumOff val="8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2"/>
                </a:solidFill>
              </a:endParaRPr>
            </a:p>
          </p:txBody>
        </p:sp>
        <p:sp>
          <p:nvSpPr>
            <p:cNvPr id="38" name="Rettangolo 37">
              <a:extLst>
                <a:ext uri="{FF2B5EF4-FFF2-40B4-BE49-F238E27FC236}">
                  <a16:creationId xmlns:a16="http://schemas.microsoft.com/office/drawing/2014/main" id="{72B52E3C-BE5B-6345-8FA4-685719FB2D75}"/>
                </a:ext>
              </a:extLst>
            </p:cNvPr>
            <p:cNvSpPr/>
            <p:nvPr/>
          </p:nvSpPr>
          <p:spPr>
            <a:xfrm>
              <a:off x="-6392" y="4637970"/>
              <a:ext cx="12192001" cy="2227332"/>
            </a:xfrm>
            <a:prstGeom prst="rect">
              <a:avLst/>
            </a:prstGeom>
            <a:solidFill>
              <a:schemeClr val="accent1">
                <a:lumMod val="40000"/>
                <a:lumOff val="6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2"/>
                </a:solidFill>
              </a:endParaRPr>
            </a:p>
          </p:txBody>
        </p:sp>
        <p:sp>
          <p:nvSpPr>
            <p:cNvPr id="5" name="Google Shape;137;p7">
              <a:extLst>
                <a:ext uri="{FF2B5EF4-FFF2-40B4-BE49-F238E27FC236}">
                  <a16:creationId xmlns:a16="http://schemas.microsoft.com/office/drawing/2014/main" id="{FE88A14F-24AF-DC40-BC33-148A1BE37A83}"/>
                </a:ext>
              </a:extLst>
            </p:cNvPr>
            <p:cNvSpPr/>
            <p:nvPr/>
          </p:nvSpPr>
          <p:spPr>
            <a:xfrm>
              <a:off x="4470463" y="696093"/>
              <a:ext cx="3590148" cy="1316122"/>
            </a:xfrm>
            <a:prstGeom prst="rect">
              <a:avLst/>
            </a:prstGeom>
            <a:no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dirty="0" err="1">
                  <a:solidFill>
                    <a:schemeClr val="bg2"/>
                  </a:solidFill>
                  <a:latin typeface="Calibri"/>
                  <a:ea typeface="Calibri"/>
                  <a:cs typeface="Calibri"/>
                  <a:sym typeface="Calibri"/>
                </a:rPr>
                <a:t>Medicina</a:t>
              </a:r>
              <a:r>
                <a:rPr lang="en-US" sz="1800" dirty="0">
                  <a:solidFill>
                    <a:schemeClr val="bg2"/>
                  </a:solidFill>
                  <a:latin typeface="Calibri"/>
                  <a:ea typeface="Calibri"/>
                  <a:cs typeface="Calibri"/>
                  <a:sym typeface="Calibri"/>
                </a:rPr>
                <a:t> interna</a:t>
              </a:r>
              <a:endParaRPr dirty="0">
                <a:solidFill>
                  <a:schemeClr val="bg2"/>
                </a:solidFill>
              </a:endParaRPr>
            </a:p>
            <a:p>
              <a:pPr marL="0" marR="0" lvl="0" indent="0" algn="l" rtl="0">
                <a:spcBef>
                  <a:spcPts val="0"/>
                </a:spcBef>
                <a:spcAft>
                  <a:spcPts val="0"/>
                </a:spcAft>
                <a:buNone/>
              </a:pPr>
              <a:r>
                <a:rPr lang="en-US" sz="1800" dirty="0" err="1">
                  <a:solidFill>
                    <a:schemeClr val="bg2"/>
                  </a:solidFill>
                  <a:latin typeface="Calibri"/>
                  <a:ea typeface="Calibri"/>
                  <a:cs typeface="Calibri"/>
                  <a:sym typeface="Calibri"/>
                </a:rPr>
                <a:t>Malattie</a:t>
              </a:r>
              <a:r>
                <a:rPr lang="en-US" sz="1800" dirty="0">
                  <a:solidFill>
                    <a:schemeClr val="bg2"/>
                  </a:solidFill>
                  <a:latin typeface="Calibri"/>
                  <a:ea typeface="Calibri"/>
                  <a:cs typeface="Calibri"/>
                  <a:sym typeface="Calibri"/>
                </a:rPr>
                <a:t> </a:t>
              </a:r>
              <a:r>
                <a:rPr lang="en-US" sz="1800" dirty="0" err="1">
                  <a:solidFill>
                    <a:schemeClr val="bg2"/>
                  </a:solidFill>
                  <a:latin typeface="Calibri"/>
                  <a:ea typeface="Calibri"/>
                  <a:cs typeface="Calibri"/>
                  <a:sym typeface="Calibri"/>
                </a:rPr>
                <a:t>apparato</a:t>
              </a:r>
              <a:r>
                <a:rPr lang="en-US" sz="1800" dirty="0">
                  <a:solidFill>
                    <a:schemeClr val="bg2"/>
                  </a:solidFill>
                  <a:latin typeface="Calibri"/>
                  <a:ea typeface="Calibri"/>
                  <a:cs typeface="Calibri"/>
                  <a:sym typeface="Calibri"/>
                </a:rPr>
                <a:t> </a:t>
              </a:r>
              <a:r>
                <a:rPr lang="en-US" sz="1800" dirty="0" err="1">
                  <a:solidFill>
                    <a:schemeClr val="bg2"/>
                  </a:solidFill>
                  <a:latin typeface="Calibri"/>
                  <a:ea typeface="Calibri"/>
                  <a:cs typeface="Calibri"/>
                  <a:sym typeface="Calibri"/>
                </a:rPr>
                <a:t>respiratorio</a:t>
              </a:r>
              <a:r>
                <a:rPr lang="en-US" sz="1800" dirty="0">
                  <a:solidFill>
                    <a:schemeClr val="bg2"/>
                  </a:solidFill>
                  <a:latin typeface="Calibri"/>
                  <a:ea typeface="Calibri"/>
                  <a:cs typeface="Calibri"/>
                  <a:sym typeface="Calibri"/>
                </a:rPr>
                <a:t> </a:t>
              </a:r>
              <a:endParaRPr dirty="0">
                <a:solidFill>
                  <a:schemeClr val="bg2"/>
                </a:solidFill>
              </a:endParaRPr>
            </a:p>
            <a:p>
              <a:pPr marL="0" marR="0" lvl="0" indent="0" algn="l" rtl="0">
                <a:spcBef>
                  <a:spcPts val="0"/>
                </a:spcBef>
                <a:spcAft>
                  <a:spcPts val="0"/>
                </a:spcAft>
                <a:buNone/>
              </a:pPr>
              <a:r>
                <a:rPr lang="en-US" sz="1800" dirty="0" err="1">
                  <a:solidFill>
                    <a:schemeClr val="bg2"/>
                  </a:solidFill>
                  <a:latin typeface="Calibri"/>
                  <a:ea typeface="Calibri"/>
                  <a:cs typeface="Calibri"/>
                  <a:sym typeface="Calibri"/>
                </a:rPr>
                <a:t>Malattie</a:t>
              </a:r>
              <a:r>
                <a:rPr lang="en-US" sz="1800" dirty="0">
                  <a:solidFill>
                    <a:schemeClr val="bg2"/>
                  </a:solidFill>
                  <a:latin typeface="Calibri"/>
                  <a:ea typeface="Calibri"/>
                  <a:cs typeface="Calibri"/>
                  <a:sym typeface="Calibri"/>
                </a:rPr>
                <a:t> </a:t>
              </a:r>
              <a:r>
                <a:rPr lang="en-US" sz="1800" dirty="0" err="1">
                  <a:solidFill>
                    <a:schemeClr val="bg2"/>
                  </a:solidFill>
                  <a:latin typeface="Calibri"/>
                  <a:ea typeface="Calibri"/>
                  <a:cs typeface="Calibri"/>
                  <a:sym typeface="Calibri"/>
                </a:rPr>
                <a:t>apparato</a:t>
              </a:r>
              <a:r>
                <a:rPr lang="en-US" sz="1800" dirty="0">
                  <a:solidFill>
                    <a:schemeClr val="bg2"/>
                  </a:solidFill>
                  <a:latin typeface="Calibri"/>
                  <a:ea typeface="Calibri"/>
                  <a:cs typeface="Calibri"/>
                  <a:sym typeface="Calibri"/>
                </a:rPr>
                <a:t> </a:t>
              </a:r>
              <a:r>
                <a:rPr lang="en-US" sz="1800" dirty="0" err="1">
                  <a:solidFill>
                    <a:schemeClr val="bg2"/>
                  </a:solidFill>
                  <a:latin typeface="Calibri"/>
                  <a:ea typeface="Calibri"/>
                  <a:cs typeface="Calibri"/>
                  <a:sym typeface="Calibri"/>
                </a:rPr>
                <a:t>cardiovascolare</a:t>
              </a:r>
              <a:endParaRPr dirty="0">
                <a:solidFill>
                  <a:schemeClr val="bg2"/>
                </a:solidFill>
              </a:endParaRPr>
            </a:p>
          </p:txBody>
        </p:sp>
        <p:sp>
          <p:nvSpPr>
            <p:cNvPr id="6" name="Google Shape;142;p7">
              <a:extLst>
                <a:ext uri="{FF2B5EF4-FFF2-40B4-BE49-F238E27FC236}">
                  <a16:creationId xmlns:a16="http://schemas.microsoft.com/office/drawing/2014/main" id="{BCC94F7E-5E99-2146-A8E9-55510806D551}"/>
                </a:ext>
              </a:extLst>
            </p:cNvPr>
            <p:cNvSpPr/>
            <p:nvPr/>
          </p:nvSpPr>
          <p:spPr>
            <a:xfrm>
              <a:off x="4153119" y="5095448"/>
              <a:ext cx="3590149" cy="1694095"/>
            </a:xfrm>
            <a:prstGeom prst="rect">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Gastroenterologia</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Malattie</a:t>
              </a:r>
              <a:r>
                <a:rPr lang="en-US" sz="1800" dirty="0">
                  <a:solidFill>
                    <a:schemeClr val="dk2"/>
                  </a:solidFill>
                  <a:latin typeface="Calibri"/>
                  <a:ea typeface="Calibri"/>
                  <a:cs typeface="Calibri"/>
                  <a:sym typeface="Calibri"/>
                </a:rPr>
                <a:t> del </a:t>
              </a:r>
              <a:r>
                <a:rPr lang="en-US" sz="1800" dirty="0" err="1">
                  <a:solidFill>
                    <a:schemeClr val="dk2"/>
                  </a:solidFill>
                  <a:latin typeface="Calibri"/>
                  <a:ea typeface="Calibri"/>
                  <a:cs typeface="Calibri"/>
                  <a:sym typeface="Calibri"/>
                </a:rPr>
                <a:t>sangue</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Nefrologia</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Endocrinologia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ambulatori</a:t>
              </a:r>
              <a:r>
                <a:rPr lang="en-US" sz="1800" dirty="0">
                  <a:solidFill>
                    <a:schemeClr val="dk2"/>
                  </a:solidFill>
                  <a:latin typeface="Calibri"/>
                  <a:ea typeface="Calibri"/>
                  <a:cs typeface="Calibri"/>
                  <a:sym typeface="Calibri"/>
                </a:rPr>
                <a:t>)</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Reumatologia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ambulatori</a:t>
              </a:r>
              <a:r>
                <a:rPr lang="en-US" sz="1800" dirty="0">
                  <a:solidFill>
                    <a:schemeClr val="dk2"/>
                  </a:solidFill>
                  <a:latin typeface="Calibri"/>
                  <a:ea typeface="Calibri"/>
                  <a:cs typeface="Calibri"/>
                  <a:sym typeface="Calibri"/>
                </a:rPr>
                <a:t>)</a:t>
              </a:r>
              <a:endParaRPr sz="1800" dirty="0">
                <a:solidFill>
                  <a:schemeClr val="dk2"/>
                </a:solidFill>
                <a:latin typeface="Calibri"/>
                <a:ea typeface="Calibri"/>
                <a:cs typeface="Calibri"/>
                <a:sym typeface="Calibri"/>
              </a:endParaRPr>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Malattie</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infettive</a:t>
              </a:r>
              <a:endParaRPr dirty="0"/>
            </a:p>
          </p:txBody>
        </p:sp>
        <p:sp>
          <p:nvSpPr>
            <p:cNvPr id="7" name="Google Shape;145;p7">
              <a:extLst>
                <a:ext uri="{FF2B5EF4-FFF2-40B4-BE49-F238E27FC236}">
                  <a16:creationId xmlns:a16="http://schemas.microsoft.com/office/drawing/2014/main" id="{41B6C05A-C5C6-E740-8646-5983180BBFD1}"/>
                </a:ext>
              </a:extLst>
            </p:cNvPr>
            <p:cNvSpPr txBox="1"/>
            <p:nvPr/>
          </p:nvSpPr>
          <p:spPr>
            <a:xfrm>
              <a:off x="7097749" y="1727047"/>
              <a:ext cx="104996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bg2"/>
                  </a:solidFill>
                  <a:latin typeface="Calibri"/>
                  <a:ea typeface="Calibri"/>
                  <a:cs typeface="Calibri"/>
                  <a:sym typeface="Calibri"/>
                </a:rPr>
                <a:t>5 </a:t>
              </a:r>
              <a:r>
                <a:rPr lang="en-US" sz="1400" dirty="0" err="1">
                  <a:solidFill>
                    <a:schemeClr val="bg2"/>
                  </a:solidFill>
                  <a:latin typeface="Calibri"/>
                  <a:ea typeface="Calibri"/>
                  <a:cs typeface="Calibri"/>
                  <a:sym typeface="Calibri"/>
                </a:rPr>
                <a:t>settimane</a:t>
              </a:r>
              <a:endParaRPr dirty="0">
                <a:solidFill>
                  <a:schemeClr val="bg2"/>
                </a:solidFill>
              </a:endParaRPr>
            </a:p>
          </p:txBody>
        </p:sp>
        <p:sp>
          <p:nvSpPr>
            <p:cNvPr id="9" name="Google Shape;148;p7">
              <a:extLst>
                <a:ext uri="{FF2B5EF4-FFF2-40B4-BE49-F238E27FC236}">
                  <a16:creationId xmlns:a16="http://schemas.microsoft.com/office/drawing/2014/main" id="{434AB887-289B-F74C-9CB0-D71490EECFC6}"/>
                </a:ext>
              </a:extLst>
            </p:cNvPr>
            <p:cNvSpPr txBox="1"/>
            <p:nvPr/>
          </p:nvSpPr>
          <p:spPr>
            <a:xfrm>
              <a:off x="7145308" y="713847"/>
              <a:ext cx="104996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bg2"/>
                  </a:solidFill>
                  <a:latin typeface="Calibri"/>
                  <a:ea typeface="Calibri"/>
                  <a:cs typeface="Calibri"/>
                  <a:sym typeface="Calibri"/>
                </a:rPr>
                <a:t>REPARTI</a:t>
              </a:r>
              <a:endParaRPr dirty="0">
                <a:solidFill>
                  <a:schemeClr val="bg2"/>
                </a:solidFill>
              </a:endParaRPr>
            </a:p>
          </p:txBody>
        </p:sp>
        <p:sp>
          <p:nvSpPr>
            <p:cNvPr id="10" name="Google Shape;149;p7">
              <a:extLst>
                <a:ext uri="{FF2B5EF4-FFF2-40B4-BE49-F238E27FC236}">
                  <a16:creationId xmlns:a16="http://schemas.microsoft.com/office/drawing/2014/main" id="{1F366D01-5C75-6440-9B01-E475F5FAFDD7}"/>
                </a:ext>
              </a:extLst>
            </p:cNvPr>
            <p:cNvSpPr txBox="1"/>
            <p:nvPr/>
          </p:nvSpPr>
          <p:spPr>
            <a:xfrm>
              <a:off x="6826223" y="5134024"/>
              <a:ext cx="104996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2"/>
                  </a:solidFill>
                  <a:latin typeface="Calibri"/>
                  <a:ea typeface="Calibri"/>
                  <a:cs typeface="Calibri"/>
                  <a:sym typeface="Calibri"/>
                </a:rPr>
                <a:t>REPARTI</a:t>
              </a:r>
              <a:endParaRPr dirty="0"/>
            </a:p>
          </p:txBody>
        </p:sp>
        <p:sp>
          <p:nvSpPr>
            <p:cNvPr id="12" name="Google Shape;151;p7">
              <a:extLst>
                <a:ext uri="{FF2B5EF4-FFF2-40B4-BE49-F238E27FC236}">
                  <a16:creationId xmlns:a16="http://schemas.microsoft.com/office/drawing/2014/main" id="{EF0DAA48-800C-2C4C-939C-F9B132638965}"/>
                </a:ext>
              </a:extLst>
            </p:cNvPr>
            <p:cNvSpPr/>
            <p:nvPr/>
          </p:nvSpPr>
          <p:spPr>
            <a:xfrm>
              <a:off x="8454224" y="696093"/>
              <a:ext cx="3719116" cy="1316122"/>
            </a:xfrm>
            <a:prstGeom prst="rect">
              <a:avLst/>
            </a:prstGeom>
            <a:no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a:solidFill>
                    <a:schemeClr val="bg2"/>
                  </a:solidFill>
                  <a:latin typeface="Calibri"/>
                  <a:ea typeface="Calibri"/>
                  <a:cs typeface="Calibri"/>
                  <a:sym typeface="Calibri"/>
                </a:rPr>
                <a:t>Medicina interna</a:t>
              </a:r>
              <a:endParaRPr>
                <a:solidFill>
                  <a:schemeClr val="bg2"/>
                </a:solidFill>
              </a:endParaRPr>
            </a:p>
            <a:p>
              <a:pPr marL="0" marR="0" lvl="0" indent="0" algn="l" rtl="0">
                <a:spcBef>
                  <a:spcPts val="0"/>
                </a:spcBef>
                <a:spcAft>
                  <a:spcPts val="0"/>
                </a:spcAft>
                <a:buNone/>
              </a:pPr>
              <a:r>
                <a:rPr lang="en-US" sz="1800">
                  <a:solidFill>
                    <a:schemeClr val="bg2"/>
                  </a:solidFill>
                  <a:latin typeface="Calibri"/>
                  <a:ea typeface="Calibri"/>
                  <a:cs typeface="Calibri"/>
                  <a:sym typeface="Calibri"/>
                </a:rPr>
                <a:t>Malattie apparato respiratorio </a:t>
              </a:r>
              <a:endParaRPr>
                <a:solidFill>
                  <a:schemeClr val="bg2"/>
                </a:solidFill>
              </a:endParaRPr>
            </a:p>
            <a:p>
              <a:pPr marL="0" marR="0" lvl="0" indent="0" algn="l" rtl="0">
                <a:spcBef>
                  <a:spcPts val="0"/>
                </a:spcBef>
                <a:spcAft>
                  <a:spcPts val="0"/>
                </a:spcAft>
                <a:buNone/>
              </a:pPr>
              <a:r>
                <a:rPr lang="en-US" sz="1800">
                  <a:solidFill>
                    <a:schemeClr val="bg2"/>
                  </a:solidFill>
                  <a:latin typeface="Calibri"/>
                  <a:ea typeface="Calibri"/>
                  <a:cs typeface="Calibri"/>
                  <a:sym typeface="Calibri"/>
                </a:rPr>
                <a:t>Malattie apparato cardiovascolare</a:t>
              </a:r>
              <a:endParaRPr>
                <a:solidFill>
                  <a:schemeClr val="bg2"/>
                </a:solidFill>
              </a:endParaRPr>
            </a:p>
          </p:txBody>
        </p:sp>
        <p:sp>
          <p:nvSpPr>
            <p:cNvPr id="13" name="Google Shape;152;p7">
              <a:extLst>
                <a:ext uri="{FF2B5EF4-FFF2-40B4-BE49-F238E27FC236}">
                  <a16:creationId xmlns:a16="http://schemas.microsoft.com/office/drawing/2014/main" id="{440BCA38-8364-4242-AB85-82BB532C1D7D}"/>
                </a:ext>
              </a:extLst>
            </p:cNvPr>
            <p:cNvSpPr txBox="1"/>
            <p:nvPr/>
          </p:nvSpPr>
          <p:spPr>
            <a:xfrm>
              <a:off x="11028180" y="1701314"/>
              <a:ext cx="104996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bg2"/>
                  </a:solidFill>
                  <a:latin typeface="Calibri"/>
                  <a:ea typeface="Calibri"/>
                  <a:cs typeface="Calibri"/>
                  <a:sym typeface="Calibri"/>
                </a:rPr>
                <a:t>5 </a:t>
              </a:r>
              <a:r>
                <a:rPr lang="en-US" sz="1400" dirty="0" err="1">
                  <a:solidFill>
                    <a:schemeClr val="bg2"/>
                  </a:solidFill>
                  <a:latin typeface="Calibri"/>
                  <a:ea typeface="Calibri"/>
                  <a:cs typeface="Calibri"/>
                  <a:sym typeface="Calibri"/>
                </a:rPr>
                <a:t>settimane</a:t>
              </a:r>
              <a:endParaRPr dirty="0">
                <a:solidFill>
                  <a:schemeClr val="bg2"/>
                </a:solidFill>
              </a:endParaRPr>
            </a:p>
          </p:txBody>
        </p:sp>
        <p:sp>
          <p:nvSpPr>
            <p:cNvPr id="14" name="Google Shape;153;p7">
              <a:extLst>
                <a:ext uri="{FF2B5EF4-FFF2-40B4-BE49-F238E27FC236}">
                  <a16:creationId xmlns:a16="http://schemas.microsoft.com/office/drawing/2014/main" id="{680928C8-B317-3F40-9559-0CF0D4040F3A}"/>
                </a:ext>
              </a:extLst>
            </p:cNvPr>
            <p:cNvSpPr txBox="1"/>
            <p:nvPr/>
          </p:nvSpPr>
          <p:spPr>
            <a:xfrm>
              <a:off x="11180930" y="680060"/>
              <a:ext cx="104996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bg2"/>
                  </a:solidFill>
                  <a:latin typeface="Calibri"/>
                  <a:ea typeface="Calibri"/>
                  <a:cs typeface="Calibri"/>
                  <a:sym typeface="Calibri"/>
                </a:rPr>
                <a:t>REPARTI</a:t>
              </a:r>
              <a:endParaRPr dirty="0">
                <a:solidFill>
                  <a:schemeClr val="bg2"/>
                </a:solidFill>
              </a:endParaRPr>
            </a:p>
          </p:txBody>
        </p:sp>
        <p:sp>
          <p:nvSpPr>
            <p:cNvPr id="15" name="Google Shape;154;p7">
              <a:extLst>
                <a:ext uri="{FF2B5EF4-FFF2-40B4-BE49-F238E27FC236}">
                  <a16:creationId xmlns:a16="http://schemas.microsoft.com/office/drawing/2014/main" id="{1E94F63B-0777-2744-A286-1C22FE1A1C72}"/>
                </a:ext>
              </a:extLst>
            </p:cNvPr>
            <p:cNvSpPr txBox="1"/>
            <p:nvPr/>
          </p:nvSpPr>
          <p:spPr>
            <a:xfrm>
              <a:off x="6727542" y="6491187"/>
              <a:ext cx="104996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2"/>
                  </a:solidFill>
                  <a:latin typeface="Calibri"/>
                  <a:ea typeface="Calibri"/>
                  <a:cs typeface="Calibri"/>
                  <a:sym typeface="Calibri"/>
                </a:rPr>
                <a:t>4 </a:t>
              </a:r>
              <a:r>
                <a:rPr lang="en-US" sz="1400" dirty="0" err="1">
                  <a:solidFill>
                    <a:schemeClr val="dk2"/>
                  </a:solidFill>
                  <a:latin typeface="Calibri"/>
                  <a:ea typeface="Calibri"/>
                  <a:cs typeface="Calibri"/>
                  <a:sym typeface="Calibri"/>
                </a:rPr>
                <a:t>settimane</a:t>
              </a:r>
              <a:endParaRPr dirty="0"/>
            </a:p>
          </p:txBody>
        </p:sp>
        <p:sp>
          <p:nvSpPr>
            <p:cNvPr id="16" name="Google Shape;136;p7">
              <a:extLst>
                <a:ext uri="{FF2B5EF4-FFF2-40B4-BE49-F238E27FC236}">
                  <a16:creationId xmlns:a16="http://schemas.microsoft.com/office/drawing/2014/main" id="{5F21E9CC-F8E5-164F-8F8B-E0A3F704FD59}"/>
                </a:ext>
              </a:extLst>
            </p:cNvPr>
            <p:cNvSpPr txBox="1"/>
            <p:nvPr/>
          </p:nvSpPr>
          <p:spPr>
            <a:xfrm>
              <a:off x="380239" y="711855"/>
              <a:ext cx="3584104" cy="1323399"/>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bg2"/>
                  </a:solidFill>
                  <a:ea typeface="Calibri"/>
                  <a:cs typeface="Calibri"/>
                  <a:sym typeface="Calibri"/>
                </a:rPr>
                <a:t>Patologia</a:t>
              </a:r>
              <a:r>
                <a:rPr lang="en-US" sz="1600" b="1" dirty="0">
                  <a:solidFill>
                    <a:schemeClr val="bg2"/>
                  </a:solidFill>
                  <a:ea typeface="Calibri"/>
                  <a:cs typeface="Calibri"/>
                  <a:sym typeface="Calibri"/>
                </a:rPr>
                <a:t> Medico </a:t>
              </a:r>
              <a:r>
                <a:rPr lang="en-US" sz="1600" b="1" dirty="0" err="1">
                  <a:solidFill>
                    <a:schemeClr val="bg2"/>
                  </a:solidFill>
                  <a:ea typeface="Calibri"/>
                  <a:cs typeface="Calibri"/>
                  <a:sym typeface="Calibri"/>
                </a:rPr>
                <a:t>Chirurgica</a:t>
              </a:r>
              <a:r>
                <a:rPr lang="en-US" sz="1600" b="1" dirty="0">
                  <a:solidFill>
                    <a:schemeClr val="bg2"/>
                  </a:solidFill>
                  <a:ea typeface="Calibri"/>
                  <a:cs typeface="Calibri"/>
                  <a:sym typeface="Calibri"/>
                </a:rPr>
                <a:t> 1</a:t>
              </a:r>
            </a:p>
            <a:p>
              <a:pPr marL="0" marR="0" lvl="0" indent="0" algn="l" rtl="0">
                <a:spcBef>
                  <a:spcPts val="0"/>
                </a:spcBef>
                <a:spcAft>
                  <a:spcPts val="0"/>
                </a:spcAft>
                <a:buNone/>
              </a:pP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Metodologia</a:t>
              </a: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clinica</a:t>
              </a:r>
              <a:endParaRPr lang="en-US" sz="1600" dirty="0">
                <a:solidFill>
                  <a:schemeClr val="bg2"/>
                </a:solidFill>
              </a:endParaRPr>
            </a:p>
            <a:p>
              <a:pPr marL="0" marR="0" lvl="0" indent="0" algn="l" rtl="0">
                <a:spcBef>
                  <a:spcPts val="0"/>
                </a:spcBef>
                <a:spcAft>
                  <a:spcPts val="0"/>
                </a:spcAft>
                <a:buNone/>
              </a:pP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Malattie</a:t>
              </a: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apparato</a:t>
              </a: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respiratorio</a:t>
              </a:r>
              <a:endParaRPr lang="en-US" sz="1600" dirty="0">
                <a:solidFill>
                  <a:schemeClr val="bg2"/>
                </a:solidFill>
              </a:endParaRPr>
            </a:p>
            <a:p>
              <a:pPr marL="285750" marR="0" lvl="0" indent="-285750" algn="l" rtl="0">
                <a:spcBef>
                  <a:spcPts val="0"/>
                </a:spcBef>
                <a:spcAft>
                  <a:spcPts val="0"/>
                </a:spcAft>
                <a:buFontTx/>
                <a:buChar char="-"/>
              </a:pPr>
              <a:r>
                <a:rPr lang="en-US" sz="1600" dirty="0" err="1">
                  <a:solidFill>
                    <a:schemeClr val="bg2"/>
                  </a:solidFill>
                  <a:ea typeface="Calibri"/>
                  <a:cs typeface="Calibri"/>
                  <a:sym typeface="Calibri"/>
                </a:rPr>
                <a:t>Malattie</a:t>
              </a: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apparato</a:t>
              </a:r>
              <a:r>
                <a:rPr lang="en-US" sz="1600" dirty="0">
                  <a:solidFill>
                    <a:schemeClr val="bg2"/>
                  </a:solidFill>
                  <a:ea typeface="Calibri"/>
                  <a:cs typeface="Calibri"/>
                  <a:sym typeface="Calibri"/>
                </a:rPr>
                <a:t> </a:t>
              </a:r>
              <a:r>
                <a:rPr lang="en-US" sz="1600" dirty="0" err="1">
                  <a:solidFill>
                    <a:schemeClr val="bg2"/>
                  </a:solidFill>
                  <a:ea typeface="Calibri"/>
                  <a:cs typeface="Calibri"/>
                  <a:sym typeface="Calibri"/>
                </a:rPr>
                <a:t>cardiovascolare</a:t>
              </a:r>
              <a:endParaRPr lang="en-US" sz="1600" dirty="0">
                <a:solidFill>
                  <a:schemeClr val="bg2"/>
                </a:solidFill>
                <a:ea typeface="Calibri"/>
                <a:cs typeface="Calibri"/>
                <a:sym typeface="Calibri"/>
              </a:endParaRPr>
            </a:p>
            <a:p>
              <a:pPr marL="285750" marR="0" lvl="0" indent="-285750" algn="l" rtl="0">
                <a:spcBef>
                  <a:spcPts val="0"/>
                </a:spcBef>
                <a:spcAft>
                  <a:spcPts val="0"/>
                </a:spcAft>
                <a:buFontTx/>
                <a:buChar char="-"/>
              </a:pPr>
              <a:endParaRPr lang="en-US" sz="1600" dirty="0">
                <a:solidFill>
                  <a:schemeClr val="bg2"/>
                </a:solidFill>
              </a:endParaRPr>
            </a:p>
          </p:txBody>
        </p:sp>
        <p:sp>
          <p:nvSpPr>
            <p:cNvPr id="18" name="CasellaDiTesto 17">
              <a:extLst>
                <a:ext uri="{FF2B5EF4-FFF2-40B4-BE49-F238E27FC236}">
                  <a16:creationId xmlns:a16="http://schemas.microsoft.com/office/drawing/2014/main" id="{074EE222-3921-1B41-BD05-3EBC0DBB6E4C}"/>
                </a:ext>
              </a:extLst>
            </p:cNvPr>
            <p:cNvSpPr txBox="1"/>
            <p:nvPr/>
          </p:nvSpPr>
          <p:spPr>
            <a:xfrm>
              <a:off x="388027" y="2542266"/>
              <a:ext cx="3336678" cy="2062103"/>
            </a:xfrm>
            <a:prstGeom prst="rect">
              <a:avLst/>
            </a:prstGeom>
            <a:noFill/>
            <a:ln>
              <a:solidFill>
                <a:schemeClr val="bg2"/>
              </a:solidFill>
            </a:ln>
          </p:spPr>
          <p:txBody>
            <a:bodyPr wrap="square">
              <a:spAutoFit/>
            </a:bodyPr>
            <a:lstStyle/>
            <a:p>
              <a:pPr marL="0" marR="0" lvl="0" indent="0" algn="l" rtl="0">
                <a:spcBef>
                  <a:spcPts val="0"/>
                </a:spcBef>
                <a:spcAft>
                  <a:spcPts val="0"/>
                </a:spcAft>
                <a:buNone/>
              </a:pPr>
              <a:r>
                <a:rPr lang="en-US" sz="1600" b="1" dirty="0" err="1">
                  <a:solidFill>
                    <a:schemeClr val="bg2"/>
                  </a:solidFill>
                  <a:latin typeface="Calibri" panose="020F0502020204030204" pitchFamily="34" charset="0"/>
                  <a:ea typeface="Calibri"/>
                  <a:cs typeface="Calibri" panose="020F0502020204030204" pitchFamily="34" charset="0"/>
                  <a:sym typeface="Calibri"/>
                </a:rPr>
                <a:t>Patologia</a:t>
              </a:r>
              <a:r>
                <a:rPr lang="en-US" sz="1600" b="1" dirty="0">
                  <a:solidFill>
                    <a:schemeClr val="bg2"/>
                  </a:solidFill>
                  <a:latin typeface="Calibri" panose="020F0502020204030204" pitchFamily="34" charset="0"/>
                  <a:ea typeface="Calibri"/>
                  <a:cs typeface="Calibri" panose="020F0502020204030204" pitchFamily="34" charset="0"/>
                  <a:sym typeface="Calibri"/>
                </a:rPr>
                <a:t> Medico </a:t>
              </a:r>
              <a:r>
                <a:rPr lang="en-US" sz="1600" b="1" dirty="0" err="1">
                  <a:solidFill>
                    <a:schemeClr val="bg2"/>
                  </a:solidFill>
                  <a:latin typeface="Calibri" panose="020F0502020204030204" pitchFamily="34" charset="0"/>
                  <a:ea typeface="Calibri"/>
                  <a:cs typeface="Calibri" panose="020F0502020204030204" pitchFamily="34" charset="0"/>
                  <a:sym typeface="Calibri"/>
                </a:rPr>
                <a:t>Chirurgica</a:t>
              </a:r>
              <a:r>
                <a:rPr lang="en-US" sz="1600" b="1" dirty="0">
                  <a:solidFill>
                    <a:schemeClr val="bg2"/>
                  </a:solidFill>
                  <a:latin typeface="Calibri" panose="020F0502020204030204" pitchFamily="34" charset="0"/>
                  <a:ea typeface="Calibri"/>
                  <a:cs typeface="Calibri" panose="020F0502020204030204" pitchFamily="34" charset="0"/>
                  <a:sym typeface="Calibri"/>
                </a:rPr>
                <a:t> 2 </a:t>
              </a: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ea typeface="Calibri"/>
                  <a:cs typeface="Calibri" panose="020F0502020204030204" pitchFamily="34" charset="0"/>
                  <a:sym typeface="Calibri"/>
                </a:rPr>
                <a:t>Gastroenterologia</a:t>
              </a:r>
              <a:endParaRPr lang="en-US" sz="1600" dirty="0">
                <a:solidFill>
                  <a:schemeClr val="bg2"/>
                </a:solidFill>
                <a:latin typeface="Calibri" panose="020F0502020204030204" pitchFamily="34" charset="0"/>
                <a:ea typeface="Calibri"/>
                <a:cs typeface="Calibri" panose="020F0502020204030204" pitchFamily="34" charset="0"/>
                <a:sym typeface="Calibri"/>
              </a:endParaRP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ea typeface="Calibri"/>
                  <a:cs typeface="Calibri" panose="020F0502020204030204" pitchFamily="34" charset="0"/>
                  <a:sym typeface="Calibri"/>
                </a:rPr>
                <a:t>Endocrinologia</a:t>
              </a:r>
              <a:r>
                <a:rPr lang="en-US" sz="1600" dirty="0">
                  <a:solidFill>
                    <a:schemeClr val="bg2"/>
                  </a:solidFill>
                  <a:latin typeface="Calibri" panose="020F0502020204030204" pitchFamily="34" charset="0"/>
                  <a:ea typeface="Calibri"/>
                  <a:cs typeface="Calibri" panose="020F0502020204030204" pitchFamily="34" charset="0"/>
                  <a:sym typeface="Calibri"/>
                </a:rPr>
                <a:t> </a:t>
              </a:r>
              <a:endParaRPr lang="en-US" sz="1600" dirty="0">
                <a:solidFill>
                  <a:schemeClr val="bg2"/>
                </a:solidFill>
                <a:latin typeface="Calibri" panose="020F0502020204030204" pitchFamily="34" charset="0"/>
                <a:cs typeface="Calibri" panose="020F0502020204030204" pitchFamily="34" charset="0"/>
              </a:endParaRPr>
            </a:p>
            <a:p>
              <a:pPr marL="0" marR="0" lvl="0" indent="0" algn="l" rtl="0">
                <a:spcBef>
                  <a:spcPts val="0"/>
                </a:spcBef>
                <a:spcAft>
                  <a:spcPts val="0"/>
                </a:spcAft>
                <a:buNone/>
              </a:pPr>
              <a:r>
                <a:rPr lang="en-US" sz="1600" b="1" dirty="0" err="1">
                  <a:solidFill>
                    <a:schemeClr val="bg2"/>
                  </a:solidFill>
                  <a:latin typeface="Calibri" panose="020F0502020204030204" pitchFamily="34" charset="0"/>
                  <a:ea typeface="Calibri"/>
                  <a:cs typeface="Calibri" panose="020F0502020204030204" pitchFamily="34" charset="0"/>
                  <a:sym typeface="Calibri"/>
                </a:rPr>
                <a:t>Patologia</a:t>
              </a:r>
              <a:r>
                <a:rPr lang="en-US" sz="1600" b="1" dirty="0">
                  <a:solidFill>
                    <a:schemeClr val="bg2"/>
                  </a:solidFill>
                  <a:latin typeface="Calibri" panose="020F0502020204030204" pitchFamily="34" charset="0"/>
                  <a:ea typeface="Calibri"/>
                  <a:cs typeface="Calibri" panose="020F0502020204030204" pitchFamily="34" charset="0"/>
                  <a:sym typeface="Calibri"/>
                </a:rPr>
                <a:t> Medico </a:t>
              </a:r>
              <a:r>
                <a:rPr lang="en-US" sz="1600" b="1" dirty="0" err="1">
                  <a:solidFill>
                    <a:schemeClr val="bg2"/>
                  </a:solidFill>
                  <a:latin typeface="Calibri" panose="020F0502020204030204" pitchFamily="34" charset="0"/>
                  <a:ea typeface="Calibri"/>
                  <a:cs typeface="Calibri" panose="020F0502020204030204" pitchFamily="34" charset="0"/>
                  <a:sym typeface="Calibri"/>
                </a:rPr>
                <a:t>Chirurgica</a:t>
              </a:r>
              <a:r>
                <a:rPr lang="en-US" sz="1600" b="1" dirty="0">
                  <a:solidFill>
                    <a:schemeClr val="bg2"/>
                  </a:solidFill>
                  <a:latin typeface="Calibri" panose="020F0502020204030204" pitchFamily="34" charset="0"/>
                  <a:ea typeface="Calibri"/>
                  <a:cs typeface="Calibri" panose="020F0502020204030204" pitchFamily="34" charset="0"/>
                  <a:sym typeface="Calibri"/>
                </a:rPr>
                <a:t> 3 </a:t>
              </a:r>
              <a:r>
                <a:rPr lang="en-US" sz="1600" dirty="0">
                  <a:solidFill>
                    <a:schemeClr val="bg2"/>
                  </a:solidFill>
                  <a:latin typeface="Calibri" panose="020F0502020204030204" pitchFamily="34" charset="0"/>
                  <a:ea typeface="Calibri"/>
                  <a:cs typeface="Calibri" panose="020F0502020204030204" pitchFamily="34" charset="0"/>
                  <a:sym typeface="Calibri"/>
                </a:rPr>
                <a:t>	</a:t>
              </a: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ea typeface="Calibri"/>
                  <a:cs typeface="Calibri" panose="020F0502020204030204" pitchFamily="34" charset="0"/>
                  <a:sym typeface="Calibri"/>
                </a:rPr>
                <a:t>Malattie</a:t>
              </a:r>
              <a:r>
                <a:rPr lang="en-US" sz="1600" dirty="0">
                  <a:solidFill>
                    <a:schemeClr val="bg2"/>
                  </a:solidFill>
                  <a:latin typeface="Calibri" panose="020F0502020204030204" pitchFamily="34" charset="0"/>
                  <a:ea typeface="Calibri"/>
                  <a:cs typeface="Calibri" panose="020F0502020204030204" pitchFamily="34" charset="0"/>
                  <a:sym typeface="Calibri"/>
                </a:rPr>
                <a:t> del </a:t>
              </a:r>
              <a:r>
                <a:rPr lang="en-US" sz="1600" dirty="0" err="1">
                  <a:solidFill>
                    <a:schemeClr val="bg2"/>
                  </a:solidFill>
                  <a:latin typeface="Calibri" panose="020F0502020204030204" pitchFamily="34" charset="0"/>
                  <a:ea typeface="Calibri"/>
                  <a:cs typeface="Calibri" panose="020F0502020204030204" pitchFamily="34" charset="0"/>
                  <a:sym typeface="Calibri"/>
                </a:rPr>
                <a:t>sangue</a:t>
              </a:r>
              <a:r>
                <a:rPr lang="en-US" sz="1600" dirty="0">
                  <a:solidFill>
                    <a:schemeClr val="bg2"/>
                  </a:solidFill>
                  <a:latin typeface="Calibri" panose="020F0502020204030204" pitchFamily="34" charset="0"/>
                  <a:ea typeface="Calibri"/>
                  <a:cs typeface="Calibri" panose="020F0502020204030204" pitchFamily="34" charset="0"/>
                  <a:sym typeface="Calibri"/>
                </a:rPr>
                <a:t> </a:t>
              </a:r>
              <a:endParaRPr lang="en-US" sz="1600" dirty="0">
                <a:solidFill>
                  <a:schemeClr val="bg2"/>
                </a:solidFill>
                <a:latin typeface="Calibri" panose="020F0502020204030204" pitchFamily="34" charset="0"/>
                <a:cs typeface="Calibri" panose="020F0502020204030204" pitchFamily="34" charset="0"/>
                <a:sym typeface="Calibri"/>
              </a:endParaRP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ea typeface="Calibri"/>
                  <a:cs typeface="Calibri" panose="020F0502020204030204" pitchFamily="34" charset="0"/>
                  <a:sym typeface="Calibri"/>
                </a:rPr>
                <a:t>Nefrologia</a:t>
              </a:r>
              <a:endParaRPr lang="en-US" sz="1600" dirty="0">
                <a:solidFill>
                  <a:schemeClr val="bg2"/>
                </a:solidFill>
                <a:latin typeface="Calibri" panose="020F0502020204030204" pitchFamily="34" charset="0"/>
                <a:cs typeface="Calibri" panose="020F0502020204030204" pitchFamily="34" charset="0"/>
                <a:sym typeface="Calibri"/>
              </a:endParaRP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ea typeface="Calibri"/>
                  <a:cs typeface="Calibri" panose="020F0502020204030204" pitchFamily="34" charset="0"/>
                  <a:sym typeface="Calibri"/>
                </a:rPr>
                <a:t>Reumatologia</a:t>
              </a:r>
              <a:endParaRPr lang="en-US" sz="1600" dirty="0">
                <a:solidFill>
                  <a:schemeClr val="bg2"/>
                </a:solidFill>
                <a:latin typeface="Calibri" panose="020F0502020204030204" pitchFamily="34" charset="0"/>
                <a:ea typeface="Calibri"/>
                <a:cs typeface="Calibri" panose="020F0502020204030204" pitchFamily="34" charset="0"/>
                <a:sym typeface="Calibri"/>
              </a:endParaRPr>
            </a:p>
            <a:p>
              <a:pPr marL="136525" marR="0" lvl="0" indent="-136525" algn="l" rtl="0">
                <a:spcBef>
                  <a:spcPts val="0"/>
                </a:spcBef>
                <a:spcAft>
                  <a:spcPts val="0"/>
                </a:spcAft>
                <a:buFontTx/>
                <a:buChar char="-"/>
              </a:pPr>
              <a:r>
                <a:rPr lang="en-US" sz="1600" dirty="0" err="1">
                  <a:solidFill>
                    <a:schemeClr val="bg2"/>
                  </a:solidFill>
                  <a:latin typeface="Calibri" panose="020F0502020204030204" pitchFamily="34" charset="0"/>
                  <a:cs typeface="Calibri" panose="020F0502020204030204" pitchFamily="34" charset="0"/>
                  <a:sym typeface="Calibri"/>
                </a:rPr>
                <a:t>Malattie</a:t>
              </a:r>
              <a:r>
                <a:rPr lang="en-US" sz="1600" dirty="0">
                  <a:solidFill>
                    <a:schemeClr val="bg2"/>
                  </a:solidFill>
                  <a:latin typeface="Calibri" panose="020F0502020204030204" pitchFamily="34" charset="0"/>
                  <a:cs typeface="Calibri" panose="020F0502020204030204" pitchFamily="34" charset="0"/>
                  <a:sym typeface="Calibri"/>
                </a:rPr>
                <a:t> </a:t>
              </a:r>
              <a:r>
                <a:rPr lang="en-US" sz="1600" dirty="0" err="1">
                  <a:solidFill>
                    <a:schemeClr val="bg2"/>
                  </a:solidFill>
                  <a:latin typeface="Calibri" panose="020F0502020204030204" pitchFamily="34" charset="0"/>
                  <a:cs typeface="Calibri" panose="020F0502020204030204" pitchFamily="34" charset="0"/>
                  <a:sym typeface="Calibri"/>
                </a:rPr>
                <a:t>infettive</a:t>
              </a:r>
              <a:endParaRPr lang="it-IT" sz="1600" dirty="0">
                <a:solidFill>
                  <a:schemeClr val="bg2"/>
                </a:solidFill>
                <a:latin typeface="Calibri" panose="020F0502020204030204" pitchFamily="34" charset="0"/>
                <a:cs typeface="Calibri" panose="020F0502020204030204" pitchFamily="34" charset="0"/>
              </a:endParaRPr>
            </a:p>
          </p:txBody>
        </p:sp>
        <p:sp>
          <p:nvSpPr>
            <p:cNvPr id="20" name="CasellaDiTesto 19">
              <a:extLst>
                <a:ext uri="{FF2B5EF4-FFF2-40B4-BE49-F238E27FC236}">
                  <a16:creationId xmlns:a16="http://schemas.microsoft.com/office/drawing/2014/main" id="{1874A58E-180E-3840-986E-6FE341D3BDFF}"/>
                </a:ext>
              </a:extLst>
            </p:cNvPr>
            <p:cNvSpPr txBox="1"/>
            <p:nvPr/>
          </p:nvSpPr>
          <p:spPr>
            <a:xfrm rot="16200000">
              <a:off x="-454734" y="1182110"/>
              <a:ext cx="1316122" cy="369332"/>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ea typeface="Calibri"/>
                  <a:cs typeface="Calibri"/>
                  <a:sym typeface="Calibri"/>
                </a:rPr>
                <a:t>I </a:t>
              </a:r>
              <a:r>
                <a:rPr lang="en-US" sz="1800" dirty="0" err="1">
                  <a:solidFill>
                    <a:schemeClr val="bg2"/>
                  </a:solidFill>
                  <a:ea typeface="Calibri"/>
                  <a:cs typeface="Calibri"/>
                  <a:sym typeface="Calibri"/>
                </a:rPr>
                <a:t>semestre</a:t>
              </a:r>
              <a:r>
                <a:rPr lang="en-US" sz="1800" dirty="0">
                  <a:solidFill>
                    <a:schemeClr val="bg2"/>
                  </a:solidFill>
                  <a:ea typeface="Calibri"/>
                  <a:cs typeface="Calibri"/>
                  <a:sym typeface="Calibri"/>
                </a:rPr>
                <a:t> </a:t>
              </a:r>
            </a:p>
          </p:txBody>
        </p:sp>
        <p:sp>
          <p:nvSpPr>
            <p:cNvPr id="21" name="CasellaDiTesto 20">
              <a:extLst>
                <a:ext uri="{FF2B5EF4-FFF2-40B4-BE49-F238E27FC236}">
                  <a16:creationId xmlns:a16="http://schemas.microsoft.com/office/drawing/2014/main" id="{14C7044B-7AE6-EA4F-B9DC-FD4A6379D768}"/>
                </a:ext>
              </a:extLst>
            </p:cNvPr>
            <p:cNvSpPr txBox="1"/>
            <p:nvPr/>
          </p:nvSpPr>
          <p:spPr>
            <a:xfrm rot="16200000">
              <a:off x="-827726" y="3417298"/>
              <a:ext cx="2062104" cy="369332"/>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ea typeface="Calibri"/>
                  <a:cs typeface="Calibri"/>
                  <a:sym typeface="Calibri"/>
                </a:rPr>
                <a:t>II </a:t>
              </a:r>
              <a:r>
                <a:rPr lang="en-US" sz="1800" dirty="0" err="1">
                  <a:solidFill>
                    <a:schemeClr val="bg2"/>
                  </a:solidFill>
                  <a:ea typeface="Calibri"/>
                  <a:cs typeface="Calibri"/>
                  <a:sym typeface="Calibri"/>
                </a:rPr>
                <a:t>semestre</a:t>
              </a:r>
              <a:r>
                <a:rPr lang="en-US" sz="1800" dirty="0">
                  <a:solidFill>
                    <a:schemeClr val="bg2"/>
                  </a:solidFill>
                  <a:ea typeface="Calibri"/>
                  <a:cs typeface="Calibri"/>
                  <a:sym typeface="Calibri"/>
                </a:rPr>
                <a:t> </a:t>
              </a:r>
            </a:p>
          </p:txBody>
        </p:sp>
        <p:sp>
          <p:nvSpPr>
            <p:cNvPr id="22" name="CasellaDiTesto 21">
              <a:extLst>
                <a:ext uri="{FF2B5EF4-FFF2-40B4-BE49-F238E27FC236}">
                  <a16:creationId xmlns:a16="http://schemas.microsoft.com/office/drawing/2014/main" id="{D84E4A9A-4854-3840-8EB8-7100D281249E}"/>
                </a:ext>
              </a:extLst>
            </p:cNvPr>
            <p:cNvSpPr txBox="1"/>
            <p:nvPr/>
          </p:nvSpPr>
          <p:spPr>
            <a:xfrm rot="16200000">
              <a:off x="3641817" y="1199963"/>
              <a:ext cx="1316121" cy="369332"/>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bg2"/>
                  </a:solidFill>
                  <a:ea typeface="Calibri"/>
                  <a:cs typeface="Calibri"/>
                  <a:sym typeface="Calibri"/>
                </a:rPr>
                <a:t>I </a:t>
              </a:r>
              <a:r>
                <a:rPr lang="en-US" sz="1800" dirty="0" err="1">
                  <a:solidFill>
                    <a:schemeClr val="bg2"/>
                  </a:solidFill>
                  <a:ea typeface="Calibri"/>
                  <a:cs typeface="Calibri"/>
                  <a:sym typeface="Calibri"/>
                </a:rPr>
                <a:t>semestre</a:t>
              </a:r>
              <a:r>
                <a:rPr lang="en-US" sz="1800" dirty="0">
                  <a:solidFill>
                    <a:schemeClr val="bg2"/>
                  </a:solidFill>
                  <a:ea typeface="Calibri"/>
                  <a:cs typeface="Calibri"/>
                  <a:sym typeface="Calibri"/>
                </a:rPr>
                <a:t> </a:t>
              </a:r>
            </a:p>
          </p:txBody>
        </p:sp>
        <p:cxnSp>
          <p:nvCxnSpPr>
            <p:cNvPr id="27" name="Connettore 1 26">
              <a:extLst>
                <a:ext uri="{FF2B5EF4-FFF2-40B4-BE49-F238E27FC236}">
                  <a16:creationId xmlns:a16="http://schemas.microsoft.com/office/drawing/2014/main" id="{8A64CCAC-B57A-B54D-92B1-9556BF1F14DD}"/>
                </a:ext>
              </a:extLst>
            </p:cNvPr>
            <p:cNvCxnSpPr>
              <a:cxnSpLocks/>
            </p:cNvCxnSpPr>
            <p:nvPr/>
          </p:nvCxnSpPr>
          <p:spPr>
            <a:xfrm>
              <a:off x="1964004" y="4635784"/>
              <a:ext cx="0" cy="15516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5" name="CasellaDiTesto 34">
              <a:extLst>
                <a:ext uri="{FF2B5EF4-FFF2-40B4-BE49-F238E27FC236}">
                  <a16:creationId xmlns:a16="http://schemas.microsoft.com/office/drawing/2014/main" id="{7DF43071-55E7-A84B-999C-56402B3743B6}"/>
                </a:ext>
              </a:extLst>
            </p:cNvPr>
            <p:cNvSpPr txBox="1"/>
            <p:nvPr/>
          </p:nvSpPr>
          <p:spPr>
            <a:xfrm>
              <a:off x="329379" y="346353"/>
              <a:ext cx="3655206" cy="323165"/>
            </a:xfrm>
            <a:prstGeom prst="rect">
              <a:avLst/>
            </a:prstGeom>
            <a:noFill/>
            <a:ln>
              <a:solidFill>
                <a:schemeClr val="bg2"/>
              </a:solidFill>
            </a:ln>
          </p:spPr>
          <p:txBody>
            <a:bodyPr wrap="square">
              <a:spAutoFit/>
            </a:bodyPr>
            <a:lstStyle/>
            <a:p>
              <a:pPr algn="ctr"/>
              <a:r>
                <a:rPr lang="it-IT" sz="1500" b="1" dirty="0">
                  <a:solidFill>
                    <a:schemeClr val="bg2"/>
                  </a:solidFill>
                </a:rPr>
                <a:t>LEZIONI FRONTALI-CONOSCENZE</a:t>
              </a:r>
            </a:p>
          </p:txBody>
        </p:sp>
        <p:sp>
          <p:nvSpPr>
            <p:cNvPr id="36" name="CasellaDiTesto 35">
              <a:extLst>
                <a:ext uri="{FF2B5EF4-FFF2-40B4-BE49-F238E27FC236}">
                  <a16:creationId xmlns:a16="http://schemas.microsoft.com/office/drawing/2014/main" id="{56BB54F7-04DE-4346-8219-27EDFF59BA8E}"/>
                </a:ext>
              </a:extLst>
            </p:cNvPr>
            <p:cNvSpPr txBox="1"/>
            <p:nvPr/>
          </p:nvSpPr>
          <p:spPr>
            <a:xfrm>
              <a:off x="4470463" y="346353"/>
              <a:ext cx="7702876" cy="338554"/>
            </a:xfrm>
            <a:prstGeom prst="rect">
              <a:avLst/>
            </a:prstGeom>
            <a:noFill/>
            <a:ln>
              <a:solidFill>
                <a:schemeClr val="bg2"/>
              </a:solidFill>
            </a:ln>
          </p:spPr>
          <p:txBody>
            <a:bodyPr wrap="square">
              <a:spAutoFit/>
            </a:bodyPr>
            <a:lstStyle/>
            <a:p>
              <a:pPr algn="ctr"/>
              <a:r>
                <a:rPr lang="it-IT" sz="1600" b="1" dirty="0">
                  <a:solidFill>
                    <a:schemeClr val="bg2"/>
                  </a:solidFill>
                </a:rPr>
                <a:t>TIROCINIO AREA MEDICA 1 - COMPETENZE</a:t>
              </a:r>
            </a:p>
          </p:txBody>
        </p:sp>
        <p:sp>
          <p:nvSpPr>
            <p:cNvPr id="37" name="CasellaDiTesto 36">
              <a:extLst>
                <a:ext uri="{FF2B5EF4-FFF2-40B4-BE49-F238E27FC236}">
                  <a16:creationId xmlns:a16="http://schemas.microsoft.com/office/drawing/2014/main" id="{A8BB7609-0B20-5F44-A8A3-7C92CF23622E}"/>
                </a:ext>
              </a:extLst>
            </p:cNvPr>
            <p:cNvSpPr txBox="1"/>
            <p:nvPr/>
          </p:nvSpPr>
          <p:spPr>
            <a:xfrm rot="16200000">
              <a:off x="7611497" y="1169488"/>
              <a:ext cx="1316121" cy="369332"/>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bg2"/>
                  </a:solidFill>
                  <a:ea typeface="Calibri"/>
                  <a:cs typeface="Calibri"/>
                  <a:sym typeface="Calibri"/>
                </a:rPr>
                <a:t>II </a:t>
              </a:r>
              <a:r>
                <a:rPr lang="en-US" sz="1800" dirty="0" err="1">
                  <a:solidFill>
                    <a:schemeClr val="bg2"/>
                  </a:solidFill>
                  <a:ea typeface="Calibri"/>
                  <a:cs typeface="Calibri"/>
                  <a:sym typeface="Calibri"/>
                </a:rPr>
                <a:t>semestre</a:t>
              </a:r>
              <a:r>
                <a:rPr lang="en-US" sz="1800" dirty="0">
                  <a:solidFill>
                    <a:schemeClr val="bg2"/>
                  </a:solidFill>
                  <a:ea typeface="Calibri"/>
                  <a:cs typeface="Calibri"/>
                  <a:sym typeface="Calibri"/>
                </a:rPr>
                <a:t> </a:t>
              </a:r>
            </a:p>
          </p:txBody>
        </p:sp>
        <p:sp>
          <p:nvSpPr>
            <p:cNvPr id="39" name="CasellaDiTesto 38">
              <a:extLst>
                <a:ext uri="{FF2B5EF4-FFF2-40B4-BE49-F238E27FC236}">
                  <a16:creationId xmlns:a16="http://schemas.microsoft.com/office/drawing/2014/main" id="{2306AD33-7FB8-974E-B302-E93D747D02FE}"/>
                </a:ext>
              </a:extLst>
            </p:cNvPr>
            <p:cNvSpPr txBox="1"/>
            <p:nvPr/>
          </p:nvSpPr>
          <p:spPr>
            <a:xfrm>
              <a:off x="4153119" y="4759753"/>
              <a:ext cx="7863186" cy="345115"/>
            </a:xfrm>
            <a:prstGeom prst="rect">
              <a:avLst/>
            </a:prstGeom>
            <a:noFill/>
            <a:ln>
              <a:solidFill>
                <a:schemeClr val="bg2"/>
              </a:solidFill>
            </a:ln>
          </p:spPr>
          <p:txBody>
            <a:bodyPr wrap="square">
              <a:spAutoFit/>
            </a:bodyPr>
            <a:lstStyle/>
            <a:p>
              <a:pPr algn="ctr"/>
              <a:r>
                <a:rPr lang="it-IT" sz="1600" b="1" dirty="0">
                  <a:solidFill>
                    <a:schemeClr val="bg2"/>
                  </a:solidFill>
                </a:rPr>
                <a:t>TIROCINIO AREA MEDICA 2 - COMPETENZE</a:t>
              </a:r>
            </a:p>
          </p:txBody>
        </p:sp>
        <p:sp>
          <p:nvSpPr>
            <p:cNvPr id="41" name="CasellaDiTesto 40">
              <a:extLst>
                <a:ext uri="{FF2B5EF4-FFF2-40B4-BE49-F238E27FC236}">
                  <a16:creationId xmlns:a16="http://schemas.microsoft.com/office/drawing/2014/main" id="{F09A63FF-FF5D-944F-BF2B-C2DBF7AA97BA}"/>
                </a:ext>
              </a:extLst>
            </p:cNvPr>
            <p:cNvSpPr txBox="1"/>
            <p:nvPr/>
          </p:nvSpPr>
          <p:spPr>
            <a:xfrm rot="16200000">
              <a:off x="3113973" y="5756536"/>
              <a:ext cx="1719052" cy="369332"/>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42" name="Google Shape;142;p7">
              <a:extLst>
                <a:ext uri="{FF2B5EF4-FFF2-40B4-BE49-F238E27FC236}">
                  <a16:creationId xmlns:a16="http://schemas.microsoft.com/office/drawing/2014/main" id="{8ECF702A-E769-C345-86DF-C0468A5BAB1F}"/>
                </a:ext>
              </a:extLst>
            </p:cNvPr>
            <p:cNvSpPr/>
            <p:nvPr/>
          </p:nvSpPr>
          <p:spPr>
            <a:xfrm>
              <a:off x="8435944" y="5107055"/>
              <a:ext cx="3590149" cy="1694095"/>
            </a:xfrm>
            <a:prstGeom prst="rect">
              <a:avLst/>
            </a:prstGeom>
            <a:solidFill>
              <a:srgbClr val="D8E2F3"/>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Gastroenterologia</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Malattie</a:t>
              </a:r>
              <a:r>
                <a:rPr lang="en-US" sz="1800" dirty="0">
                  <a:solidFill>
                    <a:schemeClr val="dk2"/>
                  </a:solidFill>
                  <a:latin typeface="Calibri"/>
                  <a:ea typeface="Calibri"/>
                  <a:cs typeface="Calibri"/>
                  <a:sym typeface="Calibri"/>
                </a:rPr>
                <a:t> del </a:t>
              </a:r>
              <a:r>
                <a:rPr lang="en-US" sz="1800" dirty="0" err="1">
                  <a:solidFill>
                    <a:schemeClr val="dk2"/>
                  </a:solidFill>
                  <a:latin typeface="Calibri"/>
                  <a:ea typeface="Calibri"/>
                  <a:cs typeface="Calibri"/>
                  <a:sym typeface="Calibri"/>
                </a:rPr>
                <a:t>sangue</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Nefrologia</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Endocrinologia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ambulatori</a:t>
              </a:r>
              <a:r>
                <a:rPr lang="en-US" sz="1800" dirty="0">
                  <a:solidFill>
                    <a:schemeClr val="dk2"/>
                  </a:solidFill>
                  <a:latin typeface="Calibri"/>
                  <a:ea typeface="Calibri"/>
                  <a:cs typeface="Calibri"/>
                  <a:sym typeface="Calibri"/>
                </a:rPr>
                <a:t>)</a:t>
              </a:r>
              <a:endParaRPr dirty="0"/>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Reumatologia</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ambulatori</a:t>
              </a:r>
              <a:r>
                <a:rPr lang="en-US" sz="1800" dirty="0">
                  <a:solidFill>
                    <a:schemeClr val="dk2"/>
                  </a:solidFill>
                  <a:latin typeface="Calibri"/>
                  <a:ea typeface="Calibri"/>
                  <a:cs typeface="Calibri"/>
                  <a:sym typeface="Calibri"/>
                </a:rPr>
                <a:t>)</a:t>
              </a:r>
              <a:endParaRPr sz="1800" dirty="0">
                <a:solidFill>
                  <a:schemeClr val="dk2"/>
                </a:solidFill>
                <a:latin typeface="Calibri"/>
                <a:ea typeface="Calibri"/>
                <a:cs typeface="Calibri"/>
                <a:sym typeface="Calibri"/>
              </a:endParaRPr>
            </a:p>
            <a:p>
              <a:pPr marL="0" marR="0" lvl="0" indent="0" algn="l" rtl="0">
                <a:spcBef>
                  <a:spcPts val="0"/>
                </a:spcBef>
                <a:spcAft>
                  <a:spcPts val="0"/>
                </a:spcAft>
                <a:buNone/>
              </a:pPr>
              <a:r>
                <a:rPr lang="en-US" sz="1800" dirty="0" err="1">
                  <a:solidFill>
                    <a:schemeClr val="dk2"/>
                  </a:solidFill>
                  <a:latin typeface="Calibri"/>
                  <a:ea typeface="Calibri"/>
                  <a:cs typeface="Calibri"/>
                  <a:sym typeface="Calibri"/>
                </a:rPr>
                <a:t>Malattie</a:t>
              </a:r>
              <a:r>
                <a:rPr lang="en-US" sz="1800" dirty="0">
                  <a:solidFill>
                    <a:schemeClr val="dk2"/>
                  </a:solidFill>
                  <a:latin typeface="Calibri"/>
                  <a:ea typeface="Calibri"/>
                  <a:cs typeface="Calibri"/>
                  <a:sym typeface="Calibri"/>
                </a:rPr>
                <a:t> </a:t>
              </a:r>
              <a:r>
                <a:rPr lang="en-US" sz="1800" dirty="0" err="1">
                  <a:solidFill>
                    <a:schemeClr val="dk2"/>
                  </a:solidFill>
                  <a:latin typeface="Calibri"/>
                  <a:ea typeface="Calibri"/>
                  <a:cs typeface="Calibri"/>
                  <a:sym typeface="Calibri"/>
                </a:rPr>
                <a:t>infettive</a:t>
              </a:r>
              <a:endParaRPr dirty="0"/>
            </a:p>
          </p:txBody>
        </p:sp>
        <p:sp>
          <p:nvSpPr>
            <p:cNvPr id="43" name="CasellaDiTesto 42">
              <a:extLst>
                <a:ext uri="{FF2B5EF4-FFF2-40B4-BE49-F238E27FC236}">
                  <a16:creationId xmlns:a16="http://schemas.microsoft.com/office/drawing/2014/main" id="{20C8856C-D6F9-1C4D-B875-5FB0537A9F2F}"/>
                </a:ext>
              </a:extLst>
            </p:cNvPr>
            <p:cNvSpPr txBox="1"/>
            <p:nvPr/>
          </p:nvSpPr>
          <p:spPr>
            <a:xfrm rot="16200000">
              <a:off x="7396798" y="5768143"/>
              <a:ext cx="1719052" cy="369332"/>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45" name="CasellaDiTesto 44">
              <a:extLst>
                <a:ext uri="{FF2B5EF4-FFF2-40B4-BE49-F238E27FC236}">
                  <a16:creationId xmlns:a16="http://schemas.microsoft.com/office/drawing/2014/main" id="{D109A58C-995B-214E-A407-7813DC82D729}"/>
                </a:ext>
              </a:extLst>
            </p:cNvPr>
            <p:cNvSpPr txBox="1"/>
            <p:nvPr/>
          </p:nvSpPr>
          <p:spPr>
            <a:xfrm>
              <a:off x="383264" y="2243072"/>
              <a:ext cx="3363309" cy="323165"/>
            </a:xfrm>
            <a:prstGeom prst="rect">
              <a:avLst/>
            </a:prstGeom>
            <a:noFill/>
            <a:ln>
              <a:solidFill>
                <a:schemeClr val="bg2"/>
              </a:solidFill>
            </a:ln>
          </p:spPr>
          <p:txBody>
            <a:bodyPr wrap="square">
              <a:spAutoFit/>
            </a:bodyPr>
            <a:lstStyle/>
            <a:p>
              <a:pPr algn="ctr"/>
              <a:r>
                <a:rPr lang="it-IT" sz="1500" b="1" dirty="0">
                  <a:solidFill>
                    <a:schemeClr val="bg2"/>
                  </a:solidFill>
                </a:rPr>
                <a:t>LEZIONI FRONTALI-CONOSCENZE</a:t>
              </a:r>
            </a:p>
          </p:txBody>
        </p:sp>
        <p:sp>
          <p:nvSpPr>
            <p:cNvPr id="48" name="Google Shape;149;p7">
              <a:extLst>
                <a:ext uri="{FF2B5EF4-FFF2-40B4-BE49-F238E27FC236}">
                  <a16:creationId xmlns:a16="http://schemas.microsoft.com/office/drawing/2014/main" id="{38B101F0-5215-D24B-83EC-864B22E2C5B0}"/>
                </a:ext>
              </a:extLst>
            </p:cNvPr>
            <p:cNvSpPr txBox="1"/>
            <p:nvPr/>
          </p:nvSpPr>
          <p:spPr>
            <a:xfrm>
              <a:off x="11065018" y="5134024"/>
              <a:ext cx="104996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2"/>
                  </a:solidFill>
                  <a:latin typeface="Calibri"/>
                  <a:ea typeface="Calibri"/>
                  <a:cs typeface="Calibri"/>
                  <a:sym typeface="Calibri"/>
                </a:rPr>
                <a:t>REPARTI</a:t>
              </a:r>
              <a:endParaRPr dirty="0"/>
            </a:p>
          </p:txBody>
        </p:sp>
        <p:sp>
          <p:nvSpPr>
            <p:cNvPr id="49" name="Google Shape;154;p7">
              <a:extLst>
                <a:ext uri="{FF2B5EF4-FFF2-40B4-BE49-F238E27FC236}">
                  <a16:creationId xmlns:a16="http://schemas.microsoft.com/office/drawing/2014/main" id="{B90177D0-2161-2542-99B2-F544714F12D1}"/>
                </a:ext>
              </a:extLst>
            </p:cNvPr>
            <p:cNvSpPr txBox="1"/>
            <p:nvPr/>
          </p:nvSpPr>
          <p:spPr>
            <a:xfrm>
              <a:off x="10966337" y="6491187"/>
              <a:ext cx="104996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2"/>
                  </a:solidFill>
                  <a:latin typeface="Calibri"/>
                  <a:ea typeface="Calibri"/>
                  <a:cs typeface="Calibri"/>
                  <a:sym typeface="Calibri"/>
                </a:rPr>
                <a:t>4 </a:t>
              </a:r>
              <a:r>
                <a:rPr lang="en-US" sz="1400" dirty="0" err="1">
                  <a:solidFill>
                    <a:schemeClr val="dk2"/>
                  </a:solidFill>
                  <a:latin typeface="Calibri"/>
                  <a:ea typeface="Calibri"/>
                  <a:cs typeface="Calibri"/>
                  <a:sym typeface="Calibri"/>
                </a:rPr>
                <a:t>settimane</a:t>
              </a:r>
              <a:endParaRPr dirty="0"/>
            </a:p>
          </p:txBody>
        </p:sp>
        <p:sp>
          <p:nvSpPr>
            <p:cNvPr id="51" name="CasellaDiTesto 50">
              <a:extLst>
                <a:ext uri="{FF2B5EF4-FFF2-40B4-BE49-F238E27FC236}">
                  <a16:creationId xmlns:a16="http://schemas.microsoft.com/office/drawing/2014/main" id="{9B335898-A263-A548-98A7-86C9BC488916}"/>
                </a:ext>
              </a:extLst>
            </p:cNvPr>
            <p:cNvSpPr txBox="1"/>
            <p:nvPr/>
          </p:nvSpPr>
          <p:spPr>
            <a:xfrm>
              <a:off x="18658" y="4589914"/>
              <a:ext cx="1154483" cy="400110"/>
            </a:xfrm>
            <a:prstGeom prst="rect">
              <a:avLst/>
            </a:prstGeom>
            <a:noFill/>
          </p:spPr>
          <p:txBody>
            <a:bodyPr wrap="none" rtlCol="0">
              <a:spAutoFit/>
            </a:bodyPr>
            <a:lstStyle/>
            <a:p>
              <a:r>
                <a:rPr lang="it-IT" sz="2000" b="1" dirty="0">
                  <a:solidFill>
                    <a:schemeClr val="bg2"/>
                  </a:solidFill>
                </a:rPr>
                <a:t>4 ANNO</a:t>
              </a:r>
            </a:p>
          </p:txBody>
        </p:sp>
        <p:cxnSp>
          <p:nvCxnSpPr>
            <p:cNvPr id="53" name="Connettore 2 52">
              <a:extLst>
                <a:ext uri="{FF2B5EF4-FFF2-40B4-BE49-F238E27FC236}">
                  <a16:creationId xmlns:a16="http://schemas.microsoft.com/office/drawing/2014/main" id="{6D2A5E46-6E7D-9B47-BFB0-8F6932FEDF83}"/>
                </a:ext>
              </a:extLst>
            </p:cNvPr>
            <p:cNvCxnSpPr/>
            <p:nvPr/>
          </p:nvCxnSpPr>
          <p:spPr>
            <a:xfrm>
              <a:off x="1964004" y="6187392"/>
              <a:ext cx="178822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4" name="Connettore 2 53">
              <a:extLst>
                <a:ext uri="{FF2B5EF4-FFF2-40B4-BE49-F238E27FC236}">
                  <a16:creationId xmlns:a16="http://schemas.microsoft.com/office/drawing/2014/main" id="{56225EF3-09AC-1644-A3D5-873D02207D83}"/>
                </a:ext>
              </a:extLst>
            </p:cNvPr>
            <p:cNvCxnSpPr>
              <a:cxnSpLocks/>
            </p:cNvCxnSpPr>
            <p:nvPr/>
          </p:nvCxnSpPr>
          <p:spPr>
            <a:xfrm>
              <a:off x="3956001" y="1277370"/>
              <a:ext cx="25941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14526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ttangolo 65">
            <a:extLst>
              <a:ext uri="{FF2B5EF4-FFF2-40B4-BE49-F238E27FC236}">
                <a16:creationId xmlns:a16="http://schemas.microsoft.com/office/drawing/2014/main" id="{09339F65-C93D-7A44-B6A6-D57D4CEB05BE}"/>
              </a:ext>
            </a:extLst>
          </p:cNvPr>
          <p:cNvSpPr/>
          <p:nvPr/>
        </p:nvSpPr>
        <p:spPr>
          <a:xfrm>
            <a:off x="-1" y="3603898"/>
            <a:ext cx="12192001" cy="3330625"/>
          </a:xfrm>
          <a:prstGeom prst="rect">
            <a:avLst/>
          </a:prstGeom>
          <a:solidFill>
            <a:schemeClr val="accent4">
              <a:lumMod val="20000"/>
              <a:lumOff val="8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2"/>
              </a:solidFill>
            </a:endParaRPr>
          </a:p>
        </p:txBody>
      </p:sp>
      <p:sp>
        <p:nvSpPr>
          <p:cNvPr id="46" name="Rettangolo 45">
            <a:extLst>
              <a:ext uri="{FF2B5EF4-FFF2-40B4-BE49-F238E27FC236}">
                <a16:creationId xmlns:a16="http://schemas.microsoft.com/office/drawing/2014/main" id="{773D3152-771C-CB43-B8EC-96AE6F696EEA}"/>
              </a:ext>
            </a:extLst>
          </p:cNvPr>
          <p:cNvSpPr/>
          <p:nvPr/>
        </p:nvSpPr>
        <p:spPr>
          <a:xfrm>
            <a:off x="-39743" y="5072"/>
            <a:ext cx="12192001" cy="3550104"/>
          </a:xfrm>
          <a:prstGeom prst="rect">
            <a:avLst/>
          </a:prstGeom>
          <a:solidFill>
            <a:schemeClr val="accent6">
              <a:lumMod val="20000"/>
              <a:lumOff val="8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2"/>
              </a:solidFill>
            </a:endParaRPr>
          </a:p>
        </p:txBody>
      </p:sp>
      <p:sp>
        <p:nvSpPr>
          <p:cNvPr id="32" name="CasellaDiTesto 31">
            <a:extLst>
              <a:ext uri="{FF2B5EF4-FFF2-40B4-BE49-F238E27FC236}">
                <a16:creationId xmlns:a16="http://schemas.microsoft.com/office/drawing/2014/main" id="{4CABC6CD-0F01-AD4E-8111-8EEE7C91BA99}"/>
              </a:ext>
            </a:extLst>
          </p:cNvPr>
          <p:cNvSpPr txBox="1"/>
          <p:nvPr/>
        </p:nvSpPr>
        <p:spPr>
          <a:xfrm>
            <a:off x="-39743" y="8530"/>
            <a:ext cx="1154483" cy="400110"/>
          </a:xfrm>
          <a:prstGeom prst="rect">
            <a:avLst/>
          </a:prstGeom>
          <a:noFill/>
          <a:ln>
            <a:noFill/>
          </a:ln>
        </p:spPr>
        <p:txBody>
          <a:bodyPr wrap="none" rtlCol="0">
            <a:spAutoFit/>
          </a:bodyPr>
          <a:lstStyle/>
          <a:p>
            <a:r>
              <a:rPr lang="it-IT" sz="2000" b="1" dirty="0">
                <a:solidFill>
                  <a:schemeClr val="bg2"/>
                </a:solidFill>
              </a:rPr>
              <a:t>5 ANNO</a:t>
            </a:r>
          </a:p>
        </p:txBody>
      </p:sp>
      <p:sp>
        <p:nvSpPr>
          <p:cNvPr id="16" name="Google Shape;136;p7">
            <a:extLst>
              <a:ext uri="{FF2B5EF4-FFF2-40B4-BE49-F238E27FC236}">
                <a16:creationId xmlns:a16="http://schemas.microsoft.com/office/drawing/2014/main" id="{5F21E9CC-F8E5-164F-8F8B-E0A3F704FD59}"/>
              </a:ext>
            </a:extLst>
          </p:cNvPr>
          <p:cNvSpPr txBox="1"/>
          <p:nvPr/>
        </p:nvSpPr>
        <p:spPr>
          <a:xfrm>
            <a:off x="380239" y="852830"/>
            <a:ext cx="3422503" cy="2631449"/>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500" b="1" dirty="0" err="1">
                <a:solidFill>
                  <a:schemeClr val="dk2"/>
                </a:solidFill>
                <a:ea typeface="Calibri"/>
                <a:cs typeface="Calibri"/>
                <a:sym typeface="Calibri"/>
              </a:rPr>
              <a:t>Clinica</a:t>
            </a:r>
            <a:r>
              <a:rPr lang="en-US" sz="1500" b="1" dirty="0">
                <a:solidFill>
                  <a:schemeClr val="dk2"/>
                </a:solidFill>
                <a:ea typeface="Calibri"/>
                <a:cs typeface="Calibri"/>
                <a:sym typeface="Calibri"/>
              </a:rPr>
              <a:t> Medica 1</a:t>
            </a:r>
          </a:p>
          <a:p>
            <a:pPr marL="182563" marR="0" lvl="0" indent="-182563" algn="l" rtl="0">
              <a:spcBef>
                <a:spcPts val="0"/>
              </a:spcBef>
              <a:spcAft>
                <a:spcPts val="0"/>
              </a:spcAft>
              <a:buFontTx/>
              <a:buChar char="-"/>
            </a:pPr>
            <a:r>
              <a:rPr lang="en-US" sz="1500" dirty="0" err="1">
                <a:solidFill>
                  <a:schemeClr val="dk2"/>
                </a:solidFill>
                <a:ea typeface="Calibri"/>
                <a:cs typeface="Calibri"/>
                <a:sym typeface="Calibri"/>
              </a:rPr>
              <a:t>Geriatria</a:t>
            </a:r>
            <a:endParaRPr lang="en-US" sz="1500" dirty="0">
              <a:solidFill>
                <a:schemeClr val="dk2"/>
              </a:solidFill>
              <a:ea typeface="Calibri"/>
              <a:cs typeface="Calibri"/>
              <a:sym typeface="Calibri"/>
            </a:endParaRPr>
          </a:p>
          <a:p>
            <a:pPr marL="182563" marR="0" lvl="0" indent="-182563" algn="l" rtl="0">
              <a:spcBef>
                <a:spcPts val="0"/>
              </a:spcBef>
              <a:spcAft>
                <a:spcPts val="0"/>
              </a:spcAft>
              <a:buFontTx/>
              <a:buChar char="-"/>
            </a:pPr>
            <a:r>
              <a:rPr lang="en-US" sz="1500" dirty="0" err="1">
                <a:solidFill>
                  <a:schemeClr val="dk2"/>
                </a:solidFill>
                <a:ea typeface="Calibri"/>
                <a:cs typeface="Calibri"/>
                <a:sym typeface="Calibri"/>
              </a:rPr>
              <a:t>Medicina</a:t>
            </a:r>
            <a:r>
              <a:rPr lang="en-US" sz="1500" dirty="0">
                <a:solidFill>
                  <a:schemeClr val="dk2"/>
                </a:solidFill>
                <a:ea typeface="Calibri"/>
                <a:cs typeface="Calibri"/>
                <a:sym typeface="Calibri"/>
              </a:rPr>
              <a:t> interna</a:t>
            </a:r>
          </a:p>
          <a:p>
            <a:pPr marL="182563" marR="0" lvl="0" indent="-182563" algn="l" rtl="0">
              <a:spcBef>
                <a:spcPts val="0"/>
              </a:spcBef>
              <a:spcAft>
                <a:spcPts val="0"/>
              </a:spcAft>
              <a:buFontTx/>
              <a:buChar char="-"/>
            </a:pPr>
            <a:r>
              <a:rPr lang="en-US" sz="1500" dirty="0" err="1">
                <a:solidFill>
                  <a:schemeClr val="dk2"/>
                </a:solidFill>
                <a:ea typeface="Calibri"/>
                <a:cs typeface="Calibri"/>
                <a:sym typeface="Calibri"/>
              </a:rPr>
              <a:t>Oncologia</a:t>
            </a:r>
            <a:endParaRPr lang="en-US" sz="1500" dirty="0">
              <a:solidFill>
                <a:schemeClr val="dk2"/>
              </a:solidFill>
              <a:ea typeface="Calibri"/>
              <a:cs typeface="Calibri"/>
              <a:sym typeface="Calibri"/>
            </a:endParaRPr>
          </a:p>
          <a:p>
            <a:pPr marL="182563" marR="0" lvl="0" indent="-182563" algn="l" rtl="0">
              <a:spcBef>
                <a:spcPts val="0"/>
              </a:spcBef>
              <a:spcAft>
                <a:spcPts val="0"/>
              </a:spcAft>
              <a:buFontTx/>
              <a:buChar char="-"/>
            </a:pPr>
            <a:r>
              <a:rPr lang="en-US" sz="1500" dirty="0" err="1">
                <a:solidFill>
                  <a:schemeClr val="dk2"/>
                </a:solidFill>
                <a:ea typeface="Calibri"/>
                <a:cs typeface="Calibri"/>
                <a:sym typeface="Calibri"/>
              </a:rPr>
              <a:t>Malattie</a:t>
            </a:r>
            <a:r>
              <a:rPr lang="en-US" sz="1500" dirty="0">
                <a:solidFill>
                  <a:schemeClr val="dk2"/>
                </a:solidFill>
                <a:ea typeface="Calibri"/>
                <a:cs typeface="Calibri"/>
                <a:sym typeface="Calibri"/>
              </a:rPr>
              <a:t> del </a:t>
            </a:r>
            <a:r>
              <a:rPr lang="en-US" sz="1500" dirty="0" err="1">
                <a:solidFill>
                  <a:schemeClr val="dk2"/>
                </a:solidFill>
                <a:ea typeface="Calibri"/>
                <a:cs typeface="Calibri"/>
                <a:sym typeface="Calibri"/>
              </a:rPr>
              <a:t>sangue</a:t>
            </a:r>
            <a:endParaRPr lang="en-US" sz="1500" dirty="0">
              <a:solidFill>
                <a:schemeClr val="dk2"/>
              </a:solidFill>
              <a:ea typeface="Calibri"/>
              <a:cs typeface="Calibri"/>
              <a:sym typeface="Calibri"/>
            </a:endParaRPr>
          </a:p>
          <a:p>
            <a:pPr marL="285750" marR="0" lvl="0" indent="-285750" algn="l" rtl="0">
              <a:spcBef>
                <a:spcPts val="0"/>
              </a:spcBef>
              <a:spcAft>
                <a:spcPts val="0"/>
              </a:spcAft>
              <a:buFontTx/>
              <a:buChar char="-"/>
            </a:pPr>
            <a:endParaRPr lang="en-US" sz="1500" dirty="0">
              <a:solidFill>
                <a:schemeClr val="dk2"/>
              </a:solidFill>
              <a:ea typeface="Calibri"/>
              <a:cs typeface="Calibri"/>
              <a:sym typeface="Calibri"/>
            </a:endParaRPr>
          </a:p>
          <a:p>
            <a:pPr marL="285750" marR="0" lvl="0" indent="-285750" algn="l" rtl="0">
              <a:spcBef>
                <a:spcPts val="0"/>
              </a:spcBef>
              <a:spcAft>
                <a:spcPts val="0"/>
              </a:spcAft>
              <a:buFontTx/>
              <a:buChar char="-"/>
            </a:pPr>
            <a:endParaRPr lang="en-US" sz="1500" dirty="0">
              <a:solidFill>
                <a:schemeClr val="dk2"/>
              </a:solidFill>
              <a:ea typeface="Calibri"/>
              <a:cs typeface="Calibri"/>
              <a:sym typeface="Calibri"/>
            </a:endParaRPr>
          </a:p>
          <a:p>
            <a:pPr marL="285750" marR="0" lvl="0" indent="-285750" algn="l" rtl="0">
              <a:spcBef>
                <a:spcPts val="0"/>
              </a:spcBef>
              <a:spcAft>
                <a:spcPts val="0"/>
              </a:spcAft>
              <a:buFontTx/>
              <a:buChar char="-"/>
            </a:pPr>
            <a:endParaRPr lang="en-US" sz="1500" dirty="0">
              <a:solidFill>
                <a:schemeClr val="dk2"/>
              </a:solidFill>
              <a:ea typeface="Calibri"/>
              <a:cs typeface="Calibri"/>
              <a:sym typeface="Calibri"/>
            </a:endParaRPr>
          </a:p>
          <a:p>
            <a:pPr marR="0" lvl="0" algn="l" rtl="0">
              <a:spcBef>
                <a:spcPts val="0"/>
              </a:spcBef>
              <a:spcAft>
                <a:spcPts val="0"/>
              </a:spcAft>
            </a:pPr>
            <a:endParaRPr lang="en-US" sz="1500" dirty="0">
              <a:solidFill>
                <a:schemeClr val="dk2"/>
              </a:solidFill>
              <a:ea typeface="Calibri"/>
              <a:cs typeface="Calibri"/>
              <a:sym typeface="Calibri"/>
            </a:endParaRPr>
          </a:p>
          <a:p>
            <a:pPr marL="0" marR="0" lvl="0" indent="0" algn="l" rtl="0">
              <a:spcBef>
                <a:spcPts val="0"/>
              </a:spcBef>
              <a:spcAft>
                <a:spcPts val="0"/>
              </a:spcAft>
              <a:buNone/>
            </a:pPr>
            <a:endParaRPr lang="en-US" sz="1500" dirty="0">
              <a:solidFill>
                <a:schemeClr val="dk2"/>
              </a:solidFill>
              <a:ea typeface="Calibri"/>
              <a:cs typeface="Calibri"/>
              <a:sym typeface="Calibri"/>
            </a:endParaRPr>
          </a:p>
          <a:p>
            <a:pPr marL="0" marR="0" lvl="0" indent="0" algn="l" rtl="0">
              <a:spcBef>
                <a:spcPts val="0"/>
              </a:spcBef>
              <a:spcAft>
                <a:spcPts val="0"/>
              </a:spcAft>
              <a:buNone/>
            </a:pPr>
            <a:endParaRPr lang="en-US" sz="1500" dirty="0"/>
          </a:p>
        </p:txBody>
      </p:sp>
      <p:sp>
        <p:nvSpPr>
          <p:cNvPr id="20" name="CasellaDiTesto 19">
            <a:extLst>
              <a:ext uri="{FF2B5EF4-FFF2-40B4-BE49-F238E27FC236}">
                <a16:creationId xmlns:a16="http://schemas.microsoft.com/office/drawing/2014/main" id="{1874A58E-180E-3840-986E-6FE341D3BDFF}"/>
              </a:ext>
            </a:extLst>
          </p:cNvPr>
          <p:cNvSpPr txBox="1"/>
          <p:nvPr/>
        </p:nvSpPr>
        <p:spPr>
          <a:xfrm rot="16200000">
            <a:off x="-1112401" y="1979247"/>
            <a:ext cx="2631451" cy="369332"/>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500" dirty="0">
                <a:solidFill>
                  <a:schemeClr val="dk2"/>
                </a:solidFill>
                <a:ea typeface="Calibri"/>
                <a:cs typeface="Calibri"/>
                <a:sym typeface="Calibri"/>
              </a:rPr>
              <a:t>II </a:t>
            </a:r>
            <a:r>
              <a:rPr lang="en-US" sz="1800" dirty="0" err="1">
                <a:solidFill>
                  <a:schemeClr val="dk2"/>
                </a:solidFill>
                <a:ea typeface="Calibri"/>
                <a:cs typeface="Calibri"/>
                <a:sym typeface="Calibri"/>
              </a:rPr>
              <a:t>semestre</a:t>
            </a:r>
            <a:r>
              <a:rPr lang="en-US" sz="1500" dirty="0">
                <a:solidFill>
                  <a:schemeClr val="dk2"/>
                </a:solidFill>
                <a:ea typeface="Calibri"/>
                <a:cs typeface="Calibri"/>
                <a:sym typeface="Calibri"/>
              </a:rPr>
              <a:t> </a:t>
            </a:r>
          </a:p>
        </p:txBody>
      </p:sp>
      <p:sp>
        <p:nvSpPr>
          <p:cNvPr id="35" name="CasellaDiTesto 34">
            <a:extLst>
              <a:ext uri="{FF2B5EF4-FFF2-40B4-BE49-F238E27FC236}">
                <a16:creationId xmlns:a16="http://schemas.microsoft.com/office/drawing/2014/main" id="{7DF43071-55E7-A84B-999C-56402B3743B6}"/>
              </a:ext>
            </a:extLst>
          </p:cNvPr>
          <p:cNvSpPr txBox="1"/>
          <p:nvPr/>
        </p:nvSpPr>
        <p:spPr>
          <a:xfrm>
            <a:off x="380240" y="510056"/>
            <a:ext cx="3422503" cy="323165"/>
          </a:xfrm>
          <a:prstGeom prst="rect">
            <a:avLst/>
          </a:prstGeom>
          <a:noFill/>
          <a:ln>
            <a:solidFill>
              <a:schemeClr val="bg2"/>
            </a:solidFill>
          </a:ln>
        </p:spPr>
        <p:txBody>
          <a:bodyPr wrap="square">
            <a:spAutoFit/>
          </a:bodyPr>
          <a:lstStyle/>
          <a:p>
            <a:pPr algn="ctr"/>
            <a:r>
              <a:rPr lang="it-IT" sz="1500" b="1" dirty="0">
                <a:solidFill>
                  <a:schemeClr val="bg2"/>
                </a:solidFill>
              </a:rPr>
              <a:t>LEZIONI FRONTALI -CONOSCENZE</a:t>
            </a:r>
          </a:p>
        </p:txBody>
      </p:sp>
      <p:sp>
        <p:nvSpPr>
          <p:cNvPr id="51" name="CasellaDiTesto 50">
            <a:extLst>
              <a:ext uri="{FF2B5EF4-FFF2-40B4-BE49-F238E27FC236}">
                <a16:creationId xmlns:a16="http://schemas.microsoft.com/office/drawing/2014/main" id="{9B335898-A263-A548-98A7-86C9BC488916}"/>
              </a:ext>
            </a:extLst>
          </p:cNvPr>
          <p:cNvSpPr txBox="1"/>
          <p:nvPr/>
        </p:nvSpPr>
        <p:spPr>
          <a:xfrm>
            <a:off x="32737" y="3776666"/>
            <a:ext cx="1154483" cy="400110"/>
          </a:xfrm>
          <a:prstGeom prst="rect">
            <a:avLst/>
          </a:prstGeom>
          <a:noFill/>
        </p:spPr>
        <p:txBody>
          <a:bodyPr wrap="none" rtlCol="0">
            <a:spAutoFit/>
          </a:bodyPr>
          <a:lstStyle/>
          <a:p>
            <a:r>
              <a:rPr lang="it-IT" sz="2000" b="1" dirty="0">
                <a:solidFill>
                  <a:schemeClr val="bg2"/>
                </a:solidFill>
              </a:rPr>
              <a:t>6 ANNO</a:t>
            </a:r>
          </a:p>
        </p:txBody>
      </p:sp>
      <p:sp>
        <p:nvSpPr>
          <p:cNvPr id="34" name="Google Shape;136;p7">
            <a:extLst>
              <a:ext uri="{FF2B5EF4-FFF2-40B4-BE49-F238E27FC236}">
                <a16:creationId xmlns:a16="http://schemas.microsoft.com/office/drawing/2014/main" id="{830A159B-D2BB-554A-8B4C-6040FDAFCFA5}"/>
              </a:ext>
            </a:extLst>
          </p:cNvPr>
          <p:cNvSpPr txBox="1"/>
          <p:nvPr/>
        </p:nvSpPr>
        <p:spPr>
          <a:xfrm>
            <a:off x="381122" y="4587352"/>
            <a:ext cx="3430420" cy="2062063"/>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dk2"/>
                </a:solidFill>
                <a:ea typeface="Calibri"/>
                <a:cs typeface="Calibri"/>
                <a:sym typeface="Calibri"/>
              </a:rPr>
              <a:t>Clinica</a:t>
            </a:r>
            <a:r>
              <a:rPr lang="en-US" sz="1600" b="1" dirty="0">
                <a:solidFill>
                  <a:schemeClr val="dk2"/>
                </a:solidFill>
                <a:ea typeface="Calibri"/>
                <a:cs typeface="Calibri"/>
                <a:sym typeface="Calibri"/>
              </a:rPr>
              <a:t> Medica 2</a:t>
            </a:r>
          </a:p>
          <a:p>
            <a:pPr marL="182563" marR="0" lvl="0" indent="-182563" algn="l" rtl="0">
              <a:spcBef>
                <a:spcPts val="0"/>
              </a:spcBef>
              <a:spcAft>
                <a:spcPts val="0"/>
              </a:spcAft>
              <a:buFont typeface="Font di sistema"/>
              <a:buChar char="-"/>
            </a:pPr>
            <a:r>
              <a:rPr lang="en-US" sz="1600" dirty="0">
                <a:solidFill>
                  <a:schemeClr val="dk2"/>
                </a:solidFill>
                <a:latin typeface="Calibri"/>
                <a:ea typeface="Calibri"/>
                <a:cs typeface="Calibri"/>
                <a:sym typeface="Calibri"/>
              </a:rPr>
              <a:t>Med interna </a:t>
            </a:r>
          </a:p>
          <a:p>
            <a:pPr marL="182563" marR="0" lvl="0" indent="-182563" algn="l" rtl="0">
              <a:spcBef>
                <a:spcPts val="0"/>
              </a:spcBef>
              <a:spcAft>
                <a:spcPts val="0"/>
              </a:spcAft>
              <a:buFont typeface="Font di sistema"/>
              <a:buChar char="-"/>
            </a:pPr>
            <a:r>
              <a:rPr lang="en-US" sz="1600" dirty="0">
                <a:solidFill>
                  <a:schemeClr val="dk2"/>
                </a:solidFill>
                <a:latin typeface="Calibri"/>
                <a:ea typeface="Calibri"/>
                <a:cs typeface="Calibri"/>
                <a:sym typeface="Calibri"/>
              </a:rPr>
              <a:t>Cure Palliative	</a:t>
            </a:r>
          </a:p>
          <a:p>
            <a:pPr marL="182563" marR="0" lvl="0" indent="-182563" algn="l" rtl="0">
              <a:spcBef>
                <a:spcPts val="0"/>
              </a:spcBef>
              <a:spcAft>
                <a:spcPts val="0"/>
              </a:spcAft>
              <a:buFont typeface="Font di sistema"/>
              <a:buChar char="-"/>
            </a:pPr>
            <a:r>
              <a:rPr lang="en-US" sz="1600" dirty="0" err="1">
                <a:solidFill>
                  <a:schemeClr val="dk2"/>
                </a:solidFill>
                <a:latin typeface="Calibri"/>
                <a:ea typeface="Calibri"/>
                <a:cs typeface="Calibri"/>
                <a:sym typeface="Calibri"/>
              </a:rPr>
              <a:t>Cardiologia</a:t>
            </a:r>
            <a:r>
              <a:rPr lang="en-US" sz="1600" dirty="0">
                <a:solidFill>
                  <a:schemeClr val="dk2"/>
                </a:solidFill>
                <a:latin typeface="Calibri"/>
                <a:ea typeface="Calibri"/>
                <a:cs typeface="Calibri"/>
                <a:sym typeface="Calibri"/>
              </a:rPr>
              <a:t>	</a:t>
            </a:r>
          </a:p>
          <a:p>
            <a:pPr marL="182563" marR="0" lvl="0" indent="-182563" algn="l" rtl="0">
              <a:spcBef>
                <a:spcPts val="0"/>
              </a:spcBef>
              <a:spcAft>
                <a:spcPts val="0"/>
              </a:spcAft>
              <a:buFont typeface="Font di sistema"/>
              <a:buChar char="-"/>
            </a:pPr>
            <a:r>
              <a:rPr lang="en-US" sz="1600" dirty="0" err="1">
                <a:solidFill>
                  <a:schemeClr val="dk2"/>
                </a:solidFill>
                <a:latin typeface="Calibri"/>
                <a:ea typeface="Calibri"/>
                <a:cs typeface="Calibri"/>
                <a:sym typeface="Calibri"/>
              </a:rPr>
              <a:t>Pneumologia</a:t>
            </a:r>
            <a:r>
              <a:rPr lang="en-US" sz="1600" dirty="0">
                <a:solidFill>
                  <a:schemeClr val="dk2"/>
                </a:solidFill>
                <a:latin typeface="Calibri"/>
                <a:ea typeface="Calibri"/>
                <a:cs typeface="Calibri"/>
                <a:sym typeface="Calibri"/>
              </a:rPr>
              <a:t> </a:t>
            </a:r>
          </a:p>
          <a:p>
            <a:pPr marL="182563" marR="0" lvl="0" indent="-182563" algn="l" rtl="0">
              <a:spcBef>
                <a:spcPts val="0"/>
              </a:spcBef>
              <a:spcAft>
                <a:spcPts val="0"/>
              </a:spcAft>
              <a:buFont typeface="Font di sistema"/>
              <a:buChar char="-"/>
            </a:pPr>
            <a:r>
              <a:rPr lang="en-US" sz="1600" dirty="0" err="1">
                <a:solidFill>
                  <a:schemeClr val="dk2"/>
                </a:solidFill>
                <a:latin typeface="Calibri"/>
                <a:ea typeface="Calibri"/>
                <a:cs typeface="Calibri"/>
                <a:sym typeface="Calibri"/>
              </a:rPr>
              <a:t>Gastroenterologia</a:t>
            </a:r>
            <a:r>
              <a:rPr lang="en-US" sz="1600" dirty="0">
                <a:solidFill>
                  <a:schemeClr val="dk2"/>
                </a:solidFill>
                <a:latin typeface="Calibri"/>
                <a:ea typeface="Calibri"/>
                <a:cs typeface="Calibri"/>
                <a:sym typeface="Calibri"/>
              </a:rPr>
              <a:t> 	</a:t>
            </a:r>
          </a:p>
          <a:p>
            <a:pPr marL="182563" marR="0" lvl="0" indent="-182563" algn="l" rtl="0">
              <a:spcBef>
                <a:spcPts val="0"/>
              </a:spcBef>
              <a:spcAft>
                <a:spcPts val="0"/>
              </a:spcAft>
              <a:buFont typeface="Font di sistema"/>
              <a:buChar char="-"/>
            </a:pPr>
            <a:r>
              <a:rPr lang="en-US" sz="1600" dirty="0" err="1">
                <a:solidFill>
                  <a:schemeClr val="dk2"/>
                </a:solidFill>
                <a:latin typeface="Calibri"/>
                <a:ea typeface="Calibri"/>
                <a:cs typeface="Calibri"/>
                <a:sym typeface="Calibri"/>
              </a:rPr>
              <a:t>Malattie</a:t>
            </a:r>
            <a:r>
              <a:rPr lang="en-US" sz="1600" dirty="0">
                <a:solidFill>
                  <a:schemeClr val="dk2"/>
                </a:solidFill>
                <a:latin typeface="Calibri"/>
                <a:ea typeface="Calibri"/>
                <a:cs typeface="Calibri"/>
                <a:sym typeface="Calibri"/>
              </a:rPr>
              <a:t> </a:t>
            </a:r>
            <a:r>
              <a:rPr lang="en-US" sz="1600" dirty="0" err="1">
                <a:solidFill>
                  <a:schemeClr val="dk2"/>
                </a:solidFill>
                <a:latin typeface="Calibri"/>
                <a:ea typeface="Calibri"/>
                <a:cs typeface="Calibri"/>
                <a:sym typeface="Calibri"/>
              </a:rPr>
              <a:t>infettive</a:t>
            </a:r>
            <a:r>
              <a:rPr lang="en-US" sz="1600" dirty="0">
                <a:solidFill>
                  <a:schemeClr val="dk2"/>
                </a:solidFill>
                <a:latin typeface="Calibri"/>
                <a:ea typeface="Calibri"/>
                <a:cs typeface="Calibri"/>
                <a:sym typeface="Calibri"/>
              </a:rPr>
              <a:t> 	</a:t>
            </a:r>
          </a:p>
          <a:p>
            <a:pPr marL="182563" marR="0" lvl="0" indent="-182563" algn="l" rtl="0">
              <a:spcBef>
                <a:spcPts val="0"/>
              </a:spcBef>
              <a:spcAft>
                <a:spcPts val="0"/>
              </a:spcAft>
              <a:buFont typeface="Font di sistema"/>
              <a:buChar char="-"/>
            </a:pPr>
            <a:r>
              <a:rPr lang="en-US" sz="1600" dirty="0" err="1">
                <a:solidFill>
                  <a:schemeClr val="dk2"/>
                </a:solidFill>
                <a:latin typeface="Calibri"/>
                <a:ea typeface="Calibri"/>
                <a:cs typeface="Calibri"/>
                <a:sym typeface="Calibri"/>
              </a:rPr>
              <a:t>Oncologia</a:t>
            </a:r>
            <a:r>
              <a:rPr lang="en-US" sz="1600" dirty="0">
                <a:solidFill>
                  <a:schemeClr val="dk2"/>
                </a:solidFill>
                <a:latin typeface="Calibri"/>
                <a:ea typeface="Calibri"/>
                <a:cs typeface="Calibri"/>
                <a:sym typeface="Calibri"/>
              </a:rPr>
              <a:t> </a:t>
            </a:r>
            <a:endParaRPr lang="en-US" sz="1600" dirty="0"/>
          </a:p>
        </p:txBody>
      </p:sp>
      <p:sp>
        <p:nvSpPr>
          <p:cNvPr id="40" name="CasellaDiTesto 39">
            <a:extLst>
              <a:ext uri="{FF2B5EF4-FFF2-40B4-BE49-F238E27FC236}">
                <a16:creationId xmlns:a16="http://schemas.microsoft.com/office/drawing/2014/main" id="{983932F5-2001-DF41-A1DA-4AACCF0E84E2}"/>
              </a:ext>
            </a:extLst>
          </p:cNvPr>
          <p:cNvSpPr txBox="1"/>
          <p:nvPr/>
        </p:nvSpPr>
        <p:spPr>
          <a:xfrm rot="16200000">
            <a:off x="-831723" y="5418117"/>
            <a:ext cx="2047518" cy="379708"/>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50" name="CasellaDiTesto 49">
            <a:extLst>
              <a:ext uri="{FF2B5EF4-FFF2-40B4-BE49-F238E27FC236}">
                <a16:creationId xmlns:a16="http://schemas.microsoft.com/office/drawing/2014/main" id="{EEF75004-F763-4C49-BA60-906A0F52C9D1}"/>
              </a:ext>
            </a:extLst>
          </p:cNvPr>
          <p:cNvSpPr txBox="1"/>
          <p:nvPr/>
        </p:nvSpPr>
        <p:spPr>
          <a:xfrm>
            <a:off x="381122" y="4235241"/>
            <a:ext cx="3446673" cy="323165"/>
          </a:xfrm>
          <a:prstGeom prst="rect">
            <a:avLst/>
          </a:prstGeom>
          <a:noFill/>
          <a:ln>
            <a:solidFill>
              <a:schemeClr val="bg2"/>
            </a:solidFill>
          </a:ln>
        </p:spPr>
        <p:txBody>
          <a:bodyPr wrap="square">
            <a:spAutoFit/>
          </a:bodyPr>
          <a:lstStyle/>
          <a:p>
            <a:pPr algn="ctr"/>
            <a:r>
              <a:rPr lang="it-IT" sz="1500" b="1" dirty="0">
                <a:solidFill>
                  <a:schemeClr val="bg2"/>
                </a:solidFill>
              </a:rPr>
              <a:t>LEZIONI FRONTALI CONOSCENZE</a:t>
            </a:r>
          </a:p>
        </p:txBody>
      </p:sp>
      <p:sp>
        <p:nvSpPr>
          <p:cNvPr id="22" name="CasellaDiTesto 21">
            <a:extLst>
              <a:ext uri="{FF2B5EF4-FFF2-40B4-BE49-F238E27FC236}">
                <a16:creationId xmlns:a16="http://schemas.microsoft.com/office/drawing/2014/main" id="{D84E4A9A-4854-3840-8EB8-7100D281249E}"/>
              </a:ext>
            </a:extLst>
          </p:cNvPr>
          <p:cNvSpPr txBox="1"/>
          <p:nvPr/>
        </p:nvSpPr>
        <p:spPr>
          <a:xfrm rot="16200000">
            <a:off x="3374565" y="1898563"/>
            <a:ext cx="2802843" cy="369333"/>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bg2"/>
                </a:solidFill>
                <a:ea typeface="Calibri"/>
                <a:cs typeface="Calibri"/>
                <a:sym typeface="Calibri"/>
              </a:rPr>
              <a:t>I - II </a:t>
            </a:r>
            <a:r>
              <a:rPr lang="en-US" sz="1800" dirty="0" err="1">
                <a:solidFill>
                  <a:schemeClr val="bg2"/>
                </a:solidFill>
                <a:ea typeface="Calibri"/>
                <a:cs typeface="Calibri"/>
                <a:sym typeface="Calibri"/>
              </a:rPr>
              <a:t>semestre</a:t>
            </a:r>
            <a:r>
              <a:rPr lang="en-US" sz="1800" dirty="0">
                <a:solidFill>
                  <a:schemeClr val="bg2"/>
                </a:solidFill>
                <a:ea typeface="Calibri"/>
                <a:cs typeface="Calibri"/>
                <a:sym typeface="Calibri"/>
              </a:rPr>
              <a:t> </a:t>
            </a:r>
          </a:p>
        </p:txBody>
      </p:sp>
      <p:sp>
        <p:nvSpPr>
          <p:cNvPr id="36" name="CasellaDiTesto 35">
            <a:extLst>
              <a:ext uri="{FF2B5EF4-FFF2-40B4-BE49-F238E27FC236}">
                <a16:creationId xmlns:a16="http://schemas.microsoft.com/office/drawing/2014/main" id="{56BB54F7-04DE-4346-8219-27EDFF59BA8E}"/>
              </a:ext>
            </a:extLst>
          </p:cNvPr>
          <p:cNvSpPr txBox="1"/>
          <p:nvPr/>
        </p:nvSpPr>
        <p:spPr>
          <a:xfrm>
            <a:off x="4968052" y="359744"/>
            <a:ext cx="4105167" cy="338554"/>
          </a:xfrm>
          <a:prstGeom prst="rect">
            <a:avLst/>
          </a:prstGeom>
          <a:noFill/>
          <a:ln>
            <a:solidFill>
              <a:schemeClr val="bg2"/>
            </a:solidFill>
          </a:ln>
        </p:spPr>
        <p:txBody>
          <a:bodyPr wrap="square">
            <a:spAutoFit/>
          </a:bodyPr>
          <a:lstStyle/>
          <a:p>
            <a:pPr algn="ctr"/>
            <a:r>
              <a:rPr lang="it-IT" sz="1600" b="1" dirty="0">
                <a:solidFill>
                  <a:schemeClr val="bg2"/>
                </a:solidFill>
              </a:rPr>
              <a:t>TIROCINIO AREA 3 - COMPETENZE</a:t>
            </a:r>
          </a:p>
        </p:txBody>
      </p:sp>
      <p:sp>
        <p:nvSpPr>
          <p:cNvPr id="52" name="Google Shape;161;p8">
            <a:extLst>
              <a:ext uri="{FF2B5EF4-FFF2-40B4-BE49-F238E27FC236}">
                <a16:creationId xmlns:a16="http://schemas.microsoft.com/office/drawing/2014/main" id="{20D2F811-5220-474E-8CBA-59F213D713ED}"/>
              </a:ext>
            </a:extLst>
          </p:cNvPr>
          <p:cNvSpPr/>
          <p:nvPr/>
        </p:nvSpPr>
        <p:spPr>
          <a:xfrm>
            <a:off x="4968052" y="692748"/>
            <a:ext cx="4092498" cy="2787157"/>
          </a:xfrm>
          <a:prstGeom prst="rect">
            <a:avLst/>
          </a:prstGeom>
          <a:solidFill>
            <a:srgbClr val="E1EFD8"/>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Medicina</a:t>
            </a:r>
            <a:r>
              <a:rPr lang="en-US" sz="1200" dirty="0">
                <a:solidFill>
                  <a:schemeClr val="bg2"/>
                </a:solidFill>
                <a:latin typeface="Calibri"/>
                <a:ea typeface="Calibri"/>
                <a:cs typeface="Calibri"/>
                <a:sym typeface="Calibri"/>
              </a:rPr>
              <a:t> interna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Geriatria</a:t>
            </a:r>
            <a:endParaRPr lang="en-US" sz="1200" dirty="0">
              <a:solidFill>
                <a:schemeClr val="bg2"/>
              </a:solidFill>
              <a:latin typeface="Calibri"/>
              <a:ea typeface="Calibri"/>
              <a:cs typeface="Calibri"/>
              <a:sym typeface="Calibri"/>
            </a:endParaRPr>
          </a:p>
          <a:p>
            <a:pPr marL="0" marR="0" lvl="0" indent="0" algn="l" rtl="0">
              <a:spcBef>
                <a:spcPts val="0"/>
              </a:spcBef>
              <a:spcAft>
                <a:spcPts val="0"/>
              </a:spcAft>
              <a:buNone/>
            </a:pPr>
            <a:r>
              <a:rPr lang="en-US" sz="1200" dirty="0">
                <a:solidFill>
                  <a:schemeClr val="bg2"/>
                </a:solidFill>
                <a:latin typeface="Calibri"/>
                <a:cs typeface="Calibri"/>
                <a:sym typeface="Calibri"/>
              </a:rPr>
              <a:t>Cure Palliative</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Cardiologia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Pneumologia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Gastroenterologia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Malattie</a:t>
            </a:r>
            <a:r>
              <a:rPr lang="en-US" sz="1200" dirty="0">
                <a:solidFill>
                  <a:schemeClr val="bg2"/>
                </a:solidFill>
                <a:latin typeface="Calibri"/>
                <a:ea typeface="Calibri"/>
                <a:cs typeface="Calibri"/>
                <a:sym typeface="Calibri"/>
              </a:rPr>
              <a:t> </a:t>
            </a:r>
            <a:r>
              <a:rPr lang="en-US" sz="1200" dirty="0" err="1">
                <a:solidFill>
                  <a:schemeClr val="bg2"/>
                </a:solidFill>
                <a:latin typeface="Calibri"/>
                <a:ea typeface="Calibri"/>
                <a:cs typeface="Calibri"/>
                <a:sym typeface="Calibri"/>
              </a:rPr>
              <a:t>infettive</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Oncologia</a:t>
            </a:r>
            <a:r>
              <a:rPr lang="en-US" sz="1200" dirty="0">
                <a:solidFill>
                  <a:schemeClr val="bg2"/>
                </a:solidFill>
                <a:latin typeface="Calibri"/>
                <a:ea typeface="Calibri"/>
                <a:cs typeface="Calibri"/>
                <a:sym typeface="Calibri"/>
              </a:rPr>
              <a:t> Medica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Ematologia</a:t>
            </a:r>
            <a:endParaRPr lang="en-US" sz="1200" dirty="0">
              <a:solidFill>
                <a:schemeClr val="bg2"/>
              </a:solidFill>
              <a:latin typeface="Calibri"/>
              <a:ea typeface="Calibri"/>
              <a:cs typeface="Calibri"/>
              <a:sym typeface="Calibri"/>
            </a:endParaRPr>
          </a:p>
          <a:p>
            <a:pPr marL="0" marR="0" lvl="0" indent="0" algn="l" rtl="0">
              <a:spcBef>
                <a:spcPts val="0"/>
              </a:spcBef>
              <a:spcAft>
                <a:spcPts val="0"/>
              </a:spcAft>
              <a:buNone/>
            </a:pPr>
            <a:r>
              <a:rPr lang="en-US" sz="1200" dirty="0" err="1">
                <a:solidFill>
                  <a:schemeClr val="bg2"/>
                </a:solidFill>
                <a:latin typeface="Calibri"/>
                <a:cs typeface="Calibri"/>
                <a:sym typeface="Calibri"/>
              </a:rPr>
              <a:t>Neurologia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Nefrologia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Reumatologia</a:t>
            </a:r>
            <a:endParaRPr dirty="0">
              <a:solidFill>
                <a:schemeClr val="bg2"/>
              </a:solidFill>
            </a:endParaRPr>
          </a:p>
          <a:p>
            <a:pPr marL="0" marR="0" lvl="0" indent="0" algn="l" rtl="0">
              <a:spcBef>
                <a:spcPts val="0"/>
              </a:spcBef>
              <a:spcAft>
                <a:spcPts val="0"/>
              </a:spcAft>
              <a:buNone/>
            </a:pPr>
            <a:r>
              <a:rPr lang="en-US" sz="1200" dirty="0" err="1">
                <a:solidFill>
                  <a:schemeClr val="bg2"/>
                </a:solidFill>
                <a:latin typeface="Calibri"/>
                <a:ea typeface="Calibri"/>
                <a:cs typeface="Calibri"/>
                <a:sym typeface="Calibri"/>
              </a:rPr>
              <a:t>Medicina</a:t>
            </a:r>
            <a:r>
              <a:rPr lang="en-US" sz="1200" dirty="0">
                <a:solidFill>
                  <a:schemeClr val="bg2"/>
                </a:solidFill>
                <a:latin typeface="Calibri"/>
                <a:ea typeface="Calibri"/>
                <a:cs typeface="Calibri"/>
                <a:sym typeface="Calibri"/>
              </a:rPr>
              <a:t> </a:t>
            </a:r>
            <a:r>
              <a:rPr lang="en-US" sz="1200" dirty="0" err="1">
                <a:solidFill>
                  <a:schemeClr val="bg2"/>
                </a:solidFill>
                <a:latin typeface="Calibri"/>
                <a:ea typeface="Calibri"/>
                <a:cs typeface="Calibri"/>
                <a:sym typeface="Calibri"/>
              </a:rPr>
              <a:t>Urgenza</a:t>
            </a:r>
            <a:endParaRPr dirty="0">
              <a:solidFill>
                <a:schemeClr val="bg2"/>
              </a:solidFill>
            </a:endParaRPr>
          </a:p>
          <a:p>
            <a:pPr marL="0" marR="0" lvl="0" indent="0" algn="l" rtl="0">
              <a:spcBef>
                <a:spcPts val="0"/>
              </a:spcBef>
              <a:spcAft>
                <a:spcPts val="0"/>
              </a:spcAft>
              <a:buNone/>
            </a:pPr>
            <a:r>
              <a:rPr lang="en-US" sz="1200" i="1" dirty="0" err="1">
                <a:solidFill>
                  <a:schemeClr val="bg2"/>
                </a:solidFill>
                <a:latin typeface="Calibri"/>
                <a:ea typeface="Calibri"/>
                <a:cs typeface="Calibri"/>
                <a:sym typeface="Calibri"/>
              </a:rPr>
              <a:t>Anestesia</a:t>
            </a:r>
            <a:r>
              <a:rPr lang="en-US" sz="1200" i="1" dirty="0">
                <a:solidFill>
                  <a:schemeClr val="bg2"/>
                </a:solidFill>
                <a:latin typeface="Calibri"/>
                <a:ea typeface="Calibri"/>
                <a:cs typeface="Calibri"/>
                <a:sym typeface="Calibri"/>
              </a:rPr>
              <a:t> e </a:t>
            </a:r>
            <a:r>
              <a:rPr lang="en-US" sz="1200" i="1" dirty="0" err="1">
                <a:solidFill>
                  <a:schemeClr val="bg2"/>
                </a:solidFill>
                <a:latin typeface="Calibri"/>
                <a:ea typeface="Calibri"/>
                <a:cs typeface="Calibri"/>
                <a:sym typeface="Calibri"/>
              </a:rPr>
              <a:t>rianimazione</a:t>
            </a:r>
            <a:endParaRPr sz="1200" i="1" dirty="0">
              <a:solidFill>
                <a:schemeClr val="bg2"/>
              </a:solidFill>
              <a:latin typeface="Calibri"/>
              <a:ea typeface="Calibri"/>
              <a:cs typeface="Calibri"/>
              <a:sym typeface="Calibri"/>
            </a:endParaRPr>
          </a:p>
        </p:txBody>
      </p:sp>
      <p:sp>
        <p:nvSpPr>
          <p:cNvPr id="13" name="Google Shape;152;p7">
            <a:extLst>
              <a:ext uri="{FF2B5EF4-FFF2-40B4-BE49-F238E27FC236}">
                <a16:creationId xmlns:a16="http://schemas.microsoft.com/office/drawing/2014/main" id="{440BCA38-8364-4242-AB85-82BB532C1D7D}"/>
              </a:ext>
            </a:extLst>
          </p:cNvPr>
          <p:cNvSpPr txBox="1"/>
          <p:nvPr/>
        </p:nvSpPr>
        <p:spPr>
          <a:xfrm>
            <a:off x="8045212" y="3142884"/>
            <a:ext cx="1049967" cy="3062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bg2"/>
                </a:solidFill>
                <a:latin typeface="Calibri"/>
                <a:ea typeface="Calibri"/>
                <a:cs typeface="Calibri"/>
                <a:sym typeface="Calibri"/>
              </a:rPr>
              <a:t>4 </a:t>
            </a:r>
            <a:r>
              <a:rPr lang="en-US" sz="1400" dirty="0" err="1">
                <a:solidFill>
                  <a:schemeClr val="bg2"/>
                </a:solidFill>
                <a:latin typeface="Calibri"/>
                <a:ea typeface="Calibri"/>
                <a:cs typeface="Calibri"/>
                <a:sym typeface="Calibri"/>
              </a:rPr>
              <a:t>settimane</a:t>
            </a:r>
            <a:endParaRPr dirty="0">
              <a:solidFill>
                <a:schemeClr val="bg2"/>
              </a:solidFill>
            </a:endParaRPr>
          </a:p>
        </p:txBody>
      </p:sp>
      <p:sp>
        <p:nvSpPr>
          <p:cNvPr id="14" name="Google Shape;153;p7">
            <a:extLst>
              <a:ext uri="{FF2B5EF4-FFF2-40B4-BE49-F238E27FC236}">
                <a16:creationId xmlns:a16="http://schemas.microsoft.com/office/drawing/2014/main" id="{680928C8-B317-3F40-9559-0CF0D4040F3A}"/>
              </a:ext>
            </a:extLst>
          </p:cNvPr>
          <p:cNvSpPr txBox="1"/>
          <p:nvPr/>
        </p:nvSpPr>
        <p:spPr>
          <a:xfrm>
            <a:off x="7800679" y="680783"/>
            <a:ext cx="1198866"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bg2"/>
                </a:solidFill>
                <a:latin typeface="Calibri"/>
                <a:ea typeface="Calibri"/>
                <a:cs typeface="Calibri"/>
                <a:sym typeface="Calibri"/>
              </a:rPr>
              <a:t>REPARTI</a:t>
            </a:r>
            <a:endParaRPr dirty="0">
              <a:solidFill>
                <a:schemeClr val="bg2"/>
              </a:solidFill>
            </a:endParaRPr>
          </a:p>
        </p:txBody>
      </p:sp>
      <p:sp>
        <p:nvSpPr>
          <p:cNvPr id="61" name="CasellaDiTesto 60">
            <a:extLst>
              <a:ext uri="{FF2B5EF4-FFF2-40B4-BE49-F238E27FC236}">
                <a16:creationId xmlns:a16="http://schemas.microsoft.com/office/drawing/2014/main" id="{FC4DCD31-2404-D14B-8AF8-B75F8B9F03A0}"/>
              </a:ext>
            </a:extLst>
          </p:cNvPr>
          <p:cNvSpPr txBox="1"/>
          <p:nvPr/>
        </p:nvSpPr>
        <p:spPr>
          <a:xfrm rot="16200000">
            <a:off x="3380916" y="5188261"/>
            <a:ext cx="2741804" cy="369333"/>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 II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62" name="CasellaDiTesto 61">
            <a:extLst>
              <a:ext uri="{FF2B5EF4-FFF2-40B4-BE49-F238E27FC236}">
                <a16:creationId xmlns:a16="http://schemas.microsoft.com/office/drawing/2014/main" id="{410B4D93-C250-6349-83B0-C918FA6075C5}"/>
              </a:ext>
            </a:extLst>
          </p:cNvPr>
          <p:cNvSpPr txBox="1"/>
          <p:nvPr/>
        </p:nvSpPr>
        <p:spPr>
          <a:xfrm>
            <a:off x="4931214" y="3675428"/>
            <a:ext cx="4105167" cy="338554"/>
          </a:xfrm>
          <a:prstGeom prst="rect">
            <a:avLst/>
          </a:prstGeom>
          <a:noFill/>
          <a:ln>
            <a:solidFill>
              <a:schemeClr val="bg2"/>
            </a:solidFill>
          </a:ln>
        </p:spPr>
        <p:txBody>
          <a:bodyPr wrap="square">
            <a:spAutoFit/>
          </a:bodyPr>
          <a:lstStyle/>
          <a:p>
            <a:pPr algn="ctr"/>
            <a:r>
              <a:rPr lang="it-IT" sz="1600" b="1" dirty="0">
                <a:solidFill>
                  <a:schemeClr val="bg2"/>
                </a:solidFill>
              </a:rPr>
              <a:t>TPV AREA MEDICA  - VALUTAZIONE</a:t>
            </a:r>
          </a:p>
        </p:txBody>
      </p:sp>
      <p:sp>
        <p:nvSpPr>
          <p:cNvPr id="63" name="Google Shape;161;p8">
            <a:extLst>
              <a:ext uri="{FF2B5EF4-FFF2-40B4-BE49-F238E27FC236}">
                <a16:creationId xmlns:a16="http://schemas.microsoft.com/office/drawing/2014/main" id="{3890E887-B2D1-AC4D-A7CC-0587FCAC37B3}"/>
              </a:ext>
            </a:extLst>
          </p:cNvPr>
          <p:cNvSpPr/>
          <p:nvPr/>
        </p:nvSpPr>
        <p:spPr>
          <a:xfrm>
            <a:off x="4943883" y="4012727"/>
            <a:ext cx="4092498" cy="2726459"/>
          </a:xfrm>
          <a:prstGeom prst="rect">
            <a:avLst/>
          </a:prstGeom>
          <a:solidFill>
            <a:schemeClr val="accent4">
              <a:lumMod val="40000"/>
              <a:lumOff val="60000"/>
            </a:schemeClr>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Medicina</a:t>
            </a:r>
            <a:r>
              <a:rPr lang="en-US" sz="1200" dirty="0">
                <a:solidFill>
                  <a:schemeClr val="dk2"/>
                </a:solidFill>
                <a:latin typeface="Calibri"/>
                <a:ea typeface="Calibri"/>
                <a:cs typeface="Calibri"/>
                <a:sym typeface="Calibri"/>
              </a:rPr>
              <a:t> interna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Geriatria</a:t>
            </a:r>
            <a:endParaRPr lang="en-US" sz="1200" dirty="0">
              <a:solidFill>
                <a:schemeClr val="dk2"/>
              </a:solidFill>
              <a:latin typeface="Calibri"/>
              <a:ea typeface="Calibri"/>
              <a:cs typeface="Calibri"/>
              <a:sym typeface="Calibri"/>
            </a:endParaRPr>
          </a:p>
          <a:p>
            <a:pPr marL="0" marR="0" lvl="0" indent="0" algn="l" rtl="0">
              <a:spcBef>
                <a:spcPts val="0"/>
              </a:spcBef>
              <a:spcAft>
                <a:spcPts val="0"/>
              </a:spcAft>
              <a:buNone/>
            </a:pPr>
            <a:r>
              <a:rPr lang="en-US" sz="1200" dirty="0">
                <a:solidFill>
                  <a:schemeClr val="dk2"/>
                </a:solidFill>
                <a:latin typeface="Calibri"/>
                <a:cs typeface="Calibri"/>
                <a:sym typeface="Calibri"/>
              </a:rPr>
              <a:t>Cure Palliative</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Cardiologia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Pneumologia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Gastroenterologia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Malattie</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infettive</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Oncologia</a:t>
            </a:r>
            <a:r>
              <a:rPr lang="en-US" sz="1200" dirty="0">
                <a:solidFill>
                  <a:schemeClr val="dk2"/>
                </a:solidFill>
                <a:latin typeface="Calibri"/>
                <a:ea typeface="Calibri"/>
                <a:cs typeface="Calibri"/>
                <a:sym typeface="Calibri"/>
              </a:rPr>
              <a:t> Medica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Ematologia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Neurologia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Nefrologia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Reumatologia</a:t>
            </a:r>
            <a:endParaRPr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Medicina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Urgenza</a:t>
            </a:r>
            <a:endParaRPr dirty="0"/>
          </a:p>
        </p:txBody>
      </p:sp>
      <p:sp>
        <p:nvSpPr>
          <p:cNvPr id="64" name="Google Shape;152;p7">
            <a:extLst>
              <a:ext uri="{FF2B5EF4-FFF2-40B4-BE49-F238E27FC236}">
                <a16:creationId xmlns:a16="http://schemas.microsoft.com/office/drawing/2014/main" id="{7063A8C8-D09B-2245-A338-8421BFE634F6}"/>
              </a:ext>
            </a:extLst>
          </p:cNvPr>
          <p:cNvSpPr txBox="1"/>
          <p:nvPr/>
        </p:nvSpPr>
        <p:spPr>
          <a:xfrm>
            <a:off x="8023252" y="6409505"/>
            <a:ext cx="1049967" cy="2996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2"/>
                </a:solidFill>
                <a:latin typeface="Calibri"/>
                <a:ea typeface="Calibri"/>
                <a:cs typeface="Calibri"/>
                <a:sym typeface="Calibri"/>
              </a:rPr>
              <a:t>4 </a:t>
            </a:r>
            <a:r>
              <a:rPr lang="en-US" sz="1400" dirty="0" err="1">
                <a:solidFill>
                  <a:schemeClr val="dk2"/>
                </a:solidFill>
                <a:latin typeface="Calibri"/>
                <a:ea typeface="Calibri"/>
                <a:cs typeface="Calibri"/>
                <a:sym typeface="Calibri"/>
              </a:rPr>
              <a:t>settimane</a:t>
            </a:r>
            <a:endParaRPr dirty="0"/>
          </a:p>
        </p:txBody>
      </p:sp>
      <p:sp>
        <p:nvSpPr>
          <p:cNvPr id="65" name="Google Shape;153;p7">
            <a:extLst>
              <a:ext uri="{FF2B5EF4-FFF2-40B4-BE49-F238E27FC236}">
                <a16:creationId xmlns:a16="http://schemas.microsoft.com/office/drawing/2014/main" id="{CA4F2DF8-4747-9F42-A8EB-4E6A08E86232}"/>
              </a:ext>
            </a:extLst>
          </p:cNvPr>
          <p:cNvSpPr txBox="1"/>
          <p:nvPr/>
        </p:nvSpPr>
        <p:spPr>
          <a:xfrm>
            <a:off x="7800680" y="4025947"/>
            <a:ext cx="1198866"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2"/>
                </a:solidFill>
                <a:latin typeface="Calibri"/>
                <a:ea typeface="Calibri"/>
                <a:cs typeface="Calibri"/>
                <a:sym typeface="Calibri"/>
              </a:rPr>
              <a:t>REPARTI</a:t>
            </a:r>
            <a:endParaRPr dirty="0"/>
          </a:p>
        </p:txBody>
      </p:sp>
      <p:cxnSp>
        <p:nvCxnSpPr>
          <p:cNvPr id="8" name="Connettore 2 7">
            <a:extLst>
              <a:ext uri="{FF2B5EF4-FFF2-40B4-BE49-F238E27FC236}">
                <a16:creationId xmlns:a16="http://schemas.microsoft.com/office/drawing/2014/main" id="{E0DECEEF-08F0-7044-90F1-0549FA93F347}"/>
              </a:ext>
            </a:extLst>
          </p:cNvPr>
          <p:cNvCxnSpPr/>
          <p:nvPr/>
        </p:nvCxnSpPr>
        <p:spPr>
          <a:xfrm>
            <a:off x="3845500" y="1921790"/>
            <a:ext cx="72165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8" name="Connettore 2 67">
            <a:extLst>
              <a:ext uri="{FF2B5EF4-FFF2-40B4-BE49-F238E27FC236}">
                <a16:creationId xmlns:a16="http://schemas.microsoft.com/office/drawing/2014/main" id="{132E24C7-6B1B-2243-960D-EC2771A97395}"/>
              </a:ext>
            </a:extLst>
          </p:cNvPr>
          <p:cNvCxnSpPr>
            <a:cxnSpLocks/>
          </p:cNvCxnSpPr>
          <p:nvPr/>
        </p:nvCxnSpPr>
        <p:spPr>
          <a:xfrm>
            <a:off x="3832000" y="1921604"/>
            <a:ext cx="735151" cy="347201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9" name="Connettore 2 68">
            <a:extLst>
              <a:ext uri="{FF2B5EF4-FFF2-40B4-BE49-F238E27FC236}">
                <a16:creationId xmlns:a16="http://schemas.microsoft.com/office/drawing/2014/main" id="{CD3F4511-8D77-254E-B104-1C11C3C1DED5}"/>
              </a:ext>
            </a:extLst>
          </p:cNvPr>
          <p:cNvCxnSpPr/>
          <p:nvPr/>
        </p:nvCxnSpPr>
        <p:spPr>
          <a:xfrm>
            <a:off x="3848380" y="5393615"/>
            <a:ext cx="72165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662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ttangolo 65">
            <a:extLst>
              <a:ext uri="{FF2B5EF4-FFF2-40B4-BE49-F238E27FC236}">
                <a16:creationId xmlns:a16="http://schemas.microsoft.com/office/drawing/2014/main" id="{09339F65-C93D-7A44-B6A6-D57D4CEB05BE}"/>
              </a:ext>
            </a:extLst>
          </p:cNvPr>
          <p:cNvSpPr/>
          <p:nvPr/>
        </p:nvSpPr>
        <p:spPr>
          <a:xfrm>
            <a:off x="-40994" y="3810173"/>
            <a:ext cx="12231743" cy="3047827"/>
          </a:xfrm>
          <a:prstGeom prst="rect">
            <a:avLst/>
          </a:prstGeom>
          <a:solidFill>
            <a:schemeClr val="accent5">
              <a:lumMod val="20000"/>
              <a:lumOff val="80000"/>
              <a:alpha val="45882"/>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2"/>
              </a:solidFill>
            </a:endParaRPr>
          </a:p>
        </p:txBody>
      </p:sp>
      <p:sp>
        <p:nvSpPr>
          <p:cNvPr id="46" name="Rettangolo 45">
            <a:extLst>
              <a:ext uri="{FF2B5EF4-FFF2-40B4-BE49-F238E27FC236}">
                <a16:creationId xmlns:a16="http://schemas.microsoft.com/office/drawing/2014/main" id="{773D3152-771C-CB43-B8EC-96AE6F696EEA}"/>
              </a:ext>
            </a:extLst>
          </p:cNvPr>
          <p:cNvSpPr/>
          <p:nvPr/>
        </p:nvSpPr>
        <p:spPr>
          <a:xfrm>
            <a:off x="1253" y="5833"/>
            <a:ext cx="12189496" cy="3775312"/>
          </a:xfrm>
          <a:prstGeom prst="rect">
            <a:avLst/>
          </a:prstGeom>
          <a:solidFill>
            <a:schemeClr val="accent2">
              <a:lumMod val="20000"/>
              <a:lumOff val="80000"/>
              <a:alpha val="45882"/>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bg2"/>
              </a:solidFill>
            </a:endParaRPr>
          </a:p>
        </p:txBody>
      </p:sp>
      <p:sp>
        <p:nvSpPr>
          <p:cNvPr id="32" name="CasellaDiTesto 31">
            <a:extLst>
              <a:ext uri="{FF2B5EF4-FFF2-40B4-BE49-F238E27FC236}">
                <a16:creationId xmlns:a16="http://schemas.microsoft.com/office/drawing/2014/main" id="{4CABC6CD-0F01-AD4E-8111-8EEE7C91BA99}"/>
              </a:ext>
            </a:extLst>
          </p:cNvPr>
          <p:cNvSpPr txBox="1"/>
          <p:nvPr/>
        </p:nvSpPr>
        <p:spPr>
          <a:xfrm>
            <a:off x="-39743" y="-56766"/>
            <a:ext cx="1154483" cy="400110"/>
          </a:xfrm>
          <a:prstGeom prst="rect">
            <a:avLst/>
          </a:prstGeom>
          <a:noFill/>
          <a:ln>
            <a:noFill/>
          </a:ln>
        </p:spPr>
        <p:txBody>
          <a:bodyPr wrap="none" rtlCol="0">
            <a:spAutoFit/>
          </a:bodyPr>
          <a:lstStyle/>
          <a:p>
            <a:r>
              <a:rPr lang="it-IT" sz="2000" b="1" dirty="0">
                <a:solidFill>
                  <a:schemeClr val="bg2"/>
                </a:solidFill>
                <a:latin typeface="+mn-lt"/>
              </a:rPr>
              <a:t>3 ANNO</a:t>
            </a:r>
          </a:p>
        </p:txBody>
      </p:sp>
      <p:sp>
        <p:nvSpPr>
          <p:cNvPr id="16" name="Google Shape;136;p7">
            <a:extLst>
              <a:ext uri="{FF2B5EF4-FFF2-40B4-BE49-F238E27FC236}">
                <a16:creationId xmlns:a16="http://schemas.microsoft.com/office/drawing/2014/main" id="{5F21E9CC-F8E5-164F-8F8B-E0A3F704FD59}"/>
              </a:ext>
            </a:extLst>
          </p:cNvPr>
          <p:cNvSpPr txBox="1"/>
          <p:nvPr/>
        </p:nvSpPr>
        <p:spPr>
          <a:xfrm>
            <a:off x="380239" y="718020"/>
            <a:ext cx="3742309" cy="1323399"/>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bg2"/>
                </a:solidFill>
                <a:latin typeface="+mn-lt"/>
                <a:ea typeface="Calibri"/>
                <a:cs typeface="Calibri"/>
                <a:sym typeface="Calibri"/>
              </a:rPr>
              <a:t>Patologia</a:t>
            </a:r>
            <a:r>
              <a:rPr lang="en-US" sz="1600" b="1" dirty="0">
                <a:solidFill>
                  <a:schemeClr val="bg2"/>
                </a:solidFill>
                <a:latin typeface="+mn-lt"/>
                <a:ea typeface="Calibri"/>
                <a:cs typeface="Calibri"/>
                <a:sym typeface="Calibri"/>
              </a:rPr>
              <a:t> Medico </a:t>
            </a:r>
            <a:r>
              <a:rPr lang="en-US" sz="1600" b="1" dirty="0" err="1">
                <a:solidFill>
                  <a:schemeClr val="bg2"/>
                </a:solidFill>
                <a:latin typeface="+mn-lt"/>
                <a:ea typeface="Calibri"/>
                <a:cs typeface="Calibri"/>
                <a:sym typeface="Calibri"/>
              </a:rPr>
              <a:t>Chirurgica</a:t>
            </a:r>
            <a:r>
              <a:rPr lang="en-US" sz="1600" b="1" dirty="0">
                <a:solidFill>
                  <a:schemeClr val="bg2"/>
                </a:solidFill>
                <a:latin typeface="+mn-lt"/>
                <a:ea typeface="Calibri"/>
                <a:cs typeface="Calibri"/>
                <a:sym typeface="Calibri"/>
              </a:rPr>
              <a:t> 1</a:t>
            </a:r>
          </a:p>
          <a:p>
            <a:pPr marL="285750" marR="0" lvl="0" indent="-285750" algn="l" rtl="0">
              <a:spcBef>
                <a:spcPts val="0"/>
              </a:spcBef>
              <a:spcAft>
                <a:spcPts val="0"/>
              </a:spcAft>
              <a:buFontTx/>
              <a:buChar char="-"/>
            </a:pPr>
            <a:r>
              <a:rPr lang="en-US" sz="1600" dirty="0" err="1">
                <a:solidFill>
                  <a:schemeClr val="bg2"/>
                </a:solidFill>
                <a:latin typeface="+mn-lt"/>
                <a:ea typeface="Calibri"/>
                <a:cs typeface="Calibri"/>
                <a:sym typeface="Calibri"/>
              </a:rPr>
              <a:t>Chirurgia</a:t>
            </a:r>
            <a:r>
              <a:rPr lang="en-US" sz="1600" dirty="0">
                <a:solidFill>
                  <a:schemeClr val="bg2"/>
                </a:solidFill>
                <a:latin typeface="+mn-lt"/>
                <a:ea typeface="Calibri"/>
                <a:cs typeface="Calibri"/>
                <a:sym typeface="Calibri"/>
              </a:rPr>
              <a:t> </a:t>
            </a:r>
            <a:r>
              <a:rPr lang="en-US" sz="1600" dirty="0" err="1">
                <a:solidFill>
                  <a:schemeClr val="bg2"/>
                </a:solidFill>
                <a:latin typeface="+mn-lt"/>
                <a:ea typeface="Calibri"/>
                <a:cs typeface="Calibri"/>
                <a:sym typeface="Calibri"/>
              </a:rPr>
              <a:t>dell’apparato</a:t>
            </a:r>
            <a:r>
              <a:rPr lang="en-US" sz="1600" dirty="0">
                <a:solidFill>
                  <a:schemeClr val="bg2"/>
                </a:solidFill>
                <a:latin typeface="+mn-lt"/>
                <a:ea typeface="Calibri"/>
                <a:cs typeface="Calibri"/>
                <a:sym typeface="Calibri"/>
              </a:rPr>
              <a:t> </a:t>
            </a:r>
            <a:r>
              <a:rPr lang="en-US" sz="1600" dirty="0" err="1">
                <a:solidFill>
                  <a:schemeClr val="bg2"/>
                </a:solidFill>
                <a:latin typeface="+mn-lt"/>
                <a:ea typeface="Calibri"/>
                <a:cs typeface="Calibri"/>
                <a:sym typeface="Calibri"/>
              </a:rPr>
              <a:t>cardiovascolare</a:t>
            </a:r>
            <a:endParaRPr lang="en-US" sz="1600" dirty="0">
              <a:solidFill>
                <a:schemeClr val="bg2"/>
              </a:solidFill>
              <a:latin typeface="+mn-lt"/>
              <a:ea typeface="Calibri"/>
              <a:cs typeface="Calibri"/>
              <a:sym typeface="Calibri"/>
            </a:endParaRPr>
          </a:p>
          <a:p>
            <a:pPr marR="0" lvl="0" algn="l" rtl="0">
              <a:spcBef>
                <a:spcPts val="0"/>
              </a:spcBef>
              <a:spcAft>
                <a:spcPts val="0"/>
              </a:spcAft>
            </a:pPr>
            <a:endParaRPr lang="en-US" sz="1600" dirty="0">
              <a:solidFill>
                <a:schemeClr val="bg2"/>
              </a:solidFill>
              <a:latin typeface="+mn-lt"/>
              <a:ea typeface="Calibri"/>
              <a:cs typeface="Calibri"/>
              <a:sym typeface="Calibri"/>
            </a:endParaRPr>
          </a:p>
          <a:p>
            <a:pPr marL="285750" marR="0" lvl="0" indent="-285750" algn="l" rtl="0">
              <a:spcBef>
                <a:spcPts val="0"/>
              </a:spcBef>
              <a:spcAft>
                <a:spcPts val="0"/>
              </a:spcAft>
              <a:buFontTx/>
              <a:buChar char="-"/>
            </a:pPr>
            <a:endParaRPr lang="en-US" sz="1600" dirty="0">
              <a:solidFill>
                <a:schemeClr val="bg2"/>
              </a:solidFill>
              <a:latin typeface="+mn-lt"/>
            </a:endParaRPr>
          </a:p>
        </p:txBody>
      </p:sp>
      <p:sp>
        <p:nvSpPr>
          <p:cNvPr id="20" name="CasellaDiTesto 19">
            <a:extLst>
              <a:ext uri="{FF2B5EF4-FFF2-40B4-BE49-F238E27FC236}">
                <a16:creationId xmlns:a16="http://schemas.microsoft.com/office/drawing/2014/main" id="{1874A58E-180E-3840-986E-6FE341D3BDFF}"/>
              </a:ext>
            </a:extLst>
          </p:cNvPr>
          <p:cNvSpPr txBox="1"/>
          <p:nvPr/>
        </p:nvSpPr>
        <p:spPr>
          <a:xfrm rot="16200000">
            <a:off x="-480337" y="1188569"/>
            <a:ext cx="1327376" cy="378327"/>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latin typeface="+mn-lt"/>
                <a:ea typeface="Calibri"/>
                <a:cs typeface="Calibri"/>
                <a:sym typeface="Calibri"/>
              </a:rPr>
              <a:t>I </a:t>
            </a:r>
            <a:r>
              <a:rPr lang="en-US" sz="1800" dirty="0" err="1">
                <a:solidFill>
                  <a:schemeClr val="bg2"/>
                </a:solidFill>
                <a:latin typeface="+mn-lt"/>
                <a:ea typeface="Calibri"/>
                <a:cs typeface="Calibri"/>
                <a:sym typeface="Calibri"/>
              </a:rPr>
              <a:t>sem</a:t>
            </a:r>
            <a:r>
              <a:rPr lang="en-US" sz="1800" dirty="0">
                <a:solidFill>
                  <a:schemeClr val="bg2"/>
                </a:solidFill>
                <a:latin typeface="+mn-lt"/>
                <a:ea typeface="Calibri"/>
                <a:cs typeface="Calibri"/>
                <a:sym typeface="Calibri"/>
              </a:rPr>
              <a:t> </a:t>
            </a:r>
          </a:p>
        </p:txBody>
      </p:sp>
      <p:sp>
        <p:nvSpPr>
          <p:cNvPr id="35" name="CasellaDiTesto 34">
            <a:extLst>
              <a:ext uri="{FF2B5EF4-FFF2-40B4-BE49-F238E27FC236}">
                <a16:creationId xmlns:a16="http://schemas.microsoft.com/office/drawing/2014/main" id="{7DF43071-55E7-A84B-999C-56402B3743B6}"/>
              </a:ext>
            </a:extLst>
          </p:cNvPr>
          <p:cNvSpPr txBox="1"/>
          <p:nvPr/>
        </p:nvSpPr>
        <p:spPr>
          <a:xfrm>
            <a:off x="372842" y="375491"/>
            <a:ext cx="3742308" cy="338554"/>
          </a:xfrm>
          <a:prstGeom prst="rect">
            <a:avLst/>
          </a:prstGeom>
          <a:noFill/>
          <a:ln>
            <a:solidFill>
              <a:schemeClr val="bg2"/>
            </a:solidFill>
          </a:ln>
        </p:spPr>
        <p:txBody>
          <a:bodyPr wrap="square">
            <a:spAutoFit/>
          </a:bodyPr>
          <a:lstStyle/>
          <a:p>
            <a:pPr algn="ctr"/>
            <a:r>
              <a:rPr lang="it-IT" sz="1600" b="1" dirty="0">
                <a:solidFill>
                  <a:schemeClr val="bg2"/>
                </a:solidFill>
                <a:latin typeface="+mn-lt"/>
              </a:rPr>
              <a:t>LEZIONI FRONTALI - CONOSCENZE</a:t>
            </a:r>
          </a:p>
        </p:txBody>
      </p:sp>
      <p:sp>
        <p:nvSpPr>
          <p:cNvPr id="51" name="CasellaDiTesto 50">
            <a:extLst>
              <a:ext uri="{FF2B5EF4-FFF2-40B4-BE49-F238E27FC236}">
                <a16:creationId xmlns:a16="http://schemas.microsoft.com/office/drawing/2014/main" id="{9B335898-A263-A548-98A7-86C9BC488916}"/>
              </a:ext>
            </a:extLst>
          </p:cNvPr>
          <p:cNvSpPr txBox="1"/>
          <p:nvPr/>
        </p:nvSpPr>
        <p:spPr>
          <a:xfrm>
            <a:off x="0" y="3918343"/>
            <a:ext cx="1154483" cy="400110"/>
          </a:xfrm>
          <a:prstGeom prst="rect">
            <a:avLst/>
          </a:prstGeom>
          <a:noFill/>
          <a:ln>
            <a:noFill/>
          </a:ln>
        </p:spPr>
        <p:txBody>
          <a:bodyPr wrap="none" rtlCol="0">
            <a:spAutoFit/>
          </a:bodyPr>
          <a:lstStyle/>
          <a:p>
            <a:r>
              <a:rPr lang="it-IT" sz="2000" b="1" dirty="0">
                <a:solidFill>
                  <a:schemeClr val="bg2"/>
                </a:solidFill>
                <a:latin typeface="+mn-lt"/>
              </a:rPr>
              <a:t>4 ANNO</a:t>
            </a:r>
          </a:p>
        </p:txBody>
      </p:sp>
      <p:sp>
        <p:nvSpPr>
          <p:cNvPr id="22" name="CasellaDiTesto 21">
            <a:extLst>
              <a:ext uri="{FF2B5EF4-FFF2-40B4-BE49-F238E27FC236}">
                <a16:creationId xmlns:a16="http://schemas.microsoft.com/office/drawing/2014/main" id="{D84E4A9A-4854-3840-8EB8-7100D281249E}"/>
              </a:ext>
            </a:extLst>
          </p:cNvPr>
          <p:cNvSpPr txBox="1"/>
          <p:nvPr/>
        </p:nvSpPr>
        <p:spPr>
          <a:xfrm rot="16200000">
            <a:off x="4897190" y="1069474"/>
            <a:ext cx="1077177" cy="369332"/>
          </a:xfrm>
          <a:prstGeom prst="rect">
            <a:avLst/>
          </a:prstGeom>
          <a:noFill/>
          <a:ln w="3175">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latin typeface="+mn-lt"/>
                <a:ea typeface="Calibri"/>
                <a:cs typeface="Calibri"/>
                <a:sym typeface="Calibri"/>
              </a:rPr>
              <a:t>I - II </a:t>
            </a:r>
            <a:r>
              <a:rPr lang="en-US" sz="1800" dirty="0" err="1">
                <a:solidFill>
                  <a:schemeClr val="bg2"/>
                </a:solidFill>
                <a:latin typeface="+mn-lt"/>
                <a:ea typeface="Calibri"/>
                <a:cs typeface="Calibri"/>
                <a:sym typeface="Calibri"/>
              </a:rPr>
              <a:t>sem</a:t>
            </a:r>
            <a:endParaRPr lang="en-US" sz="1800" dirty="0">
              <a:solidFill>
                <a:schemeClr val="bg2"/>
              </a:solidFill>
              <a:latin typeface="+mn-lt"/>
              <a:ea typeface="Calibri"/>
              <a:cs typeface="Calibri"/>
              <a:sym typeface="Calibri"/>
            </a:endParaRPr>
          </a:p>
        </p:txBody>
      </p:sp>
      <p:sp>
        <p:nvSpPr>
          <p:cNvPr id="36" name="CasellaDiTesto 35">
            <a:extLst>
              <a:ext uri="{FF2B5EF4-FFF2-40B4-BE49-F238E27FC236}">
                <a16:creationId xmlns:a16="http://schemas.microsoft.com/office/drawing/2014/main" id="{56BB54F7-04DE-4346-8219-27EDFF59BA8E}"/>
              </a:ext>
            </a:extLst>
          </p:cNvPr>
          <p:cNvSpPr txBox="1"/>
          <p:nvPr/>
        </p:nvSpPr>
        <p:spPr>
          <a:xfrm>
            <a:off x="5605649" y="375491"/>
            <a:ext cx="5608888" cy="338554"/>
          </a:xfrm>
          <a:prstGeom prst="rect">
            <a:avLst/>
          </a:prstGeom>
          <a:noFill/>
          <a:ln>
            <a:solidFill>
              <a:schemeClr val="bg2"/>
            </a:solidFill>
          </a:ln>
        </p:spPr>
        <p:txBody>
          <a:bodyPr wrap="square">
            <a:spAutoFit/>
          </a:bodyPr>
          <a:lstStyle/>
          <a:p>
            <a:pPr algn="ctr"/>
            <a:r>
              <a:rPr lang="it-IT" sz="1600" b="1" dirty="0">
                <a:solidFill>
                  <a:schemeClr val="bg2"/>
                </a:solidFill>
                <a:latin typeface="+mn-lt"/>
              </a:rPr>
              <a:t>TIROCINIO AREA CHIRURGICA 1 - COMPETENZE</a:t>
            </a:r>
          </a:p>
        </p:txBody>
      </p:sp>
      <p:sp>
        <p:nvSpPr>
          <p:cNvPr id="52" name="Google Shape;161;p8">
            <a:extLst>
              <a:ext uri="{FF2B5EF4-FFF2-40B4-BE49-F238E27FC236}">
                <a16:creationId xmlns:a16="http://schemas.microsoft.com/office/drawing/2014/main" id="{20D2F811-5220-474E-8CBA-59F213D713ED}"/>
              </a:ext>
            </a:extLst>
          </p:cNvPr>
          <p:cNvSpPr/>
          <p:nvPr/>
        </p:nvSpPr>
        <p:spPr>
          <a:xfrm>
            <a:off x="5613046" y="718020"/>
            <a:ext cx="5597749" cy="1077177"/>
          </a:xfrm>
          <a:prstGeom prst="rect">
            <a:avLst/>
          </a:prstGeom>
          <a:no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it-IT" dirty="0">
                <a:solidFill>
                  <a:schemeClr val="bg2"/>
                </a:solidFill>
                <a:latin typeface="+mn-lt"/>
                <a:ea typeface="Calibri"/>
                <a:cs typeface="Calibri"/>
                <a:sym typeface="Calibri"/>
              </a:rPr>
              <a:t>Chirurgia Generale</a:t>
            </a:r>
            <a:endParaRPr i="1" dirty="0">
              <a:solidFill>
                <a:schemeClr val="bg2"/>
              </a:solidFill>
              <a:latin typeface="+mn-lt"/>
              <a:ea typeface="Calibri"/>
              <a:cs typeface="Calibri"/>
              <a:sym typeface="Calibri"/>
            </a:endParaRPr>
          </a:p>
        </p:txBody>
      </p:sp>
      <p:sp>
        <p:nvSpPr>
          <p:cNvPr id="13" name="Google Shape;152;p7">
            <a:extLst>
              <a:ext uri="{FF2B5EF4-FFF2-40B4-BE49-F238E27FC236}">
                <a16:creationId xmlns:a16="http://schemas.microsoft.com/office/drawing/2014/main" id="{440BCA38-8364-4242-AB85-82BB532C1D7D}"/>
              </a:ext>
            </a:extLst>
          </p:cNvPr>
          <p:cNvSpPr txBox="1"/>
          <p:nvPr/>
        </p:nvSpPr>
        <p:spPr>
          <a:xfrm>
            <a:off x="9940108" y="1509673"/>
            <a:ext cx="1286431"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bg2"/>
                </a:solidFill>
                <a:latin typeface="+mn-lt"/>
                <a:ea typeface="Calibri"/>
                <a:cs typeface="Calibri"/>
                <a:sym typeface="Calibri"/>
              </a:rPr>
              <a:t>4 </a:t>
            </a:r>
            <a:r>
              <a:rPr lang="en-US" sz="1400" dirty="0" err="1">
                <a:solidFill>
                  <a:schemeClr val="bg2"/>
                </a:solidFill>
                <a:latin typeface="+mn-lt"/>
                <a:ea typeface="Calibri"/>
                <a:cs typeface="Calibri"/>
                <a:sym typeface="Calibri"/>
              </a:rPr>
              <a:t>settimane</a:t>
            </a:r>
            <a:endParaRPr dirty="0">
              <a:solidFill>
                <a:schemeClr val="bg2"/>
              </a:solidFill>
              <a:latin typeface="+mn-lt"/>
            </a:endParaRPr>
          </a:p>
        </p:txBody>
      </p:sp>
      <p:sp>
        <p:nvSpPr>
          <p:cNvPr id="14" name="Google Shape;153;p7">
            <a:extLst>
              <a:ext uri="{FF2B5EF4-FFF2-40B4-BE49-F238E27FC236}">
                <a16:creationId xmlns:a16="http://schemas.microsoft.com/office/drawing/2014/main" id="{680928C8-B317-3F40-9559-0CF0D4040F3A}"/>
              </a:ext>
            </a:extLst>
          </p:cNvPr>
          <p:cNvSpPr txBox="1"/>
          <p:nvPr/>
        </p:nvSpPr>
        <p:spPr>
          <a:xfrm>
            <a:off x="9940109" y="680047"/>
            <a:ext cx="1286431"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bg2"/>
                </a:solidFill>
                <a:latin typeface="+mn-lt"/>
                <a:ea typeface="Calibri"/>
                <a:cs typeface="Calibri"/>
                <a:sym typeface="Calibri"/>
              </a:rPr>
              <a:t>REPARTI</a:t>
            </a:r>
            <a:endParaRPr dirty="0">
              <a:solidFill>
                <a:schemeClr val="bg2"/>
              </a:solidFill>
              <a:latin typeface="+mn-lt"/>
            </a:endParaRPr>
          </a:p>
        </p:txBody>
      </p:sp>
      <p:cxnSp>
        <p:nvCxnSpPr>
          <p:cNvPr id="8" name="Connettore 2 7">
            <a:extLst>
              <a:ext uri="{FF2B5EF4-FFF2-40B4-BE49-F238E27FC236}">
                <a16:creationId xmlns:a16="http://schemas.microsoft.com/office/drawing/2014/main" id="{E0DECEEF-08F0-7044-90F1-0549FA93F347}"/>
              </a:ext>
            </a:extLst>
          </p:cNvPr>
          <p:cNvCxnSpPr>
            <a:cxnSpLocks/>
          </p:cNvCxnSpPr>
          <p:nvPr/>
        </p:nvCxnSpPr>
        <p:spPr>
          <a:xfrm>
            <a:off x="4115150" y="1286355"/>
            <a:ext cx="1135963" cy="0"/>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ttore 2 68">
            <a:extLst>
              <a:ext uri="{FF2B5EF4-FFF2-40B4-BE49-F238E27FC236}">
                <a16:creationId xmlns:a16="http://schemas.microsoft.com/office/drawing/2014/main" id="{CD3F4511-8D77-254E-B104-1C11C3C1DED5}"/>
              </a:ext>
            </a:extLst>
          </p:cNvPr>
          <p:cNvCxnSpPr>
            <a:cxnSpLocks/>
          </p:cNvCxnSpPr>
          <p:nvPr/>
        </p:nvCxnSpPr>
        <p:spPr>
          <a:xfrm flipV="1">
            <a:off x="2479729" y="5194348"/>
            <a:ext cx="2763986" cy="1671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8" name="Google Shape;136;p7">
            <a:extLst>
              <a:ext uri="{FF2B5EF4-FFF2-40B4-BE49-F238E27FC236}">
                <a16:creationId xmlns:a16="http://schemas.microsoft.com/office/drawing/2014/main" id="{AD8FD1BD-EDAD-A04A-A2E2-A591F4C131DA}"/>
              </a:ext>
            </a:extLst>
          </p:cNvPr>
          <p:cNvSpPr txBox="1"/>
          <p:nvPr/>
        </p:nvSpPr>
        <p:spPr>
          <a:xfrm>
            <a:off x="380240" y="2483358"/>
            <a:ext cx="3742309" cy="584735"/>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bg2"/>
                </a:solidFill>
                <a:latin typeface="+mn-lt"/>
                <a:ea typeface="Calibri"/>
                <a:cs typeface="Calibri"/>
                <a:sym typeface="Calibri"/>
              </a:rPr>
              <a:t>Patologia</a:t>
            </a:r>
            <a:r>
              <a:rPr lang="en-US" sz="1600" b="1" dirty="0">
                <a:solidFill>
                  <a:schemeClr val="bg2"/>
                </a:solidFill>
                <a:latin typeface="+mn-lt"/>
                <a:ea typeface="Calibri"/>
                <a:cs typeface="Calibri"/>
                <a:sym typeface="Calibri"/>
              </a:rPr>
              <a:t> Medico </a:t>
            </a:r>
            <a:r>
              <a:rPr lang="en-US" sz="1600" b="1" dirty="0" err="1">
                <a:solidFill>
                  <a:schemeClr val="bg2"/>
                </a:solidFill>
                <a:latin typeface="+mn-lt"/>
                <a:ea typeface="Calibri"/>
                <a:cs typeface="Calibri"/>
                <a:sym typeface="Calibri"/>
              </a:rPr>
              <a:t>Chirurgica</a:t>
            </a:r>
            <a:r>
              <a:rPr lang="en-US" sz="1600" b="1" dirty="0">
                <a:solidFill>
                  <a:schemeClr val="bg2"/>
                </a:solidFill>
                <a:latin typeface="+mn-lt"/>
                <a:ea typeface="Calibri"/>
                <a:cs typeface="Calibri"/>
                <a:sym typeface="Calibri"/>
              </a:rPr>
              <a:t> 2</a:t>
            </a:r>
          </a:p>
          <a:p>
            <a:pPr marL="285750" marR="0" lvl="0" indent="-285750" algn="l" rtl="0">
              <a:spcBef>
                <a:spcPts val="0"/>
              </a:spcBef>
              <a:spcAft>
                <a:spcPts val="0"/>
              </a:spcAft>
              <a:buFontTx/>
              <a:buChar char="-"/>
            </a:pPr>
            <a:r>
              <a:rPr lang="en-US" sz="1600" dirty="0" err="1">
                <a:solidFill>
                  <a:schemeClr val="bg2"/>
                </a:solidFill>
                <a:latin typeface="+mn-lt"/>
                <a:ea typeface="Calibri"/>
                <a:cs typeface="Calibri"/>
                <a:sym typeface="Calibri"/>
              </a:rPr>
              <a:t>Patologia</a:t>
            </a:r>
            <a:r>
              <a:rPr lang="en-US" sz="1600" dirty="0">
                <a:solidFill>
                  <a:schemeClr val="bg2"/>
                </a:solidFill>
                <a:latin typeface="+mn-lt"/>
                <a:ea typeface="Calibri"/>
                <a:cs typeface="Calibri"/>
                <a:sym typeface="Calibri"/>
              </a:rPr>
              <a:t> </a:t>
            </a:r>
            <a:r>
              <a:rPr lang="en-US" sz="1600" dirty="0" err="1">
                <a:solidFill>
                  <a:schemeClr val="bg2"/>
                </a:solidFill>
                <a:latin typeface="+mn-lt"/>
                <a:ea typeface="Calibri"/>
                <a:cs typeface="Calibri"/>
                <a:sym typeface="Calibri"/>
              </a:rPr>
              <a:t>Chirurgica</a:t>
            </a:r>
            <a:endParaRPr lang="en-US" sz="1600" dirty="0">
              <a:solidFill>
                <a:schemeClr val="bg2"/>
              </a:solidFill>
              <a:latin typeface="+mn-lt"/>
            </a:endParaRPr>
          </a:p>
        </p:txBody>
      </p:sp>
      <p:sp>
        <p:nvSpPr>
          <p:cNvPr id="29" name="Google Shape;136;p7">
            <a:extLst>
              <a:ext uri="{FF2B5EF4-FFF2-40B4-BE49-F238E27FC236}">
                <a16:creationId xmlns:a16="http://schemas.microsoft.com/office/drawing/2014/main" id="{90618032-E426-C44A-8436-4E0E09331A2F}"/>
              </a:ext>
            </a:extLst>
          </p:cNvPr>
          <p:cNvSpPr txBox="1"/>
          <p:nvPr/>
        </p:nvSpPr>
        <p:spPr>
          <a:xfrm>
            <a:off x="380239" y="3123353"/>
            <a:ext cx="3742309" cy="584735"/>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bg2"/>
                </a:solidFill>
                <a:latin typeface="+mn-lt"/>
                <a:ea typeface="Calibri"/>
                <a:cs typeface="Calibri"/>
                <a:sym typeface="Calibri"/>
              </a:rPr>
              <a:t>Patologia</a:t>
            </a:r>
            <a:r>
              <a:rPr lang="en-US" sz="1600" b="1" dirty="0">
                <a:solidFill>
                  <a:schemeClr val="bg2"/>
                </a:solidFill>
                <a:latin typeface="+mn-lt"/>
                <a:ea typeface="Calibri"/>
                <a:cs typeface="Calibri"/>
                <a:sym typeface="Calibri"/>
              </a:rPr>
              <a:t> Medico </a:t>
            </a:r>
            <a:r>
              <a:rPr lang="en-US" sz="1600" b="1" dirty="0" err="1">
                <a:solidFill>
                  <a:schemeClr val="bg2"/>
                </a:solidFill>
                <a:latin typeface="+mn-lt"/>
                <a:ea typeface="Calibri"/>
                <a:cs typeface="Calibri"/>
                <a:sym typeface="Calibri"/>
              </a:rPr>
              <a:t>Chirurgica</a:t>
            </a:r>
            <a:r>
              <a:rPr lang="en-US" sz="1600" b="1" dirty="0">
                <a:solidFill>
                  <a:schemeClr val="bg2"/>
                </a:solidFill>
                <a:latin typeface="+mn-lt"/>
                <a:ea typeface="Calibri"/>
                <a:cs typeface="Calibri"/>
                <a:sym typeface="Calibri"/>
              </a:rPr>
              <a:t> 3</a:t>
            </a:r>
          </a:p>
          <a:p>
            <a:pPr marL="285750" marR="0" lvl="0" indent="-285750" algn="l" rtl="0">
              <a:spcBef>
                <a:spcPts val="0"/>
              </a:spcBef>
              <a:spcAft>
                <a:spcPts val="0"/>
              </a:spcAft>
              <a:buFontTx/>
              <a:buChar char="-"/>
            </a:pPr>
            <a:r>
              <a:rPr lang="en-US" sz="1600" dirty="0" err="1">
                <a:solidFill>
                  <a:schemeClr val="bg2"/>
                </a:solidFill>
                <a:latin typeface="+mn-lt"/>
                <a:ea typeface="Calibri"/>
                <a:cs typeface="Calibri"/>
                <a:sym typeface="Calibri"/>
              </a:rPr>
              <a:t>Urologia</a:t>
            </a:r>
            <a:endParaRPr lang="en-US" sz="1600" dirty="0">
              <a:solidFill>
                <a:schemeClr val="bg2"/>
              </a:solidFill>
              <a:latin typeface="+mn-lt"/>
            </a:endParaRPr>
          </a:p>
        </p:txBody>
      </p:sp>
      <p:sp>
        <p:nvSpPr>
          <p:cNvPr id="30" name="CasellaDiTesto 29">
            <a:extLst>
              <a:ext uri="{FF2B5EF4-FFF2-40B4-BE49-F238E27FC236}">
                <a16:creationId xmlns:a16="http://schemas.microsoft.com/office/drawing/2014/main" id="{25E6B730-9D1C-EA4D-A1F8-66F2193ACE23}"/>
              </a:ext>
            </a:extLst>
          </p:cNvPr>
          <p:cNvSpPr txBox="1"/>
          <p:nvPr/>
        </p:nvSpPr>
        <p:spPr>
          <a:xfrm rot="16200000">
            <a:off x="-428842" y="2913452"/>
            <a:ext cx="1230506" cy="370318"/>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latin typeface="+mn-lt"/>
                <a:ea typeface="Calibri"/>
                <a:cs typeface="Calibri"/>
                <a:sym typeface="Calibri"/>
              </a:rPr>
              <a:t>II </a:t>
            </a:r>
            <a:r>
              <a:rPr lang="en-US" sz="1800" dirty="0" err="1">
                <a:solidFill>
                  <a:schemeClr val="bg2"/>
                </a:solidFill>
                <a:latin typeface="+mn-lt"/>
                <a:ea typeface="Calibri"/>
                <a:cs typeface="Calibri"/>
                <a:sym typeface="Calibri"/>
              </a:rPr>
              <a:t>sem</a:t>
            </a:r>
            <a:r>
              <a:rPr lang="en-US" sz="1800" dirty="0">
                <a:solidFill>
                  <a:schemeClr val="bg2"/>
                </a:solidFill>
                <a:latin typeface="+mn-lt"/>
                <a:ea typeface="Calibri"/>
                <a:cs typeface="Calibri"/>
                <a:sym typeface="Calibri"/>
              </a:rPr>
              <a:t> </a:t>
            </a:r>
          </a:p>
        </p:txBody>
      </p:sp>
      <p:sp>
        <p:nvSpPr>
          <p:cNvPr id="31" name="CasellaDiTesto 30">
            <a:extLst>
              <a:ext uri="{FF2B5EF4-FFF2-40B4-BE49-F238E27FC236}">
                <a16:creationId xmlns:a16="http://schemas.microsoft.com/office/drawing/2014/main" id="{AE04F7EC-8458-F743-96F1-AB4665606037}"/>
              </a:ext>
            </a:extLst>
          </p:cNvPr>
          <p:cNvSpPr txBox="1"/>
          <p:nvPr/>
        </p:nvSpPr>
        <p:spPr>
          <a:xfrm>
            <a:off x="372843" y="2154808"/>
            <a:ext cx="3742308" cy="338554"/>
          </a:xfrm>
          <a:prstGeom prst="rect">
            <a:avLst/>
          </a:prstGeom>
          <a:noFill/>
          <a:ln>
            <a:solidFill>
              <a:schemeClr val="bg2"/>
            </a:solidFill>
          </a:ln>
        </p:spPr>
        <p:txBody>
          <a:bodyPr wrap="square">
            <a:spAutoFit/>
          </a:bodyPr>
          <a:lstStyle/>
          <a:p>
            <a:pPr algn="ctr"/>
            <a:r>
              <a:rPr lang="it-IT" sz="1600" b="1" dirty="0">
                <a:solidFill>
                  <a:schemeClr val="bg2"/>
                </a:solidFill>
                <a:latin typeface="+mn-lt"/>
              </a:rPr>
              <a:t>LEZIONI FRONTALI - CONOSCENZE</a:t>
            </a:r>
          </a:p>
        </p:txBody>
      </p:sp>
      <p:sp>
        <p:nvSpPr>
          <p:cNvPr id="41" name="CasellaDiTesto 40">
            <a:extLst>
              <a:ext uri="{FF2B5EF4-FFF2-40B4-BE49-F238E27FC236}">
                <a16:creationId xmlns:a16="http://schemas.microsoft.com/office/drawing/2014/main" id="{813A8931-5D89-2747-BE3B-4096B8A53CA1}"/>
              </a:ext>
            </a:extLst>
          </p:cNvPr>
          <p:cNvSpPr txBox="1"/>
          <p:nvPr/>
        </p:nvSpPr>
        <p:spPr>
          <a:xfrm rot="16200000">
            <a:off x="4889792" y="5023931"/>
            <a:ext cx="1077177" cy="369332"/>
          </a:xfrm>
          <a:prstGeom prst="rect">
            <a:avLst/>
          </a:prstGeom>
          <a:noFill/>
          <a:ln w="3175">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bg2"/>
                </a:solidFill>
                <a:latin typeface="+mn-lt"/>
                <a:ea typeface="Calibri"/>
                <a:cs typeface="Calibri"/>
                <a:sym typeface="Calibri"/>
              </a:rPr>
              <a:t>I - II </a:t>
            </a:r>
            <a:r>
              <a:rPr lang="en-US" sz="1800" dirty="0" err="1">
                <a:solidFill>
                  <a:schemeClr val="bg2"/>
                </a:solidFill>
                <a:latin typeface="+mn-lt"/>
                <a:ea typeface="Calibri"/>
                <a:cs typeface="Calibri"/>
                <a:sym typeface="Calibri"/>
              </a:rPr>
              <a:t>sem</a:t>
            </a:r>
            <a:endParaRPr lang="en-US" sz="1800" dirty="0">
              <a:solidFill>
                <a:schemeClr val="bg2"/>
              </a:solidFill>
              <a:latin typeface="+mn-lt"/>
              <a:ea typeface="Calibri"/>
              <a:cs typeface="Calibri"/>
              <a:sym typeface="Calibri"/>
            </a:endParaRPr>
          </a:p>
        </p:txBody>
      </p:sp>
      <p:sp>
        <p:nvSpPr>
          <p:cNvPr id="42" name="CasellaDiTesto 41">
            <a:extLst>
              <a:ext uri="{FF2B5EF4-FFF2-40B4-BE49-F238E27FC236}">
                <a16:creationId xmlns:a16="http://schemas.microsoft.com/office/drawing/2014/main" id="{4B800FB5-ED4E-5440-BFEB-76C2EC36CB43}"/>
              </a:ext>
            </a:extLst>
          </p:cNvPr>
          <p:cNvSpPr txBox="1"/>
          <p:nvPr/>
        </p:nvSpPr>
        <p:spPr>
          <a:xfrm>
            <a:off x="5598250" y="4346294"/>
            <a:ext cx="5612542" cy="338554"/>
          </a:xfrm>
          <a:prstGeom prst="rect">
            <a:avLst/>
          </a:prstGeom>
          <a:noFill/>
          <a:ln>
            <a:solidFill>
              <a:schemeClr val="bg2"/>
            </a:solidFill>
          </a:ln>
        </p:spPr>
        <p:txBody>
          <a:bodyPr wrap="square">
            <a:spAutoFit/>
          </a:bodyPr>
          <a:lstStyle/>
          <a:p>
            <a:pPr algn="ctr"/>
            <a:r>
              <a:rPr lang="it-IT" sz="1600" b="1" dirty="0">
                <a:solidFill>
                  <a:schemeClr val="bg2"/>
                </a:solidFill>
                <a:latin typeface="+mn-lt"/>
              </a:rPr>
              <a:t>TIROCINIO AREA CHIRURGICA 2 - COMPETENZE</a:t>
            </a:r>
          </a:p>
        </p:txBody>
      </p:sp>
      <p:sp>
        <p:nvSpPr>
          <p:cNvPr id="43" name="Google Shape;161;p8">
            <a:extLst>
              <a:ext uri="{FF2B5EF4-FFF2-40B4-BE49-F238E27FC236}">
                <a16:creationId xmlns:a16="http://schemas.microsoft.com/office/drawing/2014/main" id="{D390A3EA-9461-1143-8EC4-9C7955BF351B}"/>
              </a:ext>
            </a:extLst>
          </p:cNvPr>
          <p:cNvSpPr/>
          <p:nvPr/>
        </p:nvSpPr>
        <p:spPr>
          <a:xfrm>
            <a:off x="5605648" y="4672478"/>
            <a:ext cx="5603377" cy="1061814"/>
          </a:xfrm>
          <a:prstGeom prst="rect">
            <a:avLst/>
          </a:prstGeom>
          <a:no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it-IT" dirty="0">
                <a:solidFill>
                  <a:schemeClr val="bg2"/>
                </a:solidFill>
                <a:latin typeface="+mn-lt"/>
                <a:ea typeface="Calibri"/>
                <a:cs typeface="Calibri"/>
                <a:sym typeface="Calibri"/>
              </a:rPr>
              <a:t>Chirurgia Generale</a:t>
            </a:r>
            <a:endParaRPr i="1" dirty="0">
              <a:solidFill>
                <a:schemeClr val="bg2"/>
              </a:solidFill>
              <a:latin typeface="+mn-lt"/>
              <a:ea typeface="Calibri"/>
              <a:cs typeface="Calibri"/>
              <a:sym typeface="Calibri"/>
            </a:endParaRPr>
          </a:p>
        </p:txBody>
      </p:sp>
      <p:sp>
        <p:nvSpPr>
          <p:cNvPr id="44" name="Google Shape;153;p7">
            <a:extLst>
              <a:ext uri="{FF2B5EF4-FFF2-40B4-BE49-F238E27FC236}">
                <a16:creationId xmlns:a16="http://schemas.microsoft.com/office/drawing/2014/main" id="{E142EE69-5E20-F24C-BEDD-6F38191E3800}"/>
              </a:ext>
            </a:extLst>
          </p:cNvPr>
          <p:cNvSpPr txBox="1"/>
          <p:nvPr/>
        </p:nvSpPr>
        <p:spPr>
          <a:xfrm>
            <a:off x="9946001" y="4651939"/>
            <a:ext cx="1284999"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bg2"/>
                </a:solidFill>
                <a:latin typeface="+mn-lt"/>
                <a:ea typeface="Calibri"/>
                <a:cs typeface="Calibri"/>
                <a:sym typeface="Calibri"/>
              </a:rPr>
              <a:t>REPARTI</a:t>
            </a:r>
            <a:endParaRPr dirty="0">
              <a:solidFill>
                <a:schemeClr val="bg2"/>
              </a:solidFill>
              <a:latin typeface="+mn-lt"/>
            </a:endParaRPr>
          </a:p>
        </p:txBody>
      </p:sp>
      <p:sp>
        <p:nvSpPr>
          <p:cNvPr id="45" name="Google Shape;152;p7">
            <a:extLst>
              <a:ext uri="{FF2B5EF4-FFF2-40B4-BE49-F238E27FC236}">
                <a16:creationId xmlns:a16="http://schemas.microsoft.com/office/drawing/2014/main" id="{0420C981-03CE-8D4B-819E-21E401338A18}"/>
              </a:ext>
            </a:extLst>
          </p:cNvPr>
          <p:cNvSpPr txBox="1"/>
          <p:nvPr/>
        </p:nvSpPr>
        <p:spPr>
          <a:xfrm>
            <a:off x="9946001" y="5423294"/>
            <a:ext cx="1292397"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bg2"/>
                </a:solidFill>
                <a:latin typeface="+mn-lt"/>
                <a:ea typeface="Calibri"/>
                <a:cs typeface="Calibri"/>
                <a:sym typeface="Calibri"/>
              </a:rPr>
              <a:t>4 </a:t>
            </a:r>
            <a:r>
              <a:rPr lang="en-US" sz="1400" dirty="0" err="1">
                <a:solidFill>
                  <a:schemeClr val="bg2"/>
                </a:solidFill>
                <a:latin typeface="+mn-lt"/>
                <a:ea typeface="Calibri"/>
                <a:cs typeface="Calibri"/>
                <a:sym typeface="Calibri"/>
              </a:rPr>
              <a:t>settimane</a:t>
            </a:r>
            <a:endParaRPr dirty="0">
              <a:solidFill>
                <a:schemeClr val="bg2"/>
              </a:solidFill>
              <a:latin typeface="+mn-lt"/>
            </a:endParaRPr>
          </a:p>
        </p:txBody>
      </p:sp>
      <p:cxnSp>
        <p:nvCxnSpPr>
          <p:cNvPr id="10" name="Connettore 1 9">
            <a:extLst>
              <a:ext uri="{FF2B5EF4-FFF2-40B4-BE49-F238E27FC236}">
                <a16:creationId xmlns:a16="http://schemas.microsoft.com/office/drawing/2014/main" id="{C075D510-C75A-8548-AC75-1357814A8FF6}"/>
              </a:ext>
            </a:extLst>
          </p:cNvPr>
          <p:cNvCxnSpPr>
            <a:cxnSpLocks/>
          </p:cNvCxnSpPr>
          <p:nvPr/>
        </p:nvCxnSpPr>
        <p:spPr>
          <a:xfrm>
            <a:off x="2510725" y="3708088"/>
            <a:ext cx="0" cy="1477649"/>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6078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ttangolo 65">
            <a:extLst>
              <a:ext uri="{FF2B5EF4-FFF2-40B4-BE49-F238E27FC236}">
                <a16:creationId xmlns:a16="http://schemas.microsoft.com/office/drawing/2014/main" id="{09339F65-C93D-7A44-B6A6-D57D4CEB05BE}"/>
              </a:ext>
            </a:extLst>
          </p:cNvPr>
          <p:cNvSpPr/>
          <p:nvPr/>
        </p:nvSpPr>
        <p:spPr>
          <a:xfrm>
            <a:off x="-2518" y="3895404"/>
            <a:ext cx="12192001" cy="2962596"/>
          </a:xfrm>
          <a:prstGeom prst="rect">
            <a:avLst/>
          </a:prstGeom>
          <a:solidFill>
            <a:schemeClr val="accent4">
              <a:lumMod val="20000"/>
              <a:lumOff val="8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2"/>
              </a:solidFill>
            </a:endParaRPr>
          </a:p>
        </p:txBody>
      </p:sp>
      <p:sp>
        <p:nvSpPr>
          <p:cNvPr id="46" name="Rettangolo 45">
            <a:extLst>
              <a:ext uri="{FF2B5EF4-FFF2-40B4-BE49-F238E27FC236}">
                <a16:creationId xmlns:a16="http://schemas.microsoft.com/office/drawing/2014/main" id="{773D3152-771C-CB43-B8EC-96AE6F696EEA}"/>
              </a:ext>
            </a:extLst>
          </p:cNvPr>
          <p:cNvSpPr/>
          <p:nvPr/>
        </p:nvSpPr>
        <p:spPr>
          <a:xfrm>
            <a:off x="-2517" y="-8188"/>
            <a:ext cx="12192001" cy="3880372"/>
          </a:xfrm>
          <a:prstGeom prst="rect">
            <a:avLst/>
          </a:prstGeom>
          <a:solidFill>
            <a:schemeClr val="accent6">
              <a:lumMod val="20000"/>
              <a:lumOff val="80000"/>
              <a:alpha val="45882"/>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2"/>
              </a:solidFill>
            </a:endParaRPr>
          </a:p>
        </p:txBody>
      </p:sp>
      <p:sp>
        <p:nvSpPr>
          <p:cNvPr id="32" name="CasellaDiTesto 31">
            <a:extLst>
              <a:ext uri="{FF2B5EF4-FFF2-40B4-BE49-F238E27FC236}">
                <a16:creationId xmlns:a16="http://schemas.microsoft.com/office/drawing/2014/main" id="{4CABC6CD-0F01-AD4E-8111-8EEE7C91BA99}"/>
              </a:ext>
            </a:extLst>
          </p:cNvPr>
          <p:cNvSpPr txBox="1"/>
          <p:nvPr/>
        </p:nvSpPr>
        <p:spPr>
          <a:xfrm>
            <a:off x="-39743" y="-72431"/>
            <a:ext cx="1154483" cy="400110"/>
          </a:xfrm>
          <a:prstGeom prst="rect">
            <a:avLst/>
          </a:prstGeom>
          <a:noFill/>
        </p:spPr>
        <p:txBody>
          <a:bodyPr wrap="none" rtlCol="0">
            <a:spAutoFit/>
          </a:bodyPr>
          <a:lstStyle/>
          <a:p>
            <a:r>
              <a:rPr lang="it-IT" sz="2000" b="1" dirty="0">
                <a:solidFill>
                  <a:schemeClr val="bg2"/>
                </a:solidFill>
              </a:rPr>
              <a:t>5 ANNO</a:t>
            </a:r>
          </a:p>
        </p:txBody>
      </p:sp>
      <p:sp>
        <p:nvSpPr>
          <p:cNvPr id="16" name="Google Shape;136;p7">
            <a:extLst>
              <a:ext uri="{FF2B5EF4-FFF2-40B4-BE49-F238E27FC236}">
                <a16:creationId xmlns:a16="http://schemas.microsoft.com/office/drawing/2014/main" id="{5F21E9CC-F8E5-164F-8F8B-E0A3F704FD59}"/>
              </a:ext>
            </a:extLst>
          </p:cNvPr>
          <p:cNvSpPr txBox="1"/>
          <p:nvPr/>
        </p:nvSpPr>
        <p:spPr>
          <a:xfrm>
            <a:off x="380240" y="702518"/>
            <a:ext cx="4034192" cy="1569620"/>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dk2"/>
                </a:solidFill>
                <a:ea typeface="Calibri"/>
                <a:cs typeface="Calibri"/>
                <a:sym typeface="Calibri"/>
              </a:rPr>
              <a:t>Specialità</a:t>
            </a:r>
            <a:r>
              <a:rPr lang="en-US" sz="1600" b="1" dirty="0">
                <a:solidFill>
                  <a:schemeClr val="dk2"/>
                </a:solidFill>
                <a:ea typeface="Calibri"/>
                <a:cs typeface="Calibri"/>
                <a:sym typeface="Calibri"/>
              </a:rPr>
              <a:t> Medico </a:t>
            </a:r>
            <a:r>
              <a:rPr lang="en-US" sz="1600" b="1" dirty="0" err="1">
                <a:solidFill>
                  <a:schemeClr val="dk2"/>
                </a:solidFill>
                <a:ea typeface="Calibri"/>
                <a:cs typeface="Calibri"/>
                <a:sym typeface="Calibri"/>
              </a:rPr>
              <a:t>Chirurgiche</a:t>
            </a:r>
            <a:endParaRPr lang="en-US" sz="1600" b="1" dirty="0">
              <a:solidFill>
                <a:schemeClr val="dk2"/>
              </a:solidFill>
              <a:ea typeface="Calibri"/>
              <a:cs typeface="Calibri"/>
              <a:sym typeface="Calibri"/>
            </a:endParaRPr>
          </a:p>
          <a:p>
            <a:pPr marL="136525" marR="0" lvl="0" indent="-136525" algn="l" rtl="0">
              <a:spcBef>
                <a:spcPts val="0"/>
              </a:spcBef>
              <a:spcAft>
                <a:spcPts val="0"/>
              </a:spcAft>
              <a:buFontTx/>
              <a:buChar char="-"/>
            </a:pPr>
            <a:r>
              <a:rPr lang="en-US" sz="1600" dirty="0" err="1">
                <a:solidFill>
                  <a:schemeClr val="dk2"/>
                </a:solidFill>
                <a:ea typeface="Calibri"/>
                <a:cs typeface="Calibri"/>
                <a:sym typeface="Calibri"/>
              </a:rPr>
              <a:t>Otorinolaringoiatria</a:t>
            </a:r>
            <a:endParaRPr lang="en-US" sz="1600" dirty="0">
              <a:solidFill>
                <a:schemeClr val="dk2"/>
              </a:solidFill>
              <a:ea typeface="Calibri"/>
              <a:cs typeface="Calibri"/>
              <a:sym typeface="Calibri"/>
            </a:endParaRPr>
          </a:p>
          <a:p>
            <a:pPr marL="136525" marR="0" lvl="0" indent="-136525" algn="l" rtl="0">
              <a:spcBef>
                <a:spcPts val="0"/>
              </a:spcBef>
              <a:spcAft>
                <a:spcPts val="0"/>
              </a:spcAft>
              <a:buFontTx/>
              <a:buChar char="-"/>
            </a:pPr>
            <a:r>
              <a:rPr lang="en-US" sz="1600" dirty="0" err="1">
                <a:solidFill>
                  <a:schemeClr val="dk2"/>
                </a:solidFill>
                <a:ea typeface="Calibri"/>
                <a:cs typeface="Calibri"/>
                <a:sym typeface="Calibri"/>
              </a:rPr>
              <a:t>Malattie</a:t>
            </a:r>
            <a:r>
              <a:rPr lang="en-US" sz="1600" dirty="0">
                <a:solidFill>
                  <a:schemeClr val="dk2"/>
                </a:solidFill>
                <a:ea typeface="Calibri"/>
                <a:cs typeface="Calibri"/>
                <a:sym typeface="Calibri"/>
              </a:rPr>
              <a:t> dell’ </a:t>
            </a:r>
            <a:r>
              <a:rPr lang="en-US" sz="1600" dirty="0" err="1">
                <a:solidFill>
                  <a:schemeClr val="dk2"/>
                </a:solidFill>
                <a:ea typeface="Calibri"/>
                <a:cs typeface="Calibri"/>
                <a:sym typeface="Calibri"/>
              </a:rPr>
              <a:t>apparato</a:t>
            </a:r>
            <a:r>
              <a:rPr lang="en-US" sz="1600" dirty="0">
                <a:solidFill>
                  <a:schemeClr val="dk2"/>
                </a:solidFill>
                <a:ea typeface="Calibri"/>
                <a:cs typeface="Calibri"/>
                <a:sym typeface="Calibri"/>
              </a:rPr>
              <a:t> </a:t>
            </a:r>
            <a:r>
              <a:rPr lang="en-US" sz="1600" dirty="0" err="1">
                <a:solidFill>
                  <a:schemeClr val="dk2"/>
                </a:solidFill>
                <a:ea typeface="Calibri"/>
                <a:cs typeface="Calibri"/>
                <a:sym typeface="Calibri"/>
              </a:rPr>
              <a:t>visivo</a:t>
            </a:r>
            <a:endParaRPr lang="en-US" sz="1600" dirty="0">
              <a:solidFill>
                <a:schemeClr val="dk2"/>
              </a:solidFill>
              <a:ea typeface="Calibri"/>
              <a:cs typeface="Calibri"/>
              <a:sym typeface="Calibri"/>
            </a:endParaRPr>
          </a:p>
          <a:p>
            <a:pPr marL="136525" marR="0" lvl="0" indent="-136525" algn="l" rtl="0">
              <a:spcBef>
                <a:spcPts val="0"/>
              </a:spcBef>
              <a:spcAft>
                <a:spcPts val="0"/>
              </a:spcAft>
              <a:buFontTx/>
              <a:buChar char="-"/>
            </a:pPr>
            <a:r>
              <a:rPr lang="en-US" sz="1600" dirty="0" err="1">
                <a:solidFill>
                  <a:schemeClr val="dk2"/>
                </a:solidFill>
                <a:ea typeface="Calibri"/>
                <a:cs typeface="Calibri"/>
                <a:sym typeface="Calibri"/>
              </a:rPr>
              <a:t>Chirurgia</a:t>
            </a:r>
            <a:r>
              <a:rPr lang="en-US" sz="1600" dirty="0">
                <a:solidFill>
                  <a:schemeClr val="dk2"/>
                </a:solidFill>
                <a:ea typeface="Calibri"/>
                <a:cs typeface="Calibri"/>
                <a:sym typeface="Calibri"/>
              </a:rPr>
              <a:t> </a:t>
            </a:r>
            <a:r>
              <a:rPr lang="en-US" sz="1600" dirty="0" err="1">
                <a:solidFill>
                  <a:schemeClr val="dk2"/>
                </a:solidFill>
                <a:ea typeface="Calibri"/>
                <a:cs typeface="Calibri"/>
                <a:sym typeface="Calibri"/>
              </a:rPr>
              <a:t>maxillo</a:t>
            </a:r>
            <a:r>
              <a:rPr lang="en-US" sz="1600" dirty="0">
                <a:solidFill>
                  <a:schemeClr val="dk2"/>
                </a:solidFill>
                <a:ea typeface="Calibri"/>
                <a:cs typeface="Calibri"/>
                <a:sym typeface="Calibri"/>
              </a:rPr>
              <a:t> </a:t>
            </a:r>
            <a:r>
              <a:rPr lang="en-US" sz="1600" dirty="0" err="1">
                <a:solidFill>
                  <a:schemeClr val="dk2"/>
                </a:solidFill>
                <a:ea typeface="Calibri"/>
                <a:cs typeface="Calibri"/>
                <a:sym typeface="Calibri"/>
              </a:rPr>
              <a:t>facciale</a:t>
            </a:r>
            <a:r>
              <a:rPr lang="en-US" sz="1600" dirty="0">
                <a:solidFill>
                  <a:schemeClr val="dk2"/>
                </a:solidFill>
                <a:ea typeface="Calibri"/>
                <a:cs typeface="Calibri"/>
                <a:sym typeface="Calibri"/>
              </a:rPr>
              <a:t> e </a:t>
            </a:r>
            <a:r>
              <a:rPr lang="en-US" sz="1600" dirty="0" err="1">
                <a:solidFill>
                  <a:schemeClr val="dk2"/>
                </a:solidFill>
                <a:ea typeface="Calibri"/>
                <a:cs typeface="Calibri"/>
                <a:sym typeface="Calibri"/>
              </a:rPr>
              <a:t>Chirurgia</a:t>
            </a:r>
            <a:r>
              <a:rPr lang="en-US" sz="1600" dirty="0">
                <a:solidFill>
                  <a:schemeClr val="dk2"/>
                </a:solidFill>
                <a:ea typeface="Calibri"/>
                <a:cs typeface="Calibri"/>
                <a:sym typeface="Calibri"/>
              </a:rPr>
              <a:t> </a:t>
            </a:r>
            <a:r>
              <a:rPr lang="en-US" sz="1600" dirty="0" err="1">
                <a:solidFill>
                  <a:schemeClr val="dk2"/>
                </a:solidFill>
                <a:ea typeface="Calibri"/>
                <a:cs typeface="Calibri"/>
                <a:sym typeface="Calibri"/>
              </a:rPr>
              <a:t>Plastica</a:t>
            </a:r>
            <a:r>
              <a:rPr lang="en-US" sz="1600" dirty="0">
                <a:solidFill>
                  <a:schemeClr val="dk2"/>
                </a:solidFill>
                <a:ea typeface="Calibri"/>
                <a:cs typeface="Calibri"/>
                <a:sym typeface="Calibri"/>
              </a:rPr>
              <a:t> </a:t>
            </a:r>
          </a:p>
          <a:p>
            <a:pPr marL="136525" marR="0" lvl="0" indent="-136525" algn="l" rtl="0">
              <a:spcBef>
                <a:spcPts val="0"/>
              </a:spcBef>
              <a:spcAft>
                <a:spcPts val="0"/>
              </a:spcAft>
              <a:buFontTx/>
              <a:buChar char="-"/>
            </a:pPr>
            <a:r>
              <a:rPr lang="en-US" sz="1600" dirty="0" err="1">
                <a:solidFill>
                  <a:schemeClr val="dk2"/>
                </a:solidFill>
                <a:ea typeface="Calibri"/>
                <a:cs typeface="Calibri"/>
                <a:sym typeface="Calibri"/>
              </a:rPr>
              <a:t>Malattie</a:t>
            </a:r>
            <a:r>
              <a:rPr lang="en-US" sz="1600" dirty="0">
                <a:solidFill>
                  <a:schemeClr val="dk2"/>
                </a:solidFill>
                <a:ea typeface="Calibri"/>
                <a:cs typeface="Calibri"/>
                <a:sym typeface="Calibri"/>
              </a:rPr>
              <a:t> </a:t>
            </a:r>
            <a:r>
              <a:rPr lang="en-US" sz="1600" dirty="0" err="1">
                <a:solidFill>
                  <a:schemeClr val="dk2"/>
                </a:solidFill>
                <a:ea typeface="Calibri"/>
                <a:cs typeface="Calibri"/>
                <a:sym typeface="Calibri"/>
              </a:rPr>
              <a:t>Odintostomatologiche</a:t>
            </a:r>
            <a:endParaRPr lang="en-US" sz="1600" dirty="0">
              <a:solidFill>
                <a:schemeClr val="dk2"/>
              </a:solidFill>
              <a:ea typeface="Calibri"/>
              <a:cs typeface="Calibri"/>
              <a:sym typeface="Calibri"/>
            </a:endParaRPr>
          </a:p>
        </p:txBody>
      </p:sp>
      <p:sp>
        <p:nvSpPr>
          <p:cNvPr id="20" name="CasellaDiTesto 19">
            <a:extLst>
              <a:ext uri="{FF2B5EF4-FFF2-40B4-BE49-F238E27FC236}">
                <a16:creationId xmlns:a16="http://schemas.microsoft.com/office/drawing/2014/main" id="{1874A58E-180E-3840-986E-6FE341D3BDFF}"/>
              </a:ext>
            </a:extLst>
          </p:cNvPr>
          <p:cNvSpPr txBox="1"/>
          <p:nvPr/>
        </p:nvSpPr>
        <p:spPr>
          <a:xfrm rot="16200000">
            <a:off x="-771307" y="1487839"/>
            <a:ext cx="1951987" cy="372058"/>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a:t>
            </a:r>
            <a:r>
              <a:rPr lang="en-US" sz="15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35" name="CasellaDiTesto 34">
            <a:extLst>
              <a:ext uri="{FF2B5EF4-FFF2-40B4-BE49-F238E27FC236}">
                <a16:creationId xmlns:a16="http://schemas.microsoft.com/office/drawing/2014/main" id="{7DF43071-55E7-A84B-999C-56402B3743B6}"/>
              </a:ext>
            </a:extLst>
          </p:cNvPr>
          <p:cNvSpPr txBox="1"/>
          <p:nvPr/>
        </p:nvSpPr>
        <p:spPr>
          <a:xfrm>
            <a:off x="380240" y="327680"/>
            <a:ext cx="4021279" cy="338554"/>
          </a:xfrm>
          <a:prstGeom prst="rect">
            <a:avLst/>
          </a:prstGeom>
          <a:noFill/>
          <a:ln>
            <a:solidFill>
              <a:schemeClr val="bg2"/>
            </a:solidFill>
          </a:ln>
        </p:spPr>
        <p:txBody>
          <a:bodyPr wrap="square">
            <a:spAutoFit/>
          </a:bodyPr>
          <a:lstStyle/>
          <a:p>
            <a:pPr algn="ctr"/>
            <a:r>
              <a:rPr lang="it-IT" sz="1600" b="1" dirty="0">
                <a:solidFill>
                  <a:schemeClr val="bg2"/>
                </a:solidFill>
              </a:rPr>
              <a:t>LEZIONI FRONTALI - CONOSCENZE</a:t>
            </a:r>
          </a:p>
        </p:txBody>
      </p:sp>
      <p:sp>
        <p:nvSpPr>
          <p:cNvPr id="51" name="CasellaDiTesto 50">
            <a:extLst>
              <a:ext uri="{FF2B5EF4-FFF2-40B4-BE49-F238E27FC236}">
                <a16:creationId xmlns:a16="http://schemas.microsoft.com/office/drawing/2014/main" id="{9B335898-A263-A548-98A7-86C9BC488916}"/>
              </a:ext>
            </a:extLst>
          </p:cNvPr>
          <p:cNvSpPr txBox="1"/>
          <p:nvPr/>
        </p:nvSpPr>
        <p:spPr>
          <a:xfrm>
            <a:off x="-31584" y="3883332"/>
            <a:ext cx="1154483" cy="400110"/>
          </a:xfrm>
          <a:prstGeom prst="rect">
            <a:avLst/>
          </a:prstGeom>
          <a:noFill/>
        </p:spPr>
        <p:txBody>
          <a:bodyPr wrap="none" rtlCol="0">
            <a:spAutoFit/>
          </a:bodyPr>
          <a:lstStyle/>
          <a:p>
            <a:r>
              <a:rPr lang="it-IT" sz="2000" b="1" dirty="0">
                <a:solidFill>
                  <a:schemeClr val="bg2"/>
                </a:solidFill>
              </a:rPr>
              <a:t>6 ANNO</a:t>
            </a:r>
          </a:p>
        </p:txBody>
      </p:sp>
      <p:sp>
        <p:nvSpPr>
          <p:cNvPr id="34" name="Google Shape;136;p7">
            <a:extLst>
              <a:ext uri="{FF2B5EF4-FFF2-40B4-BE49-F238E27FC236}">
                <a16:creationId xmlns:a16="http://schemas.microsoft.com/office/drawing/2014/main" id="{830A159B-D2BB-554A-8B4C-6040FDAFCFA5}"/>
              </a:ext>
            </a:extLst>
          </p:cNvPr>
          <p:cNvSpPr txBox="1"/>
          <p:nvPr/>
        </p:nvSpPr>
        <p:spPr>
          <a:xfrm>
            <a:off x="393647" y="4587352"/>
            <a:ext cx="4085570" cy="1323399"/>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bg2"/>
                </a:solidFill>
                <a:ea typeface="Calibri"/>
                <a:cs typeface="Calibri"/>
                <a:sym typeface="Calibri"/>
              </a:rPr>
              <a:t>Clinica</a:t>
            </a:r>
            <a:r>
              <a:rPr lang="en-US" sz="1600" b="1" dirty="0">
                <a:solidFill>
                  <a:schemeClr val="bg2"/>
                </a:solidFill>
                <a:ea typeface="Calibri"/>
                <a:cs typeface="Calibri"/>
                <a:sym typeface="Calibri"/>
              </a:rPr>
              <a:t> </a:t>
            </a:r>
            <a:r>
              <a:rPr lang="en-US" sz="1600" b="1" dirty="0" err="1">
                <a:solidFill>
                  <a:schemeClr val="bg2"/>
                </a:solidFill>
                <a:ea typeface="Calibri"/>
                <a:cs typeface="Calibri"/>
                <a:sym typeface="Calibri"/>
              </a:rPr>
              <a:t>Chirurgica</a:t>
            </a:r>
            <a:endParaRPr lang="en-US" sz="1600" b="1" dirty="0">
              <a:solidFill>
                <a:schemeClr val="bg2"/>
              </a:solidFill>
              <a:ea typeface="Calibri"/>
              <a:cs typeface="Calibri"/>
              <a:sym typeface="Calibri"/>
            </a:endParaRPr>
          </a:p>
          <a:p>
            <a:pPr marL="285750" marR="0" lvl="0" indent="-285750" algn="l" rtl="0">
              <a:spcBef>
                <a:spcPts val="0"/>
              </a:spcBef>
              <a:spcAft>
                <a:spcPts val="0"/>
              </a:spcAft>
              <a:buFontTx/>
              <a:buChar char="-"/>
            </a:pPr>
            <a:r>
              <a:rPr lang="en-US" sz="1600" dirty="0" err="1">
                <a:solidFill>
                  <a:schemeClr val="bg2"/>
                </a:solidFill>
                <a:latin typeface="Calibri"/>
                <a:ea typeface="Calibri"/>
                <a:cs typeface="Calibri"/>
                <a:sym typeface="Calibri"/>
              </a:rPr>
              <a:t>Chirurgia</a:t>
            </a:r>
            <a:r>
              <a:rPr lang="en-US" sz="1600" dirty="0">
                <a:solidFill>
                  <a:schemeClr val="bg2"/>
                </a:solidFill>
                <a:latin typeface="Calibri"/>
                <a:ea typeface="Calibri"/>
                <a:cs typeface="Calibri"/>
                <a:sym typeface="Calibri"/>
              </a:rPr>
              <a:t> </a:t>
            </a:r>
            <a:r>
              <a:rPr lang="en-US" sz="1600" dirty="0" err="1">
                <a:solidFill>
                  <a:schemeClr val="bg2"/>
                </a:solidFill>
                <a:latin typeface="Calibri"/>
                <a:ea typeface="Calibri"/>
                <a:cs typeface="Calibri"/>
                <a:sym typeface="Calibri"/>
              </a:rPr>
              <a:t>Generale</a:t>
            </a:r>
            <a:endParaRPr lang="en-US" sz="1600" dirty="0">
              <a:solidFill>
                <a:schemeClr val="bg2"/>
              </a:solidFill>
              <a:latin typeface="Calibri"/>
              <a:ea typeface="Calibri"/>
              <a:cs typeface="Calibri"/>
              <a:sym typeface="Calibri"/>
            </a:endParaRPr>
          </a:p>
          <a:p>
            <a:pPr marL="285750" marR="0" lvl="0" indent="-285750" algn="l" rtl="0">
              <a:spcBef>
                <a:spcPts val="0"/>
              </a:spcBef>
              <a:spcAft>
                <a:spcPts val="0"/>
              </a:spcAft>
              <a:buFontTx/>
              <a:buChar char="-"/>
            </a:pPr>
            <a:r>
              <a:rPr lang="en-US" sz="1600" dirty="0" err="1">
                <a:solidFill>
                  <a:schemeClr val="bg2"/>
                </a:solidFill>
                <a:latin typeface="Calibri"/>
                <a:ea typeface="Calibri"/>
                <a:cs typeface="Calibri"/>
                <a:sym typeface="Calibri"/>
              </a:rPr>
              <a:t>Cadiochirurgia</a:t>
            </a:r>
            <a:endParaRPr lang="en-US" sz="1600" dirty="0">
              <a:solidFill>
                <a:schemeClr val="bg2"/>
              </a:solidFill>
              <a:latin typeface="Calibri"/>
              <a:ea typeface="Calibri"/>
              <a:cs typeface="Calibri"/>
              <a:sym typeface="Calibri"/>
            </a:endParaRPr>
          </a:p>
          <a:p>
            <a:pPr marL="285750" marR="0" lvl="0" indent="-285750" algn="l" rtl="0">
              <a:spcBef>
                <a:spcPts val="0"/>
              </a:spcBef>
              <a:spcAft>
                <a:spcPts val="0"/>
              </a:spcAft>
              <a:buFontTx/>
              <a:buChar char="-"/>
            </a:pPr>
            <a:r>
              <a:rPr lang="en-US" sz="1600" dirty="0" err="1">
                <a:solidFill>
                  <a:schemeClr val="bg2"/>
                </a:solidFill>
                <a:latin typeface="Calibri"/>
                <a:ea typeface="Calibri"/>
                <a:cs typeface="Calibri"/>
                <a:sym typeface="Calibri"/>
              </a:rPr>
              <a:t>Chirurgia</a:t>
            </a:r>
            <a:r>
              <a:rPr lang="en-US" sz="1600" dirty="0">
                <a:solidFill>
                  <a:schemeClr val="bg2"/>
                </a:solidFill>
                <a:latin typeface="Calibri"/>
                <a:ea typeface="Calibri"/>
                <a:cs typeface="Calibri"/>
                <a:sym typeface="Calibri"/>
              </a:rPr>
              <a:t> </a:t>
            </a:r>
            <a:r>
              <a:rPr lang="en-US" sz="1600" dirty="0" err="1">
                <a:solidFill>
                  <a:schemeClr val="bg2"/>
                </a:solidFill>
                <a:latin typeface="Calibri"/>
                <a:ea typeface="Calibri"/>
                <a:cs typeface="Calibri"/>
                <a:sym typeface="Calibri"/>
              </a:rPr>
              <a:t>Vascolare</a:t>
            </a:r>
            <a:endParaRPr lang="en-US" sz="1600" dirty="0">
              <a:solidFill>
                <a:schemeClr val="bg2"/>
              </a:solidFill>
              <a:latin typeface="Calibri"/>
              <a:ea typeface="Calibri"/>
              <a:cs typeface="Calibri"/>
              <a:sym typeface="Calibri"/>
            </a:endParaRPr>
          </a:p>
          <a:p>
            <a:pPr marL="285750" marR="0" lvl="0" indent="-285750" algn="l" rtl="0">
              <a:spcBef>
                <a:spcPts val="0"/>
              </a:spcBef>
              <a:spcAft>
                <a:spcPts val="0"/>
              </a:spcAft>
              <a:buFontTx/>
              <a:buChar char="-"/>
            </a:pPr>
            <a:r>
              <a:rPr lang="en-US" sz="1600" dirty="0" err="1">
                <a:solidFill>
                  <a:schemeClr val="bg2"/>
                </a:solidFill>
                <a:latin typeface="Calibri"/>
                <a:ea typeface="Calibri"/>
                <a:cs typeface="Calibri"/>
                <a:sym typeface="Calibri"/>
              </a:rPr>
              <a:t>Oncologia</a:t>
            </a:r>
            <a:r>
              <a:rPr lang="en-US" sz="1600" dirty="0">
                <a:solidFill>
                  <a:schemeClr val="bg2"/>
                </a:solidFill>
                <a:latin typeface="Calibri"/>
                <a:ea typeface="Calibri"/>
                <a:cs typeface="Calibri"/>
                <a:sym typeface="Calibri"/>
              </a:rPr>
              <a:t> </a:t>
            </a:r>
            <a:r>
              <a:rPr lang="en-US" sz="1600" dirty="0" err="1">
                <a:solidFill>
                  <a:schemeClr val="bg2"/>
                </a:solidFill>
                <a:latin typeface="Calibri"/>
                <a:ea typeface="Calibri"/>
                <a:cs typeface="Calibri"/>
                <a:sym typeface="Calibri"/>
              </a:rPr>
              <a:t>Chiirurgica</a:t>
            </a:r>
            <a:endParaRPr lang="en-US" sz="1600" dirty="0">
              <a:solidFill>
                <a:schemeClr val="bg2"/>
              </a:solidFill>
              <a:latin typeface="Calibri"/>
              <a:ea typeface="Calibri"/>
              <a:cs typeface="Calibri"/>
              <a:sym typeface="Calibri"/>
            </a:endParaRPr>
          </a:p>
        </p:txBody>
      </p:sp>
      <p:sp>
        <p:nvSpPr>
          <p:cNvPr id="40" name="CasellaDiTesto 39">
            <a:extLst>
              <a:ext uri="{FF2B5EF4-FFF2-40B4-BE49-F238E27FC236}">
                <a16:creationId xmlns:a16="http://schemas.microsoft.com/office/drawing/2014/main" id="{983932F5-2001-DF41-A1DA-4AACCF0E84E2}"/>
              </a:ext>
            </a:extLst>
          </p:cNvPr>
          <p:cNvSpPr txBox="1"/>
          <p:nvPr/>
        </p:nvSpPr>
        <p:spPr>
          <a:xfrm rot="16200000">
            <a:off x="-769295" y="5372600"/>
            <a:ext cx="1946108" cy="369332"/>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50" name="CasellaDiTesto 49">
            <a:extLst>
              <a:ext uri="{FF2B5EF4-FFF2-40B4-BE49-F238E27FC236}">
                <a16:creationId xmlns:a16="http://schemas.microsoft.com/office/drawing/2014/main" id="{EEF75004-F763-4C49-BA60-906A0F52C9D1}"/>
              </a:ext>
            </a:extLst>
          </p:cNvPr>
          <p:cNvSpPr txBox="1"/>
          <p:nvPr/>
        </p:nvSpPr>
        <p:spPr>
          <a:xfrm>
            <a:off x="393647" y="4235241"/>
            <a:ext cx="4085569" cy="338554"/>
          </a:xfrm>
          <a:prstGeom prst="rect">
            <a:avLst/>
          </a:prstGeom>
          <a:noFill/>
          <a:ln>
            <a:solidFill>
              <a:schemeClr val="bg2"/>
            </a:solidFill>
          </a:ln>
        </p:spPr>
        <p:txBody>
          <a:bodyPr wrap="square">
            <a:spAutoFit/>
          </a:bodyPr>
          <a:lstStyle/>
          <a:p>
            <a:pPr algn="ctr"/>
            <a:r>
              <a:rPr lang="it-IT" sz="1600" b="1" dirty="0">
                <a:solidFill>
                  <a:schemeClr val="bg2"/>
                </a:solidFill>
              </a:rPr>
              <a:t>LEZIONI FRONTALI - CONOSCENZE</a:t>
            </a:r>
          </a:p>
        </p:txBody>
      </p:sp>
      <p:sp>
        <p:nvSpPr>
          <p:cNvPr id="22" name="CasellaDiTesto 21">
            <a:extLst>
              <a:ext uri="{FF2B5EF4-FFF2-40B4-BE49-F238E27FC236}">
                <a16:creationId xmlns:a16="http://schemas.microsoft.com/office/drawing/2014/main" id="{D84E4A9A-4854-3840-8EB8-7100D281249E}"/>
              </a:ext>
            </a:extLst>
          </p:cNvPr>
          <p:cNvSpPr txBox="1"/>
          <p:nvPr/>
        </p:nvSpPr>
        <p:spPr>
          <a:xfrm rot="16200000">
            <a:off x="3933940" y="1837318"/>
            <a:ext cx="2741804" cy="369332"/>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 II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36" name="CasellaDiTesto 35">
            <a:extLst>
              <a:ext uri="{FF2B5EF4-FFF2-40B4-BE49-F238E27FC236}">
                <a16:creationId xmlns:a16="http://schemas.microsoft.com/office/drawing/2014/main" id="{56BB54F7-04DE-4346-8219-27EDFF59BA8E}"/>
              </a:ext>
            </a:extLst>
          </p:cNvPr>
          <p:cNvSpPr txBox="1"/>
          <p:nvPr/>
        </p:nvSpPr>
        <p:spPr>
          <a:xfrm>
            <a:off x="5512717" y="327679"/>
            <a:ext cx="5068197" cy="338554"/>
          </a:xfrm>
          <a:prstGeom prst="rect">
            <a:avLst/>
          </a:prstGeom>
          <a:noFill/>
          <a:ln>
            <a:solidFill>
              <a:schemeClr val="bg2"/>
            </a:solidFill>
          </a:ln>
        </p:spPr>
        <p:txBody>
          <a:bodyPr wrap="square">
            <a:spAutoFit/>
          </a:bodyPr>
          <a:lstStyle/>
          <a:p>
            <a:pPr algn="ctr"/>
            <a:r>
              <a:rPr lang="it-IT" sz="1600" b="1" dirty="0">
                <a:solidFill>
                  <a:schemeClr val="bg2"/>
                </a:solidFill>
              </a:rPr>
              <a:t>TIROCINIO AREA CHIRURGICA 3 - COMPETENZE</a:t>
            </a:r>
          </a:p>
        </p:txBody>
      </p:sp>
      <p:sp>
        <p:nvSpPr>
          <p:cNvPr id="52" name="Google Shape;161;p8">
            <a:extLst>
              <a:ext uri="{FF2B5EF4-FFF2-40B4-BE49-F238E27FC236}">
                <a16:creationId xmlns:a16="http://schemas.microsoft.com/office/drawing/2014/main" id="{20D2F811-5220-474E-8CBA-59F213D713ED}"/>
              </a:ext>
            </a:extLst>
          </p:cNvPr>
          <p:cNvSpPr/>
          <p:nvPr/>
        </p:nvSpPr>
        <p:spPr>
          <a:xfrm>
            <a:off x="5521046" y="684995"/>
            <a:ext cx="5059868" cy="2726459"/>
          </a:xfrm>
          <a:prstGeom prst="rect">
            <a:avLst/>
          </a:prstGeom>
          <a:no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Urologia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Ortopedia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Toracica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Vascolare</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Cardiochirurgia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Otorinolaringoiatria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Neurochirurgia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Maxillo</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Facciale</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Plastica</a:t>
            </a:r>
            <a:r>
              <a:rPr lang="en-US" sz="1200" dirty="0">
                <a:solidFill>
                  <a:schemeClr val="dk2"/>
                </a:solidFill>
                <a:latin typeface="Calibri"/>
                <a:ea typeface="Calibri"/>
                <a:cs typeface="Calibri"/>
                <a:sym typeface="Calibri"/>
              </a:rPr>
              <a:t> e </a:t>
            </a:r>
            <a:r>
              <a:rPr lang="en-US" sz="1200" dirty="0" err="1">
                <a:solidFill>
                  <a:schemeClr val="dk2"/>
                </a:solidFill>
                <a:latin typeface="Calibri"/>
                <a:ea typeface="Calibri"/>
                <a:cs typeface="Calibri"/>
                <a:sym typeface="Calibri"/>
              </a:rPr>
              <a:t>della</a:t>
            </a:r>
            <a:r>
              <a:rPr lang="en-US" sz="1200" dirty="0">
                <a:solidFill>
                  <a:schemeClr val="dk2"/>
                </a:solidFill>
                <a:latin typeface="Calibri"/>
                <a:ea typeface="Calibri"/>
                <a:cs typeface="Calibri"/>
                <a:sym typeface="Calibri"/>
              </a:rPr>
              <a:t> Mano</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Senologia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Ginecologia</a:t>
            </a:r>
            <a:endParaRPr lang="en-US" sz="1200" dirty="0">
              <a:solidFill>
                <a:schemeClr val="dk2"/>
              </a:solidFill>
              <a:latin typeface="Calibri"/>
              <a:ea typeface="Calibri"/>
              <a:cs typeface="Calibri"/>
              <a:sym typeface="Calibri"/>
            </a:endParaRPr>
          </a:p>
          <a:p>
            <a:pPr marL="0" marR="0" lvl="0" indent="0" algn="l" rtl="0">
              <a:spcBef>
                <a:spcPts val="0"/>
              </a:spcBef>
              <a:spcAft>
                <a:spcPts val="0"/>
              </a:spcAft>
              <a:buNone/>
            </a:pPr>
            <a:r>
              <a:rPr lang="en-US" sz="1200" dirty="0" err="1">
                <a:solidFill>
                  <a:schemeClr val="dk2"/>
                </a:solidFill>
                <a:latin typeface="Calibri"/>
                <a:cs typeface="Calibri"/>
                <a:sym typeface="Calibri"/>
              </a:rPr>
              <a:t>Oculistica</a:t>
            </a:r>
            <a:endParaRPr sz="1200" i="1" dirty="0">
              <a:solidFill>
                <a:schemeClr val="dk2"/>
              </a:solidFill>
              <a:latin typeface="Calibri"/>
              <a:ea typeface="Calibri"/>
              <a:cs typeface="Calibri"/>
              <a:sym typeface="Calibri"/>
            </a:endParaRPr>
          </a:p>
        </p:txBody>
      </p:sp>
      <p:sp>
        <p:nvSpPr>
          <p:cNvPr id="13" name="Google Shape;152;p7">
            <a:extLst>
              <a:ext uri="{FF2B5EF4-FFF2-40B4-BE49-F238E27FC236}">
                <a16:creationId xmlns:a16="http://schemas.microsoft.com/office/drawing/2014/main" id="{440BCA38-8364-4242-AB85-82BB532C1D7D}"/>
              </a:ext>
            </a:extLst>
          </p:cNvPr>
          <p:cNvSpPr txBox="1"/>
          <p:nvPr/>
        </p:nvSpPr>
        <p:spPr>
          <a:xfrm>
            <a:off x="9448419" y="3081772"/>
            <a:ext cx="1181931" cy="2996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2"/>
                </a:solidFill>
                <a:latin typeface="Calibri"/>
                <a:ea typeface="Calibri"/>
                <a:cs typeface="Calibri"/>
                <a:sym typeface="Calibri"/>
              </a:rPr>
              <a:t>4 </a:t>
            </a:r>
            <a:r>
              <a:rPr lang="en-US" sz="1400" dirty="0" err="1">
                <a:solidFill>
                  <a:schemeClr val="dk2"/>
                </a:solidFill>
                <a:latin typeface="Calibri"/>
                <a:ea typeface="Calibri"/>
                <a:cs typeface="Calibri"/>
                <a:sym typeface="Calibri"/>
              </a:rPr>
              <a:t>settimane</a:t>
            </a:r>
            <a:endParaRPr dirty="0"/>
          </a:p>
        </p:txBody>
      </p:sp>
      <p:sp>
        <p:nvSpPr>
          <p:cNvPr id="14" name="Google Shape;153;p7">
            <a:extLst>
              <a:ext uri="{FF2B5EF4-FFF2-40B4-BE49-F238E27FC236}">
                <a16:creationId xmlns:a16="http://schemas.microsoft.com/office/drawing/2014/main" id="{680928C8-B317-3F40-9559-0CF0D4040F3A}"/>
              </a:ext>
            </a:extLst>
          </p:cNvPr>
          <p:cNvSpPr txBox="1"/>
          <p:nvPr/>
        </p:nvSpPr>
        <p:spPr>
          <a:xfrm>
            <a:off x="9450905" y="698215"/>
            <a:ext cx="1098998" cy="3595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2"/>
                </a:solidFill>
                <a:latin typeface="Calibri"/>
                <a:ea typeface="Calibri"/>
                <a:cs typeface="Calibri"/>
                <a:sym typeface="Calibri"/>
              </a:rPr>
              <a:t>REPARTI</a:t>
            </a:r>
            <a:endParaRPr dirty="0"/>
          </a:p>
        </p:txBody>
      </p:sp>
      <p:sp>
        <p:nvSpPr>
          <p:cNvPr id="61" name="CasellaDiTesto 60">
            <a:extLst>
              <a:ext uri="{FF2B5EF4-FFF2-40B4-BE49-F238E27FC236}">
                <a16:creationId xmlns:a16="http://schemas.microsoft.com/office/drawing/2014/main" id="{FC4DCD31-2404-D14B-8AF8-B75F8B9F03A0}"/>
              </a:ext>
            </a:extLst>
          </p:cNvPr>
          <p:cNvSpPr txBox="1"/>
          <p:nvPr/>
        </p:nvSpPr>
        <p:spPr>
          <a:xfrm rot="16200000">
            <a:off x="3923751" y="5281891"/>
            <a:ext cx="2741804" cy="369333"/>
          </a:xfrm>
          <a:prstGeom prst="rect">
            <a:avLst/>
          </a:prstGeom>
          <a:noFill/>
          <a:ln w="3175">
            <a:solidFill>
              <a:schemeClr val="tx2"/>
            </a:solidFill>
          </a:ln>
        </p:spPr>
        <p:txBody>
          <a:bodyPr wrap="square">
            <a:spAutoFit/>
          </a:bodyPr>
          <a:lstStyle/>
          <a:p>
            <a:pPr marL="0" marR="0" lvl="0" indent="0" algn="ctr" rtl="0">
              <a:spcBef>
                <a:spcPts val="0"/>
              </a:spcBef>
              <a:spcAft>
                <a:spcPts val="0"/>
              </a:spcAft>
              <a:buNone/>
            </a:pPr>
            <a:r>
              <a:rPr lang="en-US" sz="1800" dirty="0">
                <a:solidFill>
                  <a:schemeClr val="dk2"/>
                </a:solidFill>
                <a:ea typeface="Calibri"/>
                <a:cs typeface="Calibri"/>
                <a:sym typeface="Calibri"/>
              </a:rPr>
              <a:t>I - II </a:t>
            </a:r>
            <a:r>
              <a:rPr lang="en-US" sz="1800" dirty="0" err="1">
                <a:solidFill>
                  <a:schemeClr val="dk2"/>
                </a:solidFill>
                <a:ea typeface="Calibri"/>
                <a:cs typeface="Calibri"/>
                <a:sym typeface="Calibri"/>
              </a:rPr>
              <a:t>semestre</a:t>
            </a:r>
            <a:r>
              <a:rPr lang="en-US" sz="1800" dirty="0">
                <a:solidFill>
                  <a:schemeClr val="dk2"/>
                </a:solidFill>
                <a:ea typeface="Calibri"/>
                <a:cs typeface="Calibri"/>
                <a:sym typeface="Calibri"/>
              </a:rPr>
              <a:t> </a:t>
            </a:r>
          </a:p>
        </p:txBody>
      </p:sp>
      <p:sp>
        <p:nvSpPr>
          <p:cNvPr id="62" name="CasellaDiTesto 61">
            <a:extLst>
              <a:ext uri="{FF2B5EF4-FFF2-40B4-BE49-F238E27FC236}">
                <a16:creationId xmlns:a16="http://schemas.microsoft.com/office/drawing/2014/main" id="{410B4D93-C250-6349-83B0-C918FA6075C5}"/>
              </a:ext>
            </a:extLst>
          </p:cNvPr>
          <p:cNvSpPr txBox="1"/>
          <p:nvPr/>
        </p:nvSpPr>
        <p:spPr>
          <a:xfrm>
            <a:off x="5479320" y="4058828"/>
            <a:ext cx="5093265" cy="338554"/>
          </a:xfrm>
          <a:prstGeom prst="rect">
            <a:avLst/>
          </a:prstGeom>
          <a:noFill/>
          <a:ln>
            <a:solidFill>
              <a:schemeClr val="bg2"/>
            </a:solidFill>
          </a:ln>
        </p:spPr>
        <p:txBody>
          <a:bodyPr wrap="square">
            <a:spAutoFit/>
          </a:bodyPr>
          <a:lstStyle/>
          <a:p>
            <a:pPr algn="ctr"/>
            <a:r>
              <a:rPr lang="it-IT" sz="1600" b="1" dirty="0">
                <a:solidFill>
                  <a:schemeClr val="bg2"/>
                </a:solidFill>
              </a:rPr>
              <a:t>TPV AREA CHIRURGICA  - VALUTAZIONE</a:t>
            </a:r>
          </a:p>
        </p:txBody>
      </p:sp>
      <p:sp>
        <p:nvSpPr>
          <p:cNvPr id="64" name="Google Shape;152;p7">
            <a:extLst>
              <a:ext uri="{FF2B5EF4-FFF2-40B4-BE49-F238E27FC236}">
                <a16:creationId xmlns:a16="http://schemas.microsoft.com/office/drawing/2014/main" id="{7063A8C8-D09B-2245-A338-8421BFE634F6}"/>
              </a:ext>
            </a:extLst>
          </p:cNvPr>
          <p:cNvSpPr txBox="1"/>
          <p:nvPr/>
        </p:nvSpPr>
        <p:spPr>
          <a:xfrm>
            <a:off x="9580383" y="6474354"/>
            <a:ext cx="1049967" cy="2996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2"/>
                </a:solidFill>
                <a:latin typeface="Calibri"/>
                <a:ea typeface="Calibri"/>
                <a:cs typeface="Calibri"/>
                <a:sym typeface="Calibri"/>
              </a:rPr>
              <a:t>4 </a:t>
            </a:r>
            <a:r>
              <a:rPr lang="en-US" sz="1400" dirty="0" err="1">
                <a:solidFill>
                  <a:schemeClr val="dk2"/>
                </a:solidFill>
                <a:latin typeface="Calibri"/>
                <a:ea typeface="Calibri"/>
                <a:cs typeface="Calibri"/>
                <a:sym typeface="Calibri"/>
              </a:rPr>
              <a:t>settimane</a:t>
            </a:r>
            <a:endParaRPr dirty="0"/>
          </a:p>
        </p:txBody>
      </p:sp>
      <p:sp>
        <p:nvSpPr>
          <p:cNvPr id="65" name="Google Shape;153;p7">
            <a:extLst>
              <a:ext uri="{FF2B5EF4-FFF2-40B4-BE49-F238E27FC236}">
                <a16:creationId xmlns:a16="http://schemas.microsoft.com/office/drawing/2014/main" id="{CA4F2DF8-4747-9F42-A8EB-4E6A08E86232}"/>
              </a:ext>
            </a:extLst>
          </p:cNvPr>
          <p:cNvSpPr txBox="1"/>
          <p:nvPr/>
        </p:nvSpPr>
        <p:spPr>
          <a:xfrm>
            <a:off x="9551237" y="4397060"/>
            <a:ext cx="1150684"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2"/>
                </a:solidFill>
                <a:latin typeface="Calibri"/>
                <a:ea typeface="Calibri"/>
                <a:cs typeface="Calibri"/>
                <a:sym typeface="Calibri"/>
              </a:rPr>
              <a:t>REPARTI</a:t>
            </a:r>
            <a:endParaRPr dirty="0"/>
          </a:p>
        </p:txBody>
      </p:sp>
      <p:cxnSp>
        <p:nvCxnSpPr>
          <p:cNvPr id="69" name="Connettore 2 68">
            <a:extLst>
              <a:ext uri="{FF2B5EF4-FFF2-40B4-BE49-F238E27FC236}">
                <a16:creationId xmlns:a16="http://schemas.microsoft.com/office/drawing/2014/main" id="{CD3F4511-8D77-254E-B104-1C11C3C1DED5}"/>
              </a:ext>
            </a:extLst>
          </p:cNvPr>
          <p:cNvCxnSpPr>
            <a:cxnSpLocks/>
          </p:cNvCxnSpPr>
          <p:nvPr/>
        </p:nvCxnSpPr>
        <p:spPr>
          <a:xfrm flipV="1">
            <a:off x="4813343" y="5899439"/>
            <a:ext cx="335603" cy="107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0" name="Google Shape;136;p7">
            <a:extLst>
              <a:ext uri="{FF2B5EF4-FFF2-40B4-BE49-F238E27FC236}">
                <a16:creationId xmlns:a16="http://schemas.microsoft.com/office/drawing/2014/main" id="{8B99CF76-FBAB-D44B-82FB-7138D1609920}"/>
              </a:ext>
            </a:extLst>
          </p:cNvPr>
          <p:cNvSpPr txBox="1"/>
          <p:nvPr/>
        </p:nvSpPr>
        <p:spPr>
          <a:xfrm>
            <a:off x="397354" y="2311346"/>
            <a:ext cx="4003405" cy="338514"/>
          </a:xfrm>
          <a:prstGeom prst="rect">
            <a:avLst/>
          </a:prstGeom>
          <a:noFill/>
          <a:ln>
            <a:solidFill>
              <a:schemeClr val="bg2"/>
            </a:solidFill>
          </a:ln>
        </p:spPr>
        <p:txBody>
          <a:bodyPr spcFirstLastPara="1" wrap="square" lIns="91425" tIns="45700" rIns="91425" bIns="45700" anchor="ctr" anchorCtr="0">
            <a:spAutoFit/>
          </a:bodyPr>
          <a:lstStyle/>
          <a:p>
            <a:pPr marL="0" marR="0" lvl="0" indent="0" algn="l" rtl="0">
              <a:spcBef>
                <a:spcPts val="0"/>
              </a:spcBef>
              <a:spcAft>
                <a:spcPts val="0"/>
              </a:spcAft>
              <a:buNone/>
            </a:pPr>
            <a:r>
              <a:rPr lang="en-US" sz="1600" b="1" dirty="0" err="1">
                <a:solidFill>
                  <a:schemeClr val="bg2"/>
                </a:solidFill>
                <a:ea typeface="Calibri"/>
                <a:cs typeface="Calibri"/>
                <a:sym typeface="Calibri"/>
              </a:rPr>
              <a:t>Clinica</a:t>
            </a:r>
            <a:r>
              <a:rPr lang="en-US" sz="1600" b="1" dirty="0">
                <a:solidFill>
                  <a:schemeClr val="bg2"/>
                </a:solidFill>
                <a:ea typeface="Calibri"/>
                <a:cs typeface="Calibri"/>
                <a:sym typeface="Calibri"/>
              </a:rPr>
              <a:t> </a:t>
            </a:r>
            <a:r>
              <a:rPr lang="en-US" sz="1600" b="1" dirty="0" err="1">
                <a:solidFill>
                  <a:schemeClr val="bg2"/>
                </a:solidFill>
                <a:ea typeface="Calibri"/>
                <a:cs typeface="Calibri"/>
                <a:sym typeface="Calibri"/>
              </a:rPr>
              <a:t>Ortopedia</a:t>
            </a:r>
            <a:r>
              <a:rPr lang="en-US" sz="1600" b="1" dirty="0">
                <a:solidFill>
                  <a:schemeClr val="bg2"/>
                </a:solidFill>
                <a:ea typeface="Calibri"/>
                <a:cs typeface="Calibri"/>
                <a:sym typeface="Calibri"/>
              </a:rPr>
              <a:t> e </a:t>
            </a:r>
            <a:r>
              <a:rPr lang="en-US" sz="1600" b="1" dirty="0" err="1">
                <a:solidFill>
                  <a:schemeClr val="bg2"/>
                </a:solidFill>
                <a:ea typeface="Calibri"/>
                <a:cs typeface="Calibri"/>
                <a:sym typeface="Calibri"/>
              </a:rPr>
              <a:t>Traumatologica</a:t>
            </a:r>
            <a:endParaRPr lang="en-US" sz="1600" b="1" dirty="0">
              <a:solidFill>
                <a:schemeClr val="bg2"/>
              </a:solidFill>
              <a:ea typeface="Calibri"/>
              <a:cs typeface="Calibri"/>
              <a:sym typeface="Calibri"/>
            </a:endParaRPr>
          </a:p>
        </p:txBody>
      </p:sp>
      <p:sp>
        <p:nvSpPr>
          <p:cNvPr id="31" name="Google Shape;136;p7">
            <a:extLst>
              <a:ext uri="{FF2B5EF4-FFF2-40B4-BE49-F238E27FC236}">
                <a16:creationId xmlns:a16="http://schemas.microsoft.com/office/drawing/2014/main" id="{E2D63113-EC81-904B-855D-C7F5350FD1C7}"/>
              </a:ext>
            </a:extLst>
          </p:cNvPr>
          <p:cNvSpPr txBox="1"/>
          <p:nvPr/>
        </p:nvSpPr>
        <p:spPr>
          <a:xfrm>
            <a:off x="379476" y="3064894"/>
            <a:ext cx="4001884" cy="830956"/>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endParaRPr lang="en-US" sz="1600" b="1" dirty="0">
              <a:solidFill>
                <a:schemeClr val="bg2"/>
              </a:solidFill>
              <a:ea typeface="Calibri"/>
              <a:cs typeface="Calibri"/>
              <a:sym typeface="Calibri"/>
            </a:endParaRPr>
          </a:p>
          <a:p>
            <a:pPr marL="0" marR="0" lvl="0" indent="0" algn="l" rtl="0">
              <a:spcBef>
                <a:spcPts val="0"/>
              </a:spcBef>
              <a:spcAft>
                <a:spcPts val="0"/>
              </a:spcAft>
              <a:buNone/>
            </a:pPr>
            <a:r>
              <a:rPr lang="en-US" sz="1600" b="1" dirty="0" err="1">
                <a:solidFill>
                  <a:schemeClr val="bg2"/>
                </a:solidFill>
                <a:ea typeface="Calibri"/>
                <a:cs typeface="Calibri"/>
                <a:sym typeface="Calibri"/>
              </a:rPr>
              <a:t>Ginecologia</a:t>
            </a:r>
            <a:r>
              <a:rPr lang="en-US" sz="1600" b="1" dirty="0">
                <a:solidFill>
                  <a:schemeClr val="bg2"/>
                </a:solidFill>
                <a:ea typeface="Calibri"/>
                <a:cs typeface="Calibri"/>
                <a:sym typeface="Calibri"/>
              </a:rPr>
              <a:t> e </a:t>
            </a:r>
            <a:r>
              <a:rPr lang="en-US" sz="1600" b="1" dirty="0" err="1">
                <a:solidFill>
                  <a:schemeClr val="bg2"/>
                </a:solidFill>
                <a:ea typeface="Calibri"/>
                <a:cs typeface="Calibri"/>
                <a:sym typeface="Calibri"/>
              </a:rPr>
              <a:t>Ostetricia</a:t>
            </a:r>
            <a:endParaRPr lang="en-US" sz="1600" b="1" dirty="0">
              <a:solidFill>
                <a:schemeClr val="bg2"/>
              </a:solidFill>
              <a:ea typeface="Calibri"/>
              <a:cs typeface="Calibri"/>
              <a:sym typeface="Calibri"/>
            </a:endParaRPr>
          </a:p>
          <a:p>
            <a:pPr marL="0" marR="0" lvl="0" indent="0" algn="l" rtl="0">
              <a:spcBef>
                <a:spcPts val="0"/>
              </a:spcBef>
              <a:spcAft>
                <a:spcPts val="0"/>
              </a:spcAft>
              <a:buNone/>
            </a:pPr>
            <a:endParaRPr lang="en-US" sz="1600" b="1" dirty="0">
              <a:solidFill>
                <a:schemeClr val="bg2"/>
              </a:solidFill>
              <a:ea typeface="Calibri"/>
              <a:cs typeface="Calibri"/>
              <a:sym typeface="Calibri"/>
            </a:endParaRPr>
          </a:p>
        </p:txBody>
      </p:sp>
      <p:sp>
        <p:nvSpPr>
          <p:cNvPr id="33" name="CasellaDiTesto 32">
            <a:extLst>
              <a:ext uri="{FF2B5EF4-FFF2-40B4-BE49-F238E27FC236}">
                <a16:creationId xmlns:a16="http://schemas.microsoft.com/office/drawing/2014/main" id="{55E88712-B66E-EB4F-837E-B83A7810EE0B}"/>
              </a:ext>
            </a:extLst>
          </p:cNvPr>
          <p:cNvSpPr txBox="1"/>
          <p:nvPr/>
        </p:nvSpPr>
        <p:spPr>
          <a:xfrm rot="16200000">
            <a:off x="-228021" y="3312274"/>
            <a:ext cx="843985" cy="323165"/>
          </a:xfrm>
          <a:prstGeom prst="rect">
            <a:avLst/>
          </a:prstGeom>
          <a:noFill/>
          <a:ln>
            <a:solidFill>
              <a:schemeClr val="bg2"/>
            </a:solidFill>
          </a:ln>
        </p:spPr>
        <p:txBody>
          <a:bodyPr wrap="square">
            <a:spAutoFit/>
          </a:bodyPr>
          <a:lstStyle/>
          <a:p>
            <a:pPr marL="0" marR="0" lvl="0" indent="0" algn="ctr" rtl="0">
              <a:spcBef>
                <a:spcPts val="0"/>
              </a:spcBef>
              <a:spcAft>
                <a:spcPts val="0"/>
              </a:spcAft>
              <a:buNone/>
            </a:pPr>
            <a:r>
              <a:rPr lang="en-US" sz="1500" dirty="0">
                <a:solidFill>
                  <a:schemeClr val="dk2"/>
                </a:solidFill>
                <a:ea typeface="Calibri"/>
                <a:cs typeface="Calibri"/>
                <a:sym typeface="Calibri"/>
              </a:rPr>
              <a:t>II </a:t>
            </a:r>
            <a:r>
              <a:rPr lang="en-US" sz="1500" dirty="0" err="1">
                <a:solidFill>
                  <a:schemeClr val="dk2"/>
                </a:solidFill>
                <a:ea typeface="Calibri"/>
                <a:cs typeface="Calibri"/>
                <a:sym typeface="Calibri"/>
              </a:rPr>
              <a:t>sem</a:t>
            </a:r>
            <a:endParaRPr lang="en-US" sz="1500" dirty="0">
              <a:solidFill>
                <a:schemeClr val="dk2"/>
              </a:solidFill>
              <a:ea typeface="Calibri"/>
              <a:cs typeface="Calibri"/>
              <a:sym typeface="Calibri"/>
            </a:endParaRPr>
          </a:p>
        </p:txBody>
      </p:sp>
      <p:sp>
        <p:nvSpPr>
          <p:cNvPr id="37" name="CasellaDiTesto 36">
            <a:extLst>
              <a:ext uri="{FF2B5EF4-FFF2-40B4-BE49-F238E27FC236}">
                <a16:creationId xmlns:a16="http://schemas.microsoft.com/office/drawing/2014/main" id="{8DF9D144-16AA-4749-BA77-5595C52C009C}"/>
              </a:ext>
            </a:extLst>
          </p:cNvPr>
          <p:cNvSpPr txBox="1"/>
          <p:nvPr/>
        </p:nvSpPr>
        <p:spPr>
          <a:xfrm>
            <a:off x="393153" y="2735902"/>
            <a:ext cx="4021279" cy="338554"/>
          </a:xfrm>
          <a:prstGeom prst="rect">
            <a:avLst/>
          </a:prstGeom>
          <a:noFill/>
          <a:ln>
            <a:solidFill>
              <a:schemeClr val="bg2"/>
            </a:solidFill>
          </a:ln>
        </p:spPr>
        <p:txBody>
          <a:bodyPr wrap="square">
            <a:spAutoFit/>
          </a:bodyPr>
          <a:lstStyle/>
          <a:p>
            <a:pPr algn="ctr"/>
            <a:r>
              <a:rPr lang="it-IT" sz="1600" b="1" dirty="0">
                <a:solidFill>
                  <a:schemeClr val="bg2"/>
                </a:solidFill>
              </a:rPr>
              <a:t>LEZIONI FRONTALI - CONOSCENZE</a:t>
            </a:r>
          </a:p>
        </p:txBody>
      </p:sp>
      <p:cxnSp>
        <p:nvCxnSpPr>
          <p:cNvPr id="38" name="Connettore 2 37">
            <a:extLst>
              <a:ext uri="{FF2B5EF4-FFF2-40B4-BE49-F238E27FC236}">
                <a16:creationId xmlns:a16="http://schemas.microsoft.com/office/drawing/2014/main" id="{89E4974A-5366-2C44-ACF4-2DB7B1052401}"/>
              </a:ext>
            </a:extLst>
          </p:cNvPr>
          <p:cNvCxnSpPr>
            <a:cxnSpLocks/>
          </p:cNvCxnSpPr>
          <p:nvPr/>
        </p:nvCxnSpPr>
        <p:spPr>
          <a:xfrm>
            <a:off x="4817507" y="2089502"/>
            <a:ext cx="311336"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Connettore 1 11">
            <a:extLst>
              <a:ext uri="{FF2B5EF4-FFF2-40B4-BE49-F238E27FC236}">
                <a16:creationId xmlns:a16="http://schemas.microsoft.com/office/drawing/2014/main" id="{870DB3C9-9F6F-264C-8C78-0D8A2977DC93}"/>
              </a:ext>
            </a:extLst>
          </p:cNvPr>
          <p:cNvCxnSpPr>
            <a:cxnSpLocks/>
            <a:stCxn id="31" idx="3"/>
          </p:cNvCxnSpPr>
          <p:nvPr/>
        </p:nvCxnSpPr>
        <p:spPr>
          <a:xfrm flipV="1">
            <a:off x="4381360" y="2186271"/>
            <a:ext cx="417509" cy="129410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7" name="Connettore 1 46">
            <a:extLst>
              <a:ext uri="{FF2B5EF4-FFF2-40B4-BE49-F238E27FC236}">
                <a16:creationId xmlns:a16="http://schemas.microsoft.com/office/drawing/2014/main" id="{7622D26A-AD90-BC4F-B9B1-BDE2291951DE}"/>
              </a:ext>
            </a:extLst>
          </p:cNvPr>
          <p:cNvCxnSpPr>
            <a:cxnSpLocks/>
          </p:cNvCxnSpPr>
          <p:nvPr/>
        </p:nvCxnSpPr>
        <p:spPr>
          <a:xfrm>
            <a:off x="4399998" y="1360622"/>
            <a:ext cx="417509" cy="73009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3" name="Google Shape;136;p7">
            <a:extLst>
              <a:ext uri="{FF2B5EF4-FFF2-40B4-BE49-F238E27FC236}">
                <a16:creationId xmlns:a16="http://schemas.microsoft.com/office/drawing/2014/main" id="{005C564A-1F01-3748-B7F4-BCB826E81219}"/>
              </a:ext>
            </a:extLst>
          </p:cNvPr>
          <p:cNvSpPr txBox="1"/>
          <p:nvPr/>
        </p:nvSpPr>
        <p:spPr>
          <a:xfrm>
            <a:off x="388424" y="5924308"/>
            <a:ext cx="4086991" cy="584735"/>
          </a:xfrm>
          <a:prstGeom prst="rect">
            <a:avLst/>
          </a:prstGeom>
          <a:noFill/>
          <a:ln>
            <a:solidFill>
              <a:schemeClr val="bg2"/>
            </a:solid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dirty="0" err="1">
                <a:solidFill>
                  <a:schemeClr val="dk2"/>
                </a:solidFill>
                <a:ea typeface="Calibri"/>
                <a:cs typeface="Calibri"/>
                <a:sym typeface="Calibri"/>
              </a:rPr>
              <a:t>Urgenze</a:t>
            </a:r>
            <a:r>
              <a:rPr lang="en-US" sz="1600" b="1" dirty="0">
                <a:solidFill>
                  <a:schemeClr val="dk2"/>
                </a:solidFill>
                <a:ea typeface="Calibri"/>
                <a:cs typeface="Calibri"/>
                <a:sym typeface="Calibri"/>
              </a:rPr>
              <a:t> </a:t>
            </a:r>
            <a:r>
              <a:rPr lang="en-US" sz="1600" b="1" dirty="0" err="1">
                <a:solidFill>
                  <a:schemeClr val="dk2"/>
                </a:solidFill>
                <a:ea typeface="Calibri"/>
                <a:cs typeface="Calibri"/>
                <a:sym typeface="Calibri"/>
              </a:rPr>
              <a:t>Emergenze</a:t>
            </a:r>
            <a:r>
              <a:rPr lang="en-US" sz="1600" b="1" dirty="0">
                <a:solidFill>
                  <a:schemeClr val="dk2"/>
                </a:solidFill>
                <a:ea typeface="Calibri"/>
                <a:cs typeface="Calibri"/>
                <a:sym typeface="Calibri"/>
              </a:rPr>
              <a:t> Medico </a:t>
            </a:r>
            <a:r>
              <a:rPr lang="en-US" sz="1600" b="1" dirty="0" err="1">
                <a:solidFill>
                  <a:schemeClr val="dk2"/>
                </a:solidFill>
                <a:ea typeface="Calibri"/>
                <a:cs typeface="Calibri"/>
                <a:sym typeface="Calibri"/>
              </a:rPr>
              <a:t>Chirurgiche</a:t>
            </a:r>
            <a:endParaRPr lang="en-US" sz="1600" b="1" dirty="0">
              <a:solidFill>
                <a:schemeClr val="dk2"/>
              </a:solidFill>
              <a:ea typeface="Calibri"/>
              <a:cs typeface="Calibri"/>
              <a:sym typeface="Calibri"/>
            </a:endParaRPr>
          </a:p>
          <a:p>
            <a:pPr marL="285750" marR="0" lvl="0" indent="-285750" algn="l" rtl="0">
              <a:spcBef>
                <a:spcPts val="0"/>
              </a:spcBef>
              <a:spcAft>
                <a:spcPts val="0"/>
              </a:spcAft>
              <a:buFontTx/>
              <a:buChar char="-"/>
            </a:pPr>
            <a:r>
              <a:rPr lang="en-US" sz="1600" dirty="0" err="1">
                <a:solidFill>
                  <a:schemeClr val="dk2"/>
                </a:solidFill>
                <a:latin typeface="Calibri"/>
                <a:ea typeface="Calibri"/>
                <a:cs typeface="Calibri"/>
                <a:sym typeface="Calibri"/>
              </a:rPr>
              <a:t>Chirurgia</a:t>
            </a:r>
            <a:r>
              <a:rPr lang="en-US" sz="1600" dirty="0">
                <a:solidFill>
                  <a:schemeClr val="dk2"/>
                </a:solidFill>
                <a:latin typeface="Calibri"/>
                <a:ea typeface="Calibri"/>
                <a:cs typeface="Calibri"/>
                <a:sym typeface="Calibri"/>
              </a:rPr>
              <a:t> </a:t>
            </a:r>
            <a:r>
              <a:rPr lang="en-US" sz="1600" dirty="0" err="1">
                <a:solidFill>
                  <a:schemeClr val="dk2"/>
                </a:solidFill>
                <a:latin typeface="Calibri"/>
                <a:ea typeface="Calibri"/>
                <a:cs typeface="Calibri"/>
                <a:sym typeface="Calibri"/>
              </a:rPr>
              <a:t>d’Urgenza</a:t>
            </a:r>
            <a:endParaRPr lang="en-US" sz="1600" dirty="0">
              <a:solidFill>
                <a:schemeClr val="dk2"/>
              </a:solidFill>
              <a:latin typeface="Calibri"/>
              <a:ea typeface="Calibri"/>
              <a:cs typeface="Calibri"/>
              <a:sym typeface="Calibri"/>
            </a:endParaRPr>
          </a:p>
        </p:txBody>
      </p:sp>
      <p:sp>
        <p:nvSpPr>
          <p:cNvPr id="55" name="Google Shape;161;p8">
            <a:extLst>
              <a:ext uri="{FF2B5EF4-FFF2-40B4-BE49-F238E27FC236}">
                <a16:creationId xmlns:a16="http://schemas.microsoft.com/office/drawing/2014/main" id="{79D240F9-BCBA-E243-AA4D-0AACDB59B3CA}"/>
              </a:ext>
            </a:extLst>
          </p:cNvPr>
          <p:cNvSpPr/>
          <p:nvPr/>
        </p:nvSpPr>
        <p:spPr>
          <a:xfrm>
            <a:off x="5495724" y="4392392"/>
            <a:ext cx="5085190" cy="2413697"/>
          </a:xfrm>
          <a:prstGeom prst="rect">
            <a:avLst/>
          </a:prstGeom>
          <a:no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Urologia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Ortopedia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Toracica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Vascolare</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Cardiochirurgia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Otorinolaringoiatria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Neurochirurgia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Maxillo</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Facciale</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Chirurgia</a:t>
            </a:r>
            <a:r>
              <a:rPr lang="en-US" sz="1200" dirty="0">
                <a:solidFill>
                  <a:schemeClr val="dk2"/>
                </a:solidFill>
                <a:latin typeface="Calibri"/>
                <a:ea typeface="Calibri"/>
                <a:cs typeface="Calibri"/>
                <a:sym typeface="Calibri"/>
              </a:rPr>
              <a:t> </a:t>
            </a:r>
            <a:r>
              <a:rPr lang="en-US" sz="1200" dirty="0" err="1">
                <a:solidFill>
                  <a:schemeClr val="dk2"/>
                </a:solidFill>
                <a:latin typeface="Calibri"/>
                <a:ea typeface="Calibri"/>
                <a:cs typeface="Calibri"/>
                <a:sym typeface="Calibri"/>
              </a:rPr>
              <a:t>Plastica</a:t>
            </a:r>
            <a:r>
              <a:rPr lang="en-US" sz="1200" dirty="0">
                <a:solidFill>
                  <a:schemeClr val="dk2"/>
                </a:solidFill>
                <a:latin typeface="Calibri"/>
                <a:ea typeface="Calibri"/>
                <a:cs typeface="Calibri"/>
                <a:sym typeface="Calibri"/>
              </a:rPr>
              <a:t> e </a:t>
            </a:r>
            <a:r>
              <a:rPr lang="en-US" sz="1200" dirty="0" err="1">
                <a:solidFill>
                  <a:schemeClr val="dk2"/>
                </a:solidFill>
                <a:latin typeface="Calibri"/>
                <a:ea typeface="Calibri"/>
                <a:cs typeface="Calibri"/>
                <a:sym typeface="Calibri"/>
              </a:rPr>
              <a:t>della</a:t>
            </a:r>
            <a:r>
              <a:rPr lang="en-US" sz="1200" dirty="0">
                <a:solidFill>
                  <a:schemeClr val="dk2"/>
                </a:solidFill>
                <a:latin typeface="Calibri"/>
                <a:ea typeface="Calibri"/>
                <a:cs typeface="Calibri"/>
                <a:sym typeface="Calibri"/>
              </a:rPr>
              <a:t> Mano</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Senologia</a:t>
            </a:r>
            <a:endParaRPr lang="en-US" sz="1200" dirty="0"/>
          </a:p>
          <a:p>
            <a:pPr marL="0" marR="0" lvl="0" indent="0" algn="l" rtl="0">
              <a:spcBef>
                <a:spcPts val="0"/>
              </a:spcBef>
              <a:spcAft>
                <a:spcPts val="0"/>
              </a:spcAft>
              <a:buNone/>
            </a:pPr>
            <a:r>
              <a:rPr lang="en-US" sz="1200" dirty="0" err="1">
                <a:solidFill>
                  <a:schemeClr val="dk2"/>
                </a:solidFill>
                <a:latin typeface="Calibri"/>
                <a:ea typeface="Calibri"/>
                <a:cs typeface="Calibri"/>
                <a:sym typeface="Calibri"/>
              </a:rPr>
              <a:t>Ginecologia</a:t>
            </a:r>
            <a:endParaRPr lang="en-US" sz="1200" dirty="0">
              <a:solidFill>
                <a:schemeClr val="dk2"/>
              </a:solidFill>
              <a:latin typeface="Calibri"/>
              <a:ea typeface="Calibri"/>
              <a:cs typeface="Calibri"/>
              <a:sym typeface="Calibri"/>
            </a:endParaRPr>
          </a:p>
          <a:p>
            <a:pPr marL="0" marR="0" lvl="0" indent="0" algn="l" rtl="0">
              <a:spcBef>
                <a:spcPts val="0"/>
              </a:spcBef>
              <a:spcAft>
                <a:spcPts val="0"/>
              </a:spcAft>
              <a:buNone/>
            </a:pPr>
            <a:r>
              <a:rPr lang="en-US" sz="1200" dirty="0" err="1">
                <a:solidFill>
                  <a:schemeClr val="dk2"/>
                </a:solidFill>
                <a:latin typeface="Calibri"/>
                <a:cs typeface="Calibri"/>
                <a:sym typeface="Calibri"/>
              </a:rPr>
              <a:t>Oculistica</a:t>
            </a:r>
            <a:endParaRPr sz="1200" i="1" dirty="0">
              <a:solidFill>
                <a:schemeClr val="dk2"/>
              </a:solidFill>
              <a:latin typeface="Calibri"/>
              <a:ea typeface="Calibri"/>
              <a:cs typeface="Calibri"/>
              <a:sym typeface="Calibri"/>
            </a:endParaRPr>
          </a:p>
        </p:txBody>
      </p:sp>
      <p:cxnSp>
        <p:nvCxnSpPr>
          <p:cNvPr id="59" name="Connettore 1 58">
            <a:extLst>
              <a:ext uri="{FF2B5EF4-FFF2-40B4-BE49-F238E27FC236}">
                <a16:creationId xmlns:a16="http://schemas.microsoft.com/office/drawing/2014/main" id="{85865447-09EE-1F45-BEF6-124A155B528D}"/>
              </a:ext>
            </a:extLst>
          </p:cNvPr>
          <p:cNvCxnSpPr>
            <a:cxnSpLocks/>
          </p:cNvCxnSpPr>
          <p:nvPr/>
        </p:nvCxnSpPr>
        <p:spPr>
          <a:xfrm>
            <a:off x="4452011" y="5910751"/>
            <a:ext cx="435473"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Connettore 2 38">
            <a:extLst>
              <a:ext uri="{FF2B5EF4-FFF2-40B4-BE49-F238E27FC236}">
                <a16:creationId xmlns:a16="http://schemas.microsoft.com/office/drawing/2014/main" id="{E61FAFD4-2398-E843-8EA2-8DB8DCA561B9}"/>
              </a:ext>
            </a:extLst>
          </p:cNvPr>
          <p:cNvCxnSpPr>
            <a:cxnSpLocks/>
          </p:cNvCxnSpPr>
          <p:nvPr/>
        </p:nvCxnSpPr>
        <p:spPr>
          <a:xfrm>
            <a:off x="4813343" y="2048540"/>
            <a:ext cx="296643" cy="385089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848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9882556-4B89-934C-83BA-DFED33409DF7}"/>
              </a:ext>
            </a:extLst>
          </p:cNvPr>
          <p:cNvSpPr txBox="1"/>
          <p:nvPr/>
        </p:nvSpPr>
        <p:spPr>
          <a:xfrm>
            <a:off x="-34845" y="910037"/>
            <a:ext cx="12261690" cy="5847755"/>
          </a:xfrm>
          <a:prstGeom prst="rect">
            <a:avLst/>
          </a:prstGeom>
          <a:noFill/>
        </p:spPr>
        <p:txBody>
          <a:bodyPr wrap="none" rtlCol="0">
            <a:spAutoFit/>
          </a:bodyPr>
          <a:lstStyle/>
          <a:p>
            <a:r>
              <a:rPr lang="it-IT" sz="2000" b="1" dirty="0">
                <a:solidFill>
                  <a:schemeClr val="bg2"/>
                </a:solidFill>
                <a:latin typeface="Calibri" panose="020F0502020204030204" pitchFamily="34" charset="0"/>
                <a:cs typeface="Calibri" panose="020F0502020204030204" pitchFamily="34" charset="0"/>
              </a:rPr>
              <a:t>3 ANNO</a:t>
            </a:r>
          </a:p>
          <a:p>
            <a:r>
              <a:rPr lang="it-IT" dirty="0">
                <a:solidFill>
                  <a:schemeClr val="bg2"/>
                </a:solidFill>
                <a:latin typeface="Calibri" panose="020F0502020204030204" pitchFamily="34" charset="0"/>
                <a:cs typeface="Calibri" panose="020F0502020204030204" pitchFamily="34" charset="0"/>
              </a:rPr>
              <a:t>TIROCINIO AREA MEDICA 1:  		Cardiologia, Pneumologia, Medicina interna</a:t>
            </a:r>
          </a:p>
          <a:p>
            <a:r>
              <a:rPr lang="it-IT" dirty="0">
                <a:solidFill>
                  <a:schemeClr val="bg2"/>
                </a:solidFill>
                <a:latin typeface="Calibri" panose="020F0502020204030204" pitchFamily="34" charset="0"/>
                <a:cs typeface="Calibri" panose="020F0502020204030204" pitchFamily="34" charset="0"/>
              </a:rPr>
              <a:t>TIROCINIO AREA CHIRURGICA 1: 		Chirurgia Generale</a:t>
            </a:r>
          </a:p>
          <a:p>
            <a:endParaRPr lang="it-IT" dirty="0">
              <a:solidFill>
                <a:schemeClr val="bg2"/>
              </a:solidFill>
              <a:latin typeface="Calibri" panose="020F0502020204030204" pitchFamily="34" charset="0"/>
              <a:cs typeface="Calibri" panose="020F0502020204030204" pitchFamily="34" charset="0"/>
            </a:endParaRPr>
          </a:p>
          <a:p>
            <a:r>
              <a:rPr lang="it-IT" sz="2000" b="1" dirty="0">
                <a:solidFill>
                  <a:schemeClr val="bg2"/>
                </a:solidFill>
                <a:latin typeface="Calibri" panose="020F0502020204030204" pitchFamily="34" charset="0"/>
                <a:cs typeface="Calibri" panose="020F0502020204030204" pitchFamily="34" charset="0"/>
              </a:rPr>
              <a:t>4 ANNO</a:t>
            </a:r>
          </a:p>
          <a:p>
            <a:r>
              <a:rPr lang="it-IT" dirty="0">
                <a:solidFill>
                  <a:schemeClr val="bg2"/>
                </a:solidFill>
                <a:latin typeface="Calibri" panose="020F0502020204030204" pitchFamily="34" charset="0"/>
                <a:cs typeface="Calibri" panose="020F0502020204030204" pitchFamily="34" charset="0"/>
              </a:rPr>
              <a:t>TIROCINIO AREA MEDICA 2: 		Medicina Interna, Gastroenterologia, Ematologia, Nefrologia, Reumatologia, Mal. </a:t>
            </a:r>
            <a:r>
              <a:rPr lang="it-IT" dirty="0" err="1">
                <a:solidFill>
                  <a:schemeClr val="bg2"/>
                </a:solidFill>
                <a:latin typeface="Calibri" panose="020F0502020204030204" pitchFamily="34" charset="0"/>
                <a:cs typeface="Calibri" panose="020F0502020204030204" pitchFamily="34" charset="0"/>
              </a:rPr>
              <a:t>Inf</a:t>
            </a:r>
            <a:r>
              <a:rPr lang="it-IT" dirty="0">
                <a:solidFill>
                  <a:schemeClr val="bg2"/>
                </a:solidFill>
                <a:latin typeface="Calibri" panose="020F0502020204030204" pitchFamily="34" charset="0"/>
                <a:cs typeface="Calibri" panose="020F0502020204030204" pitchFamily="34" charset="0"/>
              </a:rPr>
              <a:t>.</a:t>
            </a:r>
          </a:p>
          <a:p>
            <a:r>
              <a:rPr lang="it-IT" dirty="0">
                <a:solidFill>
                  <a:schemeClr val="bg2"/>
                </a:solidFill>
                <a:latin typeface="Calibri" panose="020F0502020204030204" pitchFamily="34" charset="0"/>
                <a:cs typeface="Calibri" panose="020F0502020204030204" pitchFamily="34" charset="0"/>
              </a:rPr>
              <a:t>TIROCINIO AREA CHIRURGICA 2:		Chirurgia Generale</a:t>
            </a:r>
          </a:p>
          <a:p>
            <a:r>
              <a:rPr lang="it-IT" dirty="0">
                <a:solidFill>
                  <a:schemeClr val="bg2"/>
                </a:solidFill>
                <a:latin typeface="Calibri" panose="020F0502020204030204" pitchFamily="34" charset="0"/>
                <a:cs typeface="Calibri" panose="020F0502020204030204" pitchFamily="34" charset="0"/>
              </a:rPr>
              <a:t>TIROCINIO LABORATORIO BIOMEDICO	Laboratorio Biomedico</a:t>
            </a:r>
          </a:p>
          <a:p>
            <a:r>
              <a:rPr lang="it-IT" dirty="0">
                <a:solidFill>
                  <a:schemeClr val="bg2"/>
                </a:solidFill>
                <a:latin typeface="Calibri" panose="020F0502020204030204" pitchFamily="34" charset="0"/>
                <a:cs typeface="Calibri" panose="020F0502020204030204" pitchFamily="34" charset="0"/>
              </a:rPr>
              <a:t>TIROCINIO MMG			Ambulatori Medici di Medicina Generale</a:t>
            </a:r>
          </a:p>
          <a:p>
            <a:endParaRPr lang="it-IT" dirty="0">
              <a:solidFill>
                <a:schemeClr val="bg2"/>
              </a:solidFill>
              <a:latin typeface="Calibri" panose="020F0502020204030204" pitchFamily="34" charset="0"/>
              <a:cs typeface="Calibri" panose="020F0502020204030204" pitchFamily="34" charset="0"/>
            </a:endParaRPr>
          </a:p>
          <a:p>
            <a:r>
              <a:rPr lang="it-IT" sz="2000" b="1" dirty="0">
                <a:solidFill>
                  <a:schemeClr val="bg2"/>
                </a:solidFill>
                <a:latin typeface="Calibri" panose="020F0502020204030204" pitchFamily="34" charset="0"/>
                <a:cs typeface="Calibri" panose="020F0502020204030204" pitchFamily="34" charset="0"/>
              </a:rPr>
              <a:t>5 ANNO</a:t>
            </a:r>
          </a:p>
          <a:p>
            <a:pPr marL="0" marR="0" lvl="0" indent="0" algn="l" rtl="0">
              <a:spcBef>
                <a:spcPts val="0"/>
              </a:spcBef>
              <a:spcAft>
                <a:spcPts val="0"/>
              </a:spcAft>
              <a:buNone/>
            </a:pPr>
            <a:r>
              <a:rPr lang="it-IT" dirty="0">
                <a:solidFill>
                  <a:schemeClr val="bg2"/>
                </a:solidFill>
                <a:latin typeface="Calibri" panose="020F0502020204030204" pitchFamily="34" charset="0"/>
                <a:cs typeface="Calibri" panose="020F0502020204030204" pitchFamily="34" charset="0"/>
              </a:rPr>
              <a:t>TIROCINIO AREA MEDICA 3: 		</a:t>
            </a:r>
            <a:r>
              <a:rPr lang="en-US" sz="1400" dirty="0" err="1">
                <a:solidFill>
                  <a:schemeClr val="bg2"/>
                </a:solidFill>
                <a:latin typeface="Calibri" panose="020F0502020204030204" pitchFamily="34" charset="0"/>
                <a:ea typeface="Calibri"/>
                <a:cs typeface="Calibri" panose="020F0502020204030204" pitchFamily="34" charset="0"/>
                <a:sym typeface="Calibri"/>
              </a:rPr>
              <a:t>Medicina</a:t>
            </a:r>
            <a:r>
              <a:rPr lang="en-US" sz="1400" dirty="0">
                <a:solidFill>
                  <a:schemeClr val="bg2"/>
                </a:solidFill>
                <a:latin typeface="Calibri" panose="020F0502020204030204" pitchFamily="34" charset="0"/>
                <a:ea typeface="Calibri"/>
                <a:cs typeface="Calibri" panose="020F0502020204030204" pitchFamily="34" charset="0"/>
                <a:sym typeface="Calibri"/>
              </a:rPr>
              <a:t> interna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Geriatria</a:t>
            </a:r>
            <a:r>
              <a:rPr lang="en-US" dirty="0">
                <a:solidFill>
                  <a:schemeClr val="bg2"/>
                </a:solidFill>
                <a:latin typeface="Calibri" panose="020F0502020204030204" pitchFamily="34" charset="0"/>
                <a:ea typeface="Calibri"/>
                <a:cs typeface="Calibri" panose="020F0502020204030204" pitchFamily="34" charset="0"/>
              </a:rPr>
              <a:t>, Cure Palliative, </a:t>
            </a:r>
            <a:r>
              <a:rPr lang="en-US" sz="1400" dirty="0" err="1">
                <a:solidFill>
                  <a:schemeClr val="bg2"/>
                </a:solidFill>
                <a:latin typeface="Calibri" panose="020F0502020204030204" pitchFamily="34" charset="0"/>
                <a:ea typeface="Calibri"/>
                <a:cs typeface="Calibri" panose="020F0502020204030204" pitchFamily="34" charset="0"/>
                <a:sym typeface="Calibri"/>
              </a:rPr>
              <a:t>Cardiologia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Pneumologia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Gastroenterologia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Malattie</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infettive</a:t>
            </a:r>
            <a:r>
              <a:rPr lang="en-US" dirty="0">
                <a:solidFill>
                  <a:schemeClr val="bg2"/>
                </a:solidFill>
                <a:latin typeface="Calibri" panose="020F0502020204030204" pitchFamily="34" charset="0"/>
                <a:ea typeface="Calibri"/>
                <a:cs typeface="Calibri" panose="020F0502020204030204" pitchFamily="34" charset="0"/>
                <a:sym typeface="Calibri"/>
              </a:rPr>
              <a:t>, </a:t>
            </a:r>
          </a:p>
          <a:p>
            <a:pPr marL="0" marR="0" lvl="0" indent="0" algn="l" rtl="0">
              <a:spcBef>
                <a:spcPts val="0"/>
              </a:spcBef>
              <a:spcAft>
                <a:spcPts val="0"/>
              </a:spcAft>
              <a:buNone/>
            </a:pP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dirty="0" err="1">
                <a:solidFill>
                  <a:schemeClr val="bg2"/>
                </a:solidFill>
                <a:latin typeface="Calibri" panose="020F0502020204030204" pitchFamily="34" charset="0"/>
                <a:ea typeface="Calibri"/>
                <a:cs typeface="Calibri" panose="020F0502020204030204" pitchFamily="34" charset="0"/>
                <a:sym typeface="Calibri"/>
              </a:rPr>
              <a:t>Ematologia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Oncologia</a:t>
            </a:r>
            <a:r>
              <a:rPr lang="en-US" sz="1400" dirty="0">
                <a:solidFill>
                  <a:schemeClr val="bg2"/>
                </a:solidFill>
                <a:latin typeface="Calibri" panose="020F0502020204030204" pitchFamily="34" charset="0"/>
                <a:ea typeface="Calibri"/>
                <a:cs typeface="Calibri" panose="020F0502020204030204" pitchFamily="34" charset="0"/>
                <a:sym typeface="Calibri"/>
              </a:rPr>
              <a:t> Medica, </a:t>
            </a:r>
            <a:r>
              <a:rPr lang="en-US" sz="1400" dirty="0" err="1">
                <a:solidFill>
                  <a:schemeClr val="bg2"/>
                </a:solidFill>
                <a:latin typeface="Calibri" panose="020F0502020204030204" pitchFamily="34" charset="0"/>
                <a:ea typeface="Calibri"/>
                <a:cs typeface="Calibri" panose="020F0502020204030204" pitchFamily="34" charset="0"/>
                <a:sym typeface="Calibri"/>
              </a:rPr>
              <a:t>Neurologia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dirty="0" err="1">
                <a:solidFill>
                  <a:schemeClr val="bg2"/>
                </a:solidFill>
                <a:latin typeface="Calibri" panose="020F0502020204030204" pitchFamily="34" charset="0"/>
                <a:ea typeface="Calibri"/>
                <a:cs typeface="Calibri" panose="020F0502020204030204" pitchFamily="34" charset="0"/>
                <a:sym typeface="Calibri"/>
              </a:rPr>
              <a:t>N</a:t>
            </a:r>
            <a:r>
              <a:rPr lang="en-US" sz="1400" dirty="0" err="1">
                <a:solidFill>
                  <a:schemeClr val="bg2"/>
                </a:solidFill>
                <a:latin typeface="Calibri" panose="020F0502020204030204" pitchFamily="34" charset="0"/>
                <a:ea typeface="Calibri"/>
                <a:cs typeface="Calibri" panose="020F0502020204030204" pitchFamily="34" charset="0"/>
                <a:sym typeface="Calibri"/>
              </a:rPr>
              <a:t>efrologia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Reumatologia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Medicina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Urgenza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Anestesia</a:t>
            </a:r>
            <a:r>
              <a:rPr lang="en-US" sz="1400" dirty="0">
                <a:solidFill>
                  <a:schemeClr val="bg2"/>
                </a:solidFill>
                <a:latin typeface="Calibri" panose="020F0502020204030204" pitchFamily="34" charset="0"/>
                <a:ea typeface="Calibri"/>
                <a:cs typeface="Calibri" panose="020F0502020204030204" pitchFamily="34" charset="0"/>
                <a:sym typeface="Calibri"/>
              </a:rPr>
              <a:t> e </a:t>
            </a:r>
            <a:r>
              <a:rPr lang="en-US" sz="1400" dirty="0" err="1">
                <a:solidFill>
                  <a:schemeClr val="bg2"/>
                </a:solidFill>
                <a:latin typeface="Calibri" panose="020F0502020204030204" pitchFamily="34" charset="0"/>
                <a:ea typeface="Calibri"/>
                <a:cs typeface="Calibri" panose="020F0502020204030204" pitchFamily="34" charset="0"/>
                <a:sym typeface="Calibri"/>
              </a:rPr>
              <a:t>rianimazione</a:t>
            </a:r>
            <a:endParaRPr lang="it-IT" dirty="0">
              <a:solidFill>
                <a:schemeClr val="bg2"/>
              </a:solidFill>
              <a:latin typeface="Calibri" panose="020F0502020204030204" pitchFamily="34" charset="0"/>
              <a:cs typeface="Calibri" panose="020F0502020204030204" pitchFamily="34" charset="0"/>
            </a:endParaRPr>
          </a:p>
          <a:p>
            <a:pPr marL="0" marR="0" lvl="0" indent="0" algn="l" rtl="0">
              <a:spcBef>
                <a:spcPts val="0"/>
              </a:spcBef>
              <a:spcAft>
                <a:spcPts val="0"/>
              </a:spcAft>
              <a:buNone/>
            </a:pPr>
            <a:r>
              <a:rPr lang="it-IT" dirty="0">
                <a:solidFill>
                  <a:schemeClr val="bg2"/>
                </a:solidFill>
                <a:latin typeface="Calibri" panose="020F0502020204030204" pitchFamily="34" charset="0"/>
                <a:cs typeface="Calibri" panose="020F0502020204030204" pitchFamily="34" charset="0"/>
              </a:rPr>
              <a:t>TIROCINIO AREA CHIRURGICA 3:		</a:t>
            </a:r>
            <a:r>
              <a:rPr lang="en-US" sz="1400" dirty="0" err="1">
                <a:solidFill>
                  <a:schemeClr val="bg2"/>
                </a:solidFill>
                <a:latin typeface="Calibri" panose="020F0502020204030204" pitchFamily="34" charset="0"/>
                <a:ea typeface="Calibri"/>
                <a:cs typeface="Calibri" panose="020F0502020204030204" pitchFamily="34" charset="0"/>
                <a:sym typeface="Calibri"/>
              </a:rPr>
              <a:t>Urologia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Ortopedia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Chirurgia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Toracica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Chirurgia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Vascolare</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Cardiochirurgia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Otorinolaringoiatria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Neurochirurgia</a:t>
            </a:r>
            <a:r>
              <a:rPr lang="en-US" dirty="0">
                <a:solidFill>
                  <a:schemeClr val="bg2"/>
                </a:solidFill>
                <a:latin typeface="Calibri" panose="020F0502020204030204" pitchFamily="34" charset="0"/>
                <a:ea typeface="Calibri"/>
                <a:cs typeface="Calibri" panose="020F0502020204030204" pitchFamily="34" charset="0"/>
              </a:rPr>
              <a:t>, </a:t>
            </a:r>
          </a:p>
          <a:p>
            <a:pPr marL="0" marR="0" lvl="0" indent="0" algn="l" rtl="0">
              <a:spcBef>
                <a:spcPts val="0"/>
              </a:spcBef>
              <a:spcAft>
                <a:spcPts val="0"/>
              </a:spcAft>
              <a:buNone/>
            </a:pP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Chirurgia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Maxillo</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Facciale</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Chirurgia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Plastica</a:t>
            </a:r>
            <a:r>
              <a:rPr lang="en-US" sz="1400" dirty="0">
                <a:solidFill>
                  <a:schemeClr val="bg2"/>
                </a:solidFill>
                <a:latin typeface="Calibri" panose="020F0502020204030204" pitchFamily="34" charset="0"/>
                <a:ea typeface="Calibri"/>
                <a:cs typeface="Calibri" panose="020F0502020204030204" pitchFamily="34" charset="0"/>
                <a:sym typeface="Calibri"/>
              </a:rPr>
              <a:t> e </a:t>
            </a:r>
            <a:r>
              <a:rPr lang="en-US" sz="1400" dirty="0" err="1">
                <a:solidFill>
                  <a:schemeClr val="bg2"/>
                </a:solidFill>
                <a:latin typeface="Calibri" panose="020F0502020204030204" pitchFamily="34" charset="0"/>
                <a:ea typeface="Calibri"/>
                <a:cs typeface="Calibri" panose="020F0502020204030204" pitchFamily="34" charset="0"/>
                <a:sym typeface="Calibri"/>
              </a:rPr>
              <a:t>della</a:t>
            </a:r>
            <a:r>
              <a:rPr lang="en-US" sz="1400" dirty="0">
                <a:solidFill>
                  <a:schemeClr val="bg2"/>
                </a:solidFill>
                <a:latin typeface="Calibri" panose="020F0502020204030204" pitchFamily="34" charset="0"/>
                <a:ea typeface="Calibri"/>
                <a:cs typeface="Calibri" panose="020F0502020204030204" pitchFamily="34" charset="0"/>
                <a:sym typeface="Calibri"/>
              </a:rPr>
              <a:t> Mano</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Senologia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Ginecologia</a:t>
            </a:r>
            <a:endParaRPr lang="it-IT" dirty="0">
              <a:solidFill>
                <a:schemeClr val="bg2"/>
              </a:solidFill>
              <a:latin typeface="Calibri" panose="020F0502020204030204" pitchFamily="34" charset="0"/>
              <a:cs typeface="Calibri" panose="020F0502020204030204" pitchFamily="34" charset="0"/>
            </a:endParaRPr>
          </a:p>
          <a:p>
            <a:r>
              <a:rPr lang="it-IT" dirty="0">
                <a:solidFill>
                  <a:schemeClr val="bg2"/>
                </a:solidFill>
                <a:latin typeface="Calibri" panose="020F0502020204030204" pitchFamily="34" charset="0"/>
                <a:cs typeface="Calibri" panose="020F0502020204030204" pitchFamily="34" charset="0"/>
              </a:rPr>
              <a:t>TIROCINIO NEUROLOGIA 			</a:t>
            </a:r>
          </a:p>
          <a:p>
            <a:r>
              <a:rPr lang="it-IT" dirty="0">
                <a:solidFill>
                  <a:schemeClr val="bg2"/>
                </a:solidFill>
                <a:latin typeface="Calibri" panose="020F0502020204030204" pitchFamily="34" charset="0"/>
                <a:cs typeface="Calibri" panose="020F0502020204030204" pitchFamily="34" charset="0"/>
              </a:rPr>
              <a:t>TIROCINIO PSICHIATRIA </a:t>
            </a:r>
          </a:p>
          <a:p>
            <a:r>
              <a:rPr lang="it-IT" dirty="0">
                <a:solidFill>
                  <a:schemeClr val="bg2"/>
                </a:solidFill>
                <a:latin typeface="Calibri" panose="020F0502020204030204" pitchFamily="34" charset="0"/>
                <a:cs typeface="Calibri" panose="020F0502020204030204" pitchFamily="34" charset="0"/>
              </a:rPr>
              <a:t>ESERCITAZIONI PSCIOLOGIA CLINICA</a:t>
            </a:r>
          </a:p>
          <a:p>
            <a:r>
              <a:rPr lang="it-IT" dirty="0">
                <a:solidFill>
                  <a:schemeClr val="bg2"/>
                </a:solidFill>
                <a:latin typeface="Calibri" panose="020F0502020204030204" pitchFamily="34" charset="0"/>
                <a:cs typeface="Calibri" panose="020F0502020204030204" pitchFamily="34" charset="0"/>
              </a:rPr>
              <a:t>TIROCINIO GINECOLOGIA</a:t>
            </a:r>
          </a:p>
          <a:p>
            <a:endParaRPr lang="it-IT" dirty="0">
              <a:solidFill>
                <a:schemeClr val="bg2"/>
              </a:solidFill>
              <a:latin typeface="Calibri" panose="020F0502020204030204" pitchFamily="34" charset="0"/>
              <a:cs typeface="Calibri" panose="020F0502020204030204" pitchFamily="34" charset="0"/>
            </a:endParaRPr>
          </a:p>
          <a:p>
            <a:r>
              <a:rPr lang="it-IT" sz="2000" b="1" dirty="0">
                <a:solidFill>
                  <a:schemeClr val="bg2"/>
                </a:solidFill>
                <a:latin typeface="Calibri" panose="020F0502020204030204" pitchFamily="34" charset="0"/>
                <a:cs typeface="Calibri" panose="020F0502020204030204" pitchFamily="34" charset="0"/>
              </a:rPr>
              <a:t>6 ANNO</a:t>
            </a:r>
          </a:p>
          <a:p>
            <a:pPr marL="0" marR="0" lvl="0" indent="0" algn="l" rtl="0">
              <a:spcBef>
                <a:spcPts val="0"/>
              </a:spcBef>
              <a:spcAft>
                <a:spcPts val="0"/>
              </a:spcAft>
              <a:buNone/>
            </a:pPr>
            <a:r>
              <a:rPr lang="it-IT" dirty="0">
                <a:solidFill>
                  <a:schemeClr val="bg2"/>
                </a:solidFill>
                <a:latin typeface="Calibri" panose="020F0502020204030204" pitchFamily="34" charset="0"/>
                <a:cs typeface="Calibri" panose="020F0502020204030204" pitchFamily="34" charset="0"/>
              </a:rPr>
              <a:t>TIROCINIO AREA MEDICA 1: 		</a:t>
            </a:r>
            <a:r>
              <a:rPr lang="en-US" sz="1400" dirty="0" err="1">
                <a:solidFill>
                  <a:schemeClr val="bg2"/>
                </a:solidFill>
                <a:latin typeface="Calibri" panose="020F0502020204030204" pitchFamily="34" charset="0"/>
                <a:ea typeface="Calibri"/>
                <a:cs typeface="Calibri" panose="020F0502020204030204" pitchFamily="34" charset="0"/>
                <a:sym typeface="Calibri"/>
              </a:rPr>
              <a:t>Medicina</a:t>
            </a:r>
            <a:r>
              <a:rPr lang="en-US" sz="1400" dirty="0">
                <a:solidFill>
                  <a:schemeClr val="bg2"/>
                </a:solidFill>
                <a:latin typeface="Calibri" panose="020F0502020204030204" pitchFamily="34" charset="0"/>
                <a:ea typeface="Calibri"/>
                <a:cs typeface="Calibri" panose="020F0502020204030204" pitchFamily="34" charset="0"/>
                <a:sym typeface="Calibri"/>
              </a:rPr>
              <a:t> interna</a:t>
            </a:r>
            <a:r>
              <a:rPr lang="en-US" dirty="0">
                <a:solidFill>
                  <a:schemeClr val="bg2"/>
                </a:solidFill>
                <a:latin typeface="Calibri" panose="020F0502020204030204" pitchFamily="34" charset="0"/>
                <a:ea typeface="Calibri"/>
                <a:cs typeface="Calibri" panose="020F0502020204030204" pitchFamily="34" charset="0"/>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Geriatria</a:t>
            </a:r>
            <a:r>
              <a:rPr lang="en-US" dirty="0">
                <a:solidFill>
                  <a:schemeClr val="bg2"/>
                </a:solidFill>
                <a:latin typeface="Calibri" panose="020F0502020204030204" pitchFamily="34" charset="0"/>
                <a:ea typeface="Calibri"/>
                <a:cs typeface="Calibri" panose="020F0502020204030204" pitchFamily="34" charset="0"/>
              </a:rPr>
              <a:t>, Cure Palliative, </a:t>
            </a:r>
            <a:r>
              <a:rPr lang="en-US" sz="1400" dirty="0" err="1">
                <a:solidFill>
                  <a:schemeClr val="bg2"/>
                </a:solidFill>
                <a:latin typeface="Calibri" panose="020F0502020204030204" pitchFamily="34" charset="0"/>
                <a:ea typeface="Calibri"/>
                <a:cs typeface="Calibri" panose="020F0502020204030204" pitchFamily="34" charset="0"/>
                <a:sym typeface="Calibri"/>
              </a:rPr>
              <a:t>Cardiologia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Pneumologia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Gastroenterologia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Malattie</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infettive</a:t>
            </a:r>
            <a:r>
              <a:rPr lang="en-US" dirty="0">
                <a:solidFill>
                  <a:schemeClr val="bg2"/>
                </a:solidFill>
                <a:latin typeface="Calibri" panose="020F0502020204030204" pitchFamily="34" charset="0"/>
                <a:ea typeface="Calibri"/>
                <a:cs typeface="Calibri" panose="020F0502020204030204" pitchFamily="34" charset="0"/>
                <a:sym typeface="Calibri"/>
              </a:rPr>
              <a:t>, </a:t>
            </a:r>
          </a:p>
          <a:p>
            <a:pPr marL="0" marR="0" lvl="0" indent="0" algn="l" rtl="0">
              <a:spcBef>
                <a:spcPts val="0"/>
              </a:spcBef>
              <a:spcAft>
                <a:spcPts val="0"/>
              </a:spcAft>
              <a:buNone/>
            </a:pP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Ematologia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Oncologia</a:t>
            </a:r>
            <a:r>
              <a:rPr lang="en-US" sz="1400" dirty="0">
                <a:solidFill>
                  <a:schemeClr val="bg2"/>
                </a:solidFill>
                <a:latin typeface="Calibri" panose="020F0502020204030204" pitchFamily="34" charset="0"/>
                <a:ea typeface="Calibri"/>
                <a:cs typeface="Calibri" panose="020F0502020204030204" pitchFamily="34" charset="0"/>
                <a:sym typeface="Calibri"/>
              </a:rPr>
              <a:t> Medica, </a:t>
            </a:r>
            <a:r>
              <a:rPr lang="en-US" sz="1400" dirty="0" err="1">
                <a:solidFill>
                  <a:schemeClr val="bg2"/>
                </a:solidFill>
                <a:latin typeface="Calibri" panose="020F0502020204030204" pitchFamily="34" charset="0"/>
                <a:ea typeface="Calibri"/>
                <a:cs typeface="Calibri" panose="020F0502020204030204" pitchFamily="34" charset="0"/>
                <a:sym typeface="Calibri"/>
              </a:rPr>
              <a:t>Neurologia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dirty="0" err="1">
                <a:solidFill>
                  <a:schemeClr val="bg2"/>
                </a:solidFill>
                <a:latin typeface="Calibri" panose="020F0502020204030204" pitchFamily="34" charset="0"/>
                <a:ea typeface="Calibri"/>
                <a:cs typeface="Calibri" panose="020F0502020204030204" pitchFamily="34" charset="0"/>
                <a:sym typeface="Calibri"/>
              </a:rPr>
              <a:t>N</a:t>
            </a:r>
            <a:r>
              <a:rPr lang="en-US" sz="1400" dirty="0" err="1">
                <a:solidFill>
                  <a:schemeClr val="bg2"/>
                </a:solidFill>
                <a:latin typeface="Calibri" panose="020F0502020204030204" pitchFamily="34" charset="0"/>
                <a:ea typeface="Calibri"/>
                <a:cs typeface="Calibri" panose="020F0502020204030204" pitchFamily="34" charset="0"/>
                <a:sym typeface="Calibri"/>
              </a:rPr>
              <a:t>efrologia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Reumatologia</a:t>
            </a:r>
            <a:r>
              <a:rPr lang="en-US"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Medicina</a:t>
            </a:r>
            <a:r>
              <a:rPr lang="en-US" sz="1400" dirty="0">
                <a:solidFill>
                  <a:schemeClr val="bg2"/>
                </a:solidFill>
                <a:latin typeface="Calibri" panose="020F0502020204030204" pitchFamily="34" charset="0"/>
                <a:ea typeface="Calibri"/>
                <a:cs typeface="Calibri" panose="020F0502020204030204" pitchFamily="34" charset="0"/>
                <a:sym typeface="Calibri"/>
              </a:rPr>
              <a:t> </a:t>
            </a:r>
            <a:r>
              <a:rPr lang="en-US" sz="1400" dirty="0" err="1">
                <a:solidFill>
                  <a:schemeClr val="bg2"/>
                </a:solidFill>
                <a:latin typeface="Calibri" panose="020F0502020204030204" pitchFamily="34" charset="0"/>
                <a:ea typeface="Calibri"/>
                <a:cs typeface="Calibri" panose="020F0502020204030204" pitchFamily="34" charset="0"/>
                <a:sym typeface="Calibri"/>
              </a:rPr>
              <a:t>Urgenza</a:t>
            </a:r>
            <a:r>
              <a:rPr lang="en-US" dirty="0">
                <a:solidFill>
                  <a:schemeClr val="bg2"/>
                </a:solidFill>
                <a:latin typeface="Calibri" panose="020F0502020204030204" pitchFamily="34" charset="0"/>
                <a:ea typeface="Calibri"/>
                <a:cs typeface="Calibri" panose="020F0502020204030204" pitchFamily="34" charset="0"/>
                <a:sym typeface="Calibri"/>
              </a:rPr>
              <a:t>, </a:t>
            </a:r>
            <a:endParaRPr lang="en-US" sz="1400" dirty="0">
              <a:solidFill>
                <a:schemeClr val="bg2"/>
              </a:solidFill>
              <a:latin typeface="Calibri" panose="020F0502020204030204" pitchFamily="34" charset="0"/>
              <a:ea typeface="Calibri"/>
              <a:cs typeface="Calibri" panose="020F0502020204030204" pitchFamily="34" charset="0"/>
              <a:sym typeface="Calibri"/>
            </a:endParaRPr>
          </a:p>
          <a:p>
            <a:pPr marL="0" marR="0" lvl="0" indent="0" algn="l" rtl="0">
              <a:spcBef>
                <a:spcPts val="0"/>
              </a:spcBef>
              <a:spcAft>
                <a:spcPts val="0"/>
              </a:spcAft>
              <a:buNone/>
            </a:pPr>
            <a:r>
              <a:rPr lang="en-US" sz="1400" dirty="0">
                <a:solidFill>
                  <a:schemeClr val="bg2"/>
                </a:solidFill>
                <a:latin typeface="Calibri" panose="020F0502020204030204" pitchFamily="34" charset="0"/>
                <a:ea typeface="Calibri"/>
                <a:cs typeface="Calibri" panose="020F0502020204030204" pitchFamily="34" charset="0"/>
                <a:sym typeface="Calibri"/>
              </a:rPr>
              <a:t>TIROCINIO AREA CHIRURGICA 1		</a:t>
            </a:r>
          </a:p>
          <a:p>
            <a:pPr marL="0" marR="0" lvl="0" indent="0" algn="l" rtl="0">
              <a:spcBef>
                <a:spcPts val="0"/>
              </a:spcBef>
              <a:spcAft>
                <a:spcPts val="0"/>
              </a:spcAft>
              <a:buNone/>
            </a:pPr>
            <a:r>
              <a:rPr lang="en-US" dirty="0">
                <a:solidFill>
                  <a:schemeClr val="bg2"/>
                </a:solidFill>
                <a:latin typeface="Calibri" panose="020F0502020204030204" pitchFamily="34" charset="0"/>
                <a:ea typeface="Calibri"/>
                <a:cs typeface="Calibri" panose="020F0502020204030204" pitchFamily="34" charset="0"/>
                <a:sym typeface="Calibri"/>
              </a:rPr>
              <a:t>TIROCINIO PRONTO SOCCORSO</a:t>
            </a:r>
            <a:endParaRPr lang="it-IT" dirty="0">
              <a:solidFill>
                <a:schemeClr val="bg2"/>
              </a:solidFill>
              <a:latin typeface="Calibri" panose="020F0502020204030204" pitchFamily="34" charset="0"/>
              <a:cs typeface="Calibri" panose="020F0502020204030204" pitchFamily="34" charset="0"/>
            </a:endParaRPr>
          </a:p>
        </p:txBody>
      </p:sp>
      <p:sp>
        <p:nvSpPr>
          <p:cNvPr id="7" name="CasellaDiTesto 6">
            <a:extLst>
              <a:ext uri="{FF2B5EF4-FFF2-40B4-BE49-F238E27FC236}">
                <a16:creationId xmlns:a16="http://schemas.microsoft.com/office/drawing/2014/main" id="{D2C3C18F-EE6A-6543-A006-C8143141B57C}"/>
              </a:ext>
            </a:extLst>
          </p:cNvPr>
          <p:cNvSpPr txBox="1"/>
          <p:nvPr/>
        </p:nvSpPr>
        <p:spPr>
          <a:xfrm>
            <a:off x="3782860" y="0"/>
            <a:ext cx="3695242" cy="646331"/>
          </a:xfrm>
          <a:prstGeom prst="rect">
            <a:avLst/>
          </a:prstGeom>
          <a:noFill/>
        </p:spPr>
        <p:txBody>
          <a:bodyPr wrap="none" rtlCol="0">
            <a:spAutoFit/>
          </a:bodyPr>
          <a:lstStyle/>
          <a:p>
            <a:r>
              <a:rPr lang="it-IT" sz="3600" b="1" dirty="0">
                <a:solidFill>
                  <a:schemeClr val="bg2"/>
                </a:solidFill>
                <a:latin typeface="Calibri" panose="020F0502020204030204" pitchFamily="34" charset="0"/>
                <a:cs typeface="Calibri" panose="020F0502020204030204" pitchFamily="34" charset="0"/>
              </a:rPr>
              <a:t>TIROCINI 3-6 anno</a:t>
            </a:r>
          </a:p>
        </p:txBody>
      </p:sp>
    </p:spTree>
    <p:extLst>
      <p:ext uri="{BB962C8B-B14F-4D97-AF65-F5344CB8AC3E}">
        <p14:creationId xmlns:p14="http://schemas.microsoft.com/office/powerpoint/2010/main" val="116355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0"/>
          <p:cNvSpPr txBox="1"/>
          <p:nvPr/>
        </p:nvSpPr>
        <p:spPr>
          <a:xfrm>
            <a:off x="3033486" y="104749"/>
            <a:ext cx="444590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chemeClr val="dk2"/>
                </a:solidFill>
                <a:latin typeface="Calibri"/>
                <a:ea typeface="Calibri"/>
                <a:cs typeface="Calibri"/>
                <a:sym typeface="Calibri"/>
              </a:rPr>
              <a:t>RETE FORMATIVA</a:t>
            </a:r>
            <a:endParaRPr dirty="0"/>
          </a:p>
        </p:txBody>
      </p:sp>
      <p:grpSp>
        <p:nvGrpSpPr>
          <p:cNvPr id="207" name="Google Shape;207;p10"/>
          <p:cNvGrpSpPr/>
          <p:nvPr/>
        </p:nvGrpSpPr>
        <p:grpSpPr>
          <a:xfrm>
            <a:off x="196770" y="2365153"/>
            <a:ext cx="10116199" cy="4355652"/>
            <a:chOff x="371839" y="1399889"/>
            <a:chExt cx="10116199" cy="4355652"/>
          </a:xfrm>
        </p:grpSpPr>
        <p:sp>
          <p:nvSpPr>
            <p:cNvPr id="208" name="Google Shape;208;p10"/>
            <p:cNvSpPr/>
            <p:nvPr/>
          </p:nvSpPr>
          <p:spPr>
            <a:xfrm>
              <a:off x="530194" y="1595304"/>
              <a:ext cx="1336126" cy="943478"/>
            </a:xfrm>
            <a:prstGeom prst="rect">
              <a:avLst/>
            </a:prstGeom>
            <a:solidFill>
              <a:srgbClr val="9CC2E5"/>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HSG</a:t>
              </a:r>
              <a:endParaRPr sz="1600">
                <a:solidFill>
                  <a:schemeClr val="lt1"/>
                </a:solidFill>
                <a:latin typeface="Calibri"/>
                <a:ea typeface="Calibri"/>
                <a:cs typeface="Calibri"/>
                <a:sym typeface="Calibri"/>
              </a:endParaRPr>
            </a:p>
          </p:txBody>
        </p:sp>
        <p:sp>
          <p:nvSpPr>
            <p:cNvPr id="209" name="Google Shape;209;p10"/>
            <p:cNvSpPr/>
            <p:nvPr/>
          </p:nvSpPr>
          <p:spPr>
            <a:xfrm>
              <a:off x="530194" y="2760830"/>
              <a:ext cx="1336126" cy="943478"/>
            </a:xfrm>
            <a:prstGeom prst="rect">
              <a:avLst/>
            </a:prstGeom>
            <a:solidFill>
              <a:srgbClr val="BBD6EE"/>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BRIANZA</a:t>
              </a:r>
              <a:endParaRPr sz="1600">
                <a:solidFill>
                  <a:schemeClr val="lt1"/>
                </a:solidFill>
                <a:latin typeface="Calibri"/>
                <a:ea typeface="Calibri"/>
                <a:cs typeface="Calibri"/>
                <a:sym typeface="Calibri"/>
              </a:endParaRPr>
            </a:p>
          </p:txBody>
        </p:sp>
        <p:sp>
          <p:nvSpPr>
            <p:cNvPr id="210" name="Google Shape;210;p10"/>
            <p:cNvSpPr/>
            <p:nvPr/>
          </p:nvSpPr>
          <p:spPr>
            <a:xfrm>
              <a:off x="530194" y="4000441"/>
              <a:ext cx="1336126" cy="943478"/>
            </a:xfrm>
            <a:prstGeom prst="rect">
              <a:avLst/>
            </a:prstGeom>
            <a:solidFill>
              <a:srgbClr val="BBD6EE"/>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MILANO NORD</a:t>
              </a:r>
              <a:endParaRPr sz="1600">
                <a:solidFill>
                  <a:schemeClr val="lt1"/>
                </a:solidFill>
                <a:latin typeface="Calibri"/>
                <a:ea typeface="Calibri"/>
                <a:cs typeface="Calibri"/>
                <a:sym typeface="Calibri"/>
              </a:endParaRPr>
            </a:p>
          </p:txBody>
        </p:sp>
        <p:sp>
          <p:nvSpPr>
            <p:cNvPr id="211" name="Google Shape;211;p10"/>
            <p:cNvSpPr/>
            <p:nvPr/>
          </p:nvSpPr>
          <p:spPr>
            <a:xfrm>
              <a:off x="2049423" y="2760830"/>
              <a:ext cx="1336126" cy="943478"/>
            </a:xfrm>
            <a:prstGeom prst="rect">
              <a:avLst/>
            </a:prstGeom>
            <a:solidFill>
              <a:srgbClr val="BBD6EE"/>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CLINICHE ZUCCHI</a:t>
              </a:r>
              <a:endParaRPr sz="1600">
                <a:solidFill>
                  <a:schemeClr val="lt1"/>
                </a:solidFill>
                <a:latin typeface="Calibri"/>
                <a:ea typeface="Calibri"/>
                <a:cs typeface="Calibri"/>
                <a:sym typeface="Calibri"/>
              </a:endParaRPr>
            </a:p>
          </p:txBody>
        </p:sp>
        <p:sp>
          <p:nvSpPr>
            <p:cNvPr id="212" name="Google Shape;212;p10"/>
            <p:cNvSpPr/>
            <p:nvPr/>
          </p:nvSpPr>
          <p:spPr>
            <a:xfrm>
              <a:off x="2049423" y="4000441"/>
              <a:ext cx="1336126" cy="943478"/>
            </a:xfrm>
            <a:prstGeom prst="rect">
              <a:avLst/>
            </a:prstGeom>
            <a:solidFill>
              <a:srgbClr val="BBD6EE"/>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POLICLINICO MONZA</a:t>
              </a:r>
              <a:endParaRPr sz="1600">
                <a:solidFill>
                  <a:schemeClr val="lt1"/>
                </a:solidFill>
                <a:latin typeface="Calibri"/>
                <a:ea typeface="Calibri"/>
                <a:cs typeface="Calibri"/>
                <a:sym typeface="Calibri"/>
              </a:endParaRPr>
            </a:p>
          </p:txBody>
        </p:sp>
        <p:sp>
          <p:nvSpPr>
            <p:cNvPr id="213" name="Google Shape;213;p10"/>
            <p:cNvSpPr/>
            <p:nvPr/>
          </p:nvSpPr>
          <p:spPr>
            <a:xfrm>
              <a:off x="3807410" y="2770126"/>
              <a:ext cx="1336126" cy="943478"/>
            </a:xfrm>
            <a:prstGeom prst="rect">
              <a:avLst/>
            </a:prstGeom>
            <a:solidFill>
              <a:srgbClr val="A8D08C"/>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NIGUARDA</a:t>
              </a:r>
              <a:endParaRPr sz="1600">
                <a:solidFill>
                  <a:schemeClr val="lt1"/>
                </a:solidFill>
                <a:latin typeface="Calibri"/>
                <a:ea typeface="Calibri"/>
                <a:cs typeface="Calibri"/>
                <a:sym typeface="Calibri"/>
              </a:endParaRPr>
            </a:p>
          </p:txBody>
        </p:sp>
        <p:sp>
          <p:nvSpPr>
            <p:cNvPr id="214" name="Google Shape;214;p10"/>
            <p:cNvSpPr/>
            <p:nvPr/>
          </p:nvSpPr>
          <p:spPr>
            <a:xfrm>
              <a:off x="3807410" y="4009737"/>
              <a:ext cx="1336126" cy="943478"/>
            </a:xfrm>
            <a:prstGeom prst="rect">
              <a:avLst/>
            </a:prstGeom>
            <a:solidFill>
              <a:srgbClr val="A8D08C"/>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AUXOLOGICO</a:t>
              </a:r>
              <a:endParaRPr sz="1600">
                <a:solidFill>
                  <a:schemeClr val="lt1"/>
                </a:solidFill>
                <a:latin typeface="Calibri"/>
                <a:ea typeface="Calibri"/>
                <a:cs typeface="Calibri"/>
                <a:sym typeface="Calibri"/>
              </a:endParaRPr>
            </a:p>
          </p:txBody>
        </p:sp>
        <p:sp>
          <p:nvSpPr>
            <p:cNvPr id="215" name="Google Shape;215;p10"/>
            <p:cNvSpPr/>
            <p:nvPr/>
          </p:nvSpPr>
          <p:spPr>
            <a:xfrm>
              <a:off x="7093297" y="2770126"/>
              <a:ext cx="1336126" cy="943478"/>
            </a:xfrm>
            <a:prstGeom prst="rect">
              <a:avLst/>
            </a:prstGeom>
            <a:solidFill>
              <a:srgbClr val="FFD96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LECCO</a:t>
              </a:r>
              <a:endParaRPr sz="1600">
                <a:solidFill>
                  <a:schemeClr val="lt1"/>
                </a:solidFill>
                <a:latin typeface="Calibri"/>
                <a:ea typeface="Calibri"/>
                <a:cs typeface="Calibri"/>
                <a:sym typeface="Calibri"/>
              </a:endParaRPr>
            </a:p>
          </p:txBody>
        </p:sp>
        <p:sp>
          <p:nvSpPr>
            <p:cNvPr id="216" name="Google Shape;216;p10"/>
            <p:cNvSpPr/>
            <p:nvPr/>
          </p:nvSpPr>
          <p:spPr>
            <a:xfrm>
              <a:off x="5306864" y="2770126"/>
              <a:ext cx="1336126" cy="943478"/>
            </a:xfrm>
            <a:prstGeom prst="rect">
              <a:avLst/>
            </a:prstGeom>
            <a:solidFill>
              <a:srgbClr val="A8D08C"/>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RHODENSE</a:t>
              </a:r>
              <a:endParaRPr sz="1600">
                <a:solidFill>
                  <a:schemeClr val="lt1"/>
                </a:solidFill>
                <a:latin typeface="Calibri"/>
                <a:ea typeface="Calibri"/>
                <a:cs typeface="Calibri"/>
                <a:sym typeface="Calibri"/>
              </a:endParaRPr>
            </a:p>
          </p:txBody>
        </p:sp>
        <p:sp>
          <p:nvSpPr>
            <p:cNvPr id="217" name="Google Shape;217;p10"/>
            <p:cNvSpPr/>
            <p:nvPr/>
          </p:nvSpPr>
          <p:spPr>
            <a:xfrm>
              <a:off x="371839" y="1399889"/>
              <a:ext cx="3216600" cy="3722629"/>
            </a:xfrm>
            <a:prstGeom prst="rect">
              <a:avLst/>
            </a:prstGeom>
            <a:solidFill>
              <a:srgbClr val="4472C4">
                <a:alpha val="5490"/>
              </a:srgbClr>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18" name="Google Shape;218;p10"/>
            <p:cNvSpPr/>
            <p:nvPr/>
          </p:nvSpPr>
          <p:spPr>
            <a:xfrm>
              <a:off x="3649051" y="2523249"/>
              <a:ext cx="3196804" cy="2610189"/>
            </a:xfrm>
            <a:prstGeom prst="rect">
              <a:avLst/>
            </a:prstGeom>
            <a:solidFill>
              <a:srgbClr val="C4E0B2">
                <a:alpha val="5490"/>
              </a:srgbClr>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19" name="Google Shape;219;p10"/>
            <p:cNvSpPr/>
            <p:nvPr/>
          </p:nvSpPr>
          <p:spPr>
            <a:xfrm>
              <a:off x="6895344" y="2521626"/>
              <a:ext cx="1771603" cy="2610189"/>
            </a:xfrm>
            <a:prstGeom prst="rect">
              <a:avLst/>
            </a:prstGeom>
            <a:solidFill>
              <a:srgbClr val="FFF2CC">
                <a:alpha val="5490"/>
              </a:srgbClr>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20" name="Google Shape;220;p10"/>
            <p:cNvSpPr/>
            <p:nvPr/>
          </p:nvSpPr>
          <p:spPr>
            <a:xfrm>
              <a:off x="371839" y="5164155"/>
              <a:ext cx="3216600" cy="582090"/>
            </a:xfrm>
            <a:prstGeom prst="rect">
              <a:avLst/>
            </a:prstGeom>
            <a:solidFill>
              <a:srgbClr val="BBD6EE"/>
            </a:solidFill>
            <a:ln w="190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21" name="Google Shape;221;p10"/>
            <p:cNvSpPr txBox="1"/>
            <p:nvPr/>
          </p:nvSpPr>
          <p:spPr>
            <a:xfrm>
              <a:off x="1081067" y="5275747"/>
              <a:ext cx="1970017" cy="40710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a:solidFill>
                    <a:srgbClr val="44546A"/>
                  </a:solidFill>
                  <a:latin typeface="Calibri"/>
                  <a:ea typeface="Calibri"/>
                  <a:cs typeface="Calibri"/>
                  <a:sym typeface="Calibri"/>
                </a:rPr>
                <a:t>MONZA BRIANZA</a:t>
              </a:r>
              <a:endParaRPr sz="1600">
                <a:solidFill>
                  <a:schemeClr val="dk1"/>
                </a:solidFill>
                <a:latin typeface="Calibri"/>
                <a:ea typeface="Calibri"/>
                <a:cs typeface="Calibri"/>
                <a:sym typeface="Calibri"/>
              </a:endParaRPr>
            </a:p>
          </p:txBody>
        </p:sp>
        <p:sp>
          <p:nvSpPr>
            <p:cNvPr id="222" name="Google Shape;222;p10"/>
            <p:cNvSpPr/>
            <p:nvPr/>
          </p:nvSpPr>
          <p:spPr>
            <a:xfrm>
              <a:off x="3649050" y="5173451"/>
              <a:ext cx="3196805" cy="582090"/>
            </a:xfrm>
            <a:prstGeom prst="rect">
              <a:avLst/>
            </a:prstGeom>
            <a:solidFill>
              <a:srgbClr val="C4E0B2"/>
            </a:solidFill>
            <a:ln w="190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23" name="Google Shape;223;p10"/>
            <p:cNvSpPr txBox="1"/>
            <p:nvPr/>
          </p:nvSpPr>
          <p:spPr>
            <a:xfrm>
              <a:off x="4836687" y="5285043"/>
              <a:ext cx="1242603" cy="407108"/>
            </a:xfrm>
            <a:prstGeom prst="rect">
              <a:avLst/>
            </a:prstGeom>
            <a:solidFill>
              <a:srgbClr val="C4E0B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a:solidFill>
                    <a:srgbClr val="44546A"/>
                  </a:solidFill>
                  <a:latin typeface="Calibri"/>
                  <a:ea typeface="Calibri"/>
                  <a:cs typeface="Calibri"/>
                  <a:sym typeface="Calibri"/>
                </a:rPr>
                <a:t>MILANO</a:t>
              </a:r>
              <a:endParaRPr sz="1600">
                <a:solidFill>
                  <a:schemeClr val="dk1"/>
                </a:solidFill>
                <a:latin typeface="Calibri"/>
                <a:ea typeface="Calibri"/>
                <a:cs typeface="Calibri"/>
                <a:sym typeface="Calibri"/>
              </a:endParaRPr>
            </a:p>
          </p:txBody>
        </p:sp>
        <p:sp>
          <p:nvSpPr>
            <p:cNvPr id="224" name="Google Shape;224;p10"/>
            <p:cNvSpPr/>
            <p:nvPr/>
          </p:nvSpPr>
          <p:spPr>
            <a:xfrm>
              <a:off x="6895344" y="5173451"/>
              <a:ext cx="1771603" cy="582090"/>
            </a:xfrm>
            <a:prstGeom prst="rect">
              <a:avLst/>
            </a:prstGeom>
            <a:solidFill>
              <a:srgbClr val="FFD966"/>
            </a:solidFill>
            <a:ln w="190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25" name="Google Shape;225;p10"/>
            <p:cNvSpPr txBox="1"/>
            <p:nvPr/>
          </p:nvSpPr>
          <p:spPr>
            <a:xfrm>
              <a:off x="7435204" y="5285043"/>
              <a:ext cx="902480" cy="40710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a:solidFill>
                    <a:srgbClr val="44546A"/>
                  </a:solidFill>
                  <a:latin typeface="Calibri"/>
                  <a:ea typeface="Calibri"/>
                  <a:cs typeface="Calibri"/>
                  <a:sym typeface="Calibri"/>
                </a:rPr>
                <a:t>LECCO</a:t>
              </a:r>
              <a:endParaRPr sz="1600">
                <a:solidFill>
                  <a:schemeClr val="dk1"/>
                </a:solidFill>
                <a:latin typeface="Calibri"/>
                <a:ea typeface="Calibri"/>
                <a:cs typeface="Calibri"/>
                <a:sym typeface="Calibri"/>
              </a:endParaRPr>
            </a:p>
          </p:txBody>
        </p:sp>
        <p:sp>
          <p:nvSpPr>
            <p:cNvPr id="226" name="Google Shape;226;p10"/>
            <p:cNvSpPr/>
            <p:nvPr/>
          </p:nvSpPr>
          <p:spPr>
            <a:xfrm>
              <a:off x="8716435" y="2521626"/>
              <a:ext cx="1771603" cy="2610189"/>
            </a:xfrm>
            <a:prstGeom prst="rect">
              <a:avLst/>
            </a:prstGeom>
            <a:solidFill>
              <a:srgbClr val="FFF2CC">
                <a:alpha val="5490"/>
              </a:srgbClr>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a:solidFill>
                  <a:schemeClr val="lt1"/>
                </a:solidFill>
                <a:latin typeface="Calibri"/>
                <a:ea typeface="Calibri"/>
                <a:cs typeface="Calibri"/>
                <a:sym typeface="Calibri"/>
              </a:endParaRPr>
            </a:p>
          </p:txBody>
        </p:sp>
        <p:sp>
          <p:nvSpPr>
            <p:cNvPr id="227" name="Google Shape;227;p10"/>
            <p:cNvSpPr/>
            <p:nvPr/>
          </p:nvSpPr>
          <p:spPr>
            <a:xfrm>
              <a:off x="8716435" y="5173451"/>
              <a:ext cx="1771603" cy="582090"/>
            </a:xfrm>
            <a:prstGeom prst="rect">
              <a:avLst/>
            </a:prstGeom>
            <a:solidFill>
              <a:srgbClr val="F4B081"/>
            </a:solidFill>
            <a:ln w="190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BERGAMO</a:t>
              </a:r>
              <a:endParaRPr sz="1600">
                <a:solidFill>
                  <a:schemeClr val="lt1"/>
                </a:solidFill>
                <a:latin typeface="Calibri"/>
                <a:ea typeface="Calibri"/>
                <a:cs typeface="Calibri"/>
                <a:sym typeface="Calibri"/>
              </a:endParaRPr>
            </a:p>
          </p:txBody>
        </p:sp>
        <p:sp>
          <p:nvSpPr>
            <p:cNvPr id="228" name="Google Shape;228;p10"/>
            <p:cNvSpPr/>
            <p:nvPr/>
          </p:nvSpPr>
          <p:spPr>
            <a:xfrm>
              <a:off x="8904844" y="2770126"/>
              <a:ext cx="1397884" cy="943478"/>
            </a:xfrm>
            <a:prstGeom prst="rect">
              <a:avLst/>
            </a:prstGeom>
            <a:solidFill>
              <a:srgbClr val="F4B08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BERGAMO OVEST</a:t>
              </a:r>
              <a:endParaRPr sz="1600">
                <a:solidFill>
                  <a:schemeClr val="lt1"/>
                </a:solidFill>
                <a:latin typeface="Calibri"/>
                <a:ea typeface="Calibri"/>
                <a:cs typeface="Calibri"/>
                <a:sym typeface="Calibri"/>
              </a:endParaRPr>
            </a:p>
          </p:txBody>
        </p:sp>
        <p:sp>
          <p:nvSpPr>
            <p:cNvPr id="229" name="Google Shape;229;p10"/>
            <p:cNvSpPr/>
            <p:nvPr/>
          </p:nvSpPr>
          <p:spPr>
            <a:xfrm>
              <a:off x="8904843" y="4000341"/>
              <a:ext cx="1397884" cy="943478"/>
            </a:xfrm>
            <a:prstGeom prst="rect">
              <a:avLst/>
            </a:prstGeom>
            <a:solidFill>
              <a:srgbClr val="F4B08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rgbClr val="44546A"/>
                  </a:solidFill>
                  <a:latin typeface="Calibri"/>
                  <a:ea typeface="Calibri"/>
                  <a:cs typeface="Calibri"/>
                  <a:sym typeface="Calibri"/>
                </a:rPr>
                <a:t>ASST BERGAMO  EST</a:t>
              </a:r>
              <a:endParaRPr sz="1600">
                <a:solidFill>
                  <a:schemeClr val="lt1"/>
                </a:solidFill>
                <a:latin typeface="Calibri"/>
                <a:ea typeface="Calibri"/>
                <a:cs typeface="Calibri"/>
                <a:sym typeface="Calibri"/>
              </a:endParaRPr>
            </a:p>
          </p:txBody>
        </p:sp>
      </p:grpSp>
      <p:pic>
        <p:nvPicPr>
          <p:cNvPr id="230" name="Google Shape;230;p10" descr="lombardia corretta"/>
          <p:cNvPicPr preferRelativeResize="0"/>
          <p:nvPr/>
        </p:nvPicPr>
        <p:blipFill rotWithShape="1">
          <a:blip r:embed="rId3">
            <a:alphaModFix/>
          </a:blip>
          <a:srcRect/>
          <a:stretch/>
        </p:blipFill>
        <p:spPr>
          <a:xfrm>
            <a:off x="8586484" y="5608"/>
            <a:ext cx="3605516" cy="2704138"/>
          </a:xfrm>
          <a:prstGeom prst="rect">
            <a:avLst/>
          </a:prstGeom>
          <a:noFill/>
          <a:ln>
            <a:noFill/>
          </a:ln>
        </p:spPr>
      </p:pic>
      <p:pic>
        <p:nvPicPr>
          <p:cNvPr id="231" name="Google Shape;231;p10"/>
          <p:cNvPicPr preferRelativeResize="0"/>
          <p:nvPr/>
        </p:nvPicPr>
        <p:blipFill rotWithShape="1">
          <a:blip r:embed="rId4">
            <a:alphaModFix/>
          </a:blip>
          <a:srcRect/>
          <a:stretch/>
        </p:blipFill>
        <p:spPr>
          <a:xfrm>
            <a:off x="8150306" y="1"/>
            <a:ext cx="4079508" cy="2709746"/>
          </a:xfrm>
          <a:prstGeom prst="rect">
            <a:avLst/>
          </a:prstGeom>
          <a:noFill/>
          <a:ln>
            <a:noFill/>
          </a:ln>
        </p:spPr>
      </p:pic>
      <p:sp>
        <p:nvSpPr>
          <p:cNvPr id="232" name="Google Shape;232;p10"/>
          <p:cNvSpPr/>
          <p:nvPr/>
        </p:nvSpPr>
        <p:spPr>
          <a:xfrm flipH="1">
            <a:off x="9475653" y="1435260"/>
            <a:ext cx="96610" cy="104809"/>
          </a:xfrm>
          <a:prstGeom prst="ellipse">
            <a:avLst/>
          </a:prstGeom>
          <a:solidFill>
            <a:srgbClr val="FEE599"/>
          </a:solidFill>
          <a:ln w="12700" cap="flat" cmpd="sng">
            <a:solidFill>
              <a:srgbClr val="FFD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3" name="Google Shape;233;p10"/>
          <p:cNvSpPr/>
          <p:nvPr/>
        </p:nvSpPr>
        <p:spPr>
          <a:xfrm flipH="1">
            <a:off x="9674353" y="1043648"/>
            <a:ext cx="96610" cy="104809"/>
          </a:xfrm>
          <a:prstGeom prst="ellipse">
            <a:avLst/>
          </a:prstGeom>
          <a:solidFill>
            <a:srgbClr val="FEE599"/>
          </a:solidFill>
          <a:ln w="12700" cap="flat" cmpd="sng">
            <a:solidFill>
              <a:srgbClr val="FFD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4" name="Google Shape;234;p10"/>
          <p:cNvSpPr/>
          <p:nvPr/>
        </p:nvSpPr>
        <p:spPr>
          <a:xfrm flipH="1">
            <a:off x="9595259" y="1520137"/>
            <a:ext cx="96610" cy="104809"/>
          </a:xfrm>
          <a:prstGeom prst="ellipse">
            <a:avLst/>
          </a:prstGeom>
          <a:solidFill>
            <a:srgbClr val="FEE599"/>
          </a:solidFill>
          <a:ln w="12700" cap="flat" cmpd="sng">
            <a:solidFill>
              <a:srgbClr val="FFD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5" name="Google Shape;235;p10"/>
          <p:cNvSpPr/>
          <p:nvPr/>
        </p:nvSpPr>
        <p:spPr>
          <a:xfrm flipH="1">
            <a:off x="9979154" y="1105374"/>
            <a:ext cx="96610" cy="104809"/>
          </a:xfrm>
          <a:prstGeom prst="ellipse">
            <a:avLst/>
          </a:prstGeom>
          <a:solidFill>
            <a:srgbClr val="FEE599"/>
          </a:solidFill>
          <a:ln w="12700" cap="flat" cmpd="sng">
            <a:solidFill>
              <a:srgbClr val="FFD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59426</TotalTime>
  <Words>1902</Words>
  <Application>Microsoft Macintosh PowerPoint</Application>
  <PresentationFormat>Widescreen</PresentationFormat>
  <Paragraphs>340</Paragraphs>
  <Slides>17</Slides>
  <Notes>10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Font di sistema</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maria.gilardi@unimib.it</cp:lastModifiedBy>
  <cp:revision>29</cp:revision>
  <dcterms:created xsi:type="dcterms:W3CDTF">2020-01-11T21:02:51Z</dcterms:created>
  <dcterms:modified xsi:type="dcterms:W3CDTF">2025-07-30T12:55:06Z</dcterms:modified>
</cp:coreProperties>
</file>