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38"/>
  </p:notesMasterIdLst>
  <p:sldIdLst>
    <p:sldId id="256" r:id="rId2"/>
    <p:sldId id="263" r:id="rId3"/>
    <p:sldId id="264" r:id="rId4"/>
    <p:sldId id="266" r:id="rId5"/>
    <p:sldId id="267" r:id="rId6"/>
    <p:sldId id="314" r:id="rId7"/>
    <p:sldId id="286" r:id="rId8"/>
    <p:sldId id="315" r:id="rId9"/>
    <p:sldId id="316" r:id="rId10"/>
    <p:sldId id="317" r:id="rId11"/>
    <p:sldId id="318" r:id="rId12"/>
    <p:sldId id="275" r:id="rId13"/>
    <p:sldId id="269" r:id="rId14"/>
    <p:sldId id="278" r:id="rId15"/>
    <p:sldId id="279" r:id="rId16"/>
    <p:sldId id="291" r:id="rId17"/>
    <p:sldId id="293" r:id="rId18"/>
    <p:sldId id="297" r:id="rId19"/>
    <p:sldId id="308" r:id="rId20"/>
    <p:sldId id="309" r:id="rId21"/>
    <p:sldId id="310" r:id="rId22"/>
    <p:sldId id="307" r:id="rId23"/>
    <p:sldId id="298" r:id="rId24"/>
    <p:sldId id="299" r:id="rId25"/>
    <p:sldId id="300" r:id="rId26"/>
    <p:sldId id="301" r:id="rId27"/>
    <p:sldId id="302" r:id="rId28"/>
    <p:sldId id="303" r:id="rId29"/>
    <p:sldId id="311" r:id="rId30"/>
    <p:sldId id="312" r:id="rId31"/>
    <p:sldId id="271" r:id="rId32"/>
    <p:sldId id="272" r:id="rId33"/>
    <p:sldId id="273" r:id="rId34"/>
    <p:sldId id="274" r:id="rId35"/>
    <p:sldId id="305" r:id="rId36"/>
    <p:sldId id="319" r:id="rId3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E2F281-FBA1-4292-953A-AE9E62217EFE}" type="datetimeFigureOut">
              <a:rPr lang="it-IT" smtClean="0"/>
              <a:t>30/10/2025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8561B-81D9-476F-9B04-D65189133738}" type="slidenum">
              <a:rPr lang="it-IT" smtClean="0"/>
              <a:t>‹N›</a:t>
            </a:fld>
            <a:endParaRPr lang="it-IT"/>
          </a:p>
        </p:txBody>
      </p:sp>
    </p:spTree>
    <p:extLst>
      <p:ext uri="{BB962C8B-B14F-4D97-AF65-F5344CB8AC3E}">
        <p14:creationId xmlns:p14="http://schemas.microsoft.com/office/powerpoint/2010/main" val="310276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1c270a124b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g1c270a124b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60937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351" name="Google Shape;351;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00132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p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3" name="Google Shape;363;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5938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p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5" name="Google Shape;405;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4772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4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411" name="Google Shape;411;p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19908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p5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417" name="Google Shape;417;p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667643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5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423" name="Google Shape;423;p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037828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p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9" name="Google Shape;429;p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22520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p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5" name="Google Shape;435;p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4712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Google Shape;440;p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1" name="Google Shape;441;p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8106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1813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60" name="Google Shape;6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1024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2185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28235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52630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p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9" name="Google Shape;459;p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1791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97" name="Google Shape;9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79910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8235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a:p>
        </p:txBody>
      </p:sp>
      <p:sp>
        <p:nvSpPr>
          <p:cNvPr id="306" name="Google Shape;306;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0627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8162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7129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6" name="Google Shape;186;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1841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2" name="Google Shape;192;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0288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6245923-FE2B-4D3C-8139-1848410DF8EF}" type="datetimeFigureOut">
              <a:rPr lang="it-IT" smtClean="0"/>
              <a:t>30/10/2025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2965920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6245923-FE2B-4D3C-8139-1848410DF8EF}" type="datetimeFigureOut">
              <a:rPr lang="it-IT" smtClean="0"/>
              <a:t>30/10/2025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3004597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6245923-FE2B-4D3C-8139-1848410DF8EF}" type="datetimeFigureOut">
              <a:rPr lang="it-IT" smtClean="0"/>
              <a:t>30/10/2025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3731544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6245923-FE2B-4D3C-8139-1848410DF8EF}" type="datetimeFigureOut">
              <a:rPr lang="it-IT" smtClean="0"/>
              <a:t>30/10/2025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2947065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06245923-FE2B-4D3C-8139-1848410DF8EF}" type="datetimeFigureOut">
              <a:rPr lang="it-IT" smtClean="0"/>
              <a:t>30/10/2025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278702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6245923-FE2B-4D3C-8139-1848410DF8EF}" type="datetimeFigureOut">
              <a:rPr lang="it-IT" smtClean="0"/>
              <a:t>30/10/2025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1802397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6245923-FE2B-4D3C-8139-1848410DF8EF}" type="datetimeFigureOut">
              <a:rPr lang="it-IT" smtClean="0"/>
              <a:t>30/10/2025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3006820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6245923-FE2B-4D3C-8139-1848410DF8EF}" type="datetimeFigureOut">
              <a:rPr lang="it-IT" smtClean="0"/>
              <a:t>30/10/2025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3529978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6245923-FE2B-4D3C-8139-1848410DF8EF}" type="datetimeFigureOut">
              <a:rPr lang="it-IT" smtClean="0"/>
              <a:t>30/10/2025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586006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06245923-FE2B-4D3C-8139-1848410DF8EF}" type="datetimeFigureOut">
              <a:rPr lang="it-IT" smtClean="0"/>
              <a:t>30/10/2025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1328601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06245923-FE2B-4D3C-8139-1848410DF8EF}" type="datetimeFigureOut">
              <a:rPr lang="it-IT" smtClean="0"/>
              <a:t>30/10/2025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4B305C-5455-48AD-92E6-12239F6FE076}" type="slidenum">
              <a:rPr lang="it-IT" smtClean="0"/>
              <a:t>‹N›</a:t>
            </a:fld>
            <a:endParaRPr lang="it-IT"/>
          </a:p>
        </p:txBody>
      </p:sp>
    </p:spTree>
    <p:extLst>
      <p:ext uri="{BB962C8B-B14F-4D97-AF65-F5344CB8AC3E}">
        <p14:creationId xmlns:p14="http://schemas.microsoft.com/office/powerpoint/2010/main" val="2455037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245923-FE2B-4D3C-8139-1848410DF8EF}" type="datetimeFigureOut">
              <a:rPr lang="it-IT" smtClean="0"/>
              <a:t>30/10/2025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4B305C-5455-48AD-92E6-12239F6FE076}" type="slidenum">
              <a:rPr lang="it-IT" smtClean="0"/>
              <a:t>‹N›</a:t>
            </a:fld>
            <a:endParaRPr lang="it-IT"/>
          </a:p>
        </p:txBody>
      </p:sp>
    </p:spTree>
    <p:extLst>
      <p:ext uri="{BB962C8B-B14F-4D97-AF65-F5344CB8AC3E}">
        <p14:creationId xmlns:p14="http://schemas.microsoft.com/office/powerpoint/2010/main" val="1672869778"/>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fradellisanti@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fradellisanti@gmail.com"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DIPENDENZE DA SOSTANZE</a:t>
            </a:r>
            <a:endParaRPr lang="it-IT" dirty="0"/>
          </a:p>
        </p:txBody>
      </p:sp>
      <p:sp>
        <p:nvSpPr>
          <p:cNvPr id="3" name="Sottotitolo 2"/>
          <p:cNvSpPr>
            <a:spLocks noGrp="1"/>
          </p:cNvSpPr>
          <p:nvPr>
            <p:ph type="subTitle" idx="1"/>
          </p:nvPr>
        </p:nvSpPr>
        <p:spPr/>
        <p:txBody>
          <a:bodyPr>
            <a:normAutofit/>
          </a:bodyPr>
          <a:lstStyle/>
          <a:p>
            <a:r>
              <a:rPr lang="it-IT" dirty="0" smtClean="0"/>
              <a:t>Francesca Delli Santi</a:t>
            </a:r>
          </a:p>
          <a:p>
            <a:r>
              <a:rPr lang="it-IT" dirty="0" smtClean="0">
                <a:hlinkClick r:id="rId2"/>
              </a:rPr>
              <a:t>fradellisanti@gmail.com</a:t>
            </a:r>
            <a:endParaRPr lang="it-IT" dirty="0" smtClean="0"/>
          </a:p>
          <a:p>
            <a:r>
              <a:rPr lang="it-IT" dirty="0"/>
              <a:t>https://</a:t>
            </a:r>
            <a:r>
              <a:rPr lang="it-IT" dirty="0" smtClean="0"/>
              <a:t>centropsicologiabergamo.com</a:t>
            </a:r>
            <a:endParaRPr lang="it-IT" dirty="0"/>
          </a:p>
        </p:txBody>
      </p:sp>
      <p:pic>
        <p:nvPicPr>
          <p:cNvPr id="4" name="Immagin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01097" y="381949"/>
            <a:ext cx="3640674" cy="1296678"/>
          </a:xfrm>
          <a:prstGeom prst="rect">
            <a:avLst/>
          </a:prstGeom>
        </p:spPr>
      </p:pic>
    </p:spTree>
    <p:extLst>
      <p:ext uri="{BB962C8B-B14F-4D97-AF65-F5344CB8AC3E}">
        <p14:creationId xmlns:p14="http://schemas.microsoft.com/office/powerpoint/2010/main" val="37655960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FOCALIZZAZIONE DEL PROBLEMA</a:t>
            </a:r>
            <a:endParaRPr lang="it-IT" dirty="0"/>
          </a:p>
        </p:txBody>
      </p:sp>
      <p:sp>
        <p:nvSpPr>
          <p:cNvPr id="3" name="Segnaposto contenuto 2"/>
          <p:cNvSpPr>
            <a:spLocks noGrp="1"/>
          </p:cNvSpPr>
          <p:nvPr>
            <p:ph idx="1"/>
          </p:nvPr>
        </p:nvSpPr>
        <p:spPr/>
        <p:txBody>
          <a:bodyPr>
            <a:normAutofit fontScale="92500" lnSpcReduction="20000"/>
          </a:bodyPr>
          <a:lstStyle/>
          <a:p>
            <a:pPr marL="0" indent="0">
              <a:buNone/>
            </a:pPr>
            <a:r>
              <a:rPr lang="it-IT" dirty="0"/>
              <a:t>•Aiutare il paziente a riconoscere il problema che maggiormente lo affligge</a:t>
            </a:r>
          </a:p>
          <a:p>
            <a:pPr marL="0" indent="0">
              <a:buNone/>
            </a:pPr>
            <a:r>
              <a:rPr lang="it-IT" dirty="0"/>
              <a:t>(o che potenzialmente potrà affliggerlo), focalizzando quanto di più</a:t>
            </a:r>
          </a:p>
          <a:p>
            <a:pPr marL="0" indent="0">
              <a:buNone/>
            </a:pPr>
            <a:r>
              <a:rPr lang="it-IT" dirty="0"/>
              <a:t>significativo si presenta nell’ambito del problema. </a:t>
            </a:r>
            <a:endParaRPr lang="it-IT" dirty="0" smtClean="0"/>
          </a:p>
          <a:p>
            <a:pPr marL="0" indent="0">
              <a:buNone/>
            </a:pPr>
            <a:r>
              <a:rPr lang="it-IT" dirty="0" smtClean="0"/>
              <a:t>Esordio</a:t>
            </a:r>
            <a:r>
              <a:rPr lang="it-IT" dirty="0"/>
              <a:t>. (</a:t>
            </a:r>
            <a:r>
              <a:rPr lang="it-IT" dirty="0" smtClean="0"/>
              <a:t>Raccogliere più </a:t>
            </a:r>
            <a:r>
              <a:rPr lang="it-IT" dirty="0"/>
              <a:t>dettagli possibili</a:t>
            </a:r>
            <a:r>
              <a:rPr lang="it-IT" dirty="0" smtClean="0"/>
              <a:t>)</a:t>
            </a:r>
          </a:p>
          <a:p>
            <a:pPr marL="0" indent="0">
              <a:buNone/>
            </a:pPr>
            <a:endParaRPr lang="it-IT" dirty="0"/>
          </a:p>
          <a:p>
            <a:pPr marL="0" indent="0">
              <a:buNone/>
            </a:pPr>
            <a:r>
              <a:rPr lang="it-IT" dirty="0"/>
              <a:t>•Aree interessate (professionale, affettiva, familiare</a:t>
            </a:r>
            <a:r>
              <a:rPr lang="it-IT" dirty="0" smtClean="0"/>
              <a:t>)</a:t>
            </a:r>
          </a:p>
          <a:p>
            <a:pPr marL="0" indent="0">
              <a:buNone/>
            </a:pPr>
            <a:endParaRPr lang="it-IT" dirty="0"/>
          </a:p>
          <a:p>
            <a:pPr marL="0" indent="0">
              <a:buNone/>
            </a:pPr>
            <a:r>
              <a:rPr lang="it-IT" dirty="0"/>
              <a:t>•Identificazione, descrizione e valutazione del problema: descrizione del</a:t>
            </a:r>
          </a:p>
          <a:p>
            <a:pPr marL="0" indent="0">
              <a:buNone/>
            </a:pPr>
            <a:r>
              <a:rPr lang="it-IT" dirty="0"/>
              <a:t>problema da parte del paziente (o di qualcun altro), che viene</a:t>
            </a:r>
          </a:p>
          <a:p>
            <a:pPr marL="0" indent="0">
              <a:buNone/>
            </a:pPr>
            <a:r>
              <a:rPr lang="it-IT" dirty="0"/>
              <a:t>incoraggiato a specificare come il problema si manifesta</a:t>
            </a:r>
          </a:p>
        </p:txBody>
      </p:sp>
    </p:spTree>
    <p:extLst>
      <p:ext uri="{BB962C8B-B14F-4D97-AF65-F5344CB8AC3E}">
        <p14:creationId xmlns:p14="http://schemas.microsoft.com/office/powerpoint/2010/main" val="33974083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CONNESSIONI</a:t>
            </a:r>
            <a:endParaRPr lang="it-IT" dirty="0"/>
          </a:p>
        </p:txBody>
      </p:sp>
      <p:sp>
        <p:nvSpPr>
          <p:cNvPr id="3" name="Segnaposto contenuto 2"/>
          <p:cNvSpPr>
            <a:spLocks noGrp="1"/>
          </p:cNvSpPr>
          <p:nvPr>
            <p:ph idx="1"/>
          </p:nvPr>
        </p:nvSpPr>
        <p:spPr/>
        <p:txBody>
          <a:bodyPr>
            <a:normAutofit/>
          </a:bodyPr>
          <a:lstStyle/>
          <a:p>
            <a:r>
              <a:rPr lang="it-IT" dirty="0"/>
              <a:t>Identificazione degli antecedenti esterni: identificare quali </a:t>
            </a:r>
            <a:r>
              <a:rPr lang="it-IT" dirty="0" smtClean="0"/>
              <a:t>connessioni intercorrono </a:t>
            </a:r>
            <a:r>
              <a:rPr lang="it-IT" dirty="0"/>
              <a:t>tra il comportamento problematico e gli eventi stimolo che </a:t>
            </a:r>
            <a:r>
              <a:rPr lang="it-IT" dirty="0" smtClean="0"/>
              <a:t>lo precedono.</a:t>
            </a:r>
          </a:p>
          <a:p>
            <a:pPr marL="0" indent="0">
              <a:buNone/>
            </a:pPr>
            <a:endParaRPr lang="it-IT" dirty="0"/>
          </a:p>
          <a:p>
            <a:pPr marL="0" indent="0">
              <a:buNone/>
            </a:pPr>
            <a:r>
              <a:rPr lang="it-IT" dirty="0"/>
              <a:t>•Identificazione degli antecedenti interni: identificazione di pensieri,</a:t>
            </a:r>
          </a:p>
          <a:p>
            <a:pPr marL="0" indent="0">
              <a:buNone/>
            </a:pPr>
            <a:r>
              <a:rPr lang="it-IT" dirty="0"/>
              <a:t>immagini o sensazioni fisiche legate all’esplicitazione del problema</a:t>
            </a:r>
            <a:r>
              <a:rPr lang="it-IT" dirty="0" smtClean="0"/>
              <a:t>.</a:t>
            </a:r>
          </a:p>
          <a:p>
            <a:pPr marL="0" indent="0">
              <a:buNone/>
            </a:pPr>
            <a:endParaRPr lang="it-IT" dirty="0"/>
          </a:p>
          <a:p>
            <a:pPr marL="0" indent="0">
              <a:buNone/>
            </a:pPr>
            <a:r>
              <a:rPr lang="it-IT" dirty="0"/>
              <a:t>•Identificazione dei conseguenti e dei vantaggi secondari</a:t>
            </a:r>
          </a:p>
        </p:txBody>
      </p:sp>
    </p:spTree>
    <p:extLst>
      <p:ext uri="{BB962C8B-B14F-4D97-AF65-F5344CB8AC3E}">
        <p14:creationId xmlns:p14="http://schemas.microsoft.com/office/powerpoint/2010/main" val="220668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8"/>
          <p:cNvSpPr txBox="1">
            <a:spLocks noGrp="1"/>
          </p:cNvSpPr>
          <p:nvPr>
            <p:ph type="title"/>
          </p:nvPr>
        </p:nvSpPr>
        <p:spPr>
          <a:xfrm>
            <a:off x="677335" y="628072"/>
            <a:ext cx="8596668" cy="1320800"/>
          </a:xfrm>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SOLO «PIACERE»?</a:t>
            </a:r>
            <a:endParaRPr/>
          </a:p>
        </p:txBody>
      </p:sp>
      <p:sp>
        <p:nvSpPr>
          <p:cNvPr id="164" name="Google Shape;164;p18"/>
          <p:cNvSpPr txBox="1">
            <a:spLocks noGrp="1"/>
          </p:cNvSpPr>
          <p:nvPr>
            <p:ph idx="1"/>
          </p:nvPr>
        </p:nvSpPr>
        <p:spPr>
          <a:xfrm>
            <a:off x="677336" y="2160590"/>
            <a:ext cx="9532041" cy="3880773"/>
          </a:xfrm>
          <a:prstGeom prst="rect">
            <a:avLst/>
          </a:prstGeom>
          <a:noFill/>
          <a:ln>
            <a:noFill/>
          </a:ln>
        </p:spPr>
        <p:txBody>
          <a:bodyPr spcFirstLastPara="1" vert="horz" wrap="square" lIns="121900" tIns="60933" rIns="121900" bIns="60933" rtlCol="0" anchor="t" anchorCtr="0">
            <a:normAutofit fontScale="85000" lnSpcReduction="20000"/>
          </a:bodyPr>
          <a:lstStyle/>
          <a:p>
            <a:pPr marL="137157" indent="0">
              <a:lnSpc>
                <a:spcPct val="115000"/>
              </a:lnSpc>
              <a:buSzPct val="86486"/>
              <a:buNone/>
            </a:pPr>
            <a:r>
              <a:rPr lang="it-IT"/>
              <a:t>«Io mi drogo perché mi piace… mi diverto…»</a:t>
            </a:r>
            <a:endParaRPr/>
          </a:p>
          <a:p>
            <a:pPr marL="457189" indent="-198115">
              <a:lnSpc>
                <a:spcPct val="115000"/>
              </a:lnSpc>
              <a:buSzPct val="86486"/>
              <a:buNone/>
            </a:pPr>
            <a:endParaRPr/>
          </a:p>
          <a:p>
            <a:pPr marL="457189" indent="-198115">
              <a:lnSpc>
                <a:spcPct val="115000"/>
              </a:lnSpc>
              <a:buSzPct val="86486"/>
              <a:buNone/>
            </a:pPr>
            <a:endParaRPr/>
          </a:p>
          <a:p>
            <a:pPr marL="457189" indent="-320032">
              <a:lnSpc>
                <a:spcPct val="115000"/>
              </a:lnSpc>
              <a:buSzPct val="86486"/>
              <a:buChar char="►"/>
            </a:pPr>
            <a:r>
              <a:rPr lang="it-IT"/>
              <a:t>Indagare quale sostanza viene usata, modalità, quantità e tempi</a:t>
            </a:r>
            <a:endParaRPr/>
          </a:p>
          <a:p>
            <a:pPr marL="457189" indent="-320032">
              <a:lnSpc>
                <a:spcPct val="115000"/>
              </a:lnSpc>
              <a:buSzPct val="86486"/>
              <a:buChar char="►"/>
            </a:pPr>
            <a:r>
              <a:rPr lang="it-IT"/>
              <a:t>Aspetto difensivo del comportamento (automedicazione? Individuazione?)</a:t>
            </a:r>
            <a:endParaRPr/>
          </a:p>
          <a:p>
            <a:pPr marL="457189" indent="-320032">
              <a:lnSpc>
                <a:spcPct val="115000"/>
              </a:lnSpc>
              <a:buSzPct val="86486"/>
              <a:buChar char="►"/>
            </a:pPr>
            <a:r>
              <a:rPr lang="it-IT"/>
              <a:t>Modulatore degli affetti</a:t>
            </a:r>
            <a:endParaRPr/>
          </a:p>
          <a:p>
            <a:pPr marL="457189" indent="-320032">
              <a:lnSpc>
                <a:spcPct val="115000"/>
              </a:lnSpc>
              <a:buSzPct val="86486"/>
              <a:buChar char="►"/>
            </a:pPr>
            <a:r>
              <a:rPr lang="it-IT"/>
              <a:t>Attaccamento</a:t>
            </a:r>
            <a:endParaRPr/>
          </a:p>
        </p:txBody>
      </p:sp>
    </p:spTree>
    <p:extLst>
      <p:ext uri="{BB962C8B-B14F-4D97-AF65-F5344CB8AC3E}">
        <p14:creationId xmlns:p14="http://schemas.microsoft.com/office/powerpoint/2010/main" val="852752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1"/>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DIPENDENZA E DOLORE</a:t>
            </a:r>
            <a:endParaRPr/>
          </a:p>
        </p:txBody>
      </p:sp>
      <p:sp>
        <p:nvSpPr>
          <p:cNvPr id="117" name="Google Shape;117;p11"/>
          <p:cNvSpPr txBox="1">
            <a:spLocks noGrp="1"/>
          </p:cNvSpPr>
          <p:nvPr>
            <p:ph idx="1"/>
          </p:nvPr>
        </p:nvSpPr>
        <p:spPr>
          <a:xfrm>
            <a:off x="677335" y="1385456"/>
            <a:ext cx="8402011" cy="4655907"/>
          </a:xfrm>
          <a:prstGeom prst="rect">
            <a:avLst/>
          </a:prstGeom>
          <a:noFill/>
          <a:ln>
            <a:noFill/>
          </a:ln>
        </p:spPr>
        <p:txBody>
          <a:bodyPr spcFirstLastPara="1" vert="horz" wrap="square" lIns="121900" tIns="60933" rIns="121900" bIns="60933" rtlCol="0" anchor="t" anchorCtr="0">
            <a:normAutofit fontScale="92500" lnSpcReduction="20000"/>
          </a:bodyPr>
          <a:lstStyle/>
          <a:p>
            <a:pPr marL="137157" indent="0">
              <a:lnSpc>
                <a:spcPct val="115000"/>
              </a:lnSpc>
              <a:buSzPct val="103225"/>
              <a:buNone/>
            </a:pPr>
            <a:r>
              <a:rPr lang="it-IT" dirty="0"/>
              <a:t>«Quando sto male(?) mi drogo»</a:t>
            </a:r>
            <a:endParaRPr dirty="0"/>
          </a:p>
          <a:p>
            <a:pPr marL="457189" indent="-198115">
              <a:lnSpc>
                <a:spcPct val="115000"/>
              </a:lnSpc>
              <a:buSzPct val="103225"/>
              <a:buNone/>
            </a:pPr>
            <a:endParaRPr dirty="0"/>
          </a:p>
          <a:p>
            <a:pPr marL="137157" indent="0">
              <a:lnSpc>
                <a:spcPct val="115000"/>
              </a:lnSpc>
              <a:buSzPct val="103225"/>
              <a:buNone/>
            </a:pPr>
            <a:r>
              <a:rPr lang="it-IT" dirty="0" smtClean="0"/>
              <a:t>«La mia vita non ha senso»</a:t>
            </a:r>
          </a:p>
          <a:p>
            <a:pPr marL="137157" indent="0">
              <a:lnSpc>
                <a:spcPct val="115000"/>
              </a:lnSpc>
              <a:buSzPct val="103225"/>
              <a:buNone/>
            </a:pPr>
            <a:endParaRPr lang="it-IT" dirty="0" smtClean="0"/>
          </a:p>
          <a:p>
            <a:pPr marL="137157" indent="0">
              <a:lnSpc>
                <a:spcPct val="115000"/>
              </a:lnSpc>
              <a:buSzPct val="103225"/>
              <a:buNone/>
            </a:pPr>
            <a:r>
              <a:rPr lang="it-IT" dirty="0" smtClean="0"/>
              <a:t>«Se sento (?) sto male»</a:t>
            </a:r>
          </a:p>
          <a:p>
            <a:pPr marL="137157" indent="0">
              <a:lnSpc>
                <a:spcPct val="115000"/>
              </a:lnSpc>
              <a:buSzPct val="103225"/>
              <a:buNone/>
            </a:pPr>
            <a:endParaRPr lang="it-IT" dirty="0"/>
          </a:p>
          <a:p>
            <a:pPr marL="137157" indent="0">
              <a:lnSpc>
                <a:spcPct val="115000"/>
              </a:lnSpc>
              <a:buSzPct val="103225"/>
              <a:buNone/>
            </a:pPr>
            <a:r>
              <a:rPr lang="it-IT" dirty="0" smtClean="0"/>
              <a:t>«Cosa ne sai tu…»</a:t>
            </a:r>
          </a:p>
          <a:p>
            <a:pPr marL="137157" indent="0">
              <a:lnSpc>
                <a:spcPct val="115000"/>
              </a:lnSpc>
              <a:buSzPct val="103225"/>
              <a:buNone/>
            </a:pPr>
            <a:endParaRPr lang="it-IT" dirty="0"/>
          </a:p>
          <a:p>
            <a:pPr marL="137157" indent="0">
              <a:lnSpc>
                <a:spcPct val="115000"/>
              </a:lnSpc>
              <a:buSzPct val="103225"/>
              <a:buNone/>
            </a:pPr>
            <a:r>
              <a:rPr lang="it-IT" dirty="0" smtClean="0"/>
              <a:t>«Io sto bene così»</a:t>
            </a:r>
            <a:endParaRPr dirty="0"/>
          </a:p>
        </p:txBody>
      </p:sp>
    </p:spTree>
    <p:extLst>
      <p:ext uri="{BB962C8B-B14F-4D97-AF65-F5344CB8AC3E}">
        <p14:creationId xmlns:p14="http://schemas.microsoft.com/office/powerpoint/2010/main" val="463802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2"/>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«PERSONALITà DEL TOSSICOMANE»</a:t>
            </a:r>
            <a:endParaRPr/>
          </a:p>
        </p:txBody>
      </p:sp>
      <p:sp>
        <p:nvSpPr>
          <p:cNvPr id="189" name="Google Shape;189;p22"/>
          <p:cNvSpPr txBox="1">
            <a:spLocks noGrp="1"/>
          </p:cNvSpPr>
          <p:nvPr>
            <p:ph idx="1"/>
          </p:nvPr>
        </p:nvSpPr>
        <p:spPr>
          <a:prstGeom prst="rect">
            <a:avLst/>
          </a:prstGeom>
          <a:noFill/>
          <a:ln>
            <a:noFill/>
          </a:ln>
        </p:spPr>
        <p:txBody>
          <a:bodyPr spcFirstLastPara="1" vert="horz" wrap="square" lIns="121900" tIns="60933" rIns="121900" bIns="60933" rtlCol="0" anchor="t" anchorCtr="0">
            <a:normAutofit lnSpcReduction="10000"/>
          </a:bodyPr>
          <a:lstStyle/>
          <a:p>
            <a:pPr marL="457189" indent="-320032">
              <a:lnSpc>
                <a:spcPct val="115000"/>
              </a:lnSpc>
              <a:buSzPts val="1440"/>
              <a:buChar char="►"/>
            </a:pPr>
            <a:r>
              <a:rPr lang="it-IT"/>
              <a:t>Doppia diagnosi?</a:t>
            </a:r>
            <a:endParaRPr/>
          </a:p>
          <a:p>
            <a:pPr marL="457189" indent="-198115">
              <a:lnSpc>
                <a:spcPct val="115000"/>
              </a:lnSpc>
              <a:buSzPts val="1440"/>
              <a:buNone/>
            </a:pPr>
            <a:endParaRPr/>
          </a:p>
          <a:p>
            <a:pPr marL="457189" indent="-320032">
              <a:lnSpc>
                <a:spcPct val="115000"/>
              </a:lnSpc>
              <a:buSzPts val="1440"/>
              <a:buChar char="►"/>
            </a:pPr>
            <a:r>
              <a:rPr lang="it-IT"/>
              <a:t>&gt; Disturbi di personalità cluster B (d. antisociale, border, narcisistico): impulsività, instabilità affettiva, difficoltà di modulazione delle emozioni, identità fragile…</a:t>
            </a:r>
            <a:endParaRPr/>
          </a:p>
          <a:p>
            <a:pPr marL="457189" indent="-198115">
              <a:lnSpc>
                <a:spcPct val="115000"/>
              </a:lnSpc>
              <a:buSzPts val="1440"/>
              <a:buNone/>
            </a:pPr>
            <a:endParaRPr/>
          </a:p>
          <a:p>
            <a:pPr marL="457189" indent="-320032">
              <a:lnSpc>
                <a:spcPct val="115000"/>
              </a:lnSpc>
              <a:buSzPts val="1440"/>
              <a:buChar char="►"/>
            </a:pPr>
            <a:r>
              <a:rPr lang="it-IT"/>
              <a:t>Disturbo di personalità o disturbo da uso di sostanze: Chi influenza cosa?</a:t>
            </a:r>
            <a:endParaRPr/>
          </a:p>
        </p:txBody>
      </p:sp>
    </p:spTree>
    <p:extLst>
      <p:ext uri="{BB962C8B-B14F-4D97-AF65-F5344CB8AC3E}">
        <p14:creationId xmlns:p14="http://schemas.microsoft.com/office/powerpoint/2010/main" val="24741688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3"/>
          <p:cNvSpPr/>
          <p:nvPr/>
        </p:nvSpPr>
        <p:spPr>
          <a:xfrm>
            <a:off x="2567710" y="1611745"/>
            <a:ext cx="4765964" cy="3759200"/>
          </a:xfrm>
          <a:prstGeom prst="ellipse">
            <a:avLst/>
          </a:prstGeom>
          <a:solidFill>
            <a:schemeClr val="lt1"/>
          </a:solidFill>
          <a:ln w="25400" cap="flat" cmpd="sng">
            <a:solidFill>
              <a:srgbClr val="28477C"/>
            </a:solidFill>
            <a:prstDash val="solid"/>
            <a:round/>
            <a:headEnd type="none" w="sm" len="sm"/>
            <a:tailEnd type="none" w="sm" len="sm"/>
          </a:ln>
        </p:spPr>
        <p:txBody>
          <a:bodyPr spcFirstLastPara="1" wrap="square" lIns="121900" tIns="60933" rIns="121900" bIns="60933" anchor="ctr" anchorCtr="0">
            <a:noAutofit/>
          </a:bodyPr>
          <a:lstStyle/>
          <a:p>
            <a:pPr algn="ctr"/>
            <a:endParaRPr sz="1400">
              <a:solidFill>
                <a:schemeClr val="lt1"/>
              </a:solidFill>
              <a:latin typeface="Arial"/>
              <a:ea typeface="Arial"/>
              <a:cs typeface="Arial"/>
              <a:sym typeface="Arial"/>
            </a:endParaRPr>
          </a:p>
        </p:txBody>
      </p:sp>
      <p:sp>
        <p:nvSpPr>
          <p:cNvPr id="195" name="Google Shape;195;p23"/>
          <p:cNvSpPr/>
          <p:nvPr/>
        </p:nvSpPr>
        <p:spPr>
          <a:xfrm>
            <a:off x="2992583" y="1099127"/>
            <a:ext cx="3639127" cy="360219"/>
          </a:xfrm>
          <a:prstGeom prst="rect">
            <a:avLst/>
          </a:prstGeom>
          <a:solidFill>
            <a:srgbClr val="86A8DA"/>
          </a:solidFill>
          <a:ln w="25400" cap="flat" cmpd="sng">
            <a:solidFill>
              <a:srgbClr val="28477C"/>
            </a:solidFill>
            <a:prstDash val="solid"/>
            <a:round/>
            <a:headEnd type="none" w="sm" len="sm"/>
            <a:tailEnd type="none" w="sm" len="sm"/>
          </a:ln>
        </p:spPr>
        <p:txBody>
          <a:bodyPr spcFirstLastPara="1" wrap="square" lIns="121900" tIns="60933" rIns="121900" bIns="60933" anchor="ctr" anchorCtr="0">
            <a:noAutofit/>
          </a:bodyPr>
          <a:lstStyle/>
          <a:p>
            <a:pPr algn="ctr"/>
            <a:r>
              <a:rPr lang="it-IT" sz="1400">
                <a:solidFill>
                  <a:schemeClr val="lt1"/>
                </a:solidFill>
                <a:latin typeface="Arial"/>
                <a:ea typeface="Arial"/>
                <a:cs typeface="Arial"/>
                <a:sym typeface="Arial"/>
              </a:rPr>
              <a:t>Disturbo di personalità</a:t>
            </a:r>
            <a:endParaRPr sz="2400"/>
          </a:p>
        </p:txBody>
      </p:sp>
      <p:sp>
        <p:nvSpPr>
          <p:cNvPr id="196" name="Google Shape;196;p23"/>
          <p:cNvSpPr/>
          <p:nvPr/>
        </p:nvSpPr>
        <p:spPr>
          <a:xfrm>
            <a:off x="2992583" y="5523346"/>
            <a:ext cx="4341091" cy="369455"/>
          </a:xfrm>
          <a:prstGeom prst="rect">
            <a:avLst/>
          </a:prstGeom>
          <a:solidFill>
            <a:srgbClr val="86A8DA"/>
          </a:solidFill>
          <a:ln w="25400" cap="flat" cmpd="sng">
            <a:solidFill>
              <a:srgbClr val="28477C"/>
            </a:solidFill>
            <a:prstDash val="solid"/>
            <a:round/>
            <a:headEnd type="none" w="sm" len="sm"/>
            <a:tailEnd type="none" w="sm" len="sm"/>
          </a:ln>
        </p:spPr>
        <p:txBody>
          <a:bodyPr spcFirstLastPara="1" wrap="square" lIns="121900" tIns="60933" rIns="121900" bIns="60933" anchor="ctr" anchorCtr="0">
            <a:noAutofit/>
          </a:bodyPr>
          <a:lstStyle/>
          <a:p>
            <a:pPr algn="ctr"/>
            <a:r>
              <a:rPr lang="it-IT" sz="1400">
                <a:solidFill>
                  <a:schemeClr val="lt1"/>
                </a:solidFill>
                <a:latin typeface="Arial"/>
                <a:ea typeface="Arial"/>
                <a:cs typeface="Arial"/>
                <a:sym typeface="Arial"/>
              </a:rPr>
              <a:t>Disturbo da uso di sostanze</a:t>
            </a:r>
            <a:endParaRPr sz="2400"/>
          </a:p>
        </p:txBody>
      </p:sp>
    </p:spTree>
    <p:extLst>
      <p:ext uri="{BB962C8B-B14F-4D97-AF65-F5344CB8AC3E}">
        <p14:creationId xmlns:p14="http://schemas.microsoft.com/office/powerpoint/2010/main" val="10428073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Google Shape;353;p39"/>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a:bodyPr>
          <a:lstStyle/>
          <a:p>
            <a:pPr>
              <a:lnSpc>
                <a:spcPct val="100000"/>
              </a:lnSpc>
              <a:spcBef>
                <a:spcPts val="0"/>
              </a:spcBef>
              <a:buSzPts val="3600"/>
            </a:pPr>
            <a:r>
              <a:rPr lang="it-IT" dirty="0" smtClean="0"/>
              <a:t>QUALI TRATTAMENTI INTEGRATI PROPORRE?</a:t>
            </a:r>
            <a:endParaRPr dirty="0"/>
          </a:p>
        </p:txBody>
      </p:sp>
      <p:sp>
        <p:nvSpPr>
          <p:cNvPr id="354" name="Google Shape;354;p39"/>
          <p:cNvSpPr txBox="1">
            <a:spLocks noGrp="1"/>
          </p:cNvSpPr>
          <p:nvPr>
            <p:ph idx="1"/>
          </p:nvPr>
        </p:nvSpPr>
        <p:spPr>
          <a:xfrm>
            <a:off x="797407" y="2520807"/>
            <a:ext cx="8596668" cy="3880773"/>
          </a:xfrm>
          <a:prstGeom prst="rect">
            <a:avLst/>
          </a:prstGeom>
          <a:noFill/>
          <a:ln>
            <a:noFill/>
          </a:ln>
        </p:spPr>
        <p:txBody>
          <a:bodyPr spcFirstLastPara="1" vert="horz" wrap="square" lIns="91400" tIns="45700" rIns="91400" bIns="45700" rtlCol="0" anchor="t" anchorCtr="0">
            <a:normAutofit fontScale="70000" lnSpcReduction="20000"/>
          </a:bodyPr>
          <a:lstStyle/>
          <a:p>
            <a:pPr marL="0" indent="0">
              <a:lnSpc>
                <a:spcPct val="115000"/>
              </a:lnSpc>
              <a:spcBef>
                <a:spcPts val="0"/>
              </a:spcBef>
              <a:buSzPts val="1440"/>
              <a:buNone/>
            </a:pPr>
            <a:r>
              <a:rPr lang="it-IT" dirty="0"/>
              <a:t>«La droga è tutto per me, è la mia </a:t>
            </a:r>
            <a:r>
              <a:rPr lang="it-IT" dirty="0" smtClean="0"/>
              <a:t>vita»</a:t>
            </a:r>
          </a:p>
          <a:p>
            <a:pPr marL="0" indent="0">
              <a:lnSpc>
                <a:spcPct val="115000"/>
              </a:lnSpc>
              <a:spcBef>
                <a:spcPts val="0"/>
              </a:spcBef>
              <a:buSzPts val="1440"/>
              <a:buNone/>
            </a:pPr>
            <a:endParaRPr lang="it-IT" dirty="0" smtClean="0"/>
          </a:p>
          <a:p>
            <a:pPr marL="0" indent="0">
              <a:lnSpc>
                <a:spcPct val="115000"/>
              </a:lnSpc>
              <a:spcBef>
                <a:spcPts val="0"/>
              </a:spcBef>
              <a:buSzPts val="1440"/>
              <a:buNone/>
            </a:pPr>
            <a:r>
              <a:rPr lang="it-IT" dirty="0" smtClean="0"/>
              <a:t>«Mio papà è un grande… grazie a lui sono diventato il capo e vengo rispettato»</a:t>
            </a:r>
          </a:p>
          <a:p>
            <a:pPr marL="0" indent="0">
              <a:lnSpc>
                <a:spcPct val="115000"/>
              </a:lnSpc>
              <a:spcBef>
                <a:spcPts val="0"/>
              </a:spcBef>
              <a:buSzPts val="1440"/>
              <a:buNone/>
            </a:pPr>
            <a:endParaRPr dirty="0"/>
          </a:p>
          <a:p>
            <a:pPr marL="342891" indent="-220974">
              <a:lnSpc>
                <a:spcPct val="115000"/>
              </a:lnSpc>
              <a:spcBef>
                <a:spcPts val="0"/>
              </a:spcBef>
              <a:buSzPts val="1440"/>
              <a:buNone/>
            </a:pPr>
            <a:r>
              <a:rPr lang="it-IT" dirty="0" smtClean="0"/>
              <a:t>« La mia famiglia mi è vicina»</a:t>
            </a:r>
          </a:p>
          <a:p>
            <a:pPr marL="342891" indent="-220974">
              <a:lnSpc>
                <a:spcPct val="115000"/>
              </a:lnSpc>
              <a:spcBef>
                <a:spcPts val="0"/>
              </a:spcBef>
              <a:buSzPts val="1440"/>
              <a:buNone/>
            </a:pPr>
            <a:endParaRPr lang="it-IT" dirty="0"/>
          </a:p>
          <a:p>
            <a:pPr marL="342891" indent="-220974">
              <a:lnSpc>
                <a:spcPct val="115000"/>
              </a:lnSpc>
              <a:spcBef>
                <a:spcPts val="0"/>
              </a:spcBef>
              <a:buSzPts val="1440"/>
              <a:buNone/>
            </a:pPr>
            <a:r>
              <a:rPr lang="it-IT" dirty="0" smtClean="0"/>
              <a:t>«Non posso perdere il lavoro»</a:t>
            </a:r>
          </a:p>
          <a:p>
            <a:pPr marL="342891" indent="-220974">
              <a:lnSpc>
                <a:spcPct val="115000"/>
              </a:lnSpc>
              <a:spcBef>
                <a:spcPts val="0"/>
              </a:spcBef>
              <a:buSzPts val="1440"/>
              <a:buNone/>
            </a:pPr>
            <a:endParaRPr lang="it-IT" dirty="0"/>
          </a:p>
          <a:p>
            <a:pPr marL="342891" indent="-220974">
              <a:lnSpc>
                <a:spcPct val="115000"/>
              </a:lnSpc>
              <a:spcBef>
                <a:spcPts val="0"/>
              </a:spcBef>
              <a:buSzPts val="1440"/>
              <a:buNone/>
            </a:pPr>
            <a:r>
              <a:rPr lang="it-IT" dirty="0" smtClean="0"/>
              <a:t>«Non mi interessa…»</a:t>
            </a:r>
          </a:p>
          <a:p>
            <a:pPr marL="342891" indent="-220974">
              <a:lnSpc>
                <a:spcPct val="115000"/>
              </a:lnSpc>
              <a:spcBef>
                <a:spcPts val="0"/>
              </a:spcBef>
              <a:buSzPts val="1440"/>
              <a:buNone/>
            </a:pPr>
            <a:endParaRPr lang="it-IT" dirty="0"/>
          </a:p>
          <a:p>
            <a:pPr marL="342891" indent="-220974">
              <a:lnSpc>
                <a:spcPct val="115000"/>
              </a:lnSpc>
              <a:spcBef>
                <a:spcPts val="0"/>
              </a:spcBef>
              <a:buSzPts val="1440"/>
              <a:buNone/>
            </a:pPr>
            <a:r>
              <a:rPr lang="it-IT" dirty="0" smtClean="0"/>
              <a:t>«Io smetto quando voglio»</a:t>
            </a:r>
          </a:p>
          <a:p>
            <a:pPr marL="342891" indent="-220974">
              <a:lnSpc>
                <a:spcPct val="115000"/>
              </a:lnSpc>
              <a:spcBef>
                <a:spcPts val="0"/>
              </a:spcBef>
              <a:buSzPts val="1440"/>
              <a:buNone/>
            </a:pPr>
            <a:endParaRPr lang="it-IT" dirty="0"/>
          </a:p>
          <a:p>
            <a:pPr marL="342891" indent="-220974">
              <a:lnSpc>
                <a:spcPct val="115000"/>
              </a:lnSpc>
              <a:spcBef>
                <a:spcPts val="0"/>
              </a:spcBef>
              <a:buSzPts val="1440"/>
              <a:buNone/>
            </a:pPr>
            <a:r>
              <a:rPr lang="it-IT" dirty="0" smtClean="0"/>
              <a:t>«Ma lei si è drogata? Non mi può capire </a:t>
            </a:r>
            <a:r>
              <a:rPr lang="it-IT" dirty="0" err="1" smtClean="0"/>
              <a:t>sennè</a:t>
            </a:r>
            <a:r>
              <a:rPr lang="it-IT" dirty="0" smtClean="0"/>
              <a:t>»</a:t>
            </a:r>
            <a:endParaRPr dirty="0"/>
          </a:p>
        </p:txBody>
      </p:sp>
    </p:spTree>
    <p:extLst>
      <p:ext uri="{BB962C8B-B14F-4D97-AF65-F5344CB8AC3E}">
        <p14:creationId xmlns:p14="http://schemas.microsoft.com/office/powerpoint/2010/main" val="2602338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41"/>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ALLEANZA TERAPEUTICA</a:t>
            </a:r>
            <a:endParaRPr/>
          </a:p>
        </p:txBody>
      </p:sp>
      <p:sp>
        <p:nvSpPr>
          <p:cNvPr id="366" name="Google Shape;366;p41"/>
          <p:cNvSpPr txBox="1">
            <a:spLocks noGrp="1"/>
          </p:cNvSpPr>
          <p:nvPr>
            <p:ph idx="1"/>
          </p:nvPr>
        </p:nvSpPr>
        <p:spPr>
          <a:prstGeom prst="rect">
            <a:avLst/>
          </a:prstGeom>
          <a:noFill/>
          <a:ln>
            <a:noFill/>
          </a:ln>
        </p:spPr>
        <p:txBody>
          <a:bodyPr spcFirstLastPara="1" vert="horz" wrap="square" lIns="121900" tIns="60933" rIns="121900" bIns="60933" rtlCol="0" anchor="t" anchorCtr="0">
            <a:normAutofit/>
          </a:bodyPr>
          <a:lstStyle/>
          <a:p>
            <a:pPr marL="422907" indent="-285750">
              <a:lnSpc>
                <a:spcPct val="115000"/>
              </a:lnSpc>
              <a:buSzPts val="1440"/>
            </a:pPr>
            <a:r>
              <a:rPr lang="it-IT" dirty="0"/>
              <a:t>Difficile da strutturare, ma necessaria per raggiungere obiettivi evolutivi</a:t>
            </a:r>
            <a:endParaRPr dirty="0"/>
          </a:p>
          <a:p>
            <a:pPr marL="422907" indent="-285750">
              <a:lnSpc>
                <a:spcPct val="115000"/>
              </a:lnSpc>
              <a:buSzPts val="1440"/>
            </a:pPr>
            <a:r>
              <a:rPr lang="it-IT" dirty="0"/>
              <a:t>Idealizzazione/ svalutazione</a:t>
            </a:r>
            <a:endParaRPr dirty="0"/>
          </a:p>
          <a:p>
            <a:pPr marL="422907" indent="-285750">
              <a:lnSpc>
                <a:spcPct val="115000"/>
              </a:lnSpc>
              <a:buSzPts val="1440"/>
            </a:pPr>
            <a:r>
              <a:rPr lang="it-IT" dirty="0"/>
              <a:t>Importante lavoro </a:t>
            </a:r>
            <a:r>
              <a:rPr lang="it-IT" dirty="0" smtClean="0"/>
              <a:t>integrato</a:t>
            </a:r>
            <a:endParaRPr dirty="0"/>
          </a:p>
          <a:p>
            <a:pPr marL="422907" indent="-285750">
              <a:lnSpc>
                <a:spcPct val="115000"/>
              </a:lnSpc>
              <a:buSzPts val="1440"/>
            </a:pPr>
            <a:r>
              <a:rPr lang="it-IT" dirty="0"/>
              <a:t>Importante la </a:t>
            </a:r>
            <a:r>
              <a:rPr lang="it-IT" dirty="0" smtClean="0"/>
              <a:t>relazione (SMI </a:t>
            </a:r>
            <a:r>
              <a:rPr lang="it-IT" dirty="0" err="1" smtClean="0"/>
              <a:t>coperazione</a:t>
            </a:r>
            <a:r>
              <a:rPr lang="it-IT" dirty="0" smtClean="0"/>
              <a:t>)</a:t>
            </a:r>
            <a:endParaRPr dirty="0"/>
          </a:p>
        </p:txBody>
      </p:sp>
    </p:spTree>
    <p:extLst>
      <p:ext uri="{BB962C8B-B14F-4D97-AF65-F5344CB8AC3E}">
        <p14:creationId xmlns:p14="http://schemas.microsoft.com/office/powerpoint/2010/main" val="2541537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44"/>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COSA INDAGARE?</a:t>
            </a:r>
            <a:endParaRPr/>
          </a:p>
        </p:txBody>
      </p:sp>
      <p:sp>
        <p:nvSpPr>
          <p:cNvPr id="408" name="Google Shape;408;p44"/>
          <p:cNvSpPr txBox="1">
            <a:spLocks noGrp="1"/>
          </p:cNvSpPr>
          <p:nvPr>
            <p:ph idx="1"/>
          </p:nvPr>
        </p:nvSpPr>
        <p:spPr>
          <a:prstGeom prst="rect">
            <a:avLst/>
          </a:prstGeom>
          <a:noFill/>
          <a:ln>
            <a:noFill/>
          </a:ln>
        </p:spPr>
        <p:txBody>
          <a:bodyPr spcFirstLastPara="1" vert="horz" wrap="square" lIns="121900" tIns="60933" rIns="121900" bIns="60933" rtlCol="0" anchor="t" anchorCtr="0">
            <a:normAutofit fontScale="77500" lnSpcReduction="20000"/>
          </a:bodyPr>
          <a:lstStyle/>
          <a:p>
            <a:pPr marL="457189" indent="-320032">
              <a:lnSpc>
                <a:spcPct val="115000"/>
              </a:lnSpc>
              <a:buSzPct val="103225"/>
              <a:buChar char="►"/>
            </a:pPr>
            <a:r>
              <a:rPr lang="it-IT" dirty="0"/>
              <a:t>Anamnesi personale e familiare, anche medica</a:t>
            </a:r>
            <a:endParaRPr dirty="0"/>
          </a:p>
          <a:p>
            <a:pPr marL="457189" indent="-320032">
              <a:lnSpc>
                <a:spcPct val="115000"/>
              </a:lnSpc>
              <a:buSzPct val="103225"/>
              <a:buChar char="►"/>
            </a:pPr>
            <a:r>
              <a:rPr lang="it-IT" dirty="0" smtClean="0"/>
              <a:t>Formulazione </a:t>
            </a:r>
            <a:r>
              <a:rPr lang="it-IT" dirty="0"/>
              <a:t>del problema da parte dei paziente e da terzi</a:t>
            </a:r>
            <a:endParaRPr dirty="0"/>
          </a:p>
          <a:p>
            <a:pPr marL="457189" indent="-320032">
              <a:lnSpc>
                <a:spcPct val="115000"/>
              </a:lnSpc>
              <a:buSzPct val="103225"/>
              <a:buChar char="►"/>
            </a:pPr>
            <a:r>
              <a:rPr lang="it-IT" dirty="0"/>
              <a:t>Sintomatologia- primo esordio</a:t>
            </a:r>
            <a:endParaRPr dirty="0"/>
          </a:p>
          <a:p>
            <a:pPr marL="457189" indent="-320032">
              <a:lnSpc>
                <a:spcPct val="115000"/>
              </a:lnSpc>
              <a:buSzPct val="103225"/>
              <a:buChar char="►"/>
            </a:pPr>
            <a:r>
              <a:rPr lang="it-IT" dirty="0"/>
              <a:t>Analisi del sintomo (da quanto? Quando? Azioni</a:t>
            </a:r>
            <a:r>
              <a:rPr lang="it-IT" dirty="0" smtClean="0"/>
              <a:t>?)</a:t>
            </a:r>
          </a:p>
          <a:p>
            <a:pPr marL="457189" indent="-320032">
              <a:lnSpc>
                <a:spcPct val="115000"/>
              </a:lnSpc>
              <a:buSzPct val="103225"/>
              <a:buChar char="►"/>
            </a:pPr>
            <a:r>
              <a:rPr lang="it-IT" dirty="0" smtClean="0"/>
              <a:t>Analisi funzionale</a:t>
            </a:r>
            <a:endParaRPr dirty="0"/>
          </a:p>
          <a:p>
            <a:pPr marL="457189" indent="-320032">
              <a:lnSpc>
                <a:spcPct val="115000"/>
              </a:lnSpc>
              <a:buSzPct val="103225"/>
              <a:buChar char="►"/>
            </a:pPr>
            <a:r>
              <a:rPr lang="it-IT" dirty="0"/>
              <a:t>Terapie precedenti </a:t>
            </a:r>
            <a:endParaRPr dirty="0"/>
          </a:p>
          <a:p>
            <a:pPr marL="457189" indent="-320032">
              <a:lnSpc>
                <a:spcPct val="115000"/>
              </a:lnSpc>
              <a:buSzPct val="103225"/>
              <a:buChar char="►"/>
            </a:pPr>
            <a:r>
              <a:rPr lang="it-IT" dirty="0"/>
              <a:t>Farmaci assunti ora o in passato</a:t>
            </a:r>
            <a:endParaRPr dirty="0"/>
          </a:p>
          <a:p>
            <a:pPr marL="457189" indent="-320032">
              <a:lnSpc>
                <a:spcPct val="115000"/>
              </a:lnSpc>
              <a:buSzPct val="103225"/>
              <a:buChar char="►"/>
            </a:pPr>
            <a:r>
              <a:rPr lang="it-IT" dirty="0"/>
              <a:t>Aspettative e motivazione</a:t>
            </a:r>
            <a:endParaRPr dirty="0"/>
          </a:p>
          <a:p>
            <a:pPr marL="457189" indent="-320032">
              <a:lnSpc>
                <a:spcPct val="115000"/>
              </a:lnSpc>
              <a:buSzPct val="103225"/>
              <a:buChar char="►"/>
            </a:pPr>
            <a:r>
              <a:rPr lang="it-IT" dirty="0"/>
              <a:t>Ipotesi che il paziente fa del proprio problema (perché ora?)</a:t>
            </a:r>
            <a:endParaRPr dirty="0"/>
          </a:p>
          <a:p>
            <a:pPr marL="457189" indent="-198115">
              <a:lnSpc>
                <a:spcPct val="115000"/>
              </a:lnSpc>
              <a:buSzPct val="103225"/>
              <a:buNone/>
            </a:pPr>
            <a:endParaRPr dirty="0"/>
          </a:p>
        </p:txBody>
      </p:sp>
    </p:spTree>
    <p:extLst>
      <p:ext uri="{BB962C8B-B14F-4D97-AF65-F5344CB8AC3E}">
        <p14:creationId xmlns:p14="http://schemas.microsoft.com/office/powerpoint/2010/main" val="2272148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RACCOLTA ANAMNESTICA</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FAMIGLIA D’ORIGINE</a:t>
            </a:r>
          </a:p>
          <a:p>
            <a:endParaRPr lang="it-IT" dirty="0" smtClean="0"/>
          </a:p>
          <a:p>
            <a:r>
              <a:rPr lang="it-IT" dirty="0" smtClean="0"/>
              <a:t> Padre</a:t>
            </a:r>
          </a:p>
          <a:p>
            <a:r>
              <a:rPr lang="it-IT" dirty="0" smtClean="0"/>
              <a:t>Madre</a:t>
            </a:r>
          </a:p>
          <a:p>
            <a:r>
              <a:rPr lang="it-IT" dirty="0" smtClean="0"/>
              <a:t>Rapporto di coppia</a:t>
            </a:r>
          </a:p>
          <a:p>
            <a:r>
              <a:rPr lang="it-IT" dirty="0" smtClean="0"/>
              <a:t>Fratelli</a:t>
            </a:r>
          </a:p>
          <a:p>
            <a:r>
              <a:rPr lang="it-IT" dirty="0" smtClean="0"/>
              <a:t>Modalità di relazione presente in famiglia</a:t>
            </a:r>
            <a:endParaRPr lang="it-IT" dirty="0"/>
          </a:p>
        </p:txBody>
      </p:sp>
    </p:spTree>
    <p:extLst>
      <p:ext uri="{BB962C8B-B14F-4D97-AF65-F5344CB8AC3E}">
        <p14:creationId xmlns:p14="http://schemas.microsoft.com/office/powerpoint/2010/main" val="3220631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g1c270a124b5_0_6"/>
          <p:cNvSpPr txBox="1">
            <a:spLocks noGrp="1"/>
          </p:cNvSpPr>
          <p:nvPr>
            <p:ph type="sldNum" sz="quarter" idx="12"/>
          </p:nvPr>
        </p:nvSpPr>
        <p:spPr>
          <a:prstGeom prst="rect">
            <a:avLst/>
          </a:prstGeom>
        </p:spPr>
        <p:txBody>
          <a:bodyPr spcFirstLastPara="1" vert="horz" wrap="square" lIns="121900" tIns="60933" rIns="121900" bIns="60933" rtlCol="0" anchor="ctr" anchorCtr="0">
            <a:noAutofit/>
          </a:bodyPr>
          <a:lstStyle/>
          <a:p>
            <a:pPr>
              <a:buClr>
                <a:srgbClr val="000000"/>
              </a:buClr>
              <a:buSzPts val="1000"/>
            </a:pPr>
            <a:fld id="{00000000-1234-1234-1234-123412341234}" type="slidenum">
              <a:rPr lang="it-IT"/>
              <a:pPr>
                <a:buClr>
                  <a:srgbClr val="000000"/>
                </a:buClr>
                <a:buSzPts val="1000"/>
              </a:pPr>
              <a:t>2</a:t>
            </a:fld>
            <a:endParaRPr/>
          </a:p>
        </p:txBody>
      </p:sp>
      <p:pic>
        <p:nvPicPr>
          <p:cNvPr id="57" name="Google Shape;57;g1c270a124b5_0_6"/>
          <p:cNvPicPr preferRelativeResize="0"/>
          <p:nvPr/>
        </p:nvPicPr>
        <p:blipFill>
          <a:blip r:embed="rId3">
            <a:alphaModFix/>
          </a:blip>
          <a:stretch>
            <a:fillRect/>
          </a:stretch>
        </p:blipFill>
        <p:spPr>
          <a:xfrm>
            <a:off x="2065365" y="1"/>
            <a:ext cx="8188978" cy="6858000"/>
          </a:xfrm>
          <a:prstGeom prst="rect">
            <a:avLst/>
          </a:prstGeom>
          <a:noFill/>
          <a:ln>
            <a:noFill/>
          </a:ln>
        </p:spPr>
      </p:pic>
    </p:spTree>
    <p:extLst>
      <p:ext uri="{BB962C8B-B14F-4D97-AF65-F5344CB8AC3E}">
        <p14:creationId xmlns:p14="http://schemas.microsoft.com/office/powerpoint/2010/main" val="5566870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RACCOLTA ANAMNESTICA</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Curriculum scolastico</a:t>
            </a:r>
          </a:p>
          <a:p>
            <a:pPr marL="0" indent="0">
              <a:buNone/>
            </a:pPr>
            <a:r>
              <a:rPr lang="it-IT" dirty="0" smtClean="0"/>
              <a:t>• Esperienze professionali</a:t>
            </a:r>
          </a:p>
          <a:p>
            <a:pPr marL="0" indent="0">
              <a:buNone/>
            </a:pPr>
            <a:r>
              <a:rPr lang="it-IT" dirty="0" smtClean="0"/>
              <a:t>• Comportamenti antisociali</a:t>
            </a:r>
          </a:p>
          <a:p>
            <a:pPr marL="0" indent="0">
              <a:buNone/>
            </a:pPr>
            <a:r>
              <a:rPr lang="it-IT" dirty="0" smtClean="0"/>
              <a:t>• Servizio militare</a:t>
            </a:r>
          </a:p>
          <a:p>
            <a:pPr marL="0" indent="0">
              <a:buNone/>
            </a:pPr>
            <a:r>
              <a:rPr lang="it-IT" dirty="0" smtClean="0"/>
              <a:t>• Esperienze e modalità affettive (raccolta storia affettiva)</a:t>
            </a:r>
          </a:p>
          <a:p>
            <a:pPr marL="0" indent="0">
              <a:buNone/>
            </a:pPr>
            <a:r>
              <a:rPr lang="it-IT" dirty="0" smtClean="0"/>
              <a:t>• Relazioni amicali</a:t>
            </a:r>
          </a:p>
          <a:p>
            <a:pPr marL="0" indent="0">
              <a:buNone/>
            </a:pPr>
            <a:r>
              <a:rPr lang="it-IT" dirty="0" smtClean="0"/>
              <a:t>• Eventi critici</a:t>
            </a:r>
          </a:p>
          <a:p>
            <a:pPr marL="0" indent="0">
              <a:buNone/>
            </a:pPr>
            <a:r>
              <a:rPr lang="it-IT" dirty="0" smtClean="0"/>
              <a:t>• Modalità tossicomanica (la prima volta!)</a:t>
            </a:r>
            <a:endParaRPr lang="it-IT" dirty="0"/>
          </a:p>
        </p:txBody>
      </p:sp>
    </p:spTree>
    <p:extLst>
      <p:ext uri="{BB962C8B-B14F-4D97-AF65-F5344CB8AC3E}">
        <p14:creationId xmlns:p14="http://schemas.microsoft.com/office/powerpoint/2010/main" val="29301865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COSA INDAGARE</a:t>
            </a:r>
            <a:endParaRPr lang="it-IT" dirty="0"/>
          </a:p>
        </p:txBody>
      </p:sp>
      <p:sp>
        <p:nvSpPr>
          <p:cNvPr id="3" name="Segnaposto contenuto 2"/>
          <p:cNvSpPr>
            <a:spLocks noGrp="1"/>
          </p:cNvSpPr>
          <p:nvPr>
            <p:ph idx="1"/>
          </p:nvPr>
        </p:nvSpPr>
        <p:spPr/>
        <p:txBody>
          <a:bodyPr>
            <a:normAutofit fontScale="77500" lnSpcReduction="20000"/>
          </a:bodyPr>
          <a:lstStyle/>
          <a:p>
            <a:pPr marL="0" indent="0">
              <a:buNone/>
            </a:pPr>
            <a:r>
              <a:rPr lang="it-IT" dirty="0" smtClean="0"/>
              <a:t>PROFILO PSICOLOGICO</a:t>
            </a:r>
          </a:p>
          <a:p>
            <a:pPr marL="0" indent="0">
              <a:buNone/>
            </a:pPr>
            <a:endParaRPr lang="it-IT" dirty="0" smtClean="0"/>
          </a:p>
          <a:p>
            <a:pPr marL="0" indent="0">
              <a:buNone/>
            </a:pPr>
            <a:r>
              <a:rPr lang="it-IT" dirty="0" smtClean="0"/>
              <a:t>• Rapporto con il corpo e cura di sé</a:t>
            </a:r>
          </a:p>
          <a:p>
            <a:pPr marL="0" indent="0">
              <a:buNone/>
            </a:pPr>
            <a:r>
              <a:rPr lang="it-IT" dirty="0" smtClean="0"/>
              <a:t>• Modalità di </a:t>
            </a:r>
            <a:r>
              <a:rPr lang="it-IT" dirty="0" err="1" smtClean="0"/>
              <a:t>coping</a:t>
            </a:r>
            <a:endParaRPr lang="it-IT" dirty="0" smtClean="0"/>
          </a:p>
          <a:p>
            <a:pPr marL="0" indent="0">
              <a:buNone/>
            </a:pPr>
            <a:r>
              <a:rPr lang="it-IT" dirty="0" smtClean="0"/>
              <a:t>• Competenza sociale</a:t>
            </a:r>
          </a:p>
          <a:p>
            <a:pPr marL="0" indent="0">
              <a:buNone/>
            </a:pPr>
            <a:r>
              <a:rPr lang="it-IT" dirty="0" smtClean="0"/>
              <a:t>• Competenza genitoriale</a:t>
            </a:r>
          </a:p>
          <a:p>
            <a:pPr marL="0" indent="0">
              <a:buNone/>
            </a:pPr>
            <a:r>
              <a:rPr lang="it-IT" dirty="0" smtClean="0"/>
              <a:t>• Persone significative</a:t>
            </a:r>
          </a:p>
          <a:p>
            <a:pPr marL="0" indent="0">
              <a:buNone/>
            </a:pPr>
            <a:r>
              <a:rPr lang="it-IT" dirty="0" smtClean="0"/>
              <a:t>• Umiliazioni, successi insuccessi</a:t>
            </a:r>
          </a:p>
          <a:p>
            <a:pPr marL="0" indent="0">
              <a:buNone/>
            </a:pPr>
            <a:r>
              <a:rPr lang="it-IT" dirty="0" smtClean="0"/>
              <a:t>• Risorse/ criticità di sé</a:t>
            </a:r>
          </a:p>
          <a:p>
            <a:pPr marL="0" indent="0">
              <a:buNone/>
            </a:pPr>
            <a:r>
              <a:rPr lang="it-IT" dirty="0" smtClean="0"/>
              <a:t>• Capacità progettuali</a:t>
            </a:r>
          </a:p>
          <a:p>
            <a:pPr marL="0" indent="0">
              <a:buNone/>
            </a:pPr>
            <a:r>
              <a:rPr lang="it-IT" dirty="0" smtClean="0"/>
              <a:t>• Condizione emotiva attuale</a:t>
            </a:r>
          </a:p>
          <a:p>
            <a:pPr marL="0" indent="0">
              <a:buNone/>
            </a:pPr>
            <a:r>
              <a:rPr lang="it-IT" dirty="0" smtClean="0"/>
              <a:t>• Aspettative e motivazione al trattamento</a:t>
            </a:r>
            <a:endParaRPr lang="it-IT" dirty="0"/>
          </a:p>
        </p:txBody>
      </p:sp>
    </p:spTree>
    <p:extLst>
      <p:ext uri="{BB962C8B-B14F-4D97-AF65-F5344CB8AC3E}">
        <p14:creationId xmlns:p14="http://schemas.microsoft.com/office/powerpoint/2010/main" val="2867187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RACCOLTA ANAMNESTICA</a:t>
            </a:r>
            <a:endParaRPr lang="it-IT" dirty="0"/>
          </a:p>
        </p:txBody>
      </p:sp>
      <p:sp>
        <p:nvSpPr>
          <p:cNvPr id="3" name="Segnaposto contenuto 2"/>
          <p:cNvSpPr>
            <a:spLocks noGrp="1"/>
          </p:cNvSpPr>
          <p:nvPr>
            <p:ph idx="1"/>
          </p:nvPr>
        </p:nvSpPr>
        <p:spPr/>
        <p:txBody>
          <a:bodyPr>
            <a:normAutofit/>
          </a:bodyPr>
          <a:lstStyle/>
          <a:p>
            <a:pPr marL="0" indent="0">
              <a:buNone/>
            </a:pPr>
            <a:endParaRPr lang="it-IT" dirty="0" smtClean="0"/>
          </a:p>
          <a:p>
            <a:pPr marL="0" indent="0">
              <a:buNone/>
            </a:pPr>
            <a:r>
              <a:rPr lang="it-IT" dirty="0" smtClean="0"/>
              <a:t>ANAMNESI MEDICO- PSICHIATRICA</a:t>
            </a:r>
          </a:p>
          <a:p>
            <a:pPr marL="0" indent="0">
              <a:buNone/>
            </a:pPr>
            <a:endParaRPr lang="it-IT" dirty="0" smtClean="0"/>
          </a:p>
          <a:p>
            <a:pPr marL="0" indent="0">
              <a:buNone/>
            </a:pPr>
            <a:r>
              <a:rPr lang="it-IT" dirty="0" smtClean="0"/>
              <a:t>• Malattie significative</a:t>
            </a:r>
          </a:p>
          <a:p>
            <a:pPr marL="0" indent="0">
              <a:buNone/>
            </a:pPr>
            <a:r>
              <a:rPr lang="it-IT" dirty="0" smtClean="0"/>
              <a:t>• Trattamenti psichiatrici/psicoterapeutici pregressi</a:t>
            </a:r>
          </a:p>
          <a:p>
            <a:pPr marL="0" indent="0">
              <a:buNone/>
            </a:pPr>
            <a:r>
              <a:rPr lang="it-IT" dirty="0" smtClean="0"/>
              <a:t>• Farmaci assunti in passato</a:t>
            </a:r>
          </a:p>
          <a:p>
            <a:pPr marL="0" indent="0">
              <a:buNone/>
            </a:pPr>
            <a:r>
              <a:rPr lang="it-IT" dirty="0" smtClean="0"/>
              <a:t>• Farmaci assunti attualmente (anche metadone)</a:t>
            </a:r>
            <a:endParaRPr lang="it-IT" dirty="0"/>
          </a:p>
        </p:txBody>
      </p:sp>
    </p:spTree>
    <p:extLst>
      <p:ext uri="{BB962C8B-B14F-4D97-AF65-F5344CB8AC3E}">
        <p14:creationId xmlns:p14="http://schemas.microsoft.com/office/powerpoint/2010/main" val="7968922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49"/>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a:bodyPr>
          <a:lstStyle/>
          <a:p>
            <a:pPr>
              <a:lnSpc>
                <a:spcPct val="100000"/>
              </a:lnSpc>
              <a:spcBef>
                <a:spcPts val="0"/>
              </a:spcBef>
              <a:buClr>
                <a:srgbClr val="EA3C9E"/>
              </a:buClr>
              <a:buSzPts val="3600"/>
            </a:pPr>
            <a:r>
              <a:rPr lang="it-IT"/>
              <a:t>PSICOFARMACI: ANTIDEPRESSIVI</a:t>
            </a:r>
            <a:endParaRPr/>
          </a:p>
        </p:txBody>
      </p:sp>
      <p:sp>
        <p:nvSpPr>
          <p:cNvPr id="414" name="Google Shape;414;p49"/>
          <p:cNvSpPr txBox="1">
            <a:spLocks noGrp="1"/>
          </p:cNvSpPr>
          <p:nvPr>
            <p:ph idx="1"/>
          </p:nvPr>
        </p:nvSpPr>
        <p:spPr>
          <a:prstGeom prst="rect">
            <a:avLst/>
          </a:prstGeom>
          <a:noFill/>
          <a:ln>
            <a:noFill/>
          </a:ln>
        </p:spPr>
        <p:txBody>
          <a:bodyPr spcFirstLastPara="1" vert="horz" wrap="square" lIns="91400" tIns="45700" rIns="91400" bIns="45700" rtlCol="0" anchor="t" anchorCtr="0">
            <a:normAutofit fontScale="92500" lnSpcReduction="10000"/>
          </a:bodyPr>
          <a:lstStyle/>
          <a:p>
            <a:pPr marL="342891" indent="-342891">
              <a:lnSpc>
                <a:spcPct val="115000"/>
              </a:lnSpc>
              <a:spcBef>
                <a:spcPts val="0"/>
              </a:spcBef>
              <a:buSzPct val="86486"/>
              <a:buChar char="►"/>
            </a:pPr>
            <a:r>
              <a:rPr lang="it-IT"/>
              <a:t>Gli antidepressivi sono psicofarmaci largamente impiegati nel trattamento dei disturbi dell'umore, quali la depressione e il disturbo bipolare, ma non solo. Infatti, questi principi attivi vengono utilizzati anche nel trattamento di altri disturbi e patologie (es: i disturbi ossessivo-compulsivi)</a:t>
            </a:r>
            <a:endParaRPr/>
          </a:p>
          <a:p>
            <a:pPr marL="342891" indent="-342891">
              <a:lnSpc>
                <a:spcPct val="115000"/>
              </a:lnSpc>
              <a:buSzPct val="86486"/>
              <a:buChar char="►"/>
            </a:pPr>
            <a:r>
              <a:rPr lang="it-IT"/>
              <a:t>Agiscono sui neurotrasmettitori (aumentano il segnale!)</a:t>
            </a:r>
            <a:endParaRPr/>
          </a:p>
          <a:p>
            <a:pPr marL="342891" indent="-342891">
              <a:lnSpc>
                <a:spcPct val="115000"/>
              </a:lnSpc>
              <a:buSzPct val="86486"/>
              <a:buChar char="►"/>
            </a:pPr>
            <a:r>
              <a:rPr lang="it-IT"/>
              <a:t>Farmaci: fluoxetina, la sertralina (anche in gravidanza), la paroxetina e il litio (stabilizzatore dell’umore)</a:t>
            </a:r>
            <a:endParaRPr/>
          </a:p>
          <a:p>
            <a:pPr marL="342891" indent="-342891">
              <a:lnSpc>
                <a:spcPct val="115000"/>
              </a:lnSpc>
              <a:buSzPct val="86486"/>
              <a:buChar char="►"/>
            </a:pPr>
            <a:r>
              <a:rPr lang="it-IT"/>
              <a:t>Effetti collaterali: disturbo della sfera sessuale, sospensione (rischio suicidario, dipendenza), sedazione, cefalea</a:t>
            </a:r>
            <a:endParaRPr/>
          </a:p>
        </p:txBody>
      </p:sp>
    </p:spTree>
    <p:extLst>
      <p:ext uri="{BB962C8B-B14F-4D97-AF65-F5344CB8AC3E}">
        <p14:creationId xmlns:p14="http://schemas.microsoft.com/office/powerpoint/2010/main" val="42371977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50"/>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a:bodyPr>
          <a:lstStyle/>
          <a:p>
            <a:pPr>
              <a:lnSpc>
                <a:spcPct val="100000"/>
              </a:lnSpc>
              <a:spcBef>
                <a:spcPts val="0"/>
              </a:spcBef>
              <a:buClr>
                <a:srgbClr val="EA3C9E"/>
              </a:buClr>
              <a:buSzPts val="3600"/>
            </a:pPr>
            <a:r>
              <a:rPr lang="it-IT"/>
              <a:t>PSICOFARMACI: BENZODIAZEPINE</a:t>
            </a:r>
            <a:endParaRPr/>
          </a:p>
        </p:txBody>
      </p:sp>
      <p:sp>
        <p:nvSpPr>
          <p:cNvPr id="420" name="Google Shape;420;p50"/>
          <p:cNvSpPr txBox="1">
            <a:spLocks noGrp="1"/>
          </p:cNvSpPr>
          <p:nvPr>
            <p:ph idx="1"/>
          </p:nvPr>
        </p:nvSpPr>
        <p:spPr>
          <a:prstGeom prst="rect">
            <a:avLst/>
          </a:prstGeom>
          <a:noFill/>
          <a:ln>
            <a:noFill/>
          </a:ln>
        </p:spPr>
        <p:txBody>
          <a:bodyPr spcFirstLastPara="1" vert="horz" wrap="square" lIns="91400" tIns="45700" rIns="91400" bIns="45700" rtlCol="0" anchor="t" anchorCtr="0">
            <a:normAutofit/>
          </a:bodyPr>
          <a:lstStyle/>
          <a:p>
            <a:pPr marL="342891" indent="-342891">
              <a:lnSpc>
                <a:spcPct val="115000"/>
              </a:lnSpc>
              <a:spcBef>
                <a:spcPts val="0"/>
              </a:spcBef>
              <a:buSzPct val="86486"/>
              <a:buChar char="►"/>
            </a:pPr>
            <a:r>
              <a:rPr lang="it-IT"/>
              <a:t>Le benzodiazepine (BZD) sono psicofarmaci ampiamente utilizzati per il trattamento dell'ansia </a:t>
            </a:r>
            <a:endParaRPr/>
          </a:p>
          <a:p>
            <a:pPr marL="342891" indent="-342891">
              <a:lnSpc>
                <a:spcPct val="115000"/>
              </a:lnSpc>
              <a:buSzPct val="86486"/>
              <a:buChar char="►"/>
            </a:pPr>
            <a:r>
              <a:rPr lang="it-IT"/>
              <a:t>Potenziano il segnale del neurotrasmettitore inibitorio: GABA</a:t>
            </a:r>
            <a:endParaRPr/>
          </a:p>
          <a:p>
            <a:pPr marL="342891" indent="-342891">
              <a:lnSpc>
                <a:spcPct val="115000"/>
              </a:lnSpc>
              <a:buSzPct val="86486"/>
              <a:buChar char="►"/>
            </a:pPr>
            <a:r>
              <a:rPr lang="it-IT"/>
              <a:t>Farmaci: Diazepam, Lorazepam</a:t>
            </a:r>
            <a:endParaRPr/>
          </a:p>
          <a:p>
            <a:pPr marL="342891" indent="-342891">
              <a:lnSpc>
                <a:spcPct val="115000"/>
              </a:lnSpc>
              <a:buSzPct val="86486"/>
              <a:buChar char="►"/>
            </a:pPr>
            <a:r>
              <a:rPr lang="it-IT"/>
              <a:t>Effetti collaterali: non usare in gravidanza (malformazioni), sedazione, sonnolenza, DIPENDENZA (di conseguenza: irrequitezza, irritabilità, alterazioni asse timico), «tolleranza». </a:t>
            </a:r>
            <a:endParaRPr/>
          </a:p>
        </p:txBody>
      </p:sp>
    </p:spTree>
    <p:extLst>
      <p:ext uri="{BB962C8B-B14F-4D97-AF65-F5344CB8AC3E}">
        <p14:creationId xmlns:p14="http://schemas.microsoft.com/office/powerpoint/2010/main" val="6894011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51"/>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a:bodyPr>
          <a:lstStyle/>
          <a:p>
            <a:pPr>
              <a:lnSpc>
                <a:spcPct val="100000"/>
              </a:lnSpc>
              <a:spcBef>
                <a:spcPts val="0"/>
              </a:spcBef>
              <a:buClr>
                <a:srgbClr val="EA3C9E"/>
              </a:buClr>
              <a:buSzPts val="3600"/>
            </a:pPr>
            <a:r>
              <a:rPr lang="it-IT"/>
              <a:t>PSICOFARMACI: ANTIPSICOTICI</a:t>
            </a:r>
            <a:endParaRPr/>
          </a:p>
        </p:txBody>
      </p:sp>
      <p:sp>
        <p:nvSpPr>
          <p:cNvPr id="426" name="Google Shape;426;p51"/>
          <p:cNvSpPr txBox="1">
            <a:spLocks noGrp="1"/>
          </p:cNvSpPr>
          <p:nvPr>
            <p:ph idx="1"/>
          </p:nvPr>
        </p:nvSpPr>
        <p:spPr>
          <a:prstGeom prst="rect">
            <a:avLst/>
          </a:prstGeom>
          <a:noFill/>
          <a:ln>
            <a:noFill/>
          </a:ln>
        </p:spPr>
        <p:txBody>
          <a:bodyPr spcFirstLastPara="1" vert="horz" wrap="square" lIns="91400" tIns="45700" rIns="91400" bIns="45700" rtlCol="0" anchor="t" anchorCtr="0">
            <a:normAutofit/>
          </a:bodyPr>
          <a:lstStyle/>
          <a:p>
            <a:pPr marL="342891" indent="-342891">
              <a:lnSpc>
                <a:spcPct val="115000"/>
              </a:lnSpc>
              <a:spcBef>
                <a:spcPts val="0"/>
              </a:spcBef>
              <a:buSzPct val="86486"/>
              <a:buChar char="►"/>
            </a:pPr>
            <a:r>
              <a:rPr lang="it-IT" dirty="0"/>
              <a:t>Gli antipsicotici (o neurolettici) sono psicofarmaci impiegati nel trattamento delle diverse forme di psicosi, come, ad esempio, la schizofrenia, i disturbi schizofreniformi, i disturbi deliranti o i disturbi psicotici indotti da sostanze.</a:t>
            </a:r>
            <a:endParaRPr dirty="0"/>
          </a:p>
          <a:p>
            <a:pPr marL="342891" indent="-342891">
              <a:lnSpc>
                <a:spcPct val="115000"/>
              </a:lnSpc>
              <a:buSzPct val="86486"/>
              <a:buChar char="►"/>
            </a:pPr>
            <a:r>
              <a:rPr lang="it-IT" dirty="0"/>
              <a:t>Farmaci: </a:t>
            </a:r>
            <a:r>
              <a:rPr lang="it-IT" dirty="0" err="1"/>
              <a:t>Quetiapina</a:t>
            </a:r>
            <a:r>
              <a:rPr lang="it-IT" dirty="0"/>
              <a:t>, </a:t>
            </a:r>
            <a:r>
              <a:rPr lang="it-IT" dirty="0" err="1"/>
              <a:t>Olanzapina</a:t>
            </a:r>
            <a:r>
              <a:rPr lang="it-IT" dirty="0"/>
              <a:t>, </a:t>
            </a:r>
            <a:r>
              <a:rPr lang="it-IT" dirty="0" err="1"/>
              <a:t>Aloperidolo</a:t>
            </a:r>
            <a:r>
              <a:rPr lang="it-IT" dirty="0"/>
              <a:t>, </a:t>
            </a:r>
            <a:r>
              <a:rPr lang="it-IT" dirty="0" err="1"/>
              <a:t>Abilify</a:t>
            </a:r>
            <a:r>
              <a:rPr lang="it-IT" dirty="0"/>
              <a:t> </a:t>
            </a:r>
            <a:endParaRPr dirty="0"/>
          </a:p>
          <a:p>
            <a:pPr marL="342891" indent="-342891">
              <a:lnSpc>
                <a:spcPct val="115000"/>
              </a:lnSpc>
              <a:buSzPct val="86486"/>
              <a:buChar char="►"/>
            </a:pPr>
            <a:r>
              <a:rPr lang="it-IT" dirty="0"/>
              <a:t>Effetti collaterali: sedazione, discinesia </a:t>
            </a:r>
            <a:r>
              <a:rPr lang="it-IT" dirty="0" smtClean="0"/>
              <a:t>tardiva, impotenza </a:t>
            </a:r>
            <a:r>
              <a:rPr lang="it-IT" dirty="0"/>
              <a:t>sessuale, scarsa concentrazione, </a:t>
            </a:r>
            <a:r>
              <a:rPr lang="it-IT" dirty="0" err="1"/>
              <a:t>ipo</a:t>
            </a:r>
            <a:r>
              <a:rPr lang="it-IT" dirty="0"/>
              <a:t>/</a:t>
            </a:r>
            <a:r>
              <a:rPr lang="it-IT" dirty="0" err="1"/>
              <a:t>iper</a:t>
            </a:r>
            <a:r>
              <a:rPr lang="it-IT" dirty="0"/>
              <a:t> glicemia</a:t>
            </a:r>
            <a:endParaRPr dirty="0"/>
          </a:p>
        </p:txBody>
      </p:sp>
    </p:spTree>
    <p:extLst>
      <p:ext uri="{BB962C8B-B14F-4D97-AF65-F5344CB8AC3E}">
        <p14:creationId xmlns:p14="http://schemas.microsoft.com/office/powerpoint/2010/main" val="37587993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52"/>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TERAPIE SOSTITUTIVE</a:t>
            </a:r>
            <a:endParaRPr/>
          </a:p>
        </p:txBody>
      </p:sp>
      <p:sp>
        <p:nvSpPr>
          <p:cNvPr id="432" name="Google Shape;432;p52"/>
          <p:cNvSpPr txBox="1">
            <a:spLocks noGrp="1"/>
          </p:cNvSpPr>
          <p:nvPr>
            <p:ph idx="1"/>
          </p:nvPr>
        </p:nvSpPr>
        <p:spPr>
          <a:prstGeom prst="rect">
            <a:avLst/>
          </a:prstGeom>
          <a:noFill/>
          <a:ln>
            <a:noFill/>
          </a:ln>
        </p:spPr>
        <p:txBody>
          <a:bodyPr spcFirstLastPara="1" vert="horz" wrap="square" lIns="121900" tIns="60933" rIns="121900" bIns="60933" rtlCol="0" anchor="t" anchorCtr="0">
            <a:normAutofit/>
          </a:bodyPr>
          <a:lstStyle/>
          <a:p>
            <a:pPr marL="457189" indent="-320032">
              <a:lnSpc>
                <a:spcPct val="115000"/>
              </a:lnSpc>
              <a:buSzPts val="1440"/>
              <a:buChar char="►"/>
            </a:pPr>
            <a:r>
              <a:rPr lang="it-IT"/>
              <a:t>Alcover, Subuxone, Subutex, Metadone</a:t>
            </a:r>
            <a:endParaRPr/>
          </a:p>
        </p:txBody>
      </p:sp>
    </p:spTree>
    <p:extLst>
      <p:ext uri="{BB962C8B-B14F-4D97-AF65-F5344CB8AC3E}">
        <p14:creationId xmlns:p14="http://schemas.microsoft.com/office/powerpoint/2010/main" val="16999834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53"/>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TERAPIA AGONISTA CRONICA?</a:t>
            </a:r>
            <a:endParaRPr/>
          </a:p>
        </p:txBody>
      </p:sp>
      <p:sp>
        <p:nvSpPr>
          <p:cNvPr id="438" name="Google Shape;438;p53"/>
          <p:cNvSpPr txBox="1">
            <a:spLocks noGrp="1"/>
          </p:cNvSpPr>
          <p:nvPr>
            <p:ph idx="1"/>
          </p:nvPr>
        </p:nvSpPr>
        <p:spPr>
          <a:prstGeom prst="rect">
            <a:avLst/>
          </a:prstGeom>
          <a:noFill/>
          <a:ln>
            <a:noFill/>
          </a:ln>
        </p:spPr>
        <p:txBody>
          <a:bodyPr spcFirstLastPara="1" vert="horz" wrap="square" lIns="121900" tIns="60933" rIns="121900" bIns="60933" rtlCol="0" anchor="t" anchorCtr="0">
            <a:normAutofit/>
          </a:bodyPr>
          <a:lstStyle/>
          <a:p>
            <a:pPr marL="457189" indent="-320032">
              <a:lnSpc>
                <a:spcPct val="115000"/>
              </a:lnSpc>
              <a:buSzPts val="1440"/>
              <a:buChar char="►"/>
            </a:pPr>
            <a:r>
              <a:rPr lang="it-IT"/>
              <a:t>Il «metadone» come riduzione del danno ?</a:t>
            </a:r>
            <a:endParaRPr/>
          </a:p>
          <a:p>
            <a:pPr marL="457189" indent="-320032">
              <a:lnSpc>
                <a:spcPct val="115000"/>
              </a:lnSpc>
              <a:buSzPts val="1440"/>
              <a:buChar char="►"/>
            </a:pPr>
            <a:r>
              <a:rPr lang="it-IT"/>
              <a:t>Riduce gli effetti collaterali delle sostanze</a:t>
            </a:r>
            <a:endParaRPr/>
          </a:p>
          <a:p>
            <a:pPr marL="457189" indent="-320032">
              <a:lnSpc>
                <a:spcPct val="115000"/>
              </a:lnSpc>
              <a:buSzPts val="1440"/>
              <a:buChar char="►"/>
            </a:pPr>
            <a:r>
              <a:rPr lang="it-IT"/>
              <a:t>Contiene l’astinenza e il craving</a:t>
            </a:r>
            <a:endParaRPr/>
          </a:p>
          <a:p>
            <a:pPr marL="457189" indent="-320032">
              <a:lnSpc>
                <a:spcPct val="115000"/>
              </a:lnSpc>
              <a:buSzPts val="1440"/>
              <a:buChar char="►"/>
            </a:pPr>
            <a:r>
              <a:rPr lang="it-IT"/>
              <a:t>Compliance alla terapia</a:t>
            </a:r>
            <a:endParaRPr/>
          </a:p>
          <a:p>
            <a:pPr marL="457189" indent="-198115">
              <a:lnSpc>
                <a:spcPct val="115000"/>
              </a:lnSpc>
              <a:buSzPts val="1440"/>
              <a:buNone/>
            </a:pPr>
            <a:endParaRPr/>
          </a:p>
        </p:txBody>
      </p:sp>
    </p:spTree>
    <p:extLst>
      <p:ext uri="{BB962C8B-B14F-4D97-AF65-F5344CB8AC3E}">
        <p14:creationId xmlns:p14="http://schemas.microsoft.com/office/powerpoint/2010/main" val="30132702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Google Shape;443;p54"/>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Perin del Vaga: "La Carità Romana"</a:t>
            </a:r>
            <a:endParaRPr/>
          </a:p>
        </p:txBody>
      </p:sp>
      <p:pic>
        <p:nvPicPr>
          <p:cNvPr id="444" name="Google Shape;444;p54"/>
          <p:cNvPicPr preferRelativeResize="0"/>
          <p:nvPr/>
        </p:nvPicPr>
        <p:blipFill rotWithShape="1">
          <a:blip r:embed="rId3">
            <a:alphaModFix/>
          </a:blip>
          <a:srcRect/>
          <a:stretch/>
        </p:blipFill>
        <p:spPr>
          <a:xfrm>
            <a:off x="750176" y="1590920"/>
            <a:ext cx="8450984" cy="4738616"/>
          </a:xfrm>
          <a:prstGeom prst="rect">
            <a:avLst/>
          </a:prstGeom>
          <a:noFill/>
          <a:ln>
            <a:noFill/>
          </a:ln>
        </p:spPr>
      </p:pic>
    </p:spTree>
    <p:extLst>
      <p:ext uri="{BB962C8B-B14F-4D97-AF65-F5344CB8AC3E}">
        <p14:creationId xmlns:p14="http://schemas.microsoft.com/office/powerpoint/2010/main" val="40491807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37133"/>
            <a:ext cx="10515600" cy="1325563"/>
          </a:xfrm>
        </p:spPr>
        <p:txBody>
          <a:bodyPr/>
          <a:lstStyle/>
          <a:p>
            <a:r>
              <a:rPr lang="it-IT" dirty="0" smtClean="0"/>
              <a:t>CASO CLINICO: LA STORIA DI ALEX</a:t>
            </a:r>
            <a:endParaRPr lang="it-IT" dirty="0"/>
          </a:p>
        </p:txBody>
      </p:sp>
      <p:sp>
        <p:nvSpPr>
          <p:cNvPr id="3" name="Segnaposto contenuto 2"/>
          <p:cNvSpPr>
            <a:spLocks noGrp="1"/>
          </p:cNvSpPr>
          <p:nvPr>
            <p:ph idx="1"/>
          </p:nvPr>
        </p:nvSpPr>
        <p:spPr/>
        <p:txBody>
          <a:bodyPr>
            <a:normAutofit fontScale="62500" lnSpcReduction="20000"/>
          </a:bodyPr>
          <a:lstStyle/>
          <a:p>
            <a:pPr marL="0" indent="0">
              <a:buNone/>
            </a:pPr>
            <a:r>
              <a:rPr lang="it-IT" dirty="0" smtClean="0"/>
              <a:t>Giovane uomo di 33 anni, avvocato.</a:t>
            </a:r>
          </a:p>
          <a:p>
            <a:pPr marL="0" indent="0">
              <a:buNone/>
            </a:pPr>
            <a:r>
              <a:rPr lang="it-IT" dirty="0" smtClean="0"/>
              <a:t>Lavorava nello studio del padre, avvocato, insieme al fratello maggiore</a:t>
            </a:r>
          </a:p>
          <a:p>
            <a:pPr marL="0" indent="0">
              <a:buNone/>
            </a:pPr>
            <a:r>
              <a:rPr lang="it-IT" dirty="0" smtClean="0"/>
              <a:t>Alex è sposato da 5 anni con la fidanzata di sempre. Padre di Edoardo di 4 anni</a:t>
            </a:r>
          </a:p>
          <a:p>
            <a:pPr marL="0" indent="0">
              <a:buNone/>
            </a:pPr>
            <a:r>
              <a:rPr lang="it-IT" dirty="0" smtClean="0"/>
              <a:t>Alex è un uomo di bell’aspetto, avvocato stimato</a:t>
            </a:r>
          </a:p>
          <a:p>
            <a:pPr marL="0" indent="0">
              <a:buNone/>
            </a:pPr>
            <a:r>
              <a:rPr lang="it-IT" dirty="0" smtClean="0"/>
              <a:t>Adorato dai genitori, adulato dalla moglie</a:t>
            </a:r>
          </a:p>
          <a:p>
            <a:pPr marL="0" indent="0">
              <a:buNone/>
            </a:pPr>
            <a:r>
              <a:rPr lang="it-IT" dirty="0" smtClean="0"/>
              <a:t>Incline alla «bella vita e agli accessi»</a:t>
            </a:r>
          </a:p>
          <a:p>
            <a:pPr marL="0" indent="0">
              <a:buNone/>
            </a:pPr>
            <a:r>
              <a:rPr lang="it-IT" dirty="0" smtClean="0"/>
              <a:t>Cocainomane da 5 anni: uso quotidiano, abuso il week end. Ogni sera faceva 80 Km per rifornirsi della dose</a:t>
            </a:r>
          </a:p>
          <a:p>
            <a:pPr marL="0" indent="0">
              <a:buNone/>
            </a:pPr>
            <a:r>
              <a:rPr lang="it-IT" dirty="0" smtClean="0"/>
              <a:t>giornaliera.</a:t>
            </a:r>
          </a:p>
          <a:p>
            <a:pPr marL="0" indent="0">
              <a:buNone/>
            </a:pPr>
            <a:r>
              <a:rPr lang="it-IT" dirty="0" smtClean="0"/>
              <a:t>Si rivolge allo psicologo privatamente «Non sono da </a:t>
            </a:r>
            <a:r>
              <a:rPr lang="it-IT" dirty="0" err="1" smtClean="0"/>
              <a:t>Serd</a:t>
            </a:r>
            <a:r>
              <a:rPr lang="it-IT" dirty="0" smtClean="0"/>
              <a:t>, non mi posso permettere di essere riconosciuto. No</a:t>
            </a:r>
          </a:p>
          <a:p>
            <a:pPr marL="0" indent="0">
              <a:buNone/>
            </a:pPr>
            <a:r>
              <a:rPr lang="it-IT" dirty="0" smtClean="0"/>
              <a:t>trattamento farmacologico, decido io»</a:t>
            </a:r>
          </a:p>
          <a:p>
            <a:pPr marL="0" indent="0">
              <a:buNone/>
            </a:pPr>
            <a:r>
              <a:rPr lang="it-IT" dirty="0" smtClean="0"/>
              <a:t>Colloqui una volta a settimana, sempre puntuale «Ho già io le risposte»</a:t>
            </a:r>
          </a:p>
          <a:p>
            <a:pPr marL="0" indent="0">
              <a:buNone/>
            </a:pPr>
            <a:r>
              <a:rPr lang="it-IT" dirty="0" smtClean="0"/>
              <a:t>«I miei genitori mi hanno sempre amato» a livello pratico assenti, assorbiti dalla carriera</a:t>
            </a:r>
          </a:p>
          <a:p>
            <a:pPr marL="0" indent="0">
              <a:buNone/>
            </a:pPr>
            <a:r>
              <a:rPr lang="it-IT" dirty="0" smtClean="0"/>
              <a:t>Bambino «eccessivo»</a:t>
            </a:r>
            <a:endParaRPr lang="it-IT" dirty="0"/>
          </a:p>
        </p:txBody>
      </p:sp>
    </p:spTree>
    <p:extLst>
      <p:ext uri="{BB962C8B-B14F-4D97-AF65-F5344CB8AC3E}">
        <p14:creationId xmlns:p14="http://schemas.microsoft.com/office/powerpoint/2010/main" val="1457547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2"/>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a:bodyPr>
          <a:lstStyle/>
          <a:p>
            <a:pPr>
              <a:lnSpc>
                <a:spcPct val="100000"/>
              </a:lnSpc>
              <a:spcBef>
                <a:spcPts val="0"/>
              </a:spcBef>
              <a:buSzPts val="3600"/>
            </a:pPr>
            <a:r>
              <a:rPr lang="it-IT"/>
              <a:t>DEFINIZIONE DIPENDENZA PATOLOGICA</a:t>
            </a:r>
            <a:endParaRPr/>
          </a:p>
        </p:txBody>
      </p:sp>
      <p:sp>
        <p:nvSpPr>
          <p:cNvPr id="63" name="Google Shape;63;p2"/>
          <p:cNvSpPr txBox="1">
            <a:spLocks noGrp="1"/>
          </p:cNvSpPr>
          <p:nvPr>
            <p:ph idx="1"/>
          </p:nvPr>
        </p:nvSpPr>
        <p:spPr>
          <a:prstGeom prst="rect">
            <a:avLst/>
          </a:prstGeom>
          <a:noFill/>
          <a:ln>
            <a:noFill/>
          </a:ln>
        </p:spPr>
        <p:txBody>
          <a:bodyPr spcFirstLastPara="1" vert="horz" wrap="square" lIns="91400" tIns="45700" rIns="91400" bIns="45700" rtlCol="0" anchor="t" anchorCtr="0">
            <a:normAutofit fontScale="92500" lnSpcReduction="20000"/>
          </a:bodyPr>
          <a:lstStyle/>
          <a:p>
            <a:pPr marL="0" indent="0">
              <a:lnSpc>
                <a:spcPct val="115000"/>
              </a:lnSpc>
              <a:spcBef>
                <a:spcPts val="0"/>
              </a:spcBef>
              <a:buSzPct val="94117"/>
              <a:buNone/>
            </a:pPr>
            <a:r>
              <a:rPr lang="it-IT"/>
              <a:t>L’organizzazione Mondiale della Sanità (OMS) descrive la dipendenza patologica come una </a:t>
            </a:r>
            <a:r>
              <a:rPr lang="it-IT" i="1"/>
              <a:t>“condizione psichica, talvolta anche fisica, derivante dall’interazione tra un organismo e una sostanza, caratterizzata da risposte comportamentali e da altre reazioni che comprendono un bisogno compulsivo di assumere la sostanza in modo continuativo o periodico, allo scopo di provare i suoi effetti psichici e talvolta di evitare il malessere della sua privazione”.</a:t>
            </a:r>
            <a:endParaRPr i="1"/>
          </a:p>
          <a:p>
            <a:pPr marL="0" indent="0">
              <a:lnSpc>
                <a:spcPct val="115000"/>
              </a:lnSpc>
              <a:spcBef>
                <a:spcPts val="0"/>
              </a:spcBef>
              <a:buSzPct val="94117"/>
              <a:buNone/>
            </a:pPr>
            <a:endParaRPr i="1"/>
          </a:p>
          <a:p>
            <a:pPr marL="0" indent="0">
              <a:lnSpc>
                <a:spcPct val="115000"/>
              </a:lnSpc>
              <a:spcBef>
                <a:spcPts val="0"/>
              </a:spcBef>
              <a:buSzPct val="94117"/>
              <a:buNone/>
            </a:pPr>
            <a:r>
              <a:rPr lang="it-IT" i="1"/>
              <a:t>-Droghe endogene (prodotte dal nostro corpo) e esogene</a:t>
            </a:r>
            <a:endParaRPr i="1"/>
          </a:p>
          <a:p>
            <a:pPr marL="0" indent="0">
              <a:lnSpc>
                <a:spcPct val="115000"/>
              </a:lnSpc>
              <a:spcBef>
                <a:spcPts val="0"/>
              </a:spcBef>
              <a:buSzPct val="90352"/>
              <a:buNone/>
            </a:pPr>
            <a:r>
              <a:rPr lang="it-IT" i="1"/>
              <a:t>-Rilascio forzato di dopamina</a:t>
            </a:r>
            <a:endParaRPr sz="2500" i="1"/>
          </a:p>
          <a:p>
            <a:pPr marL="0" indent="0">
              <a:lnSpc>
                <a:spcPct val="115000"/>
              </a:lnSpc>
              <a:spcBef>
                <a:spcPts val="0"/>
              </a:spcBef>
              <a:buSzPct val="94117"/>
              <a:buNone/>
            </a:pPr>
            <a:r>
              <a:rPr lang="it-IT" i="1"/>
              <a:t>-Plasticità neuronale</a:t>
            </a:r>
            <a:endParaRPr i="1"/>
          </a:p>
        </p:txBody>
      </p:sp>
    </p:spTree>
    <p:extLst>
      <p:ext uri="{BB962C8B-B14F-4D97-AF65-F5344CB8AC3E}">
        <p14:creationId xmlns:p14="http://schemas.microsoft.com/office/powerpoint/2010/main" val="29052391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CASO CLINICO: LA STORIA DI ALEX</a:t>
            </a:r>
            <a:endParaRPr lang="it-IT" dirty="0"/>
          </a:p>
        </p:txBody>
      </p:sp>
      <p:sp>
        <p:nvSpPr>
          <p:cNvPr id="3" name="Segnaposto contenuto 2"/>
          <p:cNvSpPr>
            <a:spLocks noGrp="1"/>
          </p:cNvSpPr>
          <p:nvPr>
            <p:ph idx="1"/>
          </p:nvPr>
        </p:nvSpPr>
        <p:spPr/>
        <p:txBody>
          <a:bodyPr/>
          <a:lstStyle/>
          <a:p>
            <a:pPr marL="0" indent="0">
              <a:buNone/>
            </a:pPr>
            <a:r>
              <a:rPr lang="it-IT" dirty="0" smtClean="0"/>
              <a:t>• Proposta di intervento e </a:t>
            </a:r>
            <a:r>
              <a:rPr lang="it-IT" dirty="0" err="1" smtClean="0"/>
              <a:t>perchè</a:t>
            </a:r>
            <a:endParaRPr lang="it-IT" dirty="0" smtClean="0"/>
          </a:p>
          <a:p>
            <a:pPr marL="0" indent="0">
              <a:buNone/>
            </a:pPr>
            <a:r>
              <a:rPr lang="it-IT" dirty="0" smtClean="0"/>
              <a:t>• Riflessione sull’entourage familiare</a:t>
            </a:r>
          </a:p>
          <a:p>
            <a:pPr marL="0" indent="0">
              <a:buNone/>
            </a:pPr>
            <a:r>
              <a:rPr lang="it-IT" dirty="0" smtClean="0"/>
              <a:t>•Riflessioni sulle modalità di relazione</a:t>
            </a:r>
            <a:endParaRPr lang="it-IT" dirty="0"/>
          </a:p>
        </p:txBody>
      </p:sp>
    </p:spTree>
    <p:extLst>
      <p:ext uri="{BB962C8B-B14F-4D97-AF65-F5344CB8AC3E}">
        <p14:creationId xmlns:p14="http://schemas.microsoft.com/office/powerpoint/2010/main" val="31177248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3"/>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CASO CLINICO: LA STORIA DI F.</a:t>
            </a:r>
            <a:endParaRPr/>
          </a:p>
        </p:txBody>
      </p:sp>
      <p:sp>
        <p:nvSpPr>
          <p:cNvPr id="129" name="Google Shape;129;p13"/>
          <p:cNvSpPr txBox="1">
            <a:spLocks noGrp="1"/>
          </p:cNvSpPr>
          <p:nvPr>
            <p:ph idx="1"/>
          </p:nvPr>
        </p:nvSpPr>
        <p:spPr>
          <a:xfrm>
            <a:off x="677334" y="2160589"/>
            <a:ext cx="10967735" cy="4087811"/>
          </a:xfrm>
          <a:prstGeom prst="rect">
            <a:avLst/>
          </a:prstGeom>
          <a:noFill/>
          <a:ln>
            <a:noFill/>
          </a:ln>
        </p:spPr>
        <p:txBody>
          <a:bodyPr spcFirstLastPara="1" vert="horz" wrap="square" lIns="121900" tIns="60933" rIns="121900" bIns="60933" rtlCol="0" anchor="t" anchorCtr="0">
            <a:normAutofit fontScale="62500" lnSpcReduction="20000"/>
          </a:bodyPr>
          <a:lstStyle/>
          <a:p>
            <a:pPr marL="137157" indent="0">
              <a:lnSpc>
                <a:spcPct val="115000"/>
              </a:lnSpc>
              <a:buSzPct val="114285"/>
              <a:buNone/>
            </a:pPr>
            <a:r>
              <a:rPr lang="it-IT" dirty="0"/>
              <a:t>F. è un ragazzo di 26 anni, detenuto per aver ucciso la compagna. F. non dà segnali di turbamento nei riguardi della detenzione ( detenuto da 3 anni), sembra piuttosto a suo agio nell’ambiente carcerario e non sembra maturare preoccupazioni verso il futuro.</a:t>
            </a:r>
            <a:endParaRPr dirty="0"/>
          </a:p>
          <a:p>
            <a:pPr marL="137157" indent="0">
              <a:lnSpc>
                <a:spcPct val="115000"/>
              </a:lnSpc>
              <a:buSzPct val="114285"/>
              <a:buNone/>
            </a:pPr>
            <a:r>
              <a:rPr lang="it-IT" dirty="0"/>
              <a:t>Anamnesi</a:t>
            </a:r>
            <a:endParaRPr dirty="0"/>
          </a:p>
          <a:p>
            <a:pPr marL="457189" indent="-320032">
              <a:lnSpc>
                <a:spcPct val="115000"/>
              </a:lnSpc>
              <a:buSzPct val="114285"/>
              <a:buChar char="►"/>
            </a:pPr>
            <a:r>
              <a:rPr lang="it-IT" dirty="0"/>
              <a:t>Infanzia all’interno del nucleo familiare (mamma, papà e sorella) in Campania.</a:t>
            </a:r>
            <a:endParaRPr dirty="0"/>
          </a:p>
          <a:p>
            <a:pPr marL="457189" indent="-320032">
              <a:lnSpc>
                <a:spcPct val="115000"/>
              </a:lnSpc>
              <a:buSzPct val="114285"/>
              <a:buChar char="►"/>
            </a:pPr>
            <a:r>
              <a:rPr lang="it-IT" dirty="0"/>
              <a:t>A 13 anni inizia a girare per l’Italia con i collaboratori del padre camionista («Vi raccomando mio figlio»)</a:t>
            </a:r>
            <a:endParaRPr dirty="0"/>
          </a:p>
          <a:p>
            <a:pPr marL="457189" indent="-320032">
              <a:lnSpc>
                <a:spcPct val="115000"/>
              </a:lnSpc>
              <a:buSzPct val="114285"/>
              <a:buChar char="►"/>
            </a:pPr>
            <a:r>
              <a:rPr lang="it-IT" dirty="0"/>
              <a:t>Padre </a:t>
            </a:r>
            <a:r>
              <a:rPr lang="it-IT" dirty="0" smtClean="0"/>
              <a:t>«amorevole» </a:t>
            </a:r>
            <a:r>
              <a:rPr lang="it-IT" dirty="0"/>
              <a:t>(«Mi spogliava, mi appendeva e mi picchiava con la </a:t>
            </a:r>
            <a:r>
              <a:rPr lang="it-IT" dirty="0" smtClean="0"/>
              <a:t>cintura, aveva ragione lo facevo preoccupare», </a:t>
            </a:r>
            <a:r>
              <a:rPr lang="it-IT" dirty="0"/>
              <a:t>dice F. ridendo)</a:t>
            </a:r>
            <a:endParaRPr dirty="0"/>
          </a:p>
          <a:p>
            <a:pPr marL="457189" indent="-320032">
              <a:lnSpc>
                <a:spcPct val="115000"/>
              </a:lnSpc>
              <a:buSzPct val="114285"/>
              <a:buChar char="►"/>
            </a:pPr>
            <a:r>
              <a:rPr lang="it-IT" dirty="0"/>
              <a:t>Madre pare depressa («Non c’è mai stata, al contrario di papà che aveva sotto controllo tutto»)</a:t>
            </a:r>
            <a:endParaRPr dirty="0"/>
          </a:p>
          <a:p>
            <a:pPr marL="457189" indent="-320032">
              <a:lnSpc>
                <a:spcPct val="115000"/>
              </a:lnSpc>
              <a:buSzPct val="114285"/>
              <a:buChar char="►"/>
            </a:pPr>
            <a:r>
              <a:rPr lang="it-IT" dirty="0"/>
              <a:t>In adolescenza prova tutte le sostanze e ne rimane dipendente</a:t>
            </a:r>
            <a:endParaRPr dirty="0"/>
          </a:p>
          <a:p>
            <a:pPr marL="457189" indent="-320032">
              <a:lnSpc>
                <a:spcPct val="115000"/>
              </a:lnSpc>
              <a:buSzPct val="114285"/>
              <a:buChar char="►"/>
            </a:pPr>
            <a:r>
              <a:rPr lang="it-IT" dirty="0"/>
              <a:t>Diversi procedimenti penali associati all’abuso</a:t>
            </a:r>
            <a:endParaRPr dirty="0"/>
          </a:p>
          <a:p>
            <a:pPr marL="457189" indent="-198115">
              <a:lnSpc>
                <a:spcPct val="115000"/>
              </a:lnSpc>
              <a:buSzPct val="114285"/>
              <a:buNone/>
            </a:pPr>
            <a:endParaRPr dirty="0"/>
          </a:p>
        </p:txBody>
      </p:sp>
      <p:sp>
        <p:nvSpPr>
          <p:cNvPr id="130" name="Google Shape;130;p13"/>
          <p:cNvSpPr txBox="1">
            <a:spLocks noGrp="1"/>
          </p:cNvSpPr>
          <p:nvPr>
            <p:ph type="sldNum" sz="quarter" idx="12"/>
          </p:nvPr>
        </p:nvSpPr>
        <p:spPr>
          <a:prstGeom prst="rect">
            <a:avLst/>
          </a:prstGeom>
          <a:noFill/>
          <a:ln>
            <a:noFill/>
          </a:ln>
        </p:spPr>
        <p:txBody>
          <a:bodyPr spcFirstLastPara="1" vert="horz" wrap="square" lIns="121900" tIns="60933" rIns="121900" bIns="60933" rtlCol="0" anchor="ctr" anchorCtr="0">
            <a:noAutofit/>
          </a:bodyPr>
          <a:lstStyle/>
          <a:p>
            <a:pPr>
              <a:buSzPts val="1000"/>
            </a:pPr>
            <a:fld id="{00000000-1234-1234-1234-123412341234}" type="slidenum">
              <a:rPr lang="it-IT"/>
              <a:pPr>
                <a:buSzPts val="1000"/>
              </a:pPr>
              <a:t>31</a:t>
            </a:fld>
            <a:endParaRPr/>
          </a:p>
        </p:txBody>
      </p:sp>
    </p:spTree>
    <p:extLst>
      <p:ext uri="{BB962C8B-B14F-4D97-AF65-F5344CB8AC3E}">
        <p14:creationId xmlns:p14="http://schemas.microsoft.com/office/powerpoint/2010/main" val="27625889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4"/>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CASO CLINICO: LA STORIA DI F.</a:t>
            </a:r>
            <a:endParaRPr/>
          </a:p>
        </p:txBody>
      </p:sp>
      <p:sp>
        <p:nvSpPr>
          <p:cNvPr id="136" name="Google Shape;136;p14"/>
          <p:cNvSpPr txBox="1">
            <a:spLocks noGrp="1"/>
          </p:cNvSpPr>
          <p:nvPr>
            <p:ph idx="1"/>
          </p:nvPr>
        </p:nvSpPr>
        <p:spPr>
          <a:prstGeom prst="rect">
            <a:avLst/>
          </a:prstGeom>
          <a:noFill/>
          <a:ln>
            <a:noFill/>
          </a:ln>
        </p:spPr>
        <p:txBody>
          <a:bodyPr spcFirstLastPara="1" vert="horz" wrap="square" lIns="121900" tIns="60933" rIns="121900" bIns="60933" rtlCol="0" anchor="t" anchorCtr="0">
            <a:normAutofit/>
          </a:bodyPr>
          <a:lstStyle/>
          <a:p>
            <a:pPr marL="457189" indent="-320032">
              <a:lnSpc>
                <a:spcPct val="115000"/>
              </a:lnSpc>
              <a:buSzPts val="1440"/>
              <a:buChar char="►"/>
            </a:pPr>
            <a:r>
              <a:rPr lang="it-IT"/>
              <a:t>Conosce la compagna Silvia a 22 anni (Diagnosi: DBP)</a:t>
            </a:r>
            <a:endParaRPr/>
          </a:p>
          <a:p>
            <a:pPr marL="457189" indent="-320032">
              <a:lnSpc>
                <a:spcPct val="115000"/>
              </a:lnSpc>
              <a:buSzPts val="1440"/>
              <a:buChar char="►"/>
            </a:pPr>
            <a:r>
              <a:rPr lang="it-IT"/>
              <a:t>Poliassuntori</a:t>
            </a:r>
            <a:endParaRPr/>
          </a:p>
          <a:p>
            <a:pPr marL="457189" indent="-320032">
              <a:lnSpc>
                <a:spcPct val="115000"/>
              </a:lnSpc>
              <a:buSzPts val="1440"/>
              <a:buChar char="►"/>
            </a:pPr>
            <a:r>
              <a:rPr lang="it-IT"/>
              <a:t>Proposta di matrimonio</a:t>
            </a:r>
            <a:endParaRPr/>
          </a:p>
          <a:p>
            <a:pPr marL="457189" indent="-320032">
              <a:lnSpc>
                <a:spcPct val="115000"/>
              </a:lnSpc>
              <a:buSzPts val="1440"/>
              <a:buChar char="►"/>
            </a:pPr>
            <a:r>
              <a:rPr lang="it-IT"/>
              <a:t>Tradimento con la futura testimone di lei</a:t>
            </a:r>
            <a:endParaRPr/>
          </a:p>
          <a:p>
            <a:pPr marL="457189" indent="-320032">
              <a:lnSpc>
                <a:spcPct val="115000"/>
              </a:lnSpc>
              <a:buSzPts val="1440"/>
              <a:buChar char="►"/>
            </a:pPr>
            <a:r>
              <a:rPr lang="it-IT"/>
              <a:t>Silvia lo aggredisce, lui la uccide e tenta il suicidio</a:t>
            </a:r>
            <a:endParaRPr/>
          </a:p>
          <a:p>
            <a:pPr marL="137157" indent="0">
              <a:lnSpc>
                <a:spcPct val="115000"/>
              </a:lnSpc>
              <a:buSzPts val="1440"/>
              <a:buNone/>
            </a:pPr>
            <a:endParaRPr/>
          </a:p>
        </p:txBody>
      </p:sp>
      <p:sp>
        <p:nvSpPr>
          <p:cNvPr id="137" name="Google Shape;137;p14"/>
          <p:cNvSpPr txBox="1">
            <a:spLocks noGrp="1"/>
          </p:cNvSpPr>
          <p:nvPr>
            <p:ph type="sldNum" sz="quarter" idx="12"/>
          </p:nvPr>
        </p:nvSpPr>
        <p:spPr>
          <a:prstGeom prst="rect">
            <a:avLst/>
          </a:prstGeom>
          <a:noFill/>
          <a:ln>
            <a:noFill/>
          </a:ln>
        </p:spPr>
        <p:txBody>
          <a:bodyPr spcFirstLastPara="1" vert="horz" wrap="square" lIns="121900" tIns="60933" rIns="121900" bIns="60933" rtlCol="0" anchor="ctr" anchorCtr="0">
            <a:noAutofit/>
          </a:bodyPr>
          <a:lstStyle/>
          <a:p>
            <a:pPr>
              <a:buSzPts val="1000"/>
            </a:pPr>
            <a:fld id="{00000000-1234-1234-1234-123412341234}" type="slidenum">
              <a:rPr lang="it-IT"/>
              <a:pPr>
                <a:buSzPts val="1000"/>
              </a:pPr>
              <a:t>32</a:t>
            </a:fld>
            <a:endParaRPr/>
          </a:p>
        </p:txBody>
      </p:sp>
    </p:spTree>
    <p:extLst>
      <p:ext uri="{BB962C8B-B14F-4D97-AF65-F5344CB8AC3E}">
        <p14:creationId xmlns:p14="http://schemas.microsoft.com/office/powerpoint/2010/main" val="6638461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CASO CLINICO: LA STORIA DI F.</a:t>
            </a:r>
            <a:endParaRPr/>
          </a:p>
        </p:txBody>
      </p:sp>
      <p:sp>
        <p:nvSpPr>
          <p:cNvPr id="143" name="Google Shape;143;p15"/>
          <p:cNvSpPr txBox="1">
            <a:spLocks noGrp="1"/>
          </p:cNvSpPr>
          <p:nvPr>
            <p:ph idx="1"/>
          </p:nvPr>
        </p:nvSpPr>
        <p:spPr>
          <a:prstGeom prst="rect">
            <a:avLst/>
          </a:prstGeom>
          <a:noFill/>
          <a:ln>
            <a:noFill/>
          </a:ln>
        </p:spPr>
        <p:txBody>
          <a:bodyPr spcFirstLastPara="1" vert="horz" wrap="square" lIns="121900" tIns="60933" rIns="121900" bIns="60933" rtlCol="0" anchor="t" anchorCtr="0">
            <a:normAutofit/>
          </a:bodyPr>
          <a:lstStyle/>
          <a:p>
            <a:pPr marL="422907" indent="-285750">
              <a:lnSpc>
                <a:spcPct val="115000"/>
              </a:lnSpc>
              <a:buSzPts val="1440"/>
            </a:pPr>
            <a:r>
              <a:rPr lang="it-IT" dirty="0"/>
              <a:t>Cosa ci dice quello che abbiamo letto?</a:t>
            </a:r>
            <a:endParaRPr dirty="0"/>
          </a:p>
        </p:txBody>
      </p:sp>
      <p:sp>
        <p:nvSpPr>
          <p:cNvPr id="144" name="Google Shape;144;p15"/>
          <p:cNvSpPr txBox="1">
            <a:spLocks noGrp="1"/>
          </p:cNvSpPr>
          <p:nvPr>
            <p:ph type="sldNum" sz="quarter" idx="12"/>
          </p:nvPr>
        </p:nvSpPr>
        <p:spPr>
          <a:prstGeom prst="rect">
            <a:avLst/>
          </a:prstGeom>
          <a:noFill/>
          <a:ln>
            <a:noFill/>
          </a:ln>
        </p:spPr>
        <p:txBody>
          <a:bodyPr spcFirstLastPara="1" vert="horz" wrap="square" lIns="121900" tIns="60933" rIns="121900" bIns="60933" rtlCol="0" anchor="ctr" anchorCtr="0">
            <a:noAutofit/>
          </a:bodyPr>
          <a:lstStyle/>
          <a:p>
            <a:pPr>
              <a:buSzPts val="1000"/>
            </a:pPr>
            <a:fld id="{00000000-1234-1234-1234-123412341234}" type="slidenum">
              <a:rPr lang="it-IT"/>
              <a:pPr>
                <a:buSzPts val="1000"/>
              </a:pPr>
              <a:t>33</a:t>
            </a:fld>
            <a:endParaRPr/>
          </a:p>
        </p:txBody>
      </p:sp>
    </p:spTree>
    <p:extLst>
      <p:ext uri="{BB962C8B-B14F-4D97-AF65-F5344CB8AC3E}">
        <p14:creationId xmlns:p14="http://schemas.microsoft.com/office/powerpoint/2010/main" val="6783353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6"/>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CASO CLINICO: LA STORIA DI F.</a:t>
            </a:r>
            <a:endParaRPr/>
          </a:p>
        </p:txBody>
      </p:sp>
      <p:sp>
        <p:nvSpPr>
          <p:cNvPr id="150" name="Google Shape;150;p16"/>
          <p:cNvSpPr txBox="1">
            <a:spLocks noGrp="1"/>
          </p:cNvSpPr>
          <p:nvPr>
            <p:ph idx="1"/>
          </p:nvPr>
        </p:nvSpPr>
        <p:spPr>
          <a:xfrm>
            <a:off x="677336" y="2160589"/>
            <a:ext cx="11286777" cy="4003777"/>
          </a:xfrm>
          <a:prstGeom prst="rect">
            <a:avLst/>
          </a:prstGeom>
          <a:noFill/>
          <a:ln>
            <a:noFill/>
          </a:ln>
        </p:spPr>
        <p:txBody>
          <a:bodyPr spcFirstLastPara="1" vert="horz" wrap="square" lIns="121900" tIns="60933" rIns="121900" bIns="60933" rtlCol="0" anchor="t" anchorCtr="0">
            <a:normAutofit/>
          </a:bodyPr>
          <a:lstStyle/>
          <a:p>
            <a:pPr marL="137157" indent="0">
              <a:lnSpc>
                <a:spcPct val="115000"/>
              </a:lnSpc>
              <a:buSzPts val="1440"/>
              <a:buNone/>
            </a:pPr>
            <a:r>
              <a:rPr lang="it-IT"/>
              <a:t>F, appare essere un soggetto politraumatizzato, in particolare dal padre. L’esperienza traumatica è raccontata senza esperire emotività (operazione dissociativa), potrebbe aver inibito la capacità di F. di regolare autonomamente i propri affetti. Da qui la necessità di ricerca di esperienze «al limite» per «sentire» e regolare esternamente il proprio stato di attivazione emotiva. F. reagisce agli stimoli evitando, oppure «sentendosi» tramite il corpo.</a:t>
            </a:r>
            <a:endParaRPr/>
          </a:p>
        </p:txBody>
      </p:sp>
      <p:sp>
        <p:nvSpPr>
          <p:cNvPr id="151" name="Google Shape;151;p16"/>
          <p:cNvSpPr txBox="1">
            <a:spLocks noGrp="1"/>
          </p:cNvSpPr>
          <p:nvPr>
            <p:ph type="sldNum" sz="quarter" idx="12"/>
          </p:nvPr>
        </p:nvSpPr>
        <p:spPr>
          <a:prstGeom prst="rect">
            <a:avLst/>
          </a:prstGeom>
          <a:noFill/>
          <a:ln>
            <a:noFill/>
          </a:ln>
        </p:spPr>
        <p:txBody>
          <a:bodyPr spcFirstLastPara="1" vert="horz" wrap="square" lIns="121900" tIns="60933" rIns="121900" bIns="60933" rtlCol="0" anchor="ctr" anchorCtr="0">
            <a:noAutofit/>
          </a:bodyPr>
          <a:lstStyle/>
          <a:p>
            <a:pPr>
              <a:buSzPts val="1000"/>
            </a:pPr>
            <a:fld id="{00000000-1234-1234-1234-123412341234}" type="slidenum">
              <a:rPr lang="it-IT"/>
              <a:pPr>
                <a:buSzPts val="1000"/>
              </a:pPr>
              <a:t>34</a:t>
            </a:fld>
            <a:endParaRPr/>
          </a:p>
        </p:txBody>
      </p:sp>
    </p:spTree>
    <p:extLst>
      <p:ext uri="{BB962C8B-B14F-4D97-AF65-F5344CB8AC3E}">
        <p14:creationId xmlns:p14="http://schemas.microsoft.com/office/powerpoint/2010/main" val="9660062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sp>
        <p:nvSpPr>
          <p:cNvPr id="461" name="Google Shape;461;p57"/>
          <p:cNvSpPr txBox="1">
            <a:spLocks noGrp="1"/>
          </p:cNvSpPr>
          <p:nvPr>
            <p:ph type="title"/>
          </p:nvPr>
        </p:nvSpPr>
        <p:spPr>
          <a:prstGeom prst="rect">
            <a:avLst/>
          </a:prstGeom>
          <a:noFill/>
          <a:ln>
            <a:noFill/>
          </a:ln>
        </p:spPr>
        <p:txBody>
          <a:bodyPr spcFirstLastPara="1" vert="horz" wrap="square" lIns="121900" tIns="60933" rIns="121900" bIns="60933" rtlCol="0" anchor="t" anchorCtr="0">
            <a:normAutofit/>
          </a:bodyPr>
          <a:lstStyle/>
          <a:p>
            <a:pPr>
              <a:lnSpc>
                <a:spcPct val="100000"/>
              </a:lnSpc>
              <a:spcBef>
                <a:spcPts val="0"/>
              </a:spcBef>
              <a:buClr>
                <a:schemeClr val="accent1"/>
              </a:buClr>
              <a:buSzPts val="1800"/>
            </a:pPr>
            <a:r>
              <a:rPr lang="it-IT"/>
              <a:t>CONCLUSIONE</a:t>
            </a:r>
            <a:endParaRPr/>
          </a:p>
        </p:txBody>
      </p:sp>
      <p:sp>
        <p:nvSpPr>
          <p:cNvPr id="462" name="Google Shape;462;p57"/>
          <p:cNvSpPr txBox="1">
            <a:spLocks noGrp="1"/>
          </p:cNvSpPr>
          <p:nvPr>
            <p:ph idx="1"/>
          </p:nvPr>
        </p:nvSpPr>
        <p:spPr>
          <a:xfrm>
            <a:off x="677334" y="1488614"/>
            <a:ext cx="10728453" cy="3880773"/>
          </a:xfrm>
          <a:prstGeom prst="rect">
            <a:avLst/>
          </a:prstGeom>
          <a:noFill/>
          <a:ln>
            <a:noFill/>
          </a:ln>
        </p:spPr>
        <p:txBody>
          <a:bodyPr spcFirstLastPara="1" vert="horz" wrap="square" lIns="121900" tIns="60933" rIns="121900" bIns="60933" rtlCol="0" anchor="t" anchorCtr="0">
            <a:normAutofit fontScale="92500" lnSpcReduction="10000"/>
          </a:bodyPr>
          <a:lstStyle/>
          <a:p>
            <a:pPr marL="137157" indent="0">
              <a:lnSpc>
                <a:spcPct val="115000"/>
              </a:lnSpc>
              <a:buSzPts val="1440"/>
              <a:buNone/>
            </a:pPr>
            <a:r>
              <a:rPr lang="it-IT"/>
              <a:t>Alcuni comportamenti, apparentemente frutto esclusivo di una scelta personale relativa al proprio stile di vita, hanno una genesi molto più complessa, da ricercare piuttosto  nel  particolare  incrocio  di  caratteristiche  di  personalità,  di  contesto  ambientale  e  di eventi avversi. Non è infatti illogico pensare che le stesse persone, in un ambiente maggiormente accudente o in assenza dei traumi che hanno segnato la loro vita, avrebbero potuto imparare a controllare e regolare meglio i propri impulsi, evitando la dipendenza e altre condizioni di vita limite.</a:t>
            </a:r>
            <a:endParaRPr/>
          </a:p>
        </p:txBody>
      </p:sp>
      <p:sp>
        <p:nvSpPr>
          <p:cNvPr id="463" name="Google Shape;463;p57"/>
          <p:cNvSpPr txBox="1">
            <a:spLocks noGrp="1"/>
          </p:cNvSpPr>
          <p:nvPr>
            <p:ph type="sldNum" sz="quarter" idx="12"/>
          </p:nvPr>
        </p:nvSpPr>
        <p:spPr>
          <a:prstGeom prst="rect">
            <a:avLst/>
          </a:prstGeom>
          <a:noFill/>
          <a:ln>
            <a:noFill/>
          </a:ln>
        </p:spPr>
        <p:txBody>
          <a:bodyPr spcFirstLastPara="1" vert="horz" wrap="square" lIns="121900" tIns="60933" rIns="121900" bIns="60933" rtlCol="0" anchor="ctr" anchorCtr="0">
            <a:noAutofit/>
          </a:bodyPr>
          <a:lstStyle/>
          <a:p>
            <a:pPr>
              <a:buSzPts val="1000"/>
            </a:pPr>
            <a:fld id="{00000000-1234-1234-1234-123412341234}" type="slidenum">
              <a:rPr lang="it-IT"/>
              <a:pPr>
                <a:buSzPts val="1000"/>
              </a:pPr>
              <a:t>35</a:t>
            </a:fld>
            <a:endParaRPr/>
          </a:p>
        </p:txBody>
      </p:sp>
    </p:spTree>
    <p:extLst>
      <p:ext uri="{BB962C8B-B14F-4D97-AF65-F5344CB8AC3E}">
        <p14:creationId xmlns:p14="http://schemas.microsoft.com/office/powerpoint/2010/main" val="21206468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GRAZIE</a:t>
            </a:r>
            <a:endParaRPr lang="it-IT" dirty="0"/>
          </a:p>
        </p:txBody>
      </p:sp>
      <p:sp>
        <p:nvSpPr>
          <p:cNvPr id="3" name="Segnaposto testo 2"/>
          <p:cNvSpPr>
            <a:spLocks noGrp="1"/>
          </p:cNvSpPr>
          <p:nvPr>
            <p:ph type="body" idx="1"/>
          </p:nvPr>
        </p:nvSpPr>
        <p:spPr/>
        <p:txBody>
          <a:bodyPr>
            <a:normAutofit/>
          </a:bodyPr>
          <a:lstStyle/>
          <a:p>
            <a:r>
              <a:rPr lang="it-IT" dirty="0" smtClean="0">
                <a:hlinkClick r:id="rId2"/>
              </a:rPr>
              <a:t>fradellisanti@gmail.com</a:t>
            </a:r>
            <a:endParaRPr lang="it-IT" dirty="0" smtClean="0"/>
          </a:p>
          <a:p>
            <a:r>
              <a:rPr lang="it-IT" dirty="0"/>
              <a:t>https://centropsicologiabergamo.com/</a:t>
            </a:r>
          </a:p>
        </p:txBody>
      </p:sp>
      <p:pic>
        <p:nvPicPr>
          <p:cNvPr id="4" name="Immagin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7423" y="150499"/>
            <a:ext cx="4636071" cy="1651203"/>
          </a:xfrm>
          <a:prstGeom prst="rect">
            <a:avLst/>
          </a:prstGeom>
        </p:spPr>
      </p:pic>
    </p:spTree>
    <p:extLst>
      <p:ext uri="{BB962C8B-B14F-4D97-AF65-F5344CB8AC3E}">
        <p14:creationId xmlns:p14="http://schemas.microsoft.com/office/powerpoint/2010/main" val="2303819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8"/>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fontScale="90000"/>
          </a:bodyPr>
          <a:lstStyle/>
          <a:p>
            <a:pPr>
              <a:lnSpc>
                <a:spcPct val="100000"/>
              </a:lnSpc>
              <a:spcBef>
                <a:spcPts val="0"/>
              </a:spcBef>
              <a:buSzPts val="3600"/>
            </a:pPr>
            <a:r>
              <a:rPr lang="it-IT"/>
              <a:t>DIPENDENZE COMPORTAMENTALI E DA SOSTANZE</a:t>
            </a:r>
            <a:endParaRPr/>
          </a:p>
        </p:txBody>
      </p:sp>
      <p:sp>
        <p:nvSpPr>
          <p:cNvPr id="100" name="Google Shape;100;p8"/>
          <p:cNvSpPr txBox="1">
            <a:spLocks noGrp="1"/>
          </p:cNvSpPr>
          <p:nvPr>
            <p:ph idx="1"/>
          </p:nvPr>
        </p:nvSpPr>
        <p:spPr>
          <a:xfrm>
            <a:off x="677336" y="2160589"/>
            <a:ext cx="9725745" cy="4087811"/>
          </a:xfrm>
          <a:prstGeom prst="rect">
            <a:avLst/>
          </a:prstGeom>
          <a:noFill/>
          <a:ln>
            <a:noFill/>
          </a:ln>
        </p:spPr>
        <p:txBody>
          <a:bodyPr spcFirstLastPara="1" vert="horz" wrap="square" lIns="91400" tIns="45700" rIns="91400" bIns="45700" rtlCol="0" anchor="t" anchorCtr="0">
            <a:normAutofit fontScale="77500" lnSpcReduction="20000"/>
          </a:bodyPr>
          <a:lstStyle/>
          <a:p>
            <a:pPr marL="342891" indent="-342891">
              <a:lnSpc>
                <a:spcPct val="115000"/>
              </a:lnSpc>
              <a:spcBef>
                <a:spcPts val="0"/>
              </a:spcBef>
              <a:buSzPct val="86486"/>
              <a:buChar char="►"/>
            </a:pPr>
            <a:r>
              <a:rPr lang="it-IT" dirty="0" err="1"/>
              <a:t>Compulsività</a:t>
            </a:r>
            <a:endParaRPr dirty="0"/>
          </a:p>
          <a:p>
            <a:pPr marL="342891" indent="-342891">
              <a:lnSpc>
                <a:spcPct val="115000"/>
              </a:lnSpc>
              <a:buSzPct val="86486"/>
              <a:buChar char="►"/>
            </a:pPr>
            <a:r>
              <a:rPr lang="it-IT" dirty="0" err="1"/>
              <a:t>Craving</a:t>
            </a:r>
            <a:endParaRPr dirty="0"/>
          </a:p>
          <a:p>
            <a:pPr marL="342891" indent="-342891">
              <a:lnSpc>
                <a:spcPct val="115000"/>
              </a:lnSpc>
              <a:buSzPct val="86486"/>
              <a:buChar char="►"/>
            </a:pPr>
            <a:r>
              <a:rPr lang="it-IT" dirty="0"/>
              <a:t>Piacere o sollievo durante la messa in atto del comportamento</a:t>
            </a:r>
            <a:endParaRPr dirty="0"/>
          </a:p>
          <a:p>
            <a:pPr marL="342891" indent="-342891">
              <a:lnSpc>
                <a:spcPct val="115000"/>
              </a:lnSpc>
              <a:buSzPct val="86486"/>
              <a:buChar char="►"/>
            </a:pPr>
            <a:r>
              <a:rPr lang="it-IT" dirty="0"/>
              <a:t>Percezione di perdita di controllo</a:t>
            </a:r>
            <a:endParaRPr dirty="0"/>
          </a:p>
          <a:p>
            <a:pPr marL="342891" indent="-342891">
              <a:lnSpc>
                <a:spcPct val="115000"/>
              </a:lnSpc>
              <a:buSzPct val="86486"/>
              <a:buChar char="►"/>
            </a:pPr>
            <a:r>
              <a:rPr lang="it-IT" dirty="0"/>
              <a:t>Persistenza del comportamento nonostante le conseguenze negative (tolleranza)</a:t>
            </a:r>
            <a:endParaRPr dirty="0"/>
          </a:p>
          <a:p>
            <a:pPr marL="342891" indent="-342891">
              <a:lnSpc>
                <a:spcPct val="115000"/>
              </a:lnSpc>
              <a:buSzPct val="86486"/>
              <a:buChar char="►"/>
            </a:pPr>
            <a:r>
              <a:rPr lang="it-IT" dirty="0"/>
              <a:t>Cross </a:t>
            </a:r>
            <a:r>
              <a:rPr lang="it-IT" dirty="0" err="1"/>
              <a:t>addiction</a:t>
            </a:r>
            <a:endParaRPr dirty="0"/>
          </a:p>
          <a:p>
            <a:pPr marL="342891" indent="-220974">
              <a:lnSpc>
                <a:spcPct val="115000"/>
              </a:lnSpc>
              <a:buSzPct val="86486"/>
              <a:buNone/>
            </a:pPr>
            <a:endParaRPr dirty="0"/>
          </a:p>
          <a:p>
            <a:pPr marL="0" indent="0">
              <a:lnSpc>
                <a:spcPct val="115000"/>
              </a:lnSpc>
              <a:buSzPct val="86486"/>
              <a:buNone/>
            </a:pPr>
            <a:r>
              <a:rPr lang="it-IT" dirty="0"/>
              <a:t>«Mi piace vedere il sangue che sale dalla siringa»</a:t>
            </a:r>
            <a:endParaRPr dirty="0"/>
          </a:p>
        </p:txBody>
      </p:sp>
    </p:spTree>
    <p:extLst>
      <p:ext uri="{BB962C8B-B14F-4D97-AF65-F5344CB8AC3E}">
        <p14:creationId xmlns:p14="http://schemas.microsoft.com/office/powerpoint/2010/main" val="29845765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9"/>
          <p:cNvPicPr preferRelativeResize="0"/>
          <p:nvPr/>
        </p:nvPicPr>
        <p:blipFill rotWithShape="1">
          <a:blip r:embed="rId3">
            <a:alphaModFix/>
          </a:blip>
          <a:srcRect/>
          <a:stretch/>
        </p:blipFill>
        <p:spPr>
          <a:xfrm>
            <a:off x="877457" y="1092201"/>
            <a:ext cx="8294255" cy="5096164"/>
          </a:xfrm>
          <a:prstGeom prst="rect">
            <a:avLst/>
          </a:prstGeom>
          <a:noFill/>
          <a:ln>
            <a:noFill/>
          </a:ln>
        </p:spPr>
      </p:pic>
    </p:spTree>
    <p:extLst>
      <p:ext uri="{BB962C8B-B14F-4D97-AF65-F5344CB8AC3E}">
        <p14:creationId xmlns:p14="http://schemas.microsoft.com/office/powerpoint/2010/main" val="24654412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TRATTAMENTI</a:t>
            </a:r>
            <a:endParaRPr lang="it-IT" dirty="0"/>
          </a:p>
        </p:txBody>
      </p:sp>
      <p:sp>
        <p:nvSpPr>
          <p:cNvPr id="3" name="Segnaposto contenuto 2"/>
          <p:cNvSpPr>
            <a:spLocks noGrp="1"/>
          </p:cNvSpPr>
          <p:nvPr>
            <p:ph idx="1"/>
          </p:nvPr>
        </p:nvSpPr>
        <p:spPr/>
        <p:txBody>
          <a:bodyPr>
            <a:normAutofit fontScale="92500"/>
          </a:bodyPr>
          <a:lstStyle/>
          <a:p>
            <a:r>
              <a:rPr lang="it-IT" dirty="0" smtClean="0"/>
              <a:t>Sedute </a:t>
            </a:r>
            <a:r>
              <a:rPr lang="it-IT" dirty="0"/>
              <a:t>individuali: dove il paziente possa riconoscere il ruolo dipendente che ha assunto e costruire uno spazio di crescita personale scoprendo i propri tratti individuali anziché identificarsi con quelli dell'altro, oppure in «qualche cosa». Attenzione alle modalità di relazione </a:t>
            </a:r>
            <a:endParaRPr lang="it-IT" dirty="0" smtClean="0"/>
          </a:p>
          <a:p>
            <a:r>
              <a:rPr lang="it-IT" dirty="0" smtClean="0"/>
              <a:t>Gruppi </a:t>
            </a:r>
            <a:r>
              <a:rPr lang="it-IT" dirty="0"/>
              <a:t>di autoaiuto: le persone che vivono lo stesso problema, tramite il confronto, diventano degli importanti specchi reciproci che favoriscono la presa di consapevolezza della problematica che causa loro disagio, tramite l'osservazione delle somiglianze nelle loro vite. Agevolare il superamento dei sentimenti di vergogna, colpa e fallimento</a:t>
            </a:r>
            <a:r>
              <a:rPr lang="it-IT" dirty="0" smtClean="0"/>
              <a:t>.</a:t>
            </a:r>
          </a:p>
          <a:p>
            <a:r>
              <a:rPr lang="it-IT" dirty="0" smtClean="0"/>
              <a:t>Terapia familiare: «triangolazione, individuazione, deresponsabilizzazione»</a:t>
            </a:r>
            <a:endParaRPr lang="it-IT" dirty="0"/>
          </a:p>
        </p:txBody>
      </p:sp>
    </p:spTree>
    <p:extLst>
      <p:ext uri="{BB962C8B-B14F-4D97-AF65-F5344CB8AC3E}">
        <p14:creationId xmlns:p14="http://schemas.microsoft.com/office/powerpoint/2010/main" val="4094855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32"/>
          <p:cNvSpPr txBox="1">
            <a:spLocks noGrp="1"/>
          </p:cNvSpPr>
          <p:nvPr>
            <p:ph type="title"/>
          </p:nvPr>
        </p:nvSpPr>
        <p:spPr>
          <a:prstGeom prst="rect">
            <a:avLst/>
          </a:prstGeom>
          <a:noFill/>
          <a:ln>
            <a:noFill/>
          </a:ln>
        </p:spPr>
        <p:txBody>
          <a:bodyPr spcFirstLastPara="1" vert="horz" wrap="square" lIns="91400" tIns="45700" rIns="91400" bIns="45700" rtlCol="0" anchor="t" anchorCtr="0">
            <a:normAutofit/>
          </a:bodyPr>
          <a:lstStyle/>
          <a:p>
            <a:pPr>
              <a:lnSpc>
                <a:spcPct val="100000"/>
              </a:lnSpc>
              <a:spcBef>
                <a:spcPts val="0"/>
              </a:spcBef>
              <a:buSzPts val="3600"/>
            </a:pPr>
            <a:r>
              <a:rPr lang="it-IT"/>
              <a:t>FASI DELLA PRESA IN CARICO</a:t>
            </a:r>
            <a:endParaRPr/>
          </a:p>
        </p:txBody>
      </p:sp>
      <p:sp>
        <p:nvSpPr>
          <p:cNvPr id="309" name="Google Shape;309;p32"/>
          <p:cNvSpPr txBox="1">
            <a:spLocks noGrp="1"/>
          </p:cNvSpPr>
          <p:nvPr>
            <p:ph idx="1"/>
          </p:nvPr>
        </p:nvSpPr>
        <p:spPr>
          <a:prstGeom prst="rect">
            <a:avLst/>
          </a:prstGeom>
          <a:noFill/>
          <a:ln>
            <a:noFill/>
          </a:ln>
        </p:spPr>
        <p:txBody>
          <a:bodyPr spcFirstLastPara="1" vert="horz" wrap="square" lIns="91400" tIns="45700" rIns="91400" bIns="45700" rtlCol="0" anchor="t" anchorCtr="0">
            <a:normAutofit/>
          </a:bodyPr>
          <a:lstStyle/>
          <a:p>
            <a:pPr>
              <a:lnSpc>
                <a:spcPct val="115000"/>
              </a:lnSpc>
              <a:spcBef>
                <a:spcPts val="0"/>
              </a:spcBef>
              <a:buSzPts val="1440"/>
            </a:pPr>
            <a:r>
              <a:rPr lang="it-IT" dirty="0" smtClean="0"/>
              <a:t>Accoglienza (primo contatto);</a:t>
            </a:r>
            <a:endParaRPr dirty="0"/>
          </a:p>
          <a:p>
            <a:pPr>
              <a:lnSpc>
                <a:spcPct val="115000"/>
              </a:lnSpc>
              <a:buSzPts val="1440"/>
            </a:pPr>
            <a:r>
              <a:rPr lang="it-IT" dirty="0"/>
              <a:t>Valutazione;</a:t>
            </a:r>
            <a:endParaRPr dirty="0"/>
          </a:p>
          <a:p>
            <a:pPr>
              <a:lnSpc>
                <a:spcPct val="115000"/>
              </a:lnSpc>
              <a:buSzPts val="1440"/>
            </a:pPr>
            <a:r>
              <a:rPr lang="it-IT" dirty="0"/>
              <a:t>Motivazione;</a:t>
            </a:r>
            <a:endParaRPr dirty="0"/>
          </a:p>
          <a:p>
            <a:pPr>
              <a:lnSpc>
                <a:spcPct val="115000"/>
              </a:lnSpc>
              <a:buSzPts val="1440"/>
            </a:pPr>
            <a:r>
              <a:rPr lang="it-IT" dirty="0"/>
              <a:t>Intervento</a:t>
            </a:r>
            <a:endParaRPr dirty="0"/>
          </a:p>
          <a:p>
            <a:pPr marL="0" indent="0">
              <a:lnSpc>
                <a:spcPct val="115000"/>
              </a:lnSpc>
              <a:buSzPts val="1440"/>
              <a:buNone/>
            </a:pPr>
            <a:endParaRPr dirty="0"/>
          </a:p>
        </p:txBody>
      </p:sp>
    </p:spTree>
    <p:extLst>
      <p:ext uri="{BB962C8B-B14F-4D97-AF65-F5344CB8AC3E}">
        <p14:creationId xmlns:p14="http://schemas.microsoft.com/office/powerpoint/2010/main" val="1211065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COLLOQUIO MOTIVAZIONALE</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Il </a:t>
            </a:r>
            <a:r>
              <a:rPr lang="it-IT" dirty="0"/>
              <a:t>colloquio motivazionale per il trattamento delle dipendenze è </a:t>
            </a:r>
            <a:r>
              <a:rPr lang="it-IT" dirty="0" smtClean="0"/>
              <a:t>una tipologia </a:t>
            </a:r>
            <a:r>
              <a:rPr lang="it-IT" dirty="0"/>
              <a:t>di </a:t>
            </a:r>
            <a:r>
              <a:rPr lang="it-IT" dirty="0" err="1"/>
              <a:t>counselling</a:t>
            </a:r>
            <a:r>
              <a:rPr lang="it-IT" dirty="0"/>
              <a:t> nata con lo scopo di rinforzare la motivazione </a:t>
            </a:r>
            <a:r>
              <a:rPr lang="it-IT" dirty="0" smtClean="0"/>
              <a:t>del paziente </a:t>
            </a:r>
            <a:r>
              <a:rPr lang="it-IT" dirty="0"/>
              <a:t>a modificare un comportamento autodistruttivo, in </a:t>
            </a:r>
            <a:r>
              <a:rPr lang="it-IT" dirty="0" smtClean="0"/>
              <a:t>particolar modo </a:t>
            </a:r>
            <a:r>
              <a:rPr lang="it-IT" dirty="0"/>
              <a:t>nei casi in cui la mancanza di motivazione al cambiamento </a:t>
            </a:r>
            <a:r>
              <a:rPr lang="it-IT" dirty="0" smtClean="0"/>
              <a:t>sia l’ostacolo </a:t>
            </a:r>
            <a:r>
              <a:rPr lang="it-IT" dirty="0"/>
              <a:t>principale al processo di disassuefazione.</a:t>
            </a:r>
          </a:p>
          <a:p>
            <a:pPr marL="0" indent="0">
              <a:buNone/>
            </a:pPr>
            <a:r>
              <a:rPr lang="it-IT" dirty="0"/>
              <a:t>• Pz come soggetto attivo (sollecitare la propria responsabilità)</a:t>
            </a:r>
          </a:p>
          <a:p>
            <a:pPr marL="0" indent="0">
              <a:buNone/>
            </a:pPr>
            <a:r>
              <a:rPr lang="it-IT" dirty="0"/>
              <a:t>•Ambivalenza del pz (no interventi di autoconvincimento)</a:t>
            </a:r>
          </a:p>
          <a:p>
            <a:pPr marL="0" indent="0">
              <a:buNone/>
            </a:pPr>
            <a:r>
              <a:rPr lang="it-IT" dirty="0" smtClean="0"/>
              <a:t>•</a:t>
            </a:r>
            <a:r>
              <a:rPr lang="it-IT" dirty="0" err="1" smtClean="0"/>
              <a:t>Coprogettazione</a:t>
            </a:r>
            <a:r>
              <a:rPr lang="it-IT" dirty="0" smtClean="0"/>
              <a:t> </a:t>
            </a:r>
            <a:r>
              <a:rPr lang="it-IT" dirty="0"/>
              <a:t>di obiettivi</a:t>
            </a:r>
          </a:p>
        </p:txBody>
      </p:sp>
    </p:spTree>
    <p:extLst>
      <p:ext uri="{BB962C8B-B14F-4D97-AF65-F5344CB8AC3E}">
        <p14:creationId xmlns:p14="http://schemas.microsoft.com/office/powerpoint/2010/main" val="26005585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L’ANALISI FUNZIONALE</a:t>
            </a:r>
            <a:endParaRPr lang="it-IT" dirty="0"/>
          </a:p>
        </p:txBody>
      </p:sp>
      <p:sp>
        <p:nvSpPr>
          <p:cNvPr id="3" name="Segnaposto contenuto 2"/>
          <p:cNvSpPr>
            <a:spLocks noGrp="1"/>
          </p:cNvSpPr>
          <p:nvPr>
            <p:ph idx="1"/>
          </p:nvPr>
        </p:nvSpPr>
        <p:spPr/>
        <p:txBody>
          <a:bodyPr/>
          <a:lstStyle/>
          <a:p>
            <a:pPr marL="0" indent="0">
              <a:buNone/>
            </a:pPr>
            <a:r>
              <a:rPr lang="it-IT" dirty="0"/>
              <a:t>L’analisi funzionale identifica i pensieri, le emozioni e le circostanze che </a:t>
            </a:r>
            <a:r>
              <a:rPr lang="it-IT" dirty="0" smtClean="0"/>
              <a:t>si manifestano </a:t>
            </a:r>
            <a:r>
              <a:rPr lang="it-IT" dirty="0"/>
              <a:t>prima e dopo l’utilizzo della </a:t>
            </a:r>
            <a:r>
              <a:rPr lang="it-IT" dirty="0" smtClean="0"/>
              <a:t>sostanza</a:t>
            </a:r>
          </a:p>
          <a:p>
            <a:pPr marL="0" indent="0">
              <a:buNone/>
            </a:pPr>
            <a:endParaRPr lang="it-IT" dirty="0"/>
          </a:p>
          <a:p>
            <a:pPr marL="0" indent="0">
              <a:buNone/>
            </a:pPr>
            <a:r>
              <a:rPr lang="it-IT" dirty="0"/>
              <a:t>• Protocollo </a:t>
            </a:r>
            <a:r>
              <a:rPr lang="it-IT" dirty="0" smtClean="0"/>
              <a:t>C.E.S.P.A.</a:t>
            </a:r>
            <a:endParaRPr lang="it-IT" dirty="0"/>
          </a:p>
          <a:p>
            <a:pPr marL="0" indent="0">
              <a:buNone/>
            </a:pPr>
            <a:r>
              <a:rPr lang="it-IT" dirty="0"/>
              <a:t>•Analisi storia della dipendenza</a:t>
            </a:r>
          </a:p>
          <a:p>
            <a:pPr marL="0" indent="0">
              <a:buNone/>
            </a:pPr>
            <a:r>
              <a:rPr lang="it-IT" dirty="0"/>
              <a:t>• Potenziali ostacoli al cambiamento</a:t>
            </a:r>
          </a:p>
        </p:txBody>
      </p:sp>
    </p:spTree>
    <p:extLst>
      <p:ext uri="{BB962C8B-B14F-4D97-AF65-F5344CB8AC3E}">
        <p14:creationId xmlns:p14="http://schemas.microsoft.com/office/powerpoint/2010/main" val="426477514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276</TotalTime>
  <Words>1792</Words>
  <Application>Microsoft Office PowerPoint</Application>
  <PresentationFormat>Widescreen</PresentationFormat>
  <Paragraphs>220</Paragraphs>
  <Slides>36</Slides>
  <Notes>23</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36</vt:i4>
      </vt:variant>
    </vt:vector>
  </HeadingPairs>
  <TitlesOfParts>
    <vt:vector size="40" baseType="lpstr">
      <vt:lpstr>Arial</vt:lpstr>
      <vt:lpstr>Calibri</vt:lpstr>
      <vt:lpstr>Calibri Light</vt:lpstr>
      <vt:lpstr>Tema di Office</vt:lpstr>
      <vt:lpstr>DIPENDENZE DA SOSTANZE</vt:lpstr>
      <vt:lpstr>Presentazione standard di PowerPoint</vt:lpstr>
      <vt:lpstr>DEFINIZIONE DIPENDENZA PATOLOGICA</vt:lpstr>
      <vt:lpstr>DIPENDENZE COMPORTAMENTALI E DA SOSTANZE</vt:lpstr>
      <vt:lpstr>Presentazione standard di PowerPoint</vt:lpstr>
      <vt:lpstr>TRATTAMENTI</vt:lpstr>
      <vt:lpstr>FASI DELLA PRESA IN CARICO</vt:lpstr>
      <vt:lpstr>COLLOQUIO MOTIVAZIONALE</vt:lpstr>
      <vt:lpstr>L’ANALISI FUNZIONALE</vt:lpstr>
      <vt:lpstr>FOCALIZZAZIONE DEL PROBLEMA</vt:lpstr>
      <vt:lpstr>CONNESSIONI</vt:lpstr>
      <vt:lpstr>SOLO «PIACERE»?</vt:lpstr>
      <vt:lpstr>DIPENDENZA E DOLORE</vt:lpstr>
      <vt:lpstr>«PERSONALITà DEL TOSSICOMANE»</vt:lpstr>
      <vt:lpstr>Presentazione standard di PowerPoint</vt:lpstr>
      <vt:lpstr>QUALI TRATTAMENTI INTEGRATI PROPORRE?</vt:lpstr>
      <vt:lpstr>ALLEANZA TERAPEUTICA</vt:lpstr>
      <vt:lpstr>COSA INDAGARE?</vt:lpstr>
      <vt:lpstr>RACCOLTA ANAMNESTICA</vt:lpstr>
      <vt:lpstr>RACCOLTA ANAMNESTICA</vt:lpstr>
      <vt:lpstr>COSA INDAGARE</vt:lpstr>
      <vt:lpstr>RACCOLTA ANAMNESTICA</vt:lpstr>
      <vt:lpstr>PSICOFARMACI: ANTIDEPRESSIVI</vt:lpstr>
      <vt:lpstr>PSICOFARMACI: BENZODIAZEPINE</vt:lpstr>
      <vt:lpstr>PSICOFARMACI: ANTIPSICOTICI</vt:lpstr>
      <vt:lpstr>TERAPIE SOSTITUTIVE</vt:lpstr>
      <vt:lpstr>TERAPIA AGONISTA CRONICA?</vt:lpstr>
      <vt:lpstr>Perin del Vaga: "La Carità Romana"</vt:lpstr>
      <vt:lpstr>CASO CLINICO: LA STORIA DI ALEX</vt:lpstr>
      <vt:lpstr>CASO CLINICO: LA STORIA DI ALEX</vt:lpstr>
      <vt:lpstr>CASO CLINICO: LA STORIA DI F.</vt:lpstr>
      <vt:lpstr>CASO CLINICO: LA STORIA DI F.</vt:lpstr>
      <vt:lpstr>CASO CLINICO: LA STORIA DI F.</vt:lpstr>
      <vt:lpstr>CASO CLINICO: LA STORIA DI F.</vt:lpstr>
      <vt:lpstr>CONCLUSIONE</vt:lpstr>
      <vt:lpstr>GRAZIE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Francesca</dc:creator>
  <cp:lastModifiedBy>Francesca</cp:lastModifiedBy>
  <cp:revision>20</cp:revision>
  <dcterms:created xsi:type="dcterms:W3CDTF">2025-10-26T11:30:10Z</dcterms:created>
  <dcterms:modified xsi:type="dcterms:W3CDTF">2025-10-30T20:51:44Z</dcterms:modified>
</cp:coreProperties>
</file>