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3" r:id="rId1"/>
  </p:sldMasterIdLst>
  <p:notesMasterIdLst>
    <p:notesMasterId r:id="rId44"/>
  </p:notesMasterIdLst>
  <p:sldIdLst>
    <p:sldId id="380" r:id="rId2"/>
    <p:sldId id="399" r:id="rId3"/>
    <p:sldId id="404" r:id="rId4"/>
    <p:sldId id="405" r:id="rId5"/>
    <p:sldId id="406" r:id="rId6"/>
    <p:sldId id="418" r:id="rId7"/>
    <p:sldId id="394" r:id="rId8"/>
    <p:sldId id="457" r:id="rId9"/>
    <p:sldId id="416" r:id="rId10"/>
    <p:sldId id="417" r:id="rId11"/>
    <p:sldId id="420" r:id="rId12"/>
    <p:sldId id="410" r:id="rId13"/>
    <p:sldId id="421" r:id="rId14"/>
    <p:sldId id="450" r:id="rId15"/>
    <p:sldId id="422" r:id="rId16"/>
    <p:sldId id="423" r:id="rId17"/>
    <p:sldId id="358" r:id="rId18"/>
    <p:sldId id="359" r:id="rId19"/>
    <p:sldId id="360" r:id="rId20"/>
    <p:sldId id="361" r:id="rId21"/>
    <p:sldId id="429" r:id="rId22"/>
    <p:sldId id="430" r:id="rId23"/>
    <p:sldId id="431" r:id="rId24"/>
    <p:sldId id="432" r:id="rId25"/>
    <p:sldId id="433" r:id="rId26"/>
    <p:sldId id="403" r:id="rId27"/>
    <p:sldId id="381" r:id="rId28"/>
    <p:sldId id="363" r:id="rId29"/>
    <p:sldId id="366" r:id="rId30"/>
    <p:sldId id="451" r:id="rId31"/>
    <p:sldId id="411" r:id="rId32"/>
    <p:sldId id="412" r:id="rId33"/>
    <p:sldId id="413" r:id="rId34"/>
    <p:sldId id="414" r:id="rId35"/>
    <p:sldId id="415" r:id="rId36"/>
    <p:sldId id="364" r:id="rId37"/>
    <p:sldId id="367" r:id="rId38"/>
    <p:sldId id="426" r:id="rId39"/>
    <p:sldId id="453" r:id="rId40"/>
    <p:sldId id="454" r:id="rId41"/>
    <p:sldId id="455" r:id="rId42"/>
    <p:sldId id="45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A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6" autoAdjust="0"/>
    <p:restoredTop sz="95179" autoAdjust="0"/>
  </p:normalViewPr>
  <p:slideViewPr>
    <p:cSldViewPr snapToGrid="0">
      <p:cViewPr varScale="1">
        <p:scale>
          <a:sx n="65" d="100"/>
          <a:sy n="65" d="100"/>
        </p:scale>
        <p:origin x="54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6BFC7-DFC3-4847-B329-F0DA14AEEBB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it-IT"/>
        </a:p>
      </dgm:t>
    </dgm:pt>
    <dgm:pt modelId="{A6962966-4042-49B7-B7DB-E99AA918DBF7}">
      <dgm:prSet phldrT="[Testo]" custT="1"/>
      <dgm:spPr>
        <a:solidFill>
          <a:srgbClr val="FF9933"/>
        </a:solidFill>
      </dgm:spPr>
      <dgm:t>
        <a:bodyPr/>
        <a:lstStyle/>
        <a:p>
          <a:r>
            <a:rPr lang="it-IT" sz="2400" b="1" dirty="0"/>
            <a:t>Cultura</a:t>
          </a:r>
        </a:p>
      </dgm:t>
    </dgm:pt>
    <dgm:pt modelId="{02F2CFD0-9E6B-4073-BA0A-16FBDC7FE1A9}" type="parTrans" cxnId="{CEA7AC98-49C3-45F2-AE0C-B3AC9DBFB013}">
      <dgm:prSet/>
      <dgm:spPr/>
      <dgm:t>
        <a:bodyPr/>
        <a:lstStyle/>
        <a:p>
          <a:endParaRPr lang="it-IT"/>
        </a:p>
      </dgm:t>
    </dgm:pt>
    <dgm:pt modelId="{BC47491D-8354-416D-8E32-B3081D5B503B}" type="sibTrans" cxnId="{CEA7AC98-49C3-45F2-AE0C-B3AC9DBFB013}">
      <dgm:prSet/>
      <dgm:spPr/>
      <dgm:t>
        <a:bodyPr/>
        <a:lstStyle/>
        <a:p>
          <a:endParaRPr lang="it-IT"/>
        </a:p>
      </dgm:t>
    </dgm:pt>
    <dgm:pt modelId="{1DC59312-60F7-4021-ACF8-761D745C8C44}">
      <dgm:prSet phldrT="[Testo]"/>
      <dgm:spPr>
        <a:solidFill>
          <a:srgbClr val="FFCC66">
            <a:alpha val="90000"/>
          </a:srgbClr>
        </a:solidFill>
      </dgm:spPr>
      <dgm:t>
        <a:bodyPr/>
        <a:lstStyle/>
        <a:p>
          <a:r>
            <a:rPr lang="it-IT" dirty="0"/>
            <a:t>Rete di significati</a:t>
          </a:r>
        </a:p>
      </dgm:t>
    </dgm:pt>
    <dgm:pt modelId="{D15E9CFE-B3B1-4B6E-A90A-B503E10788A9}" type="parTrans" cxnId="{8A3D15ED-7A0A-4C59-A650-25B82CD14BB9}">
      <dgm:prSet/>
      <dgm:spPr/>
      <dgm:t>
        <a:bodyPr/>
        <a:lstStyle/>
        <a:p>
          <a:endParaRPr lang="it-IT"/>
        </a:p>
      </dgm:t>
    </dgm:pt>
    <dgm:pt modelId="{B7376D9F-E578-44C2-8B17-630FD4531AFE}" type="sibTrans" cxnId="{8A3D15ED-7A0A-4C59-A650-25B82CD14BB9}">
      <dgm:prSet/>
      <dgm:spPr/>
      <dgm:t>
        <a:bodyPr/>
        <a:lstStyle/>
        <a:p>
          <a:endParaRPr lang="it-IT"/>
        </a:p>
      </dgm:t>
    </dgm:pt>
    <dgm:pt modelId="{0E308B89-C3A0-4E2C-833D-ADE0BF87B3D8}">
      <dgm:prSet phldrT="[Testo]" custT="1"/>
      <dgm:spPr>
        <a:solidFill>
          <a:schemeClr val="accent6"/>
        </a:solidFill>
      </dgm:spPr>
      <dgm:t>
        <a:bodyPr/>
        <a:lstStyle/>
        <a:p>
          <a:r>
            <a:rPr lang="it-IT" sz="2400" b="1" dirty="0">
              <a:solidFill>
                <a:srgbClr val="FF0000"/>
              </a:solidFill>
            </a:rPr>
            <a:t>Esperienza</a:t>
          </a:r>
        </a:p>
      </dgm:t>
    </dgm:pt>
    <dgm:pt modelId="{5DD24CCB-F28E-4124-98F7-5393349E5339}" type="parTrans" cxnId="{E6CCF7C6-99BF-476A-B2D3-E600680AF2E8}">
      <dgm:prSet/>
      <dgm:spPr/>
      <dgm:t>
        <a:bodyPr/>
        <a:lstStyle/>
        <a:p>
          <a:endParaRPr lang="it-IT"/>
        </a:p>
      </dgm:t>
    </dgm:pt>
    <dgm:pt modelId="{61B0A538-7435-474E-A960-FC64B5146B60}" type="sibTrans" cxnId="{E6CCF7C6-99BF-476A-B2D3-E600680AF2E8}">
      <dgm:prSet/>
      <dgm:spPr/>
      <dgm:t>
        <a:bodyPr/>
        <a:lstStyle/>
        <a:p>
          <a:endParaRPr lang="it-IT"/>
        </a:p>
      </dgm:t>
    </dgm:pt>
    <dgm:pt modelId="{EB5616A5-FD26-4DD4-9F30-7ED0B338C89C}">
      <dgm:prSet phldrT="[Testo]"/>
      <dgm:spPr>
        <a:solidFill>
          <a:schemeClr val="accent6">
            <a:lumMod val="60000"/>
            <a:lumOff val="40000"/>
            <a:alpha val="90000"/>
          </a:schemeClr>
        </a:solidFill>
      </dgm:spPr>
      <dgm:t>
        <a:bodyPr/>
        <a:lstStyle/>
        <a:p>
          <a:r>
            <a:rPr lang="it-IT" dirty="0"/>
            <a:t>Competenze pratiche</a:t>
          </a:r>
        </a:p>
      </dgm:t>
    </dgm:pt>
    <dgm:pt modelId="{931E0AAC-6F44-463C-B854-4665CBEAE00D}" type="parTrans" cxnId="{96305587-4F0D-4F1B-9A29-296E5359E1B8}">
      <dgm:prSet/>
      <dgm:spPr/>
      <dgm:t>
        <a:bodyPr/>
        <a:lstStyle/>
        <a:p>
          <a:endParaRPr lang="it-IT"/>
        </a:p>
      </dgm:t>
    </dgm:pt>
    <dgm:pt modelId="{243DA6E0-62D7-4B48-BA41-75D1FA6AA59E}" type="sibTrans" cxnId="{96305587-4F0D-4F1B-9A29-296E5359E1B8}">
      <dgm:prSet/>
      <dgm:spPr/>
      <dgm:t>
        <a:bodyPr/>
        <a:lstStyle/>
        <a:p>
          <a:endParaRPr lang="it-IT"/>
        </a:p>
      </dgm:t>
    </dgm:pt>
    <dgm:pt modelId="{24723F64-DFD9-4340-BFFC-28F328E2ECEE}">
      <dgm:prSet phldrT="[Testo]" custT="1"/>
      <dgm:spPr>
        <a:solidFill>
          <a:srgbClr val="FF5050"/>
        </a:solidFill>
      </dgm:spPr>
      <dgm:t>
        <a:bodyPr/>
        <a:lstStyle/>
        <a:p>
          <a:r>
            <a:rPr lang="it-IT" sz="2400" b="1" dirty="0"/>
            <a:t>Risorse sociali</a:t>
          </a:r>
        </a:p>
      </dgm:t>
    </dgm:pt>
    <dgm:pt modelId="{D0EE3D77-2BB6-487E-B379-110E1461B8CB}" type="parTrans" cxnId="{7E926666-72FC-4D58-825D-C3C71F3B9939}">
      <dgm:prSet/>
      <dgm:spPr/>
      <dgm:t>
        <a:bodyPr/>
        <a:lstStyle/>
        <a:p>
          <a:endParaRPr lang="it-IT"/>
        </a:p>
      </dgm:t>
    </dgm:pt>
    <dgm:pt modelId="{B64965FB-0CDC-4206-B195-A666F2F663F6}" type="sibTrans" cxnId="{7E926666-72FC-4D58-825D-C3C71F3B9939}">
      <dgm:prSet/>
      <dgm:spPr/>
      <dgm:t>
        <a:bodyPr/>
        <a:lstStyle/>
        <a:p>
          <a:endParaRPr lang="it-IT"/>
        </a:p>
      </dgm:t>
    </dgm:pt>
    <dgm:pt modelId="{E1EA265E-EC87-4EC2-915A-2439C62DC868}">
      <dgm:prSet phldrT="[Testo]"/>
      <dgm:spPr>
        <a:solidFill>
          <a:srgbClr val="FF7C80">
            <a:alpha val="89804"/>
          </a:srgbClr>
        </a:solidFill>
      </dgm:spPr>
      <dgm:t>
        <a:bodyPr/>
        <a:lstStyle/>
        <a:p>
          <a:r>
            <a:rPr lang="it-IT" dirty="0"/>
            <a:t>Rete familiare</a:t>
          </a:r>
        </a:p>
      </dgm:t>
    </dgm:pt>
    <dgm:pt modelId="{3D61E1FB-4975-4FE9-B943-2335331B3AD3}" type="parTrans" cxnId="{E737BA35-C736-4E50-89D1-852F3873A104}">
      <dgm:prSet/>
      <dgm:spPr/>
      <dgm:t>
        <a:bodyPr/>
        <a:lstStyle/>
        <a:p>
          <a:endParaRPr lang="it-IT"/>
        </a:p>
      </dgm:t>
    </dgm:pt>
    <dgm:pt modelId="{B387383D-0007-4B5E-BB54-76ADC988D159}" type="sibTrans" cxnId="{E737BA35-C736-4E50-89D1-852F3873A104}">
      <dgm:prSet/>
      <dgm:spPr/>
      <dgm:t>
        <a:bodyPr/>
        <a:lstStyle/>
        <a:p>
          <a:endParaRPr lang="it-IT"/>
        </a:p>
      </dgm:t>
    </dgm:pt>
    <dgm:pt modelId="{DD37FA9C-16C5-4F6F-A2B0-ED55C71AF858}">
      <dgm:prSet phldrT="[Testo]" custT="1"/>
      <dgm:spPr>
        <a:solidFill>
          <a:srgbClr val="00B0F0"/>
        </a:solidFill>
      </dgm:spPr>
      <dgm:t>
        <a:bodyPr/>
        <a:lstStyle/>
        <a:p>
          <a:r>
            <a:rPr lang="it-IT" sz="2400" b="1" dirty="0"/>
            <a:t>Psiche</a:t>
          </a:r>
        </a:p>
      </dgm:t>
    </dgm:pt>
    <dgm:pt modelId="{679C2FB5-0F03-48E9-898C-AF8857297201}" type="parTrans" cxnId="{6F61EF5A-5451-48E4-B9A6-4C762704D96D}">
      <dgm:prSet/>
      <dgm:spPr/>
      <dgm:t>
        <a:bodyPr/>
        <a:lstStyle/>
        <a:p>
          <a:endParaRPr lang="it-IT"/>
        </a:p>
      </dgm:t>
    </dgm:pt>
    <dgm:pt modelId="{70ABE20B-4088-4D71-835F-9E84717445F9}" type="sibTrans" cxnId="{6F61EF5A-5451-48E4-B9A6-4C762704D96D}">
      <dgm:prSet/>
      <dgm:spPr/>
      <dgm:t>
        <a:bodyPr/>
        <a:lstStyle/>
        <a:p>
          <a:endParaRPr lang="it-IT"/>
        </a:p>
      </dgm:t>
    </dgm:pt>
    <dgm:pt modelId="{7DE0DE3D-E535-4340-8160-EBA4B79A4036}">
      <dgm:prSet phldrT="[Testo]"/>
      <dgm:spPr>
        <a:solidFill>
          <a:schemeClr val="accent2">
            <a:lumMod val="40000"/>
            <a:lumOff val="60000"/>
          </a:schemeClr>
        </a:solidFill>
      </dgm:spPr>
      <dgm:t>
        <a:bodyPr/>
        <a:lstStyle/>
        <a:p>
          <a:r>
            <a:rPr lang="it-IT" dirty="0"/>
            <a:t>Competenze cognitive</a:t>
          </a:r>
        </a:p>
      </dgm:t>
    </dgm:pt>
    <dgm:pt modelId="{2A1A728C-9559-4B29-AE3C-1BCDF33B1251}" type="parTrans" cxnId="{9EB9E6C1-9AFE-4C32-AEC4-3EFA7892E36B}">
      <dgm:prSet/>
      <dgm:spPr/>
      <dgm:t>
        <a:bodyPr/>
        <a:lstStyle/>
        <a:p>
          <a:endParaRPr lang="it-IT"/>
        </a:p>
      </dgm:t>
    </dgm:pt>
    <dgm:pt modelId="{2B76465D-B9C9-421C-A2CE-AA37315C9C7A}" type="sibTrans" cxnId="{9EB9E6C1-9AFE-4C32-AEC4-3EFA7892E36B}">
      <dgm:prSet/>
      <dgm:spPr/>
      <dgm:t>
        <a:bodyPr/>
        <a:lstStyle/>
        <a:p>
          <a:endParaRPr lang="it-IT"/>
        </a:p>
      </dgm:t>
    </dgm:pt>
    <dgm:pt modelId="{A759460B-CC42-43F9-9AF0-FB75BC339CD0}">
      <dgm:prSet phldrT="[Testo]"/>
      <dgm:spPr>
        <a:solidFill>
          <a:srgbClr val="FF7C80">
            <a:alpha val="89804"/>
          </a:srgbClr>
        </a:solidFill>
      </dgm:spPr>
      <dgm:t>
        <a:bodyPr/>
        <a:lstStyle/>
        <a:p>
          <a:r>
            <a:rPr lang="it-IT" dirty="0"/>
            <a:t>Rete connazionali</a:t>
          </a:r>
        </a:p>
      </dgm:t>
    </dgm:pt>
    <dgm:pt modelId="{987CA532-5358-4FF3-B37F-47FEDFF73807}" type="parTrans" cxnId="{1C2AD3F4-DE4D-4D51-B615-BD2A0EE11A1F}">
      <dgm:prSet/>
      <dgm:spPr/>
      <dgm:t>
        <a:bodyPr/>
        <a:lstStyle/>
        <a:p>
          <a:endParaRPr lang="it-IT"/>
        </a:p>
      </dgm:t>
    </dgm:pt>
    <dgm:pt modelId="{DF3F4B76-768D-43D6-BE8F-B12E69F09116}" type="sibTrans" cxnId="{1C2AD3F4-DE4D-4D51-B615-BD2A0EE11A1F}">
      <dgm:prSet/>
      <dgm:spPr/>
      <dgm:t>
        <a:bodyPr/>
        <a:lstStyle/>
        <a:p>
          <a:endParaRPr lang="it-IT"/>
        </a:p>
      </dgm:t>
    </dgm:pt>
    <dgm:pt modelId="{902602F1-0EF3-41AE-AB09-2DA46318947E}">
      <dgm:prSet phldrT="[Testo]"/>
      <dgm:spPr>
        <a:solidFill>
          <a:srgbClr val="FF7C80">
            <a:alpha val="89804"/>
          </a:srgbClr>
        </a:solidFill>
      </dgm:spPr>
      <dgm:t>
        <a:bodyPr/>
        <a:lstStyle/>
        <a:p>
          <a:r>
            <a:rPr lang="it-IT" dirty="0"/>
            <a:t>Rete sociale territorio (formale e informale)</a:t>
          </a:r>
        </a:p>
      </dgm:t>
    </dgm:pt>
    <dgm:pt modelId="{A279C9D4-EF9D-4FC1-A061-766F12EBD9BC}" type="parTrans" cxnId="{FDF57FD8-0820-4529-95C8-E647175AE276}">
      <dgm:prSet/>
      <dgm:spPr/>
      <dgm:t>
        <a:bodyPr/>
        <a:lstStyle/>
        <a:p>
          <a:endParaRPr lang="it-IT"/>
        </a:p>
      </dgm:t>
    </dgm:pt>
    <dgm:pt modelId="{C11996B7-0218-4266-98A3-AA423859AA75}" type="sibTrans" cxnId="{FDF57FD8-0820-4529-95C8-E647175AE276}">
      <dgm:prSet/>
      <dgm:spPr/>
      <dgm:t>
        <a:bodyPr/>
        <a:lstStyle/>
        <a:p>
          <a:endParaRPr lang="it-IT"/>
        </a:p>
      </dgm:t>
    </dgm:pt>
    <dgm:pt modelId="{CA54F603-115E-46F8-A6DD-03CE500B7868}">
      <dgm:prSet phldrT="[Testo]"/>
      <dgm:spPr>
        <a:solidFill>
          <a:schemeClr val="accent2">
            <a:lumMod val="40000"/>
            <a:lumOff val="60000"/>
          </a:schemeClr>
        </a:solidFill>
      </dgm:spPr>
      <dgm:t>
        <a:bodyPr/>
        <a:lstStyle/>
        <a:p>
          <a:r>
            <a:rPr lang="it-IT" dirty="0"/>
            <a:t>Competenze emotive</a:t>
          </a:r>
        </a:p>
      </dgm:t>
    </dgm:pt>
    <dgm:pt modelId="{0C000E15-D5D3-49E5-A394-9DC7F1E7F108}" type="parTrans" cxnId="{DA4BD689-2042-43F3-A9C9-0DF9BFBAA043}">
      <dgm:prSet/>
      <dgm:spPr/>
      <dgm:t>
        <a:bodyPr/>
        <a:lstStyle/>
        <a:p>
          <a:endParaRPr lang="it-IT"/>
        </a:p>
      </dgm:t>
    </dgm:pt>
    <dgm:pt modelId="{D19C9B92-305E-4EAF-B4F2-5A5323C7FE2B}" type="sibTrans" cxnId="{DA4BD689-2042-43F3-A9C9-0DF9BFBAA043}">
      <dgm:prSet/>
      <dgm:spPr/>
      <dgm:t>
        <a:bodyPr/>
        <a:lstStyle/>
        <a:p>
          <a:endParaRPr lang="it-IT"/>
        </a:p>
      </dgm:t>
    </dgm:pt>
    <dgm:pt modelId="{2829F11B-12F4-44B1-9D94-2303DEB6ADA1}">
      <dgm:prSet phldrT="[Testo]"/>
      <dgm:spPr>
        <a:solidFill>
          <a:schemeClr val="accent2">
            <a:lumMod val="40000"/>
            <a:lumOff val="60000"/>
          </a:schemeClr>
        </a:solidFill>
      </dgm:spPr>
      <dgm:t>
        <a:bodyPr/>
        <a:lstStyle/>
        <a:p>
          <a:r>
            <a:rPr lang="it-IT" dirty="0"/>
            <a:t>Motivazione</a:t>
          </a:r>
        </a:p>
      </dgm:t>
    </dgm:pt>
    <dgm:pt modelId="{EDA15475-9D69-4FCF-98CE-17CD9172C450}" type="parTrans" cxnId="{80030350-527A-4594-8B81-E5D7C14E7583}">
      <dgm:prSet/>
      <dgm:spPr/>
      <dgm:t>
        <a:bodyPr/>
        <a:lstStyle/>
        <a:p>
          <a:endParaRPr lang="it-IT"/>
        </a:p>
      </dgm:t>
    </dgm:pt>
    <dgm:pt modelId="{C6E7A78A-6BBB-41A8-98A1-D2D9E34EB33A}" type="sibTrans" cxnId="{80030350-527A-4594-8B81-E5D7C14E7583}">
      <dgm:prSet/>
      <dgm:spPr/>
      <dgm:t>
        <a:bodyPr/>
        <a:lstStyle/>
        <a:p>
          <a:endParaRPr lang="it-IT"/>
        </a:p>
      </dgm:t>
    </dgm:pt>
    <dgm:pt modelId="{4BA6E734-959B-415D-8088-575DCE493B59}">
      <dgm:prSet phldrT="[Testo]"/>
      <dgm:spPr>
        <a:solidFill>
          <a:schemeClr val="accent2">
            <a:lumMod val="40000"/>
            <a:lumOff val="60000"/>
          </a:schemeClr>
        </a:solidFill>
      </dgm:spPr>
      <dgm:t>
        <a:bodyPr/>
        <a:lstStyle/>
        <a:p>
          <a:r>
            <a:rPr lang="it-IT" dirty="0"/>
            <a:t>Capacità progettuale</a:t>
          </a:r>
        </a:p>
      </dgm:t>
    </dgm:pt>
    <dgm:pt modelId="{A1C6FF94-E222-4434-BC6B-D40DC5D7849B}" type="parTrans" cxnId="{7A7E6AE8-E109-4378-8621-AB33B2078BD0}">
      <dgm:prSet/>
      <dgm:spPr/>
      <dgm:t>
        <a:bodyPr/>
        <a:lstStyle/>
        <a:p>
          <a:endParaRPr lang="it-IT"/>
        </a:p>
      </dgm:t>
    </dgm:pt>
    <dgm:pt modelId="{5021F91D-D920-4059-8092-3E320F5A05EC}" type="sibTrans" cxnId="{7A7E6AE8-E109-4378-8621-AB33B2078BD0}">
      <dgm:prSet/>
      <dgm:spPr/>
      <dgm:t>
        <a:bodyPr/>
        <a:lstStyle/>
        <a:p>
          <a:endParaRPr lang="it-IT"/>
        </a:p>
      </dgm:t>
    </dgm:pt>
    <dgm:pt modelId="{0A784315-FD4D-455B-A41D-1A5EBDCB3A12}">
      <dgm:prSet phldrT="[Testo]"/>
      <dgm:spPr>
        <a:solidFill>
          <a:schemeClr val="accent2">
            <a:lumMod val="40000"/>
            <a:lumOff val="60000"/>
          </a:schemeClr>
        </a:solidFill>
      </dgm:spPr>
      <dgm:t>
        <a:bodyPr/>
        <a:lstStyle/>
        <a:p>
          <a:r>
            <a:rPr lang="it-IT" dirty="0"/>
            <a:t>Sogni </a:t>
          </a:r>
        </a:p>
      </dgm:t>
    </dgm:pt>
    <dgm:pt modelId="{A934062F-BC4B-459C-8895-4E5DF32FDCB1}" type="parTrans" cxnId="{EC3DBB80-A42A-4B01-AA42-890F3FB4C8B3}">
      <dgm:prSet/>
      <dgm:spPr/>
      <dgm:t>
        <a:bodyPr/>
        <a:lstStyle/>
        <a:p>
          <a:endParaRPr lang="it-IT"/>
        </a:p>
      </dgm:t>
    </dgm:pt>
    <dgm:pt modelId="{32FE7A1C-EC4D-4EE6-9139-8026FC389D1A}" type="sibTrans" cxnId="{EC3DBB80-A42A-4B01-AA42-890F3FB4C8B3}">
      <dgm:prSet/>
      <dgm:spPr/>
      <dgm:t>
        <a:bodyPr/>
        <a:lstStyle/>
        <a:p>
          <a:endParaRPr lang="it-IT"/>
        </a:p>
      </dgm:t>
    </dgm:pt>
    <dgm:pt modelId="{D8ED1733-CEC4-4E0C-868C-B2C31D8272E0}">
      <dgm:prSet phldrT="[Testo]"/>
      <dgm:spPr>
        <a:solidFill>
          <a:schemeClr val="accent2">
            <a:lumMod val="40000"/>
            <a:lumOff val="60000"/>
          </a:schemeClr>
        </a:solidFill>
      </dgm:spPr>
      <dgm:t>
        <a:bodyPr/>
        <a:lstStyle/>
        <a:p>
          <a:r>
            <a:rPr lang="it-IT" dirty="0"/>
            <a:t>Desideri</a:t>
          </a:r>
        </a:p>
      </dgm:t>
    </dgm:pt>
    <dgm:pt modelId="{9EDA6FFF-0A03-4F6C-B780-5A4188694896}" type="parTrans" cxnId="{2A77A561-B67F-4F9E-B93F-DD460578F428}">
      <dgm:prSet/>
      <dgm:spPr/>
      <dgm:t>
        <a:bodyPr/>
        <a:lstStyle/>
        <a:p>
          <a:endParaRPr lang="it-IT"/>
        </a:p>
      </dgm:t>
    </dgm:pt>
    <dgm:pt modelId="{B335C856-24D1-4E91-8E2E-98304D18E360}" type="sibTrans" cxnId="{2A77A561-B67F-4F9E-B93F-DD460578F428}">
      <dgm:prSet/>
      <dgm:spPr/>
      <dgm:t>
        <a:bodyPr/>
        <a:lstStyle/>
        <a:p>
          <a:endParaRPr lang="it-IT"/>
        </a:p>
      </dgm:t>
    </dgm:pt>
    <dgm:pt modelId="{CA44CBF6-F346-4B36-8E22-EFEDE1291959}">
      <dgm:prSet phldrT="[Testo]"/>
      <dgm:spPr>
        <a:solidFill>
          <a:schemeClr val="accent2">
            <a:lumMod val="40000"/>
            <a:lumOff val="60000"/>
          </a:schemeClr>
        </a:solidFill>
      </dgm:spPr>
      <dgm:t>
        <a:bodyPr/>
        <a:lstStyle/>
        <a:p>
          <a:r>
            <a:rPr lang="it-IT" dirty="0"/>
            <a:t>Interpretazioni</a:t>
          </a:r>
        </a:p>
      </dgm:t>
    </dgm:pt>
    <dgm:pt modelId="{2AFDDAC4-7150-46F6-A0B6-7853740AEF2B}" type="parTrans" cxnId="{079E580F-33C4-43DF-A5E5-A96B46998CCB}">
      <dgm:prSet/>
      <dgm:spPr/>
      <dgm:t>
        <a:bodyPr/>
        <a:lstStyle/>
        <a:p>
          <a:endParaRPr lang="it-IT"/>
        </a:p>
      </dgm:t>
    </dgm:pt>
    <dgm:pt modelId="{25D48042-431C-46BE-A2A8-50E1E18FF0EA}" type="sibTrans" cxnId="{079E580F-33C4-43DF-A5E5-A96B46998CCB}">
      <dgm:prSet/>
      <dgm:spPr/>
      <dgm:t>
        <a:bodyPr/>
        <a:lstStyle/>
        <a:p>
          <a:endParaRPr lang="it-IT"/>
        </a:p>
      </dgm:t>
    </dgm:pt>
    <dgm:pt modelId="{329E2382-E1F3-4051-A95B-B2D6BA8CF190}">
      <dgm:prSet phldrT="[Testo]"/>
      <dgm:spPr>
        <a:solidFill>
          <a:srgbClr val="FFCC66">
            <a:alpha val="90000"/>
          </a:srgbClr>
        </a:solidFill>
      </dgm:spPr>
      <dgm:t>
        <a:bodyPr/>
        <a:lstStyle/>
        <a:p>
          <a:r>
            <a:rPr lang="it-IT" dirty="0"/>
            <a:t>Prospettive e obiettivi</a:t>
          </a:r>
        </a:p>
      </dgm:t>
    </dgm:pt>
    <dgm:pt modelId="{F2DB3C59-E2C0-4077-AA75-843F75876FB3}" type="parTrans" cxnId="{4C81B96F-6EE7-4791-B259-78D1E42F034A}">
      <dgm:prSet/>
      <dgm:spPr/>
      <dgm:t>
        <a:bodyPr/>
        <a:lstStyle/>
        <a:p>
          <a:endParaRPr lang="it-IT"/>
        </a:p>
      </dgm:t>
    </dgm:pt>
    <dgm:pt modelId="{FA1BFA5F-BBC5-4D11-9CB0-BAD54F206492}" type="sibTrans" cxnId="{4C81B96F-6EE7-4791-B259-78D1E42F034A}">
      <dgm:prSet/>
      <dgm:spPr/>
      <dgm:t>
        <a:bodyPr/>
        <a:lstStyle/>
        <a:p>
          <a:endParaRPr lang="it-IT"/>
        </a:p>
      </dgm:t>
    </dgm:pt>
    <dgm:pt modelId="{A8549685-7686-4580-AA9F-BFF272B33F74}">
      <dgm:prSet phldrT="[Testo]"/>
      <dgm:spPr>
        <a:solidFill>
          <a:srgbClr val="FFCC66">
            <a:alpha val="90000"/>
          </a:srgbClr>
        </a:solidFill>
      </dgm:spPr>
      <dgm:t>
        <a:bodyPr/>
        <a:lstStyle/>
        <a:p>
          <a:r>
            <a:rPr lang="it-IT" dirty="0"/>
            <a:t>Identità</a:t>
          </a:r>
        </a:p>
      </dgm:t>
    </dgm:pt>
    <dgm:pt modelId="{0D064CEB-C80D-46F5-A7F0-6AD8D4DAC0F1}" type="parTrans" cxnId="{F4F59D73-3A8F-420E-A843-CD30D67282C5}">
      <dgm:prSet/>
      <dgm:spPr/>
      <dgm:t>
        <a:bodyPr/>
        <a:lstStyle/>
        <a:p>
          <a:endParaRPr lang="it-IT"/>
        </a:p>
      </dgm:t>
    </dgm:pt>
    <dgm:pt modelId="{2D50EBB2-2C2A-41D7-8B3D-8CFFB3AB883B}" type="sibTrans" cxnId="{F4F59D73-3A8F-420E-A843-CD30D67282C5}">
      <dgm:prSet/>
      <dgm:spPr/>
      <dgm:t>
        <a:bodyPr/>
        <a:lstStyle/>
        <a:p>
          <a:endParaRPr lang="it-IT"/>
        </a:p>
      </dgm:t>
    </dgm:pt>
    <dgm:pt modelId="{729E0B2C-CAE9-47E9-9A57-D3F835FFFAA0}">
      <dgm:prSet phldrT="[Testo]"/>
      <dgm:spPr>
        <a:solidFill>
          <a:srgbClr val="FFCC66">
            <a:alpha val="90000"/>
          </a:srgbClr>
        </a:solidFill>
      </dgm:spPr>
      <dgm:t>
        <a:bodyPr/>
        <a:lstStyle/>
        <a:p>
          <a:r>
            <a:rPr lang="it-IT" dirty="0"/>
            <a:t>Strumenti di significazione per l’interpretazione</a:t>
          </a:r>
        </a:p>
      </dgm:t>
    </dgm:pt>
    <dgm:pt modelId="{79C1E79E-9E3E-44B9-8287-EAE0015A7CA6}" type="parTrans" cxnId="{DB2BDF25-EFCD-443A-A7E9-04F186EEFF3B}">
      <dgm:prSet/>
      <dgm:spPr/>
      <dgm:t>
        <a:bodyPr/>
        <a:lstStyle/>
        <a:p>
          <a:endParaRPr lang="it-IT"/>
        </a:p>
      </dgm:t>
    </dgm:pt>
    <dgm:pt modelId="{6B7A7824-B1C8-4E24-81C4-8DAD897E1A65}" type="sibTrans" cxnId="{DB2BDF25-EFCD-443A-A7E9-04F186EEFF3B}">
      <dgm:prSet/>
      <dgm:spPr/>
      <dgm:t>
        <a:bodyPr/>
        <a:lstStyle/>
        <a:p>
          <a:endParaRPr lang="it-IT"/>
        </a:p>
      </dgm:t>
    </dgm:pt>
    <dgm:pt modelId="{00F41882-F209-4D1B-9CAA-7786D612EC56}">
      <dgm:prSet phldrT="[Testo]"/>
      <dgm:spPr>
        <a:solidFill>
          <a:schemeClr val="accent6">
            <a:lumMod val="60000"/>
            <a:lumOff val="40000"/>
            <a:alpha val="90000"/>
          </a:schemeClr>
        </a:solidFill>
      </dgm:spPr>
      <dgm:t>
        <a:bodyPr/>
        <a:lstStyle/>
        <a:p>
          <a:r>
            <a:rPr lang="it-IT" dirty="0" err="1"/>
            <a:t>Problem</a:t>
          </a:r>
          <a:r>
            <a:rPr lang="it-IT" dirty="0"/>
            <a:t> </a:t>
          </a:r>
          <a:r>
            <a:rPr lang="it-IT" dirty="0" err="1"/>
            <a:t>solving</a:t>
          </a:r>
          <a:endParaRPr lang="it-IT" dirty="0"/>
        </a:p>
      </dgm:t>
    </dgm:pt>
    <dgm:pt modelId="{2E4728DE-D1BA-46AB-B775-12C600F22EF4}" type="parTrans" cxnId="{14DBD833-7738-4434-BBD3-EDFB844605FD}">
      <dgm:prSet/>
      <dgm:spPr/>
      <dgm:t>
        <a:bodyPr/>
        <a:lstStyle/>
        <a:p>
          <a:endParaRPr lang="it-IT"/>
        </a:p>
      </dgm:t>
    </dgm:pt>
    <dgm:pt modelId="{5EDD4BD7-99ED-47D2-BA23-0910D7B9F420}" type="sibTrans" cxnId="{14DBD833-7738-4434-BBD3-EDFB844605FD}">
      <dgm:prSet/>
      <dgm:spPr/>
      <dgm:t>
        <a:bodyPr/>
        <a:lstStyle/>
        <a:p>
          <a:endParaRPr lang="it-IT"/>
        </a:p>
      </dgm:t>
    </dgm:pt>
    <dgm:pt modelId="{553542A5-6AF9-4BD2-9A8E-849F058AE9CA}">
      <dgm:prSet phldrT="[Testo]"/>
      <dgm:spPr>
        <a:solidFill>
          <a:schemeClr val="accent6">
            <a:lumMod val="60000"/>
            <a:lumOff val="40000"/>
            <a:alpha val="90000"/>
          </a:schemeClr>
        </a:solidFill>
      </dgm:spPr>
      <dgm:t>
        <a:bodyPr/>
        <a:lstStyle/>
        <a:p>
          <a:r>
            <a:rPr lang="it-IT" dirty="0"/>
            <a:t>Strumenti per l’interpretazione</a:t>
          </a:r>
        </a:p>
      </dgm:t>
    </dgm:pt>
    <dgm:pt modelId="{4A470599-F123-4B86-BB17-20F3F086D2C0}" type="parTrans" cxnId="{70001D72-2A48-43B2-83B6-06D49982D571}">
      <dgm:prSet/>
      <dgm:spPr/>
      <dgm:t>
        <a:bodyPr/>
        <a:lstStyle/>
        <a:p>
          <a:endParaRPr lang="it-IT"/>
        </a:p>
      </dgm:t>
    </dgm:pt>
    <dgm:pt modelId="{DFF130E3-91D2-486A-9F03-74D35AC54508}" type="sibTrans" cxnId="{70001D72-2A48-43B2-83B6-06D49982D571}">
      <dgm:prSet/>
      <dgm:spPr/>
      <dgm:t>
        <a:bodyPr/>
        <a:lstStyle/>
        <a:p>
          <a:endParaRPr lang="it-IT"/>
        </a:p>
      </dgm:t>
    </dgm:pt>
    <dgm:pt modelId="{9B58F7B7-E8E9-4DA1-8655-C8EA569EFAB4}">
      <dgm:prSet phldrT="[Testo]"/>
      <dgm:spPr>
        <a:solidFill>
          <a:schemeClr val="accent6">
            <a:lumMod val="60000"/>
            <a:lumOff val="40000"/>
            <a:alpha val="90000"/>
          </a:schemeClr>
        </a:solidFill>
      </dgm:spPr>
      <dgm:t>
        <a:bodyPr/>
        <a:lstStyle/>
        <a:p>
          <a:r>
            <a:rPr lang="it-IT" dirty="0"/>
            <a:t>Idee</a:t>
          </a:r>
        </a:p>
      </dgm:t>
    </dgm:pt>
    <dgm:pt modelId="{0B48046A-CBAD-48B7-B2DB-813AA416B2BF}" type="parTrans" cxnId="{1E6D0090-EA13-4C7E-B2BC-1D7682065B46}">
      <dgm:prSet/>
      <dgm:spPr/>
      <dgm:t>
        <a:bodyPr/>
        <a:lstStyle/>
        <a:p>
          <a:endParaRPr lang="it-IT"/>
        </a:p>
      </dgm:t>
    </dgm:pt>
    <dgm:pt modelId="{C73F6B89-3403-439B-A882-E5451B8EAA3F}" type="sibTrans" cxnId="{1E6D0090-EA13-4C7E-B2BC-1D7682065B46}">
      <dgm:prSet/>
      <dgm:spPr/>
      <dgm:t>
        <a:bodyPr/>
        <a:lstStyle/>
        <a:p>
          <a:endParaRPr lang="it-IT"/>
        </a:p>
      </dgm:t>
    </dgm:pt>
    <dgm:pt modelId="{147631B1-4D4F-4B81-851B-80A19F8B5879}">
      <dgm:prSet phldrT="[Testo]"/>
      <dgm:spPr>
        <a:solidFill>
          <a:schemeClr val="accent6">
            <a:lumMod val="60000"/>
            <a:lumOff val="40000"/>
            <a:alpha val="90000"/>
          </a:schemeClr>
        </a:solidFill>
      </dgm:spPr>
      <dgm:t>
        <a:bodyPr/>
        <a:lstStyle/>
        <a:p>
          <a:r>
            <a:rPr lang="it-IT" dirty="0"/>
            <a:t>Traumi e preoccupazioni</a:t>
          </a:r>
        </a:p>
      </dgm:t>
    </dgm:pt>
    <dgm:pt modelId="{008E9A9B-2E9A-4AE1-8907-F67EF1D6E290}" type="parTrans" cxnId="{8ECB16BD-F01B-40ED-BDB1-14DF916FE2C4}">
      <dgm:prSet/>
      <dgm:spPr/>
      <dgm:t>
        <a:bodyPr/>
        <a:lstStyle/>
        <a:p>
          <a:endParaRPr lang="it-IT"/>
        </a:p>
      </dgm:t>
    </dgm:pt>
    <dgm:pt modelId="{6F26E117-69B0-46F9-83FD-2AD52A956B26}" type="sibTrans" cxnId="{8ECB16BD-F01B-40ED-BDB1-14DF916FE2C4}">
      <dgm:prSet/>
      <dgm:spPr/>
      <dgm:t>
        <a:bodyPr/>
        <a:lstStyle/>
        <a:p>
          <a:endParaRPr lang="it-IT"/>
        </a:p>
      </dgm:t>
    </dgm:pt>
    <dgm:pt modelId="{B2E8720D-9607-4340-B3C5-A883C8F82DD5}">
      <dgm:prSet phldrT="[Testo]"/>
      <dgm:spPr>
        <a:solidFill>
          <a:schemeClr val="accent6">
            <a:lumMod val="60000"/>
            <a:lumOff val="40000"/>
            <a:alpha val="90000"/>
          </a:schemeClr>
        </a:solidFill>
      </dgm:spPr>
      <dgm:t>
        <a:bodyPr/>
        <a:lstStyle/>
        <a:p>
          <a:r>
            <a:rPr lang="it-IT" dirty="0"/>
            <a:t>Resilienza</a:t>
          </a:r>
        </a:p>
      </dgm:t>
    </dgm:pt>
    <dgm:pt modelId="{8F826BE6-01D8-495F-9880-0648FA4EAF0C}" type="parTrans" cxnId="{AD12DE9F-B813-4628-A9B4-D9A0DDB16923}">
      <dgm:prSet/>
      <dgm:spPr/>
      <dgm:t>
        <a:bodyPr/>
        <a:lstStyle/>
        <a:p>
          <a:endParaRPr lang="it-IT"/>
        </a:p>
      </dgm:t>
    </dgm:pt>
    <dgm:pt modelId="{EF473D5E-540A-4FAC-8223-5668BB82B4EC}" type="sibTrans" cxnId="{AD12DE9F-B813-4628-A9B4-D9A0DDB16923}">
      <dgm:prSet/>
      <dgm:spPr/>
      <dgm:t>
        <a:bodyPr/>
        <a:lstStyle/>
        <a:p>
          <a:endParaRPr lang="it-IT"/>
        </a:p>
      </dgm:t>
    </dgm:pt>
    <dgm:pt modelId="{367C06BE-8053-48AF-8CA8-ADB06E129198}">
      <dgm:prSet phldrT="[Testo]"/>
      <dgm:spPr>
        <a:solidFill>
          <a:srgbClr val="FFCC66">
            <a:alpha val="90000"/>
          </a:srgbClr>
        </a:solidFill>
      </dgm:spPr>
      <dgm:t>
        <a:bodyPr/>
        <a:lstStyle/>
        <a:p>
          <a:r>
            <a:rPr lang="it-IT" dirty="0"/>
            <a:t>Appartenenze</a:t>
          </a:r>
        </a:p>
      </dgm:t>
    </dgm:pt>
    <dgm:pt modelId="{A5773FAE-6536-4853-9549-E9AF7636F9E3}" type="parTrans" cxnId="{9F123D61-572D-4B83-8297-DFBAC653DEDA}">
      <dgm:prSet/>
      <dgm:spPr/>
      <dgm:t>
        <a:bodyPr/>
        <a:lstStyle/>
        <a:p>
          <a:endParaRPr lang="it-IT"/>
        </a:p>
      </dgm:t>
    </dgm:pt>
    <dgm:pt modelId="{A22AFFBA-13B3-470E-AC6F-220629DAC36E}" type="sibTrans" cxnId="{9F123D61-572D-4B83-8297-DFBAC653DEDA}">
      <dgm:prSet/>
      <dgm:spPr/>
      <dgm:t>
        <a:bodyPr/>
        <a:lstStyle/>
        <a:p>
          <a:endParaRPr lang="it-IT"/>
        </a:p>
      </dgm:t>
    </dgm:pt>
    <dgm:pt modelId="{2A650B05-947A-46A2-A97C-82D792C0BDA2}" type="pres">
      <dgm:prSet presAssocID="{C4A6BFC7-DFC3-4847-B329-F0DA14AEEBBA}" presName="cycleMatrixDiagram" presStyleCnt="0">
        <dgm:presLayoutVars>
          <dgm:chMax val="1"/>
          <dgm:dir/>
          <dgm:animLvl val="lvl"/>
          <dgm:resizeHandles val="exact"/>
        </dgm:presLayoutVars>
      </dgm:prSet>
      <dgm:spPr/>
    </dgm:pt>
    <dgm:pt modelId="{875119A2-B3D0-4116-BC28-00E54AE1A0E8}" type="pres">
      <dgm:prSet presAssocID="{C4A6BFC7-DFC3-4847-B329-F0DA14AEEBBA}" presName="children" presStyleCnt="0"/>
      <dgm:spPr/>
    </dgm:pt>
    <dgm:pt modelId="{291A3271-C4C7-4A67-8B7F-2100AED0097B}" type="pres">
      <dgm:prSet presAssocID="{C4A6BFC7-DFC3-4847-B329-F0DA14AEEBBA}" presName="child1group" presStyleCnt="0"/>
      <dgm:spPr/>
    </dgm:pt>
    <dgm:pt modelId="{9FD2D097-C831-4322-9316-F5B342F70724}" type="pres">
      <dgm:prSet presAssocID="{C4A6BFC7-DFC3-4847-B329-F0DA14AEEBBA}" presName="child1" presStyleLbl="bgAcc1" presStyleIdx="0" presStyleCnt="4" custScaleX="138515" custScaleY="136075" custLinFactNeighborX="-8807" custLinFactNeighborY="18524"/>
      <dgm:spPr/>
    </dgm:pt>
    <dgm:pt modelId="{345D9585-D332-4948-85B8-0881A21AACF8}" type="pres">
      <dgm:prSet presAssocID="{C4A6BFC7-DFC3-4847-B329-F0DA14AEEBBA}" presName="child1Text" presStyleLbl="bgAcc1" presStyleIdx="0" presStyleCnt="4">
        <dgm:presLayoutVars>
          <dgm:bulletEnabled val="1"/>
        </dgm:presLayoutVars>
      </dgm:prSet>
      <dgm:spPr/>
    </dgm:pt>
    <dgm:pt modelId="{51D12F6F-61E7-4353-823D-9D2E07B26952}" type="pres">
      <dgm:prSet presAssocID="{C4A6BFC7-DFC3-4847-B329-F0DA14AEEBBA}" presName="child2group" presStyleCnt="0"/>
      <dgm:spPr/>
    </dgm:pt>
    <dgm:pt modelId="{523B12B2-964D-4887-B243-4C44FD657D70}" type="pres">
      <dgm:prSet presAssocID="{C4A6BFC7-DFC3-4847-B329-F0DA14AEEBBA}" presName="child2" presStyleLbl="bgAcc1" presStyleIdx="1" presStyleCnt="4" custScaleX="143640" custScaleY="136126" custLinFactNeighborX="6523" custLinFactNeighborY="18513"/>
      <dgm:spPr/>
    </dgm:pt>
    <dgm:pt modelId="{2EECAB4C-6BB0-4ED2-8C93-A4A12FB15A2D}" type="pres">
      <dgm:prSet presAssocID="{C4A6BFC7-DFC3-4847-B329-F0DA14AEEBBA}" presName="child2Text" presStyleLbl="bgAcc1" presStyleIdx="1" presStyleCnt="4">
        <dgm:presLayoutVars>
          <dgm:bulletEnabled val="1"/>
        </dgm:presLayoutVars>
      </dgm:prSet>
      <dgm:spPr/>
    </dgm:pt>
    <dgm:pt modelId="{22071397-7223-4616-BC6E-A74D89E7DC18}" type="pres">
      <dgm:prSet presAssocID="{C4A6BFC7-DFC3-4847-B329-F0DA14AEEBBA}" presName="child3group" presStyleCnt="0"/>
      <dgm:spPr/>
    </dgm:pt>
    <dgm:pt modelId="{55740EDF-C71A-4961-B873-FDCEDC40E9B2}" type="pres">
      <dgm:prSet presAssocID="{C4A6BFC7-DFC3-4847-B329-F0DA14AEEBBA}" presName="child3" presStyleLbl="bgAcc1" presStyleIdx="2" presStyleCnt="4" custScaleX="128541" custScaleY="140017" custLinFactNeighborX="25788" custLinFactNeighborY="-17176"/>
      <dgm:spPr/>
    </dgm:pt>
    <dgm:pt modelId="{0EEDBD63-A3F3-413B-8EC1-DE64F14094F5}" type="pres">
      <dgm:prSet presAssocID="{C4A6BFC7-DFC3-4847-B329-F0DA14AEEBBA}" presName="child3Text" presStyleLbl="bgAcc1" presStyleIdx="2" presStyleCnt="4">
        <dgm:presLayoutVars>
          <dgm:bulletEnabled val="1"/>
        </dgm:presLayoutVars>
      </dgm:prSet>
      <dgm:spPr/>
    </dgm:pt>
    <dgm:pt modelId="{8645C54C-837A-4231-9B0B-8152DC711347}" type="pres">
      <dgm:prSet presAssocID="{C4A6BFC7-DFC3-4847-B329-F0DA14AEEBBA}" presName="child4group" presStyleCnt="0"/>
      <dgm:spPr/>
    </dgm:pt>
    <dgm:pt modelId="{09C50702-A710-4907-9F0C-E55311430DEE}" type="pres">
      <dgm:prSet presAssocID="{C4A6BFC7-DFC3-4847-B329-F0DA14AEEBBA}" presName="child4" presStyleLbl="bgAcc1" presStyleIdx="3" presStyleCnt="4" custScaleX="142527" custScaleY="139590" custLinFactNeighborX="-7072" custLinFactNeighborY="-18336"/>
      <dgm:spPr/>
    </dgm:pt>
    <dgm:pt modelId="{19459E61-D8F6-40F1-B9DD-9BAA74BB9A2B}" type="pres">
      <dgm:prSet presAssocID="{C4A6BFC7-DFC3-4847-B329-F0DA14AEEBBA}" presName="child4Text" presStyleLbl="bgAcc1" presStyleIdx="3" presStyleCnt="4">
        <dgm:presLayoutVars>
          <dgm:bulletEnabled val="1"/>
        </dgm:presLayoutVars>
      </dgm:prSet>
      <dgm:spPr/>
    </dgm:pt>
    <dgm:pt modelId="{53E58378-437C-4F40-B76C-D3757859E072}" type="pres">
      <dgm:prSet presAssocID="{C4A6BFC7-DFC3-4847-B329-F0DA14AEEBBA}" presName="childPlaceholder" presStyleCnt="0"/>
      <dgm:spPr/>
    </dgm:pt>
    <dgm:pt modelId="{730185C8-C146-4281-9680-7A6A62CFE3AA}" type="pres">
      <dgm:prSet presAssocID="{C4A6BFC7-DFC3-4847-B329-F0DA14AEEBBA}" presName="circle" presStyleCnt="0"/>
      <dgm:spPr/>
    </dgm:pt>
    <dgm:pt modelId="{91BC6D7D-93B7-4B0E-A88A-BE27C7127E33}" type="pres">
      <dgm:prSet presAssocID="{C4A6BFC7-DFC3-4847-B329-F0DA14AEEBBA}" presName="quadrant1" presStyleLbl="node1" presStyleIdx="0" presStyleCnt="4" custLinFactNeighborX="190" custLinFactNeighborY="760">
        <dgm:presLayoutVars>
          <dgm:chMax val="1"/>
          <dgm:bulletEnabled val="1"/>
        </dgm:presLayoutVars>
      </dgm:prSet>
      <dgm:spPr/>
    </dgm:pt>
    <dgm:pt modelId="{F1D83A32-4062-43E4-A3B5-A30412B1DBE2}" type="pres">
      <dgm:prSet presAssocID="{C4A6BFC7-DFC3-4847-B329-F0DA14AEEBBA}" presName="quadrant2" presStyleLbl="node1" presStyleIdx="1" presStyleCnt="4">
        <dgm:presLayoutVars>
          <dgm:chMax val="1"/>
          <dgm:bulletEnabled val="1"/>
        </dgm:presLayoutVars>
      </dgm:prSet>
      <dgm:spPr/>
    </dgm:pt>
    <dgm:pt modelId="{C3E0B441-1E41-4A60-8B59-8BEF506626A8}" type="pres">
      <dgm:prSet presAssocID="{C4A6BFC7-DFC3-4847-B329-F0DA14AEEBBA}" presName="quadrant3" presStyleLbl="node1" presStyleIdx="2" presStyleCnt="4">
        <dgm:presLayoutVars>
          <dgm:chMax val="1"/>
          <dgm:bulletEnabled val="1"/>
        </dgm:presLayoutVars>
      </dgm:prSet>
      <dgm:spPr/>
    </dgm:pt>
    <dgm:pt modelId="{96F50AD0-7BCC-4541-AC1F-E5B33EE3E072}" type="pres">
      <dgm:prSet presAssocID="{C4A6BFC7-DFC3-4847-B329-F0DA14AEEBBA}" presName="quadrant4" presStyleLbl="node1" presStyleIdx="3" presStyleCnt="4">
        <dgm:presLayoutVars>
          <dgm:chMax val="1"/>
          <dgm:bulletEnabled val="1"/>
        </dgm:presLayoutVars>
      </dgm:prSet>
      <dgm:spPr/>
    </dgm:pt>
    <dgm:pt modelId="{726BFAB9-53D8-425F-B965-1BC3644D6420}" type="pres">
      <dgm:prSet presAssocID="{C4A6BFC7-DFC3-4847-B329-F0DA14AEEBBA}" presName="quadrantPlaceholder" presStyleCnt="0"/>
      <dgm:spPr/>
    </dgm:pt>
    <dgm:pt modelId="{74481DCF-D8ED-403F-8B77-614DB96E8D1A}" type="pres">
      <dgm:prSet presAssocID="{C4A6BFC7-DFC3-4847-B329-F0DA14AEEBBA}" presName="center1" presStyleLbl="fgShp" presStyleIdx="0" presStyleCnt="2"/>
      <dgm:spPr>
        <a:solidFill>
          <a:srgbClr val="CC99FF"/>
        </a:solidFill>
      </dgm:spPr>
    </dgm:pt>
    <dgm:pt modelId="{1CCAF28F-8D6F-4A80-96AF-8E770C630A6B}" type="pres">
      <dgm:prSet presAssocID="{C4A6BFC7-DFC3-4847-B329-F0DA14AEEBBA}" presName="center2" presStyleLbl="fgShp" presStyleIdx="1" presStyleCnt="2"/>
      <dgm:spPr>
        <a:solidFill>
          <a:srgbClr val="CC99FF"/>
        </a:solidFill>
      </dgm:spPr>
    </dgm:pt>
  </dgm:ptLst>
  <dgm:cxnLst>
    <dgm:cxn modelId="{3439F902-D9DA-4381-904C-892CA2F7B1D4}" type="presOf" srcId="{A8549685-7686-4580-AA9F-BFF272B33F74}" destId="{345D9585-D332-4948-85B8-0881A21AACF8}" srcOrd="1" destOrd="2" presId="urn:microsoft.com/office/officeart/2005/8/layout/cycle4"/>
    <dgm:cxn modelId="{39090E06-AA8F-4181-82A8-381A1F6E7AA4}" type="presOf" srcId="{E1EA265E-EC87-4EC2-915A-2439C62DC868}" destId="{55740EDF-C71A-4961-B873-FDCEDC40E9B2}" srcOrd="0" destOrd="0" presId="urn:microsoft.com/office/officeart/2005/8/layout/cycle4"/>
    <dgm:cxn modelId="{0E344C0A-4485-4CBD-8F12-BED1352A18A2}" type="presOf" srcId="{729E0B2C-CAE9-47E9-9A57-D3F835FFFAA0}" destId="{345D9585-D332-4948-85B8-0881A21AACF8}" srcOrd="1" destOrd="4" presId="urn:microsoft.com/office/officeart/2005/8/layout/cycle4"/>
    <dgm:cxn modelId="{C5A7BC0C-F012-457F-978F-55983674D2D1}" type="presOf" srcId="{00F41882-F209-4D1B-9CAA-7786D612EC56}" destId="{2EECAB4C-6BB0-4ED2-8C93-A4A12FB15A2D}" srcOrd="1" destOrd="1" presId="urn:microsoft.com/office/officeart/2005/8/layout/cycle4"/>
    <dgm:cxn modelId="{7B5F120E-28D6-44DA-A1D5-7D0DE6578AFC}" type="presOf" srcId="{2829F11B-12F4-44B1-9D94-2303DEB6ADA1}" destId="{09C50702-A710-4907-9F0C-E55311430DEE}" srcOrd="0" destOrd="2" presId="urn:microsoft.com/office/officeart/2005/8/layout/cycle4"/>
    <dgm:cxn modelId="{079E580F-33C4-43DF-A5E5-A96B46998CCB}" srcId="{DD37FA9C-16C5-4F6F-A2B0-ED55C71AF858}" destId="{CA44CBF6-F346-4B36-8E22-EFEDE1291959}" srcOrd="4" destOrd="0" parTransId="{2AFDDAC4-7150-46F6-A0B6-7853740AEF2B}" sibTransId="{25D48042-431C-46BE-A2A8-50E1E18FF0EA}"/>
    <dgm:cxn modelId="{6E15990F-C3CA-4A78-AAE7-E2281E5294B1}" type="presOf" srcId="{367C06BE-8053-48AF-8CA8-ADB06E129198}" destId="{345D9585-D332-4948-85B8-0881A21AACF8}" srcOrd="1" destOrd="3" presId="urn:microsoft.com/office/officeart/2005/8/layout/cycle4"/>
    <dgm:cxn modelId="{8C9E5511-5179-456E-88CB-685BCA202389}" type="presOf" srcId="{9B58F7B7-E8E9-4DA1-8655-C8EA569EFAB4}" destId="{523B12B2-964D-4887-B243-4C44FD657D70}" srcOrd="0" destOrd="3" presId="urn:microsoft.com/office/officeart/2005/8/layout/cycle4"/>
    <dgm:cxn modelId="{EA83FC18-387D-4879-BE15-36AC5341B801}" type="presOf" srcId="{7DE0DE3D-E535-4340-8160-EBA4B79A4036}" destId="{19459E61-D8F6-40F1-B9DD-9BAA74BB9A2B}" srcOrd="1" destOrd="0" presId="urn:microsoft.com/office/officeart/2005/8/layout/cycle4"/>
    <dgm:cxn modelId="{CCE4F21D-0307-4429-A41A-466D7946D69C}" type="presOf" srcId="{D8ED1733-CEC4-4E0C-868C-B2C31D8272E0}" destId="{19459E61-D8F6-40F1-B9DD-9BAA74BB9A2B}" srcOrd="1" destOrd="6" presId="urn:microsoft.com/office/officeart/2005/8/layout/cycle4"/>
    <dgm:cxn modelId="{1E9FD324-ABA9-48E4-B533-B146C43BD5D2}" type="presOf" srcId="{EB5616A5-FD26-4DD4-9F30-7ED0B338C89C}" destId="{2EECAB4C-6BB0-4ED2-8C93-A4A12FB15A2D}" srcOrd="1" destOrd="0" presId="urn:microsoft.com/office/officeart/2005/8/layout/cycle4"/>
    <dgm:cxn modelId="{05AFEC24-9423-46B3-AEE8-DAF17682E88B}" type="presOf" srcId="{CA44CBF6-F346-4B36-8E22-EFEDE1291959}" destId="{09C50702-A710-4907-9F0C-E55311430DEE}" srcOrd="0" destOrd="4" presId="urn:microsoft.com/office/officeart/2005/8/layout/cycle4"/>
    <dgm:cxn modelId="{DB2BDF25-EFCD-443A-A7E9-04F186EEFF3B}" srcId="{A6962966-4042-49B7-B7DB-E99AA918DBF7}" destId="{729E0B2C-CAE9-47E9-9A57-D3F835FFFAA0}" srcOrd="4" destOrd="0" parTransId="{79C1E79E-9E3E-44B9-8287-EAE0015A7CA6}" sibTransId="{6B7A7824-B1C8-4E24-81C4-8DAD897E1A65}"/>
    <dgm:cxn modelId="{7617822E-EE9A-46EB-906D-56E86F9CC1EC}" type="presOf" srcId="{DD37FA9C-16C5-4F6F-A2B0-ED55C71AF858}" destId="{96F50AD0-7BCC-4541-AC1F-E5B33EE3E072}" srcOrd="0" destOrd="0" presId="urn:microsoft.com/office/officeart/2005/8/layout/cycle4"/>
    <dgm:cxn modelId="{14DBD833-7738-4434-BBD3-EDFB844605FD}" srcId="{0E308B89-C3A0-4E2C-833D-ADE0BF87B3D8}" destId="{00F41882-F209-4D1B-9CAA-7786D612EC56}" srcOrd="1" destOrd="0" parTransId="{2E4728DE-D1BA-46AB-B775-12C600F22EF4}" sibTransId="{5EDD4BD7-99ED-47D2-BA23-0910D7B9F420}"/>
    <dgm:cxn modelId="{E737BA35-C736-4E50-89D1-852F3873A104}" srcId="{24723F64-DFD9-4340-BFFC-28F328E2ECEE}" destId="{E1EA265E-EC87-4EC2-915A-2439C62DC868}" srcOrd="0" destOrd="0" parTransId="{3D61E1FB-4975-4FE9-B943-2335331B3AD3}" sibTransId="{B387383D-0007-4B5E-BB54-76ADC988D159}"/>
    <dgm:cxn modelId="{BB9FB436-9631-4F5B-955F-4817257E1E9B}" type="presOf" srcId="{A759460B-CC42-43F9-9AF0-FB75BC339CD0}" destId="{0EEDBD63-A3F3-413B-8EC1-DE64F14094F5}" srcOrd="1" destOrd="1" presId="urn:microsoft.com/office/officeart/2005/8/layout/cycle4"/>
    <dgm:cxn modelId="{F60B5B37-AA16-4148-9977-F9D2607FDF95}" type="presOf" srcId="{902602F1-0EF3-41AE-AB09-2DA46318947E}" destId="{0EEDBD63-A3F3-413B-8EC1-DE64F14094F5}" srcOrd="1" destOrd="2" presId="urn:microsoft.com/office/officeart/2005/8/layout/cycle4"/>
    <dgm:cxn modelId="{DE6E5D39-0274-4097-983E-4FC073936004}" type="presOf" srcId="{B2E8720D-9607-4340-B3C5-A883C8F82DD5}" destId="{523B12B2-964D-4887-B243-4C44FD657D70}" srcOrd="0" destOrd="5" presId="urn:microsoft.com/office/officeart/2005/8/layout/cycle4"/>
    <dgm:cxn modelId="{48C0793A-8AA9-4F3C-8138-85AD1F1F97FC}" type="presOf" srcId="{367C06BE-8053-48AF-8CA8-ADB06E129198}" destId="{9FD2D097-C831-4322-9316-F5B342F70724}" srcOrd="0" destOrd="3" presId="urn:microsoft.com/office/officeart/2005/8/layout/cycle4"/>
    <dgm:cxn modelId="{8FA07F3D-A0C0-41AC-843A-A908C93B25AC}" type="presOf" srcId="{553542A5-6AF9-4BD2-9A8E-849F058AE9CA}" destId="{2EECAB4C-6BB0-4ED2-8C93-A4A12FB15A2D}" srcOrd="1" destOrd="2" presId="urn:microsoft.com/office/officeart/2005/8/layout/cycle4"/>
    <dgm:cxn modelId="{1A90983E-4F89-4227-9F06-9C1DFA60CBF7}" type="presOf" srcId="{1DC59312-60F7-4021-ACF8-761D745C8C44}" destId="{345D9585-D332-4948-85B8-0881A21AACF8}" srcOrd="1" destOrd="0" presId="urn:microsoft.com/office/officeart/2005/8/layout/cycle4"/>
    <dgm:cxn modelId="{1060835D-506A-44C9-93CE-477722DB6461}" type="presOf" srcId="{CA54F603-115E-46F8-A6DD-03CE500B7868}" destId="{09C50702-A710-4907-9F0C-E55311430DEE}" srcOrd="0" destOrd="1" presId="urn:microsoft.com/office/officeart/2005/8/layout/cycle4"/>
    <dgm:cxn modelId="{9F123D61-572D-4B83-8297-DFBAC653DEDA}" srcId="{A6962966-4042-49B7-B7DB-E99AA918DBF7}" destId="{367C06BE-8053-48AF-8CA8-ADB06E129198}" srcOrd="3" destOrd="0" parTransId="{A5773FAE-6536-4853-9549-E9AF7636F9E3}" sibTransId="{A22AFFBA-13B3-470E-AC6F-220629DAC36E}"/>
    <dgm:cxn modelId="{2A77A561-B67F-4F9E-B93F-DD460578F428}" srcId="{DD37FA9C-16C5-4F6F-A2B0-ED55C71AF858}" destId="{D8ED1733-CEC4-4E0C-868C-B2C31D8272E0}" srcOrd="6" destOrd="0" parTransId="{9EDA6FFF-0A03-4F6C-B780-5A4188694896}" sibTransId="{B335C856-24D1-4E91-8E2E-98304D18E360}"/>
    <dgm:cxn modelId="{8AD0A665-E8A2-4B4B-B534-8B05D1286021}" type="presOf" srcId="{329E2382-E1F3-4051-A95B-B2D6BA8CF190}" destId="{345D9585-D332-4948-85B8-0881A21AACF8}" srcOrd="1" destOrd="1" presId="urn:microsoft.com/office/officeart/2005/8/layout/cycle4"/>
    <dgm:cxn modelId="{7E926666-72FC-4D58-825D-C3C71F3B9939}" srcId="{C4A6BFC7-DFC3-4847-B329-F0DA14AEEBBA}" destId="{24723F64-DFD9-4340-BFFC-28F328E2ECEE}" srcOrd="2" destOrd="0" parTransId="{D0EE3D77-2BB6-487E-B379-110E1461B8CB}" sibTransId="{B64965FB-0CDC-4206-B195-A666F2F663F6}"/>
    <dgm:cxn modelId="{298F226A-202E-4A94-AD4C-0B8DE89C996C}" type="presOf" srcId="{A759460B-CC42-43F9-9AF0-FB75BC339CD0}" destId="{55740EDF-C71A-4961-B873-FDCEDC40E9B2}" srcOrd="0" destOrd="1" presId="urn:microsoft.com/office/officeart/2005/8/layout/cycle4"/>
    <dgm:cxn modelId="{DE39D06C-324B-4A29-9B2A-373845FDA286}" type="presOf" srcId="{D8ED1733-CEC4-4E0C-868C-B2C31D8272E0}" destId="{09C50702-A710-4907-9F0C-E55311430DEE}" srcOrd="0" destOrd="6" presId="urn:microsoft.com/office/officeart/2005/8/layout/cycle4"/>
    <dgm:cxn modelId="{0A8CDE6E-BE16-455D-9B69-FFEFB48D2057}" type="presOf" srcId="{0E308B89-C3A0-4E2C-833D-ADE0BF87B3D8}" destId="{F1D83A32-4062-43E4-A3B5-A30412B1DBE2}" srcOrd="0" destOrd="0" presId="urn:microsoft.com/office/officeart/2005/8/layout/cycle4"/>
    <dgm:cxn modelId="{4C81B96F-6EE7-4791-B259-78D1E42F034A}" srcId="{A6962966-4042-49B7-B7DB-E99AA918DBF7}" destId="{329E2382-E1F3-4051-A95B-B2D6BA8CF190}" srcOrd="1" destOrd="0" parTransId="{F2DB3C59-E2C0-4077-AA75-843F75876FB3}" sibTransId="{FA1BFA5F-BBC5-4D11-9CB0-BAD54F206492}"/>
    <dgm:cxn modelId="{80030350-527A-4594-8B81-E5D7C14E7583}" srcId="{DD37FA9C-16C5-4F6F-A2B0-ED55C71AF858}" destId="{2829F11B-12F4-44B1-9D94-2303DEB6ADA1}" srcOrd="2" destOrd="0" parTransId="{EDA15475-9D69-4FCF-98CE-17CD9172C450}" sibTransId="{C6E7A78A-6BBB-41A8-98A1-D2D9E34EB33A}"/>
    <dgm:cxn modelId="{7B54F251-C0BD-47A0-9248-AC06699D4CB0}" type="presOf" srcId="{4BA6E734-959B-415D-8088-575DCE493B59}" destId="{09C50702-A710-4907-9F0C-E55311430DEE}" srcOrd="0" destOrd="3" presId="urn:microsoft.com/office/officeart/2005/8/layout/cycle4"/>
    <dgm:cxn modelId="{70001D72-2A48-43B2-83B6-06D49982D571}" srcId="{0E308B89-C3A0-4E2C-833D-ADE0BF87B3D8}" destId="{553542A5-6AF9-4BD2-9A8E-849F058AE9CA}" srcOrd="2" destOrd="0" parTransId="{4A470599-F123-4B86-BB17-20F3F086D2C0}" sibTransId="{DFF130E3-91D2-486A-9F03-74D35AC54508}"/>
    <dgm:cxn modelId="{F4F59D73-3A8F-420E-A843-CD30D67282C5}" srcId="{A6962966-4042-49B7-B7DB-E99AA918DBF7}" destId="{A8549685-7686-4580-AA9F-BFF272B33F74}" srcOrd="2" destOrd="0" parTransId="{0D064CEB-C80D-46F5-A7F0-6AD8D4DAC0F1}" sibTransId="{2D50EBB2-2C2A-41D7-8B3D-8CFFB3AB883B}"/>
    <dgm:cxn modelId="{2E43B154-866E-45A8-9757-E41855D44956}" type="presOf" srcId="{329E2382-E1F3-4051-A95B-B2D6BA8CF190}" destId="{9FD2D097-C831-4322-9316-F5B342F70724}" srcOrd="0" destOrd="1" presId="urn:microsoft.com/office/officeart/2005/8/layout/cycle4"/>
    <dgm:cxn modelId="{AD391B75-5006-40B0-AB9F-65BE2D495F69}" type="presOf" srcId="{A8549685-7686-4580-AA9F-BFF272B33F74}" destId="{9FD2D097-C831-4322-9316-F5B342F70724}" srcOrd="0" destOrd="2" presId="urn:microsoft.com/office/officeart/2005/8/layout/cycle4"/>
    <dgm:cxn modelId="{4B3ECD79-23B2-49B9-ADAF-2BBFEF6DB89B}" type="presOf" srcId="{147631B1-4D4F-4B81-851B-80A19F8B5879}" destId="{523B12B2-964D-4887-B243-4C44FD657D70}" srcOrd="0" destOrd="4" presId="urn:microsoft.com/office/officeart/2005/8/layout/cycle4"/>
    <dgm:cxn modelId="{6F61EF5A-5451-48E4-B9A6-4C762704D96D}" srcId="{C4A6BFC7-DFC3-4847-B329-F0DA14AEEBBA}" destId="{DD37FA9C-16C5-4F6F-A2B0-ED55C71AF858}" srcOrd="3" destOrd="0" parTransId="{679C2FB5-0F03-48E9-898C-AF8857297201}" sibTransId="{70ABE20B-4088-4D71-835F-9E84717445F9}"/>
    <dgm:cxn modelId="{EC3DBB80-A42A-4B01-AA42-890F3FB4C8B3}" srcId="{DD37FA9C-16C5-4F6F-A2B0-ED55C71AF858}" destId="{0A784315-FD4D-455B-A41D-1A5EBDCB3A12}" srcOrd="5" destOrd="0" parTransId="{A934062F-BC4B-459C-8895-4E5DF32FDCB1}" sibTransId="{32FE7A1C-EC4D-4EE6-9139-8026FC389D1A}"/>
    <dgm:cxn modelId="{96305587-4F0D-4F1B-9A29-296E5359E1B8}" srcId="{0E308B89-C3A0-4E2C-833D-ADE0BF87B3D8}" destId="{EB5616A5-FD26-4DD4-9F30-7ED0B338C89C}" srcOrd="0" destOrd="0" parTransId="{931E0AAC-6F44-463C-B854-4665CBEAE00D}" sibTransId="{243DA6E0-62D7-4B48-BA41-75D1FA6AA59E}"/>
    <dgm:cxn modelId="{DA4BD689-2042-43F3-A9C9-0DF9BFBAA043}" srcId="{DD37FA9C-16C5-4F6F-A2B0-ED55C71AF858}" destId="{CA54F603-115E-46F8-A6DD-03CE500B7868}" srcOrd="1" destOrd="0" parTransId="{0C000E15-D5D3-49E5-A394-9DC7F1E7F108}" sibTransId="{D19C9B92-305E-4EAF-B4F2-5A5323C7FE2B}"/>
    <dgm:cxn modelId="{3DFBAC8F-C263-4B62-844F-70AF7E68F55A}" type="presOf" srcId="{147631B1-4D4F-4B81-851B-80A19F8B5879}" destId="{2EECAB4C-6BB0-4ED2-8C93-A4A12FB15A2D}" srcOrd="1" destOrd="4" presId="urn:microsoft.com/office/officeart/2005/8/layout/cycle4"/>
    <dgm:cxn modelId="{1E6D0090-EA13-4C7E-B2BC-1D7682065B46}" srcId="{0E308B89-C3A0-4E2C-833D-ADE0BF87B3D8}" destId="{9B58F7B7-E8E9-4DA1-8655-C8EA569EFAB4}" srcOrd="3" destOrd="0" parTransId="{0B48046A-CBAD-48B7-B2DB-813AA416B2BF}" sibTransId="{C73F6B89-3403-439B-A882-E5451B8EAA3F}"/>
    <dgm:cxn modelId="{EE284390-9A4C-45A1-BCC3-02A2932F0946}" type="presOf" srcId="{C4A6BFC7-DFC3-4847-B329-F0DA14AEEBBA}" destId="{2A650B05-947A-46A2-A97C-82D792C0BDA2}" srcOrd="0" destOrd="0" presId="urn:microsoft.com/office/officeart/2005/8/layout/cycle4"/>
    <dgm:cxn modelId="{C6F91694-40FC-4288-B7B1-A65595DCD126}" type="presOf" srcId="{553542A5-6AF9-4BD2-9A8E-849F058AE9CA}" destId="{523B12B2-964D-4887-B243-4C44FD657D70}" srcOrd="0" destOrd="2" presId="urn:microsoft.com/office/officeart/2005/8/layout/cycle4"/>
    <dgm:cxn modelId="{04887495-8BB5-4518-83BB-70136C0D17AD}" type="presOf" srcId="{B2E8720D-9607-4340-B3C5-A883C8F82DD5}" destId="{2EECAB4C-6BB0-4ED2-8C93-A4A12FB15A2D}" srcOrd="1" destOrd="5" presId="urn:microsoft.com/office/officeart/2005/8/layout/cycle4"/>
    <dgm:cxn modelId="{CEA7AC98-49C3-45F2-AE0C-B3AC9DBFB013}" srcId="{C4A6BFC7-DFC3-4847-B329-F0DA14AEEBBA}" destId="{A6962966-4042-49B7-B7DB-E99AA918DBF7}" srcOrd="0" destOrd="0" parTransId="{02F2CFD0-9E6B-4073-BA0A-16FBDC7FE1A9}" sibTransId="{BC47491D-8354-416D-8E32-B3081D5B503B}"/>
    <dgm:cxn modelId="{105C1A99-8774-44D3-B9C2-BF29E137E865}" type="presOf" srcId="{0A784315-FD4D-455B-A41D-1A5EBDCB3A12}" destId="{19459E61-D8F6-40F1-B9DD-9BAA74BB9A2B}" srcOrd="1" destOrd="5" presId="urn:microsoft.com/office/officeart/2005/8/layout/cycle4"/>
    <dgm:cxn modelId="{AD12DE9F-B813-4628-A9B4-D9A0DDB16923}" srcId="{0E308B89-C3A0-4E2C-833D-ADE0BF87B3D8}" destId="{B2E8720D-9607-4340-B3C5-A883C8F82DD5}" srcOrd="5" destOrd="0" parTransId="{8F826BE6-01D8-495F-9880-0648FA4EAF0C}" sibTransId="{EF473D5E-540A-4FAC-8223-5668BB82B4EC}"/>
    <dgm:cxn modelId="{A41268A1-A162-447E-9067-66C674E6670D}" type="presOf" srcId="{4BA6E734-959B-415D-8088-575DCE493B59}" destId="{19459E61-D8F6-40F1-B9DD-9BAA74BB9A2B}" srcOrd="1" destOrd="3" presId="urn:microsoft.com/office/officeart/2005/8/layout/cycle4"/>
    <dgm:cxn modelId="{7AC335A5-528A-4B83-9F45-C0C1369FAE53}" type="presOf" srcId="{CA44CBF6-F346-4B36-8E22-EFEDE1291959}" destId="{19459E61-D8F6-40F1-B9DD-9BAA74BB9A2B}" srcOrd="1" destOrd="4" presId="urn:microsoft.com/office/officeart/2005/8/layout/cycle4"/>
    <dgm:cxn modelId="{8ECB16BD-F01B-40ED-BDB1-14DF916FE2C4}" srcId="{0E308B89-C3A0-4E2C-833D-ADE0BF87B3D8}" destId="{147631B1-4D4F-4B81-851B-80A19F8B5879}" srcOrd="4" destOrd="0" parTransId="{008E9A9B-2E9A-4AE1-8907-F67EF1D6E290}" sibTransId="{6F26E117-69B0-46F9-83FD-2AD52A956B26}"/>
    <dgm:cxn modelId="{9EB9E6C1-9AFE-4C32-AEC4-3EFA7892E36B}" srcId="{DD37FA9C-16C5-4F6F-A2B0-ED55C71AF858}" destId="{7DE0DE3D-E535-4340-8160-EBA4B79A4036}" srcOrd="0" destOrd="0" parTransId="{2A1A728C-9559-4B29-AE3C-1BCDF33B1251}" sibTransId="{2B76465D-B9C9-421C-A2CE-AA37315C9C7A}"/>
    <dgm:cxn modelId="{E6CCF7C6-99BF-476A-B2D3-E600680AF2E8}" srcId="{C4A6BFC7-DFC3-4847-B329-F0DA14AEEBBA}" destId="{0E308B89-C3A0-4E2C-833D-ADE0BF87B3D8}" srcOrd="1" destOrd="0" parTransId="{5DD24CCB-F28E-4124-98F7-5393349E5339}" sibTransId="{61B0A538-7435-474E-A960-FC64B5146B60}"/>
    <dgm:cxn modelId="{79FFD9C7-4DF6-4874-8ED4-28BAD86CECFB}" type="presOf" srcId="{CA54F603-115E-46F8-A6DD-03CE500B7868}" destId="{19459E61-D8F6-40F1-B9DD-9BAA74BB9A2B}" srcOrd="1" destOrd="1" presId="urn:microsoft.com/office/officeart/2005/8/layout/cycle4"/>
    <dgm:cxn modelId="{F3A425CC-099C-4D16-9BC0-D8BF26D19A36}" type="presOf" srcId="{A6962966-4042-49B7-B7DB-E99AA918DBF7}" destId="{91BC6D7D-93B7-4B0E-A88A-BE27C7127E33}" srcOrd="0" destOrd="0" presId="urn:microsoft.com/office/officeart/2005/8/layout/cycle4"/>
    <dgm:cxn modelId="{42B044CD-A154-48C2-AB2F-D294272C98B6}" type="presOf" srcId="{1DC59312-60F7-4021-ACF8-761D745C8C44}" destId="{9FD2D097-C831-4322-9316-F5B342F70724}" srcOrd="0" destOrd="0" presId="urn:microsoft.com/office/officeart/2005/8/layout/cycle4"/>
    <dgm:cxn modelId="{66E102D2-E7F8-46DF-95D0-785AD4E6F2B0}" type="presOf" srcId="{00F41882-F209-4D1B-9CAA-7786D612EC56}" destId="{523B12B2-964D-4887-B243-4C44FD657D70}" srcOrd="0" destOrd="1" presId="urn:microsoft.com/office/officeart/2005/8/layout/cycle4"/>
    <dgm:cxn modelId="{372B25D8-059B-483D-84E7-0F04D8E55007}" type="presOf" srcId="{902602F1-0EF3-41AE-AB09-2DA46318947E}" destId="{55740EDF-C71A-4961-B873-FDCEDC40E9B2}" srcOrd="0" destOrd="2" presId="urn:microsoft.com/office/officeart/2005/8/layout/cycle4"/>
    <dgm:cxn modelId="{FDF57FD8-0820-4529-95C8-E647175AE276}" srcId="{24723F64-DFD9-4340-BFFC-28F328E2ECEE}" destId="{902602F1-0EF3-41AE-AB09-2DA46318947E}" srcOrd="2" destOrd="0" parTransId="{A279C9D4-EF9D-4FC1-A061-766F12EBD9BC}" sibTransId="{C11996B7-0218-4266-98A3-AA423859AA75}"/>
    <dgm:cxn modelId="{E1AC34D9-2554-4A93-AA74-F2E412E8CA5A}" type="presOf" srcId="{7DE0DE3D-E535-4340-8160-EBA4B79A4036}" destId="{09C50702-A710-4907-9F0C-E55311430DEE}" srcOrd="0" destOrd="0" presId="urn:microsoft.com/office/officeart/2005/8/layout/cycle4"/>
    <dgm:cxn modelId="{407E23DA-2D21-4B91-9240-251B8DFF992B}" type="presOf" srcId="{0A784315-FD4D-455B-A41D-1A5EBDCB3A12}" destId="{09C50702-A710-4907-9F0C-E55311430DEE}" srcOrd="0" destOrd="5" presId="urn:microsoft.com/office/officeart/2005/8/layout/cycle4"/>
    <dgm:cxn modelId="{6E8CE5DC-C7EA-412B-8B6E-B9E501314AE9}" type="presOf" srcId="{729E0B2C-CAE9-47E9-9A57-D3F835FFFAA0}" destId="{9FD2D097-C831-4322-9316-F5B342F70724}" srcOrd="0" destOrd="4" presId="urn:microsoft.com/office/officeart/2005/8/layout/cycle4"/>
    <dgm:cxn modelId="{A54EC8DD-33D7-4E03-B42E-B635885432C7}" type="presOf" srcId="{9B58F7B7-E8E9-4DA1-8655-C8EA569EFAB4}" destId="{2EECAB4C-6BB0-4ED2-8C93-A4A12FB15A2D}" srcOrd="1" destOrd="3" presId="urn:microsoft.com/office/officeart/2005/8/layout/cycle4"/>
    <dgm:cxn modelId="{DF8E6CDF-EF9A-4C04-96F4-C4C59EF6A382}" type="presOf" srcId="{EB5616A5-FD26-4DD4-9F30-7ED0B338C89C}" destId="{523B12B2-964D-4887-B243-4C44FD657D70}" srcOrd="0" destOrd="0" presId="urn:microsoft.com/office/officeart/2005/8/layout/cycle4"/>
    <dgm:cxn modelId="{FE1069E5-8388-4939-B44A-B4234E639628}" type="presOf" srcId="{2829F11B-12F4-44B1-9D94-2303DEB6ADA1}" destId="{19459E61-D8F6-40F1-B9DD-9BAA74BB9A2B}" srcOrd="1" destOrd="2" presId="urn:microsoft.com/office/officeart/2005/8/layout/cycle4"/>
    <dgm:cxn modelId="{7A7E6AE8-E109-4378-8621-AB33B2078BD0}" srcId="{DD37FA9C-16C5-4F6F-A2B0-ED55C71AF858}" destId="{4BA6E734-959B-415D-8088-575DCE493B59}" srcOrd="3" destOrd="0" parTransId="{A1C6FF94-E222-4434-BC6B-D40DC5D7849B}" sibTransId="{5021F91D-D920-4059-8092-3E320F5A05EC}"/>
    <dgm:cxn modelId="{8A3D15ED-7A0A-4C59-A650-25B82CD14BB9}" srcId="{A6962966-4042-49B7-B7DB-E99AA918DBF7}" destId="{1DC59312-60F7-4021-ACF8-761D745C8C44}" srcOrd="0" destOrd="0" parTransId="{D15E9CFE-B3B1-4B6E-A90A-B503E10788A9}" sibTransId="{B7376D9F-E578-44C2-8B17-630FD4531AFE}"/>
    <dgm:cxn modelId="{0FCD3EF0-F312-4E2F-AEC5-58D9824C5A19}" type="presOf" srcId="{24723F64-DFD9-4340-BFFC-28F328E2ECEE}" destId="{C3E0B441-1E41-4A60-8B59-8BEF506626A8}" srcOrd="0" destOrd="0" presId="urn:microsoft.com/office/officeart/2005/8/layout/cycle4"/>
    <dgm:cxn modelId="{1C2AD3F4-DE4D-4D51-B615-BD2A0EE11A1F}" srcId="{24723F64-DFD9-4340-BFFC-28F328E2ECEE}" destId="{A759460B-CC42-43F9-9AF0-FB75BC339CD0}" srcOrd="1" destOrd="0" parTransId="{987CA532-5358-4FF3-B37F-47FEDFF73807}" sibTransId="{DF3F4B76-768D-43D6-BE8F-B12E69F09116}"/>
    <dgm:cxn modelId="{324063FD-905A-4DD3-914C-DD9915BF4268}" type="presOf" srcId="{E1EA265E-EC87-4EC2-915A-2439C62DC868}" destId="{0EEDBD63-A3F3-413B-8EC1-DE64F14094F5}" srcOrd="1" destOrd="0" presId="urn:microsoft.com/office/officeart/2005/8/layout/cycle4"/>
    <dgm:cxn modelId="{54231F5F-17C4-48EA-B93C-6623B10DC6BB}" type="presParOf" srcId="{2A650B05-947A-46A2-A97C-82D792C0BDA2}" destId="{875119A2-B3D0-4116-BC28-00E54AE1A0E8}" srcOrd="0" destOrd="0" presId="urn:microsoft.com/office/officeart/2005/8/layout/cycle4"/>
    <dgm:cxn modelId="{65D74830-52AE-4F9E-8C3E-0454235CA491}" type="presParOf" srcId="{875119A2-B3D0-4116-BC28-00E54AE1A0E8}" destId="{291A3271-C4C7-4A67-8B7F-2100AED0097B}" srcOrd="0" destOrd="0" presId="urn:microsoft.com/office/officeart/2005/8/layout/cycle4"/>
    <dgm:cxn modelId="{8F368344-949D-4F1D-81B4-E9DA16560B6F}" type="presParOf" srcId="{291A3271-C4C7-4A67-8B7F-2100AED0097B}" destId="{9FD2D097-C831-4322-9316-F5B342F70724}" srcOrd="0" destOrd="0" presId="urn:microsoft.com/office/officeart/2005/8/layout/cycle4"/>
    <dgm:cxn modelId="{1B9E19A5-1F25-48C7-9A6A-6B4CD61B3D60}" type="presParOf" srcId="{291A3271-C4C7-4A67-8B7F-2100AED0097B}" destId="{345D9585-D332-4948-85B8-0881A21AACF8}" srcOrd="1" destOrd="0" presId="urn:microsoft.com/office/officeart/2005/8/layout/cycle4"/>
    <dgm:cxn modelId="{91CFF2BC-FA28-420E-A5B1-348C4BD0661D}" type="presParOf" srcId="{875119A2-B3D0-4116-BC28-00E54AE1A0E8}" destId="{51D12F6F-61E7-4353-823D-9D2E07B26952}" srcOrd="1" destOrd="0" presId="urn:microsoft.com/office/officeart/2005/8/layout/cycle4"/>
    <dgm:cxn modelId="{80D3925B-2FFD-41E3-A36C-AC4740A82F54}" type="presParOf" srcId="{51D12F6F-61E7-4353-823D-9D2E07B26952}" destId="{523B12B2-964D-4887-B243-4C44FD657D70}" srcOrd="0" destOrd="0" presId="urn:microsoft.com/office/officeart/2005/8/layout/cycle4"/>
    <dgm:cxn modelId="{41C30807-AA6F-472C-868B-59322DAAD9F2}" type="presParOf" srcId="{51D12F6F-61E7-4353-823D-9D2E07B26952}" destId="{2EECAB4C-6BB0-4ED2-8C93-A4A12FB15A2D}" srcOrd="1" destOrd="0" presId="urn:microsoft.com/office/officeart/2005/8/layout/cycle4"/>
    <dgm:cxn modelId="{3DA1C17B-312B-43C4-B954-057F03613C42}" type="presParOf" srcId="{875119A2-B3D0-4116-BC28-00E54AE1A0E8}" destId="{22071397-7223-4616-BC6E-A74D89E7DC18}" srcOrd="2" destOrd="0" presId="urn:microsoft.com/office/officeart/2005/8/layout/cycle4"/>
    <dgm:cxn modelId="{8D40F823-C20A-42EB-A9CE-87B9F50BBD7D}" type="presParOf" srcId="{22071397-7223-4616-BC6E-A74D89E7DC18}" destId="{55740EDF-C71A-4961-B873-FDCEDC40E9B2}" srcOrd="0" destOrd="0" presId="urn:microsoft.com/office/officeart/2005/8/layout/cycle4"/>
    <dgm:cxn modelId="{6F20CC7D-3113-40A0-A82D-A015685BDED7}" type="presParOf" srcId="{22071397-7223-4616-BC6E-A74D89E7DC18}" destId="{0EEDBD63-A3F3-413B-8EC1-DE64F14094F5}" srcOrd="1" destOrd="0" presId="urn:microsoft.com/office/officeart/2005/8/layout/cycle4"/>
    <dgm:cxn modelId="{BC1F4DCB-E1CA-40E2-8DEB-D9DD8E3EB5B0}" type="presParOf" srcId="{875119A2-B3D0-4116-BC28-00E54AE1A0E8}" destId="{8645C54C-837A-4231-9B0B-8152DC711347}" srcOrd="3" destOrd="0" presId="urn:microsoft.com/office/officeart/2005/8/layout/cycle4"/>
    <dgm:cxn modelId="{6EE5BCDF-610C-4B5D-A102-082C0A7BDB1B}" type="presParOf" srcId="{8645C54C-837A-4231-9B0B-8152DC711347}" destId="{09C50702-A710-4907-9F0C-E55311430DEE}" srcOrd="0" destOrd="0" presId="urn:microsoft.com/office/officeart/2005/8/layout/cycle4"/>
    <dgm:cxn modelId="{80A84FA4-A4A1-43E6-B70A-5C9A6F7196A9}" type="presParOf" srcId="{8645C54C-837A-4231-9B0B-8152DC711347}" destId="{19459E61-D8F6-40F1-B9DD-9BAA74BB9A2B}" srcOrd="1" destOrd="0" presId="urn:microsoft.com/office/officeart/2005/8/layout/cycle4"/>
    <dgm:cxn modelId="{1C7B68D8-8AD5-4D9A-BD82-148E9C1382AE}" type="presParOf" srcId="{875119A2-B3D0-4116-BC28-00E54AE1A0E8}" destId="{53E58378-437C-4F40-B76C-D3757859E072}" srcOrd="4" destOrd="0" presId="urn:microsoft.com/office/officeart/2005/8/layout/cycle4"/>
    <dgm:cxn modelId="{6CF5C715-EBBC-4168-AEBE-4D182410E11C}" type="presParOf" srcId="{2A650B05-947A-46A2-A97C-82D792C0BDA2}" destId="{730185C8-C146-4281-9680-7A6A62CFE3AA}" srcOrd="1" destOrd="0" presId="urn:microsoft.com/office/officeart/2005/8/layout/cycle4"/>
    <dgm:cxn modelId="{6B128EA4-622D-4843-98C7-8ADD24A21BD5}" type="presParOf" srcId="{730185C8-C146-4281-9680-7A6A62CFE3AA}" destId="{91BC6D7D-93B7-4B0E-A88A-BE27C7127E33}" srcOrd="0" destOrd="0" presId="urn:microsoft.com/office/officeart/2005/8/layout/cycle4"/>
    <dgm:cxn modelId="{DE9F6CEB-1785-4751-8C1A-EE59FE9F1186}" type="presParOf" srcId="{730185C8-C146-4281-9680-7A6A62CFE3AA}" destId="{F1D83A32-4062-43E4-A3B5-A30412B1DBE2}" srcOrd="1" destOrd="0" presId="urn:microsoft.com/office/officeart/2005/8/layout/cycle4"/>
    <dgm:cxn modelId="{C4853118-D0C3-463B-B947-F86C61E46BA8}" type="presParOf" srcId="{730185C8-C146-4281-9680-7A6A62CFE3AA}" destId="{C3E0B441-1E41-4A60-8B59-8BEF506626A8}" srcOrd="2" destOrd="0" presId="urn:microsoft.com/office/officeart/2005/8/layout/cycle4"/>
    <dgm:cxn modelId="{A08CE7A2-7F77-4626-A7D6-0A15046696E0}" type="presParOf" srcId="{730185C8-C146-4281-9680-7A6A62CFE3AA}" destId="{96F50AD0-7BCC-4541-AC1F-E5B33EE3E072}" srcOrd="3" destOrd="0" presId="urn:microsoft.com/office/officeart/2005/8/layout/cycle4"/>
    <dgm:cxn modelId="{E13626F1-E2A6-4E21-BC52-8964BC3E6FDA}" type="presParOf" srcId="{730185C8-C146-4281-9680-7A6A62CFE3AA}" destId="{726BFAB9-53D8-425F-B965-1BC3644D6420}" srcOrd="4" destOrd="0" presId="urn:microsoft.com/office/officeart/2005/8/layout/cycle4"/>
    <dgm:cxn modelId="{D01DE1CA-87F6-4B37-9CC2-D2E82C051025}" type="presParOf" srcId="{2A650B05-947A-46A2-A97C-82D792C0BDA2}" destId="{74481DCF-D8ED-403F-8B77-614DB96E8D1A}" srcOrd="2" destOrd="0" presId="urn:microsoft.com/office/officeart/2005/8/layout/cycle4"/>
    <dgm:cxn modelId="{669B2617-2E22-4400-8ED8-762642CE0D1A}" type="presParOf" srcId="{2A650B05-947A-46A2-A97C-82D792C0BDA2}" destId="{1CCAF28F-8D6F-4A80-96AF-8E770C630A6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40EDF-C71A-4961-B873-FDCEDC40E9B2}">
      <dsp:nvSpPr>
        <dsp:cNvPr id="0" name=""/>
        <dsp:cNvSpPr/>
      </dsp:nvSpPr>
      <dsp:spPr>
        <a:xfrm>
          <a:off x="5469139" y="3237695"/>
          <a:ext cx="3674860" cy="2593002"/>
        </a:xfrm>
        <a:prstGeom prst="roundRect">
          <a:avLst>
            <a:gd name="adj" fmla="val 10000"/>
          </a:avLst>
        </a:prstGeom>
        <a:solidFill>
          <a:srgbClr val="FF7C80">
            <a:alpha val="89804"/>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it-IT" sz="1200" kern="1200" dirty="0"/>
            <a:t>Rete familiare</a:t>
          </a:r>
        </a:p>
        <a:p>
          <a:pPr marL="114300" lvl="1" indent="-114300" algn="l" defTabSz="533400">
            <a:lnSpc>
              <a:spcPct val="90000"/>
            </a:lnSpc>
            <a:spcBef>
              <a:spcPct val="0"/>
            </a:spcBef>
            <a:spcAft>
              <a:spcPct val="15000"/>
            </a:spcAft>
            <a:buChar char="•"/>
          </a:pPr>
          <a:r>
            <a:rPr lang="it-IT" sz="1200" kern="1200" dirty="0"/>
            <a:t>Rete connazionali</a:t>
          </a:r>
        </a:p>
        <a:p>
          <a:pPr marL="114300" lvl="1" indent="-114300" algn="l" defTabSz="533400">
            <a:lnSpc>
              <a:spcPct val="90000"/>
            </a:lnSpc>
            <a:spcBef>
              <a:spcPct val="0"/>
            </a:spcBef>
            <a:spcAft>
              <a:spcPct val="15000"/>
            </a:spcAft>
            <a:buChar char="•"/>
          </a:pPr>
          <a:r>
            <a:rPr lang="it-IT" sz="1200" kern="1200" dirty="0"/>
            <a:t>Rete sociale territorio (formale e informale)</a:t>
          </a:r>
        </a:p>
      </dsp:txBody>
      <dsp:txXfrm>
        <a:off x="6628557" y="3942905"/>
        <a:ext cx="2458482" cy="1830831"/>
      </dsp:txXfrm>
    </dsp:sp>
    <dsp:sp modelId="{09C50702-A710-4907-9F0C-E55311430DEE}">
      <dsp:nvSpPr>
        <dsp:cNvPr id="0" name=""/>
        <dsp:cNvSpPr/>
      </dsp:nvSpPr>
      <dsp:spPr>
        <a:xfrm>
          <a:off x="0" y="3220166"/>
          <a:ext cx="4074706" cy="2585094"/>
        </a:xfrm>
        <a:prstGeom prst="roundRect">
          <a:avLst>
            <a:gd name="adj" fmla="val 10000"/>
          </a:avLst>
        </a:prstGeom>
        <a:solidFill>
          <a:schemeClr val="accent2">
            <a:lumMod val="40000"/>
            <a:lumOff val="6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it-IT" sz="1200" kern="1200" dirty="0"/>
            <a:t>Competenze cognitive</a:t>
          </a:r>
        </a:p>
        <a:p>
          <a:pPr marL="114300" lvl="1" indent="-114300" algn="l" defTabSz="533400">
            <a:lnSpc>
              <a:spcPct val="90000"/>
            </a:lnSpc>
            <a:spcBef>
              <a:spcPct val="0"/>
            </a:spcBef>
            <a:spcAft>
              <a:spcPct val="15000"/>
            </a:spcAft>
            <a:buChar char="•"/>
          </a:pPr>
          <a:r>
            <a:rPr lang="it-IT" sz="1200" kern="1200" dirty="0"/>
            <a:t>Competenze emotive</a:t>
          </a:r>
        </a:p>
        <a:p>
          <a:pPr marL="114300" lvl="1" indent="-114300" algn="l" defTabSz="533400">
            <a:lnSpc>
              <a:spcPct val="90000"/>
            </a:lnSpc>
            <a:spcBef>
              <a:spcPct val="0"/>
            </a:spcBef>
            <a:spcAft>
              <a:spcPct val="15000"/>
            </a:spcAft>
            <a:buChar char="•"/>
          </a:pPr>
          <a:r>
            <a:rPr lang="it-IT" sz="1200" kern="1200" dirty="0"/>
            <a:t>Motivazione</a:t>
          </a:r>
        </a:p>
        <a:p>
          <a:pPr marL="114300" lvl="1" indent="-114300" algn="l" defTabSz="533400">
            <a:lnSpc>
              <a:spcPct val="90000"/>
            </a:lnSpc>
            <a:spcBef>
              <a:spcPct val="0"/>
            </a:spcBef>
            <a:spcAft>
              <a:spcPct val="15000"/>
            </a:spcAft>
            <a:buChar char="•"/>
          </a:pPr>
          <a:r>
            <a:rPr lang="it-IT" sz="1200" kern="1200" dirty="0"/>
            <a:t>Capacità progettuale</a:t>
          </a:r>
        </a:p>
        <a:p>
          <a:pPr marL="114300" lvl="1" indent="-114300" algn="l" defTabSz="533400">
            <a:lnSpc>
              <a:spcPct val="90000"/>
            </a:lnSpc>
            <a:spcBef>
              <a:spcPct val="0"/>
            </a:spcBef>
            <a:spcAft>
              <a:spcPct val="15000"/>
            </a:spcAft>
            <a:buChar char="•"/>
          </a:pPr>
          <a:r>
            <a:rPr lang="it-IT" sz="1200" kern="1200" dirty="0"/>
            <a:t>Interpretazioni</a:t>
          </a:r>
        </a:p>
        <a:p>
          <a:pPr marL="114300" lvl="1" indent="-114300" algn="l" defTabSz="533400">
            <a:lnSpc>
              <a:spcPct val="90000"/>
            </a:lnSpc>
            <a:spcBef>
              <a:spcPct val="0"/>
            </a:spcBef>
            <a:spcAft>
              <a:spcPct val="15000"/>
            </a:spcAft>
            <a:buChar char="•"/>
          </a:pPr>
          <a:r>
            <a:rPr lang="it-IT" sz="1200" kern="1200" dirty="0"/>
            <a:t>Sogni </a:t>
          </a:r>
        </a:p>
        <a:p>
          <a:pPr marL="114300" lvl="1" indent="-114300" algn="l" defTabSz="533400">
            <a:lnSpc>
              <a:spcPct val="90000"/>
            </a:lnSpc>
            <a:spcBef>
              <a:spcPct val="0"/>
            </a:spcBef>
            <a:spcAft>
              <a:spcPct val="15000"/>
            </a:spcAft>
            <a:buChar char="•"/>
          </a:pPr>
          <a:r>
            <a:rPr lang="it-IT" sz="1200" kern="1200" dirty="0"/>
            <a:t>Desideri</a:t>
          </a:r>
        </a:p>
      </dsp:txBody>
      <dsp:txXfrm>
        <a:off x="56786" y="3923226"/>
        <a:ext cx="2738722" cy="1825249"/>
      </dsp:txXfrm>
    </dsp:sp>
    <dsp:sp modelId="{523B12B2-964D-4887-B243-4C44FD657D70}">
      <dsp:nvSpPr>
        <dsp:cNvPr id="0" name=""/>
        <dsp:cNvSpPr/>
      </dsp:nvSpPr>
      <dsp:spPr>
        <a:xfrm>
          <a:off x="5029529" y="-673"/>
          <a:ext cx="4106525" cy="2520944"/>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it-IT" sz="1200" kern="1200" dirty="0"/>
            <a:t>Competenze pratiche</a:t>
          </a:r>
        </a:p>
        <a:p>
          <a:pPr marL="114300" lvl="1" indent="-114300" algn="l" defTabSz="533400">
            <a:lnSpc>
              <a:spcPct val="90000"/>
            </a:lnSpc>
            <a:spcBef>
              <a:spcPct val="0"/>
            </a:spcBef>
            <a:spcAft>
              <a:spcPct val="15000"/>
            </a:spcAft>
            <a:buChar char="•"/>
          </a:pPr>
          <a:r>
            <a:rPr lang="it-IT" sz="1200" kern="1200" dirty="0" err="1"/>
            <a:t>Problem</a:t>
          </a:r>
          <a:r>
            <a:rPr lang="it-IT" sz="1200" kern="1200" dirty="0"/>
            <a:t> </a:t>
          </a:r>
          <a:r>
            <a:rPr lang="it-IT" sz="1200" kern="1200" dirty="0" err="1"/>
            <a:t>solving</a:t>
          </a:r>
          <a:endParaRPr lang="it-IT" sz="1200" kern="1200" dirty="0"/>
        </a:p>
        <a:p>
          <a:pPr marL="114300" lvl="1" indent="-114300" algn="l" defTabSz="533400">
            <a:lnSpc>
              <a:spcPct val="90000"/>
            </a:lnSpc>
            <a:spcBef>
              <a:spcPct val="0"/>
            </a:spcBef>
            <a:spcAft>
              <a:spcPct val="15000"/>
            </a:spcAft>
            <a:buChar char="•"/>
          </a:pPr>
          <a:r>
            <a:rPr lang="it-IT" sz="1200" kern="1200" dirty="0"/>
            <a:t>Strumenti per l’interpretazione</a:t>
          </a:r>
        </a:p>
        <a:p>
          <a:pPr marL="114300" lvl="1" indent="-114300" algn="l" defTabSz="533400">
            <a:lnSpc>
              <a:spcPct val="90000"/>
            </a:lnSpc>
            <a:spcBef>
              <a:spcPct val="0"/>
            </a:spcBef>
            <a:spcAft>
              <a:spcPct val="15000"/>
            </a:spcAft>
            <a:buChar char="•"/>
          </a:pPr>
          <a:r>
            <a:rPr lang="it-IT" sz="1200" kern="1200" dirty="0"/>
            <a:t>Idee</a:t>
          </a:r>
        </a:p>
        <a:p>
          <a:pPr marL="114300" lvl="1" indent="-114300" algn="l" defTabSz="533400">
            <a:lnSpc>
              <a:spcPct val="90000"/>
            </a:lnSpc>
            <a:spcBef>
              <a:spcPct val="0"/>
            </a:spcBef>
            <a:spcAft>
              <a:spcPct val="15000"/>
            </a:spcAft>
            <a:buChar char="•"/>
          </a:pPr>
          <a:r>
            <a:rPr lang="it-IT" sz="1200" kern="1200" dirty="0"/>
            <a:t>Traumi e preoccupazioni</a:t>
          </a:r>
        </a:p>
        <a:p>
          <a:pPr marL="114300" lvl="1" indent="-114300" algn="l" defTabSz="533400">
            <a:lnSpc>
              <a:spcPct val="90000"/>
            </a:lnSpc>
            <a:spcBef>
              <a:spcPct val="0"/>
            </a:spcBef>
            <a:spcAft>
              <a:spcPct val="15000"/>
            </a:spcAft>
            <a:buChar char="•"/>
          </a:pPr>
          <a:r>
            <a:rPr lang="it-IT" sz="1200" kern="1200" dirty="0"/>
            <a:t>Resilienza</a:t>
          </a:r>
        </a:p>
      </dsp:txBody>
      <dsp:txXfrm>
        <a:off x="6316864" y="54704"/>
        <a:ext cx="2763814" cy="1779954"/>
      </dsp:txXfrm>
    </dsp:sp>
    <dsp:sp modelId="{9FD2D097-C831-4322-9316-F5B342F70724}">
      <dsp:nvSpPr>
        <dsp:cNvPr id="0" name=""/>
        <dsp:cNvSpPr/>
      </dsp:nvSpPr>
      <dsp:spPr>
        <a:xfrm>
          <a:off x="0" y="2"/>
          <a:ext cx="3960007" cy="2519999"/>
        </a:xfrm>
        <a:prstGeom prst="roundRect">
          <a:avLst>
            <a:gd name="adj" fmla="val 10000"/>
          </a:avLst>
        </a:prstGeom>
        <a:solidFill>
          <a:srgbClr val="FFCC66">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it-IT" sz="1300" kern="1200" dirty="0"/>
            <a:t>Rete di significati</a:t>
          </a:r>
        </a:p>
        <a:p>
          <a:pPr marL="114300" lvl="1" indent="-114300" algn="l" defTabSz="577850">
            <a:lnSpc>
              <a:spcPct val="90000"/>
            </a:lnSpc>
            <a:spcBef>
              <a:spcPct val="0"/>
            </a:spcBef>
            <a:spcAft>
              <a:spcPct val="15000"/>
            </a:spcAft>
            <a:buChar char="•"/>
          </a:pPr>
          <a:r>
            <a:rPr lang="it-IT" sz="1300" kern="1200" dirty="0"/>
            <a:t>Prospettive e obiettivi</a:t>
          </a:r>
        </a:p>
        <a:p>
          <a:pPr marL="114300" lvl="1" indent="-114300" algn="l" defTabSz="577850">
            <a:lnSpc>
              <a:spcPct val="90000"/>
            </a:lnSpc>
            <a:spcBef>
              <a:spcPct val="0"/>
            </a:spcBef>
            <a:spcAft>
              <a:spcPct val="15000"/>
            </a:spcAft>
            <a:buChar char="•"/>
          </a:pPr>
          <a:r>
            <a:rPr lang="it-IT" sz="1300" kern="1200" dirty="0"/>
            <a:t>Identità</a:t>
          </a:r>
        </a:p>
        <a:p>
          <a:pPr marL="114300" lvl="1" indent="-114300" algn="l" defTabSz="577850">
            <a:lnSpc>
              <a:spcPct val="90000"/>
            </a:lnSpc>
            <a:spcBef>
              <a:spcPct val="0"/>
            </a:spcBef>
            <a:spcAft>
              <a:spcPct val="15000"/>
            </a:spcAft>
            <a:buChar char="•"/>
          </a:pPr>
          <a:r>
            <a:rPr lang="it-IT" sz="1300" kern="1200" dirty="0"/>
            <a:t>Appartenenze</a:t>
          </a:r>
        </a:p>
        <a:p>
          <a:pPr marL="114300" lvl="1" indent="-114300" algn="l" defTabSz="577850">
            <a:lnSpc>
              <a:spcPct val="90000"/>
            </a:lnSpc>
            <a:spcBef>
              <a:spcPct val="0"/>
            </a:spcBef>
            <a:spcAft>
              <a:spcPct val="15000"/>
            </a:spcAft>
            <a:buChar char="•"/>
          </a:pPr>
          <a:r>
            <a:rPr lang="it-IT" sz="1300" kern="1200" dirty="0"/>
            <a:t>Strumenti di significazione per l’interpretazione</a:t>
          </a:r>
        </a:p>
      </dsp:txBody>
      <dsp:txXfrm>
        <a:off x="55356" y="55358"/>
        <a:ext cx="2661292" cy="1779287"/>
      </dsp:txXfrm>
    </dsp:sp>
    <dsp:sp modelId="{91BC6D7D-93B7-4B0E-A88A-BE27C7127E33}">
      <dsp:nvSpPr>
        <dsp:cNvPr id="0" name=""/>
        <dsp:cNvSpPr/>
      </dsp:nvSpPr>
      <dsp:spPr>
        <a:xfrm>
          <a:off x="2013009" y="357925"/>
          <a:ext cx="2505879" cy="2505879"/>
        </a:xfrm>
        <a:prstGeom prst="pieWedge">
          <a:avLst/>
        </a:prstGeom>
        <a:solidFill>
          <a:srgbClr val="FF993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t>Cultura</a:t>
          </a:r>
        </a:p>
      </dsp:txBody>
      <dsp:txXfrm>
        <a:off x="2746964" y="1091880"/>
        <a:ext cx="1771924" cy="1771924"/>
      </dsp:txXfrm>
    </dsp:sp>
    <dsp:sp modelId="{F1D83A32-4062-43E4-A3B5-A30412B1DBE2}">
      <dsp:nvSpPr>
        <dsp:cNvPr id="0" name=""/>
        <dsp:cNvSpPr/>
      </dsp:nvSpPr>
      <dsp:spPr>
        <a:xfrm rot="5400000">
          <a:off x="4629872" y="338880"/>
          <a:ext cx="2505879" cy="2505879"/>
        </a:xfrm>
        <a:prstGeom prst="pieWedge">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rgbClr val="FF0000"/>
              </a:solidFill>
            </a:rPr>
            <a:t>Esperienza</a:t>
          </a:r>
        </a:p>
      </dsp:txBody>
      <dsp:txXfrm rot="-5400000">
        <a:off x="4629872" y="1072835"/>
        <a:ext cx="1771924" cy="1771924"/>
      </dsp:txXfrm>
    </dsp:sp>
    <dsp:sp modelId="{C3E0B441-1E41-4A60-8B59-8BEF506626A8}">
      <dsp:nvSpPr>
        <dsp:cNvPr id="0" name=""/>
        <dsp:cNvSpPr/>
      </dsp:nvSpPr>
      <dsp:spPr>
        <a:xfrm rot="10800000">
          <a:off x="4629872" y="2960504"/>
          <a:ext cx="2505879" cy="2505879"/>
        </a:xfrm>
        <a:prstGeom prst="pieWedge">
          <a:avLst/>
        </a:prstGeom>
        <a:solidFill>
          <a:srgbClr val="FF5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t>Risorse sociali</a:t>
          </a:r>
        </a:p>
      </dsp:txBody>
      <dsp:txXfrm rot="10800000">
        <a:off x="4629872" y="2960504"/>
        <a:ext cx="1771924" cy="1771924"/>
      </dsp:txXfrm>
    </dsp:sp>
    <dsp:sp modelId="{96F50AD0-7BCC-4541-AC1F-E5B33EE3E072}">
      <dsp:nvSpPr>
        <dsp:cNvPr id="0" name=""/>
        <dsp:cNvSpPr/>
      </dsp:nvSpPr>
      <dsp:spPr>
        <a:xfrm rot="16200000">
          <a:off x="2008248" y="2960504"/>
          <a:ext cx="2505879" cy="2505879"/>
        </a:xfrm>
        <a:prstGeom prst="pieWedg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t>Psiche</a:t>
          </a:r>
        </a:p>
      </dsp:txBody>
      <dsp:txXfrm rot="5400000">
        <a:off x="2742203" y="2960504"/>
        <a:ext cx="1771924" cy="1771924"/>
      </dsp:txXfrm>
    </dsp:sp>
    <dsp:sp modelId="{74481DCF-D8ED-403F-8B77-614DB96E8D1A}">
      <dsp:nvSpPr>
        <dsp:cNvPr id="0" name=""/>
        <dsp:cNvSpPr/>
      </dsp:nvSpPr>
      <dsp:spPr>
        <a:xfrm>
          <a:off x="4139403" y="2381779"/>
          <a:ext cx="865193" cy="752342"/>
        </a:xfrm>
        <a:prstGeom prst="circularArrow">
          <a:avLst/>
        </a:prstGeom>
        <a:solidFill>
          <a:srgbClr val="CC99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AF28F-8D6F-4A80-96AF-8E770C630A6B}">
      <dsp:nvSpPr>
        <dsp:cNvPr id="0" name=""/>
        <dsp:cNvSpPr/>
      </dsp:nvSpPr>
      <dsp:spPr>
        <a:xfrm rot="10800000">
          <a:off x="4139403" y="2671142"/>
          <a:ext cx="865193" cy="752342"/>
        </a:xfrm>
        <a:prstGeom prst="circularArrow">
          <a:avLst/>
        </a:prstGeom>
        <a:solidFill>
          <a:srgbClr val="CC99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1D4CA-2636-4018-9D08-FA98C27A6383}" type="datetimeFigureOut">
              <a:rPr lang="it-IT" smtClean="0"/>
              <a:t>09/11/2025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53221-0DBF-4086-9232-3E224EC9E63C}" type="slidenum">
              <a:rPr lang="it-IT" smtClean="0"/>
              <a:t>‹N›</a:t>
            </a:fld>
            <a:endParaRPr lang="it-IT"/>
          </a:p>
        </p:txBody>
      </p:sp>
    </p:spTree>
    <p:extLst>
      <p:ext uri="{BB962C8B-B14F-4D97-AF65-F5344CB8AC3E}">
        <p14:creationId xmlns:p14="http://schemas.microsoft.com/office/powerpoint/2010/main" val="151822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81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1D7886-70BA-4F47-8404-12ACD1332B0D}" type="slidenum">
              <a:rPr lang="it-IT" altLang="it-IT">
                <a:latin typeface="Arial" panose="020B0604020202020204" pitchFamily="34" charset="0"/>
              </a:rPr>
              <a:pPr>
                <a:spcBef>
                  <a:spcPct val="0"/>
                </a:spcBef>
              </a:pPr>
              <a:t>2</a:t>
            </a:fld>
            <a:endParaRPr lang="it-IT" altLang="it-IT">
              <a:latin typeface="Arial" panose="020B0604020202020204" pitchFamily="34" charset="0"/>
            </a:endParaRPr>
          </a:p>
        </p:txBody>
      </p:sp>
    </p:spTree>
    <p:extLst>
      <p:ext uri="{BB962C8B-B14F-4D97-AF65-F5344CB8AC3E}">
        <p14:creationId xmlns:p14="http://schemas.microsoft.com/office/powerpoint/2010/main" val="124389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245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0E6217-9190-49E5-9B5E-926E77EE8775}" type="slidenum">
              <a:rPr lang="it-IT"/>
              <a:pPr/>
              <a:t>17</a:t>
            </a:fld>
            <a:endParaRPr lang="it-IT"/>
          </a:p>
        </p:txBody>
      </p:sp>
    </p:spTree>
    <p:extLst>
      <p:ext uri="{BB962C8B-B14F-4D97-AF65-F5344CB8AC3E}">
        <p14:creationId xmlns:p14="http://schemas.microsoft.com/office/powerpoint/2010/main" val="209681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245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0E6217-9190-49E5-9B5E-926E77EE8775}" type="slidenum">
              <a:rPr lang="it-IT"/>
              <a:pPr/>
              <a:t>18</a:t>
            </a:fld>
            <a:endParaRPr lang="it-IT"/>
          </a:p>
        </p:txBody>
      </p:sp>
    </p:spTree>
    <p:extLst>
      <p:ext uri="{BB962C8B-B14F-4D97-AF65-F5344CB8AC3E}">
        <p14:creationId xmlns:p14="http://schemas.microsoft.com/office/powerpoint/2010/main" val="103132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245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0E6217-9190-49E5-9B5E-926E77EE8775}" type="slidenum">
              <a:rPr lang="it-IT"/>
              <a:pPr/>
              <a:t>19</a:t>
            </a:fld>
            <a:endParaRPr lang="it-IT"/>
          </a:p>
        </p:txBody>
      </p:sp>
    </p:spTree>
    <p:extLst>
      <p:ext uri="{BB962C8B-B14F-4D97-AF65-F5344CB8AC3E}">
        <p14:creationId xmlns:p14="http://schemas.microsoft.com/office/powerpoint/2010/main" val="250470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462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a:ea typeface="ＭＳ Ｐゴシック" pitchFamily="34" charset="-128"/>
            </a:endParaRPr>
          </a:p>
        </p:txBody>
      </p:sp>
      <p:sp>
        <p:nvSpPr>
          <p:cNvPr id="154628" name="Segnaposto numero diapositiva 3"/>
          <p:cNvSpPr>
            <a:spLocks noGrp="1"/>
          </p:cNvSpPr>
          <p:nvPr>
            <p:ph type="sldNum" sz="quarter" idx="5"/>
          </p:nvPr>
        </p:nvSpPr>
        <p:spPr bwMode="auto">
          <a:noFill/>
          <a:ln>
            <a:miter lim="800000"/>
            <a:headEnd/>
            <a:tailEnd/>
          </a:ln>
        </p:spPr>
        <p:txBody>
          <a:bodyPr/>
          <a:lstStyle/>
          <a:p>
            <a:fld id="{9E19D0AF-457B-4B1D-A064-635C5D41C800}" type="slidenum">
              <a:rPr lang="it-IT" altLang="it-IT" smtClean="0">
                <a:ea typeface="ＭＳ Ｐゴシック" pitchFamily="34" charset="-128"/>
              </a:rPr>
              <a:pPr/>
              <a:t>20</a:t>
            </a:fld>
            <a:endParaRPr lang="it-IT" altLang="it-IT">
              <a:ea typeface="ＭＳ Ｐゴシック" pitchFamily="34" charset="-128"/>
            </a:endParaRPr>
          </a:p>
        </p:txBody>
      </p:sp>
    </p:spTree>
    <p:extLst>
      <p:ext uri="{BB962C8B-B14F-4D97-AF65-F5344CB8AC3E}">
        <p14:creationId xmlns:p14="http://schemas.microsoft.com/office/powerpoint/2010/main" val="427496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184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315038-8D1C-470B-A58E-77606A190EEC}" type="slidenum">
              <a:rPr lang="it-IT"/>
              <a:pPr/>
              <a:t>21</a:t>
            </a:fld>
            <a:endParaRPr lang="it-IT"/>
          </a:p>
        </p:txBody>
      </p:sp>
    </p:spTree>
    <p:extLst>
      <p:ext uri="{BB962C8B-B14F-4D97-AF65-F5344CB8AC3E}">
        <p14:creationId xmlns:p14="http://schemas.microsoft.com/office/powerpoint/2010/main" val="350861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altLang="it-IT"/>
          </a:p>
        </p:txBody>
      </p:sp>
      <p:sp>
        <p:nvSpPr>
          <p:cNvPr id="77828" name="Segnaposto numero diapositiva 3"/>
          <p:cNvSpPr>
            <a:spLocks noGrp="1"/>
          </p:cNvSpPr>
          <p:nvPr>
            <p:ph type="sldNum" sz="quarter" idx="5"/>
          </p:nvPr>
        </p:nvSpPr>
        <p:spPr>
          <a:noFill/>
        </p:spPr>
        <p:txBody>
          <a:bodyPr/>
          <a:lstStyle/>
          <a:p>
            <a:fld id="{5138543C-D533-4E0B-9520-564326659DBF}" type="slidenum">
              <a:rPr lang="it-IT" altLang="it-IT"/>
              <a:pPr/>
              <a:t>22</a:t>
            </a:fld>
            <a:endParaRPr lang="it-IT" altLang="it-IT"/>
          </a:p>
        </p:txBody>
      </p:sp>
    </p:spTree>
    <p:extLst>
      <p:ext uri="{BB962C8B-B14F-4D97-AF65-F5344CB8AC3E}">
        <p14:creationId xmlns:p14="http://schemas.microsoft.com/office/powerpoint/2010/main" val="40543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a:ln/>
        </p:spPr>
      </p:sp>
      <p:sp>
        <p:nvSpPr>
          <p:cNvPr id="78851" name="Segnaposto note 2"/>
          <p:cNvSpPr>
            <a:spLocks noGrp="1"/>
          </p:cNvSpPr>
          <p:nvPr>
            <p:ph type="body" idx="1"/>
          </p:nvPr>
        </p:nvSpPr>
        <p:spPr>
          <a:noFill/>
          <a:ln/>
        </p:spPr>
        <p:txBody>
          <a:bodyPr/>
          <a:lstStyle/>
          <a:p>
            <a:endParaRPr lang="it-IT" altLang="it-IT"/>
          </a:p>
        </p:txBody>
      </p:sp>
      <p:sp>
        <p:nvSpPr>
          <p:cNvPr id="78852" name="Segnaposto numero diapositiva 3"/>
          <p:cNvSpPr>
            <a:spLocks noGrp="1"/>
          </p:cNvSpPr>
          <p:nvPr>
            <p:ph type="sldNum" sz="quarter" idx="5"/>
          </p:nvPr>
        </p:nvSpPr>
        <p:spPr>
          <a:noFill/>
        </p:spPr>
        <p:txBody>
          <a:bodyPr/>
          <a:lstStyle/>
          <a:p>
            <a:fld id="{09A9DE3C-BB91-4CDF-9FC4-463E43B51AE6}" type="slidenum">
              <a:rPr lang="it-IT" altLang="it-IT"/>
              <a:pPr/>
              <a:t>23</a:t>
            </a:fld>
            <a:endParaRPr lang="it-IT" altLang="it-IT"/>
          </a:p>
        </p:txBody>
      </p:sp>
    </p:spTree>
    <p:extLst>
      <p:ext uri="{BB962C8B-B14F-4D97-AF65-F5344CB8AC3E}">
        <p14:creationId xmlns:p14="http://schemas.microsoft.com/office/powerpoint/2010/main" val="301799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a:ln/>
        </p:spPr>
      </p:sp>
      <p:sp>
        <p:nvSpPr>
          <p:cNvPr id="79875" name="Segnaposto note 2"/>
          <p:cNvSpPr>
            <a:spLocks noGrp="1"/>
          </p:cNvSpPr>
          <p:nvPr>
            <p:ph type="body" idx="1"/>
          </p:nvPr>
        </p:nvSpPr>
        <p:spPr>
          <a:noFill/>
          <a:ln/>
        </p:spPr>
        <p:txBody>
          <a:bodyPr/>
          <a:lstStyle/>
          <a:p>
            <a:endParaRPr lang="it-IT" altLang="it-IT"/>
          </a:p>
        </p:txBody>
      </p:sp>
      <p:sp>
        <p:nvSpPr>
          <p:cNvPr id="79876" name="Segnaposto numero diapositiva 3"/>
          <p:cNvSpPr>
            <a:spLocks noGrp="1"/>
          </p:cNvSpPr>
          <p:nvPr>
            <p:ph type="sldNum" sz="quarter" idx="5"/>
          </p:nvPr>
        </p:nvSpPr>
        <p:spPr>
          <a:noFill/>
        </p:spPr>
        <p:txBody>
          <a:bodyPr/>
          <a:lstStyle/>
          <a:p>
            <a:fld id="{A65E26E0-8773-4B03-8BA8-DEF1E5FFA07E}" type="slidenum">
              <a:rPr lang="it-IT" altLang="it-IT"/>
              <a:pPr/>
              <a:t>24</a:t>
            </a:fld>
            <a:endParaRPr lang="it-IT" altLang="it-IT"/>
          </a:p>
        </p:txBody>
      </p:sp>
    </p:spTree>
    <p:extLst>
      <p:ext uri="{BB962C8B-B14F-4D97-AF65-F5344CB8AC3E}">
        <p14:creationId xmlns:p14="http://schemas.microsoft.com/office/powerpoint/2010/main" val="3626597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a:ln/>
        </p:spPr>
      </p:sp>
      <p:sp>
        <p:nvSpPr>
          <p:cNvPr id="80899" name="Segnaposto note 2"/>
          <p:cNvSpPr>
            <a:spLocks noGrp="1"/>
          </p:cNvSpPr>
          <p:nvPr>
            <p:ph type="body" idx="1"/>
          </p:nvPr>
        </p:nvSpPr>
        <p:spPr>
          <a:noFill/>
          <a:ln/>
        </p:spPr>
        <p:txBody>
          <a:bodyPr/>
          <a:lstStyle/>
          <a:p>
            <a:endParaRPr lang="it-IT" altLang="it-IT"/>
          </a:p>
        </p:txBody>
      </p:sp>
      <p:sp>
        <p:nvSpPr>
          <p:cNvPr id="80900" name="Segnaposto numero diapositiva 3"/>
          <p:cNvSpPr>
            <a:spLocks noGrp="1"/>
          </p:cNvSpPr>
          <p:nvPr>
            <p:ph type="sldNum" sz="quarter" idx="5"/>
          </p:nvPr>
        </p:nvSpPr>
        <p:spPr>
          <a:noFill/>
        </p:spPr>
        <p:txBody>
          <a:bodyPr/>
          <a:lstStyle/>
          <a:p>
            <a:fld id="{C83A209A-FBDA-4718-80F6-6A7289BD8614}" type="slidenum">
              <a:rPr lang="it-IT" altLang="it-IT"/>
              <a:pPr/>
              <a:t>25</a:t>
            </a:fld>
            <a:endParaRPr lang="it-IT" altLang="it-IT"/>
          </a:p>
        </p:txBody>
      </p:sp>
    </p:spTree>
    <p:extLst>
      <p:ext uri="{BB962C8B-B14F-4D97-AF65-F5344CB8AC3E}">
        <p14:creationId xmlns:p14="http://schemas.microsoft.com/office/powerpoint/2010/main" val="165380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46325CE-0D3F-4D25-900B-54B3F36AFAA4}" type="slidenum">
              <a:rPr lang="it-IT" smtClean="0"/>
              <a:pPr/>
              <a:t>26</a:t>
            </a:fld>
            <a:endParaRPr lang="it-IT"/>
          </a:p>
        </p:txBody>
      </p:sp>
      <p:sp>
        <p:nvSpPr>
          <p:cNvPr id="5" name="Segnaposto intestazione 4"/>
          <p:cNvSpPr>
            <a:spLocks noGrp="1"/>
          </p:cNvSpPr>
          <p:nvPr>
            <p:ph type="hdr" sz="quarter" idx="11"/>
          </p:nvPr>
        </p:nvSpPr>
        <p:spPr/>
        <p:txBody>
          <a:bodyPr/>
          <a:lstStyle/>
          <a:p>
            <a:r>
              <a:rPr lang="it-IT"/>
              <a:t>Matera, 27 febbraio 2018</a:t>
            </a:r>
          </a:p>
        </p:txBody>
      </p:sp>
    </p:spTree>
    <p:extLst>
      <p:ext uri="{BB962C8B-B14F-4D97-AF65-F5344CB8AC3E}">
        <p14:creationId xmlns:p14="http://schemas.microsoft.com/office/powerpoint/2010/main" val="151977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a:ln/>
        </p:spPr>
      </p:sp>
      <p:sp>
        <p:nvSpPr>
          <p:cNvPr id="942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942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91D67F-048D-4155-B479-6573D8AE8D08}" type="slidenum">
              <a:rPr lang="it-IT" altLang="it-IT"/>
              <a:pPr eaLnBrk="1" hangingPunct="1"/>
              <a:t>3</a:t>
            </a:fld>
            <a:endParaRPr lang="it-IT" altLang="it-IT"/>
          </a:p>
        </p:txBody>
      </p:sp>
    </p:spTree>
    <p:extLst>
      <p:ext uri="{BB962C8B-B14F-4D97-AF65-F5344CB8AC3E}">
        <p14:creationId xmlns:p14="http://schemas.microsoft.com/office/powerpoint/2010/main" val="277738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46325CE-0D3F-4D25-900B-54B3F36AFAA4}" type="slidenum">
              <a:rPr lang="it-IT" smtClean="0"/>
              <a:pPr/>
              <a:t>29</a:t>
            </a:fld>
            <a:endParaRPr lang="it-IT"/>
          </a:p>
        </p:txBody>
      </p:sp>
    </p:spTree>
    <p:extLst>
      <p:ext uri="{BB962C8B-B14F-4D97-AF65-F5344CB8AC3E}">
        <p14:creationId xmlns:p14="http://schemas.microsoft.com/office/powerpoint/2010/main" val="3260206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6144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F498A10-9B01-4706-8A2F-7373357ED095}" type="slidenum">
              <a:rPr lang="it-IT" sz="1200"/>
              <a:pPr algn="r"/>
              <a:t>30</a:t>
            </a:fld>
            <a:endParaRPr lang="it-IT" sz="1200"/>
          </a:p>
        </p:txBody>
      </p:sp>
    </p:spTree>
    <p:extLst>
      <p:ext uri="{BB962C8B-B14F-4D97-AF65-F5344CB8AC3E}">
        <p14:creationId xmlns:p14="http://schemas.microsoft.com/office/powerpoint/2010/main" val="641480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FE1B0B-E084-4B03-820A-ACEFD79C0194}" type="slidenum">
              <a:rPr lang="it-IT" smtClean="0"/>
              <a:pPr/>
              <a:t>31</a:t>
            </a:fld>
            <a:endParaRPr lang="it-IT"/>
          </a:p>
        </p:txBody>
      </p:sp>
    </p:spTree>
    <p:extLst>
      <p:ext uri="{BB962C8B-B14F-4D97-AF65-F5344CB8AC3E}">
        <p14:creationId xmlns:p14="http://schemas.microsoft.com/office/powerpoint/2010/main" val="122473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FE1B0B-E084-4B03-820A-ACEFD79C0194}" type="slidenum">
              <a:rPr lang="it-IT" smtClean="0"/>
              <a:pPr/>
              <a:t>32</a:t>
            </a:fld>
            <a:endParaRPr lang="it-IT"/>
          </a:p>
        </p:txBody>
      </p:sp>
    </p:spTree>
    <p:extLst>
      <p:ext uri="{BB962C8B-B14F-4D97-AF65-F5344CB8AC3E}">
        <p14:creationId xmlns:p14="http://schemas.microsoft.com/office/powerpoint/2010/main" val="1706069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FE1B0B-E084-4B03-820A-ACEFD79C0194}" type="slidenum">
              <a:rPr lang="it-IT" smtClean="0"/>
              <a:pPr/>
              <a:t>33</a:t>
            </a:fld>
            <a:endParaRPr lang="it-IT"/>
          </a:p>
        </p:txBody>
      </p:sp>
    </p:spTree>
    <p:extLst>
      <p:ext uri="{BB962C8B-B14F-4D97-AF65-F5344CB8AC3E}">
        <p14:creationId xmlns:p14="http://schemas.microsoft.com/office/powerpoint/2010/main" val="889284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FE1B0B-E084-4B03-820A-ACEFD79C0194}" type="slidenum">
              <a:rPr lang="it-IT" smtClean="0"/>
              <a:pPr/>
              <a:t>34</a:t>
            </a:fld>
            <a:endParaRPr lang="it-IT"/>
          </a:p>
        </p:txBody>
      </p:sp>
    </p:spTree>
    <p:extLst>
      <p:ext uri="{BB962C8B-B14F-4D97-AF65-F5344CB8AC3E}">
        <p14:creationId xmlns:p14="http://schemas.microsoft.com/office/powerpoint/2010/main" val="1326592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FE1B0B-E084-4B03-820A-ACEFD79C0194}" type="slidenum">
              <a:rPr lang="it-IT" smtClean="0"/>
              <a:pPr/>
              <a:t>35</a:t>
            </a:fld>
            <a:endParaRPr lang="it-IT"/>
          </a:p>
        </p:txBody>
      </p:sp>
    </p:spTree>
    <p:extLst>
      <p:ext uri="{BB962C8B-B14F-4D97-AF65-F5344CB8AC3E}">
        <p14:creationId xmlns:p14="http://schemas.microsoft.com/office/powerpoint/2010/main" val="885526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1333F-F8C9-42A7-97BC-61E880D68759}" type="slidenum">
              <a:rPr lang="it-IT" altLang="it-IT">
                <a:latin typeface="Arial" panose="020B0604020202020204" pitchFamily="34" charset="0"/>
              </a:rPr>
              <a:pPr>
                <a:spcBef>
                  <a:spcPct val="0"/>
                </a:spcBef>
              </a:pPr>
              <a:t>39</a:t>
            </a:fld>
            <a:endParaRPr lang="it-IT" altLang="it-IT">
              <a:latin typeface="Arial" panose="020B0604020202020204" pitchFamily="34" charset="0"/>
            </a:endParaRPr>
          </a:p>
        </p:txBody>
      </p:sp>
    </p:spTree>
    <p:extLst>
      <p:ext uri="{BB962C8B-B14F-4D97-AF65-F5344CB8AC3E}">
        <p14:creationId xmlns:p14="http://schemas.microsoft.com/office/powerpoint/2010/main" val="401932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256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2580C5-BD1A-4093-BB49-63066013CD43}" type="slidenum">
              <a:rPr lang="it-IT" altLang="it-IT">
                <a:latin typeface="Arial" panose="020B0604020202020204" pitchFamily="34" charset="0"/>
              </a:rPr>
              <a:pPr>
                <a:spcBef>
                  <a:spcPct val="0"/>
                </a:spcBef>
              </a:pPr>
              <a:t>40</a:t>
            </a:fld>
            <a:endParaRPr lang="it-IT" altLang="it-IT">
              <a:latin typeface="Arial" panose="020B0604020202020204" pitchFamily="34" charset="0"/>
            </a:endParaRPr>
          </a:p>
        </p:txBody>
      </p:sp>
    </p:spTree>
    <p:extLst>
      <p:ext uri="{BB962C8B-B14F-4D97-AF65-F5344CB8AC3E}">
        <p14:creationId xmlns:p14="http://schemas.microsoft.com/office/powerpoint/2010/main" val="1439429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27652" name="Segnaposto intestazion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it-IT" altLang="it-IT">
                <a:latin typeface="Arial" panose="020B0604020202020204" pitchFamily="34" charset="0"/>
                <a:cs typeface="Arial" panose="020B0604020202020204" pitchFamily="34" charset="0"/>
              </a:rPr>
              <a:t>Matera, 27 febbraio 2018</a:t>
            </a:r>
          </a:p>
        </p:txBody>
      </p:sp>
      <p:sp>
        <p:nvSpPr>
          <p:cNvPr id="27653" name="Segnaposto numero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C17311-1867-4185-91C7-ACCC47D71296}" type="slidenum">
              <a:rPr lang="it-IT" altLang="it-IT">
                <a:latin typeface="Arial" panose="020B0604020202020204" pitchFamily="34" charset="0"/>
              </a:rPr>
              <a:pPr>
                <a:spcBef>
                  <a:spcPct val="0"/>
                </a:spcBef>
              </a:pPr>
              <a:t>41</a:t>
            </a:fld>
            <a:endParaRPr lang="it-IT" altLang="it-IT">
              <a:latin typeface="Arial" panose="020B0604020202020204" pitchFamily="34" charset="0"/>
            </a:endParaRPr>
          </a:p>
        </p:txBody>
      </p:sp>
    </p:spTree>
    <p:extLst>
      <p:ext uri="{BB962C8B-B14F-4D97-AF65-F5344CB8AC3E}">
        <p14:creationId xmlns:p14="http://schemas.microsoft.com/office/powerpoint/2010/main" val="37561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a:ln/>
        </p:spPr>
      </p:sp>
      <p:sp>
        <p:nvSpPr>
          <p:cNvPr id="9113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9114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69E3AC-014E-410F-B02A-1B389648CFE3}" type="slidenum">
              <a:rPr lang="it-IT" altLang="it-IT"/>
              <a:pPr eaLnBrk="1" hangingPunct="1"/>
              <a:t>4</a:t>
            </a:fld>
            <a:endParaRPr lang="it-IT" altLang="it-IT"/>
          </a:p>
        </p:txBody>
      </p:sp>
    </p:spTree>
    <p:extLst>
      <p:ext uri="{BB962C8B-B14F-4D97-AF65-F5344CB8AC3E}">
        <p14:creationId xmlns:p14="http://schemas.microsoft.com/office/powerpoint/2010/main" val="1165559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3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931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7A9931-A69E-43AA-9D1A-1F7DC6B95AE6}" type="slidenum">
              <a:rPr lang="it-IT" altLang="it-IT"/>
              <a:pPr eaLnBrk="1" hangingPunct="1"/>
              <a:t>5</a:t>
            </a:fld>
            <a:endParaRPr lang="it-IT" altLang="it-IT"/>
          </a:p>
        </p:txBody>
      </p:sp>
    </p:spTree>
    <p:extLst>
      <p:ext uri="{BB962C8B-B14F-4D97-AF65-F5344CB8AC3E}">
        <p14:creationId xmlns:p14="http://schemas.microsoft.com/office/powerpoint/2010/main" val="260878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C9BE2CD-D068-4851-8A5B-357C632997CD}" type="slidenum">
              <a:rPr lang="it-IT" smtClean="0"/>
              <a:pPr/>
              <a:t>6</a:t>
            </a:fld>
            <a:endParaRPr lang="it-IT"/>
          </a:p>
        </p:txBody>
      </p:sp>
    </p:spTree>
    <p:extLst>
      <p:ext uri="{BB962C8B-B14F-4D97-AF65-F5344CB8AC3E}">
        <p14:creationId xmlns:p14="http://schemas.microsoft.com/office/powerpoint/2010/main" val="385462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148"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59BFEB4-C52E-40B4-87A6-37623AF2423F}" type="slidenum">
              <a:rPr lang="it-IT" altLang="it-IT">
                <a:latin typeface="Arial" panose="020B0604020202020204" pitchFamily="34" charset="0"/>
              </a:rPr>
              <a:pPr algn="r" eaLnBrk="1" hangingPunct="1">
                <a:spcBef>
                  <a:spcPct val="0"/>
                </a:spcBef>
              </a:pPr>
              <a:t>7</a:t>
            </a:fld>
            <a:endParaRPr lang="it-IT" altLang="it-IT">
              <a:latin typeface="Arial" panose="020B0604020202020204" pitchFamily="34" charset="0"/>
            </a:endParaRPr>
          </a:p>
        </p:txBody>
      </p:sp>
    </p:spTree>
    <p:extLst>
      <p:ext uri="{BB962C8B-B14F-4D97-AF65-F5344CB8AC3E}">
        <p14:creationId xmlns:p14="http://schemas.microsoft.com/office/powerpoint/2010/main" val="320650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471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906062-7311-46F8-998C-0E12460DCFFA}" type="slidenum">
              <a:rPr lang="it-IT"/>
              <a:pPr/>
              <a:t>9</a:t>
            </a:fld>
            <a:endParaRPr lang="it-IT"/>
          </a:p>
        </p:txBody>
      </p:sp>
    </p:spTree>
    <p:extLst>
      <p:ext uri="{BB962C8B-B14F-4D97-AF65-F5344CB8AC3E}">
        <p14:creationId xmlns:p14="http://schemas.microsoft.com/office/powerpoint/2010/main" val="180076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ln/>
        </p:spPr>
      </p:sp>
      <p:sp>
        <p:nvSpPr>
          <p:cNvPr id="27651" name="Segnaposto note 2"/>
          <p:cNvSpPr>
            <a:spLocks noGrp="1"/>
          </p:cNvSpPr>
          <p:nvPr>
            <p:ph type="body" idx="1"/>
          </p:nvPr>
        </p:nvSpPr>
        <p:spPr>
          <a:noFill/>
          <a:ln/>
        </p:spPr>
        <p:txBody>
          <a:bodyPr/>
          <a:lstStyle/>
          <a:p>
            <a:endParaRPr lang="it-IT"/>
          </a:p>
        </p:txBody>
      </p:sp>
      <p:sp>
        <p:nvSpPr>
          <p:cNvPr id="27652" name="Segnaposto numero diapositiva 3"/>
          <p:cNvSpPr>
            <a:spLocks noGrp="1"/>
          </p:cNvSpPr>
          <p:nvPr>
            <p:ph type="sldNum" sz="quarter" idx="5"/>
          </p:nvPr>
        </p:nvSpPr>
        <p:spPr>
          <a:noFill/>
        </p:spPr>
        <p:txBody>
          <a:bodyPr/>
          <a:lstStyle/>
          <a:p>
            <a:fld id="{DCC5C1ED-B2AB-4A00-B794-3ABA05710B32}" type="slidenum">
              <a:rPr lang="it-IT"/>
              <a:pPr/>
              <a:t>14</a:t>
            </a:fld>
            <a:endParaRPr lang="it-IT"/>
          </a:p>
        </p:txBody>
      </p:sp>
    </p:spTree>
    <p:extLst>
      <p:ext uri="{BB962C8B-B14F-4D97-AF65-F5344CB8AC3E}">
        <p14:creationId xmlns:p14="http://schemas.microsoft.com/office/powerpoint/2010/main" val="12988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8BDED4-78B7-4CB0-BB90-9D81FDBCC02D}" type="slidenum">
              <a:rPr lang="it-IT" altLang="it-IT">
                <a:latin typeface="Arial" panose="020B0604020202020204" pitchFamily="34" charset="0"/>
              </a:rPr>
              <a:pPr>
                <a:spcBef>
                  <a:spcPct val="0"/>
                </a:spcBef>
              </a:pPr>
              <a:t>16</a:t>
            </a:fld>
            <a:endParaRPr lang="it-IT" altLang="it-IT">
              <a:latin typeface="Arial" panose="020B0604020202020204" pitchFamily="34" charset="0"/>
            </a:endParaRPr>
          </a:p>
        </p:txBody>
      </p:sp>
    </p:spTree>
    <p:extLst>
      <p:ext uri="{BB962C8B-B14F-4D97-AF65-F5344CB8AC3E}">
        <p14:creationId xmlns:p14="http://schemas.microsoft.com/office/powerpoint/2010/main" val="3247219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11/9/2025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6957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322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10009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564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11/9/2025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0569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56014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0950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8566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11/9/2025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0137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0710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11/9/2025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9379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3962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783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5260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2143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4034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176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11/9/2025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86832292"/>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leonorariva.com/" TargetMode="External"/><Relationship Id="rId2" Type="http://schemas.openxmlformats.org/officeDocument/2006/relationships/hyperlink" Target="mailto:eleonora.riva75@gmail.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24.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it.wikipedia.org/w/index.php?title=L'estrema_solitudine&amp;action=edit&amp;redlink=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leonorariva.com/" TargetMode="External"/><Relationship Id="rId2" Type="http://schemas.openxmlformats.org/officeDocument/2006/relationships/hyperlink" Target="mailto:eleonora.riva75@gmail.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google.com/url?sa=i&amp;rct=j&amp;q=&amp;esrc=s&amp;frm=1&amp;source=images&amp;cd=&amp;cad=rja&amp;uact=8&amp;ved=0CAcQjRw&amp;url=http://americanresidentialwarranty.com/typical-home-warranty-cover/&amp;ei=qvBzVbzKDomwUeGpgKgF&amp;bvm=bv.95039771,d.d24&amp;psig=AFQjCNFWt7aJlrcE1jYbby2PloTPrerEUg&amp;ust=1433747977255065" TargetMode="External"/><Relationship Id="rId7" Type="http://schemas.openxmlformats.org/officeDocument/2006/relationships/hyperlink" Target="http://www.google.com/imgres?imgurl=http://www.mongolia-travel-guide.com/image-files/mn-mongolian-nomads-ger-and-camel.jpg&amp;imgrefurl=http://www.mongolia-travel-guide.com/mongolian-nomads.html&amp;h=250&amp;w=532&amp;tbnid=KG6_NBDtU8rVfM:&amp;zoom=1&amp;docid=it6Q_a78m_8uIM&amp;ei=GfFzVez7B4XoUtWngJAL&amp;tbm=isch&amp;ved=0CFgQMyg0MDQ"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google.com/url?sa=i&amp;rct=j&amp;q=&amp;esrc=s&amp;frm=1&amp;source=images&amp;cd=&amp;cad=rja&amp;uact=8&amp;ved=0CAcQjRw&amp;url=http://commons.wikimedia.org/wiki/File:Home_construction,Tamil_Nadu78.jpg&amp;ei=5vBzVc3uFcb7Uv3ZgKgB&amp;bvm=bv.95039771,d.d24&amp;psig=AFQjCNEPA2QxEUWNI5EDbMbAxbJiESFtKg&amp;ust=1433748041614605"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734931"/>
            <a:ext cx="8379911" cy="2310976"/>
          </a:xfrm>
        </p:spPr>
        <p:txBody>
          <a:bodyPr>
            <a:noAutofit/>
          </a:bodyPr>
          <a:lstStyle/>
          <a:p>
            <a:pPr algn="ctr">
              <a:lnSpc>
                <a:spcPct val="100000"/>
              </a:lnSpc>
            </a:pPr>
            <a:r>
              <a:rPr lang="it-IT" sz="4000" b="1" dirty="0">
                <a:solidFill>
                  <a:schemeClr val="accent3"/>
                </a:solidFill>
              </a:rPr>
              <a:t>Principi di psicoterapia transculturale</a:t>
            </a:r>
          </a:p>
        </p:txBody>
      </p:sp>
      <p:sp>
        <p:nvSpPr>
          <p:cNvPr id="3" name="Sottotitolo 2"/>
          <p:cNvSpPr>
            <a:spLocks noGrp="1"/>
          </p:cNvSpPr>
          <p:nvPr>
            <p:ph type="subTitle" idx="1"/>
          </p:nvPr>
        </p:nvSpPr>
        <p:spPr>
          <a:xfrm>
            <a:off x="626532" y="5201361"/>
            <a:ext cx="11035199" cy="1562693"/>
          </a:xfrm>
        </p:spPr>
        <p:txBody>
          <a:bodyPr>
            <a:normAutofit lnSpcReduction="10000"/>
          </a:bodyPr>
          <a:lstStyle/>
          <a:p>
            <a:pPr algn="just"/>
            <a:r>
              <a:rPr lang="it-IT" dirty="0"/>
              <a:t>Dr. Eleonora Riva, </a:t>
            </a:r>
            <a:r>
              <a:rPr lang="it-IT" dirty="0" err="1"/>
              <a:t>PhD</a:t>
            </a:r>
            <a:r>
              <a:rPr lang="it-IT" dirty="0"/>
              <a:t>			</a:t>
            </a:r>
          </a:p>
          <a:p>
            <a:pPr algn="just"/>
            <a:r>
              <a:rPr lang="it-IT" dirty="0">
                <a:hlinkClick r:id="rId2"/>
              </a:rPr>
              <a:t>eleonora.riva75@gmail.com</a:t>
            </a:r>
            <a:r>
              <a:rPr lang="it-IT" dirty="0"/>
              <a:t>		</a:t>
            </a:r>
          </a:p>
          <a:p>
            <a:pPr algn="just"/>
            <a:r>
              <a:rPr lang="it-IT" dirty="0">
                <a:hlinkClick r:id="rId3"/>
              </a:rPr>
              <a:t>www.eleonorariva.com</a:t>
            </a:r>
            <a:r>
              <a:rPr lang="it-IT" dirty="0"/>
              <a:t>		</a:t>
            </a:r>
          </a:p>
          <a:p>
            <a:pPr algn="just"/>
            <a:r>
              <a:rPr lang="it-IT" dirty="0" err="1"/>
              <a:t>Asst</a:t>
            </a:r>
            <a:r>
              <a:rPr lang="it-IT" dirty="0"/>
              <a:t> </a:t>
            </a:r>
            <a:r>
              <a:rPr lang="it-IT" dirty="0" err="1"/>
              <a:t>Valleolona</a:t>
            </a:r>
            <a:endParaRPr lang="it-IT" dirty="0"/>
          </a:p>
          <a:p>
            <a:endParaRPr lang="it-IT" dirty="0"/>
          </a:p>
        </p:txBody>
      </p:sp>
      <p:pic>
        <p:nvPicPr>
          <p:cNvPr id="6" name="Immagine 5" descr="C:\Users\eleon\Desktop\Foto per sito\Profili miei\Profili def\Ele Dalborgo - Copia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9933" y="1458000"/>
            <a:ext cx="4042067" cy="5400000"/>
          </a:xfrm>
          <a:prstGeom prst="rect">
            <a:avLst/>
          </a:prstGeom>
          <a:noFill/>
          <a:ln>
            <a:noFill/>
          </a:ln>
        </p:spPr>
      </p:pic>
    </p:spTree>
    <p:extLst>
      <p:ext uri="{BB962C8B-B14F-4D97-AF65-F5344CB8AC3E}">
        <p14:creationId xmlns:p14="http://schemas.microsoft.com/office/powerpoint/2010/main" val="47998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145" y="764373"/>
            <a:ext cx="10955055" cy="1293028"/>
          </a:xfrm>
        </p:spPr>
        <p:txBody>
          <a:bodyPr/>
          <a:lstStyle/>
          <a:p>
            <a:r>
              <a:rPr lang="it-IT" dirty="0"/>
              <a:t>BIAS NELLA COMUNICAZIONE CULTURALE</a:t>
            </a:r>
          </a:p>
        </p:txBody>
      </p:sp>
      <p:sp>
        <p:nvSpPr>
          <p:cNvPr id="3" name="Segnaposto contenuto 2"/>
          <p:cNvSpPr>
            <a:spLocks noGrp="1"/>
          </p:cNvSpPr>
          <p:nvPr>
            <p:ph idx="1"/>
          </p:nvPr>
        </p:nvSpPr>
        <p:spPr/>
        <p:txBody>
          <a:bodyPr/>
          <a:lstStyle/>
          <a:p>
            <a:r>
              <a:rPr lang="it-IT" dirty="0"/>
              <a:t>Differente costrutto semantico</a:t>
            </a:r>
          </a:p>
          <a:p>
            <a:r>
              <a:rPr lang="it-IT" dirty="0"/>
              <a:t>Differenza ruoli/intenzioni</a:t>
            </a:r>
          </a:p>
          <a:p>
            <a:r>
              <a:rPr lang="it-IT" dirty="0"/>
              <a:t>Incompleta traducibilità del costrutto</a:t>
            </a:r>
          </a:p>
          <a:p>
            <a:r>
              <a:rPr lang="it-IT" dirty="0"/>
              <a:t>Mancanza di pertinenza – non condivisione del significato</a:t>
            </a:r>
          </a:p>
          <a:p>
            <a:r>
              <a:rPr lang="it-IT" dirty="0"/>
              <a:t>Non adeguatezza della CNV</a:t>
            </a:r>
          </a:p>
          <a:p>
            <a:pPr marL="0" indent="0">
              <a:buNone/>
            </a:pPr>
            <a:endParaRPr lang="it-IT" dirty="0"/>
          </a:p>
        </p:txBody>
      </p:sp>
      <p:sp>
        <p:nvSpPr>
          <p:cNvPr id="4" name="AutoShape 2" descr="Risultato immagini per comunicazione intercultur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Risultato immagini per comunicazione intercultur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4361351"/>
            <a:ext cx="4387396" cy="22927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o immagini per comunicazione intercultur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969" y="4108904"/>
            <a:ext cx="5090432" cy="254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01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7633" y="150597"/>
            <a:ext cx="8610600" cy="1293028"/>
          </a:xfrm>
        </p:spPr>
        <p:txBody>
          <a:bodyPr/>
          <a:lstStyle/>
          <a:p>
            <a:r>
              <a:rPr lang="it-IT" dirty="0"/>
              <a:t>LA PRIAMIDE DEI BISOGNI UMANI</a:t>
            </a:r>
          </a:p>
        </p:txBody>
      </p:sp>
      <p:sp>
        <p:nvSpPr>
          <p:cNvPr id="3" name="Segnaposto contenuto 2"/>
          <p:cNvSpPr>
            <a:spLocks noGrp="1"/>
          </p:cNvSpPr>
          <p:nvPr>
            <p:ph idx="1"/>
          </p:nvPr>
        </p:nvSpPr>
        <p:spPr/>
        <p:txBody>
          <a:bodyPr/>
          <a:lstStyle/>
          <a:p>
            <a:endParaRPr lang="it-IT" dirty="0"/>
          </a:p>
        </p:txBody>
      </p:sp>
      <p:pic>
        <p:nvPicPr>
          <p:cNvPr id="4" name="Immagine 3"/>
          <p:cNvPicPr>
            <a:picLocks noChangeAspect="1"/>
          </p:cNvPicPr>
          <p:nvPr/>
        </p:nvPicPr>
        <p:blipFill>
          <a:blip r:embed="rId2"/>
          <a:stretch>
            <a:fillRect/>
          </a:stretch>
        </p:blipFill>
        <p:spPr>
          <a:xfrm>
            <a:off x="105907" y="1766443"/>
            <a:ext cx="9295919" cy="4880357"/>
          </a:xfrm>
          <a:prstGeom prst="rect">
            <a:avLst/>
          </a:prstGeom>
        </p:spPr>
      </p:pic>
      <p:pic>
        <p:nvPicPr>
          <p:cNvPr id="5" name="Immagine 4"/>
          <p:cNvPicPr>
            <a:picLocks noChangeAspect="1"/>
          </p:cNvPicPr>
          <p:nvPr/>
        </p:nvPicPr>
        <p:blipFill>
          <a:blip r:embed="rId3"/>
          <a:stretch>
            <a:fillRect/>
          </a:stretch>
        </p:blipFill>
        <p:spPr>
          <a:xfrm>
            <a:off x="8449892" y="1782487"/>
            <a:ext cx="3636201" cy="2424134"/>
          </a:xfrm>
          <a:prstGeom prst="rect">
            <a:avLst/>
          </a:prstGeom>
        </p:spPr>
      </p:pic>
    </p:spTree>
    <p:extLst>
      <p:ext uri="{BB962C8B-B14F-4D97-AF65-F5344CB8AC3E}">
        <p14:creationId xmlns:p14="http://schemas.microsoft.com/office/powerpoint/2010/main" val="392605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4825" y="14288"/>
            <a:ext cx="8229600" cy="1143000"/>
          </a:xfrm>
        </p:spPr>
        <p:txBody>
          <a:bodyPr/>
          <a:lstStyle/>
          <a:p>
            <a:pPr>
              <a:defRPr/>
            </a:pPr>
            <a:r>
              <a:rPr lang="it-IT" b="1" dirty="0">
                <a:solidFill>
                  <a:schemeClr val="accent6"/>
                </a:solidFill>
              </a:rPr>
              <a:t>Mondi possibili</a:t>
            </a: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458383088"/>
              </p:ext>
            </p:extLst>
          </p:nvPr>
        </p:nvGraphicFramePr>
        <p:xfrm>
          <a:off x="1524000" y="1052736"/>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05DD145-D91A-4C62-8C37-2CA09141B7E2}" type="slidenum">
              <a:rPr lang="it-IT" altLang="it-IT" sz="1400"/>
              <a:pPr>
                <a:spcBef>
                  <a:spcPct val="0"/>
                </a:spcBef>
                <a:buFontTx/>
                <a:buNone/>
              </a:pPr>
              <a:t>12</a:t>
            </a:fld>
            <a:endParaRPr lang="it-IT" altLang="it-IT" sz="1400"/>
          </a:p>
        </p:txBody>
      </p:sp>
    </p:spTree>
    <p:extLst>
      <p:ext uri="{BB962C8B-B14F-4D97-AF65-F5344CB8AC3E}">
        <p14:creationId xmlns:p14="http://schemas.microsoft.com/office/powerpoint/2010/main" val="422757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388" y="551647"/>
            <a:ext cx="8610600" cy="1293028"/>
          </a:xfrm>
        </p:spPr>
        <p:txBody>
          <a:bodyPr/>
          <a:lstStyle/>
          <a:p>
            <a:pPr algn="ctr">
              <a:defRPr/>
            </a:pPr>
            <a:r>
              <a:rPr lang="it-IT" b="1" dirty="0">
                <a:solidFill>
                  <a:schemeClr val="accent3"/>
                </a:solidFill>
              </a:rPr>
              <a:t>Violenza Strutturale</a:t>
            </a:r>
            <a:br>
              <a:rPr lang="it-IT" dirty="0"/>
            </a:br>
            <a:r>
              <a:rPr lang="it-IT" sz="2000" dirty="0"/>
              <a:t>(</a:t>
            </a:r>
            <a:r>
              <a:rPr lang="it-IT" sz="2000" dirty="0" err="1"/>
              <a:t>Farmer</a:t>
            </a:r>
            <a:r>
              <a:rPr lang="it-IT" sz="2000" dirty="0"/>
              <a:t>, 2001)</a:t>
            </a:r>
          </a:p>
        </p:txBody>
      </p:sp>
      <p:sp>
        <p:nvSpPr>
          <p:cNvPr id="7" name="Segnaposto contenuto 6"/>
          <p:cNvSpPr>
            <a:spLocks noGrp="1"/>
          </p:cNvSpPr>
          <p:nvPr>
            <p:ph idx="1"/>
          </p:nvPr>
        </p:nvSpPr>
        <p:spPr>
          <a:xfrm>
            <a:off x="1703388" y="1844675"/>
            <a:ext cx="8666162" cy="4191000"/>
          </a:xfrm>
        </p:spPr>
        <p:txBody>
          <a:bodyPr>
            <a:normAutofit fontScale="92500"/>
          </a:bodyPr>
          <a:lstStyle/>
          <a:p>
            <a:pPr algn="just">
              <a:buFont typeface="Wingdings" panose="05000000000000000000" pitchFamily="2" charset="2"/>
              <a:buNone/>
              <a:defRPr/>
            </a:pPr>
            <a:r>
              <a:rPr lang="en-US" sz="2000" dirty="0"/>
              <a:t>	Structural violence refers to systematic ways in which social structures harm or otherwise disadvantage individuals.  Structural violence is subtle, often invisible, and often has no one specific person who can (or will) be held responsible (in contrast to </a:t>
            </a:r>
            <a:r>
              <a:rPr lang="en-US" sz="2000" i="1" dirty="0"/>
              <a:t>behavioral </a:t>
            </a:r>
            <a:r>
              <a:rPr lang="en-US" sz="2000" dirty="0"/>
              <a:t>violence).</a:t>
            </a:r>
          </a:p>
          <a:p>
            <a:pPr algn="just">
              <a:buFont typeface="Wingdings" panose="05000000000000000000" pitchFamily="2" charset="2"/>
              <a:buNone/>
              <a:defRPr/>
            </a:pPr>
            <a:endParaRPr lang="en-US" sz="2000" dirty="0"/>
          </a:p>
          <a:p>
            <a:pPr algn="just">
              <a:buFont typeface="Wingdings" panose="05000000000000000000" pitchFamily="2" charset="2"/>
              <a:buNone/>
              <a:defRPr/>
            </a:pPr>
            <a:r>
              <a:rPr lang="en-US" sz="2000" dirty="0"/>
              <a:t>	 “Structural violence is one way of describing social arrangements that put individuals and populations in harm’s way… The arrangements are structural because they are embedded in the political and economic organization of our social world; they are violent because they cause injury to people … neither culture nor pure individual will is at fault; rather, historically given (and often economically driven) processes and forces conspire to constrain individual agency. Structural violence is visited upon all those whose social status denies them access to the fruits of scientific and social progress.”</a:t>
            </a:r>
            <a:endParaRPr lang="it-IT" sz="2000" dirty="0"/>
          </a:p>
        </p:txBody>
      </p:sp>
      <p:sp>
        <p:nvSpPr>
          <p:cNvPr id="5" name="Segnaposto piè di pagina 4"/>
          <p:cNvSpPr>
            <a:spLocks noGrp="1"/>
          </p:cNvSpPr>
          <p:nvPr>
            <p:ph type="ftr" sz="quarter" idx="11"/>
          </p:nvPr>
        </p:nvSpPr>
        <p:spPr/>
        <p:txBody>
          <a:bodyPr/>
          <a:lstStyle/>
          <a:p>
            <a:pPr>
              <a:defRPr/>
            </a:pPr>
            <a:r>
              <a:rPr lang="it-IT"/>
              <a:t>Dr. Eleonora Riva - Università degli studi di Milano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296B23-CF8F-48DE-9979-AA43D9CDD40E}" type="slidenum">
              <a:rPr lang="it-IT" altLang="it-IT"/>
              <a:pPr eaLnBrk="1" hangingPunct="1"/>
              <a:t>13</a:t>
            </a:fld>
            <a:endParaRPr lang="it-IT" altLang="it-IT"/>
          </a:p>
        </p:txBody>
      </p:sp>
    </p:spTree>
    <p:extLst>
      <p:ext uri="{BB962C8B-B14F-4D97-AF65-F5344CB8AC3E}">
        <p14:creationId xmlns:p14="http://schemas.microsoft.com/office/powerpoint/2010/main" val="13844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2959100" y="115888"/>
            <a:ext cx="7499350" cy="1143000"/>
          </a:xfrm>
        </p:spPr>
        <p:txBody>
          <a:bodyPr>
            <a:normAutofit fontScale="90000"/>
          </a:bodyPr>
          <a:lstStyle/>
          <a:p>
            <a:pPr algn="ctr">
              <a:defRPr/>
            </a:pPr>
            <a:r>
              <a:rPr lang="it-IT" dirty="0">
                <a:latin typeface="Monotype Corsiva" pitchFamily="66" charset="0"/>
              </a:rPr>
              <a:t>VIOLENZA STRUTTURALE</a:t>
            </a:r>
            <a:br>
              <a:rPr lang="it-IT" dirty="0">
                <a:latin typeface="Monotype Corsiva" pitchFamily="66" charset="0"/>
              </a:rPr>
            </a:br>
            <a:r>
              <a:rPr lang="it-IT" dirty="0">
                <a:latin typeface="Monotype Corsiva" pitchFamily="66" charset="0"/>
              </a:rPr>
              <a:t>(</a:t>
            </a:r>
            <a:r>
              <a:rPr lang="it-IT" dirty="0" err="1">
                <a:latin typeface="Monotype Corsiva" pitchFamily="66" charset="0"/>
              </a:rPr>
              <a:t>Farmer</a:t>
            </a:r>
            <a:r>
              <a:rPr lang="it-IT" dirty="0">
                <a:latin typeface="Monotype Corsiva" pitchFamily="66" charset="0"/>
              </a:rPr>
              <a:t> – Quaranta, 2006)</a:t>
            </a:r>
          </a:p>
        </p:txBody>
      </p:sp>
      <p:sp>
        <p:nvSpPr>
          <p:cNvPr id="25603" name="Segnaposto contenuto 2"/>
          <p:cNvSpPr>
            <a:spLocks noGrp="1"/>
          </p:cNvSpPr>
          <p:nvPr>
            <p:ph sz="quarter" idx="1"/>
          </p:nvPr>
        </p:nvSpPr>
        <p:spPr>
          <a:xfrm>
            <a:off x="1703512" y="1589088"/>
            <a:ext cx="3529012" cy="4572000"/>
          </a:xfrm>
        </p:spPr>
        <p:txBody>
          <a:bodyPr/>
          <a:lstStyle/>
          <a:p>
            <a:r>
              <a:rPr lang="it-IT" dirty="0">
                <a:latin typeface="Book Antiqua" pitchFamily="18" charset="0"/>
              </a:rPr>
              <a:t>La distribuzione della sofferenza: cultura, storia, economia politica</a:t>
            </a:r>
          </a:p>
          <a:p>
            <a:r>
              <a:rPr lang="it-IT" b="1" dirty="0">
                <a:solidFill>
                  <a:schemeClr val="tx2"/>
                </a:solidFill>
                <a:latin typeface="Book Antiqua" pitchFamily="18" charset="0"/>
              </a:rPr>
              <a:t>&lt; Accesso alle risorse =&gt; &lt; salute fisica, psichica e sociale</a:t>
            </a:r>
          </a:p>
          <a:p>
            <a:r>
              <a:rPr lang="it-IT" dirty="0">
                <a:latin typeface="Book Antiqua" pitchFamily="18" charset="0"/>
              </a:rPr>
              <a:t>Potere: Dominanti versus dominati</a:t>
            </a:r>
          </a:p>
          <a:p>
            <a:r>
              <a:rPr lang="it-IT" b="1" dirty="0">
                <a:solidFill>
                  <a:schemeClr val="tx2"/>
                </a:solidFill>
                <a:latin typeface="Book Antiqua" pitchFamily="18" charset="0"/>
              </a:rPr>
              <a:t>Convergenza simultanea di più assi psico-sociali e storici non favorenti</a:t>
            </a:r>
          </a:p>
          <a:p>
            <a:endParaRPr lang="it-IT" dirty="0"/>
          </a:p>
          <a:p>
            <a:endParaRPr lang="it-IT" dirty="0"/>
          </a:p>
        </p:txBody>
      </p:sp>
      <p:sp>
        <p:nvSpPr>
          <p:cNvPr id="25604" name="Segnaposto contenuto 5"/>
          <p:cNvSpPr>
            <a:spLocks noGrp="1"/>
          </p:cNvSpPr>
          <p:nvPr>
            <p:ph sz="quarter" idx="2"/>
          </p:nvPr>
        </p:nvSpPr>
        <p:spPr>
          <a:xfrm>
            <a:off x="6672064" y="1589088"/>
            <a:ext cx="3886200" cy="4572000"/>
          </a:xfrm>
        </p:spPr>
        <p:txBody>
          <a:bodyPr/>
          <a:lstStyle/>
          <a:p>
            <a:pPr>
              <a:buFont typeface="Wingdings" pitchFamily="2" charset="2"/>
              <a:buNone/>
            </a:pPr>
            <a:r>
              <a:rPr lang="it-IT" b="1" dirty="0">
                <a:solidFill>
                  <a:schemeClr val="tx2"/>
                </a:solidFill>
                <a:latin typeface="Monotype Corsiva" pitchFamily="66" charset="0"/>
              </a:rPr>
              <a:t>ASSI PRINCIPALI </a:t>
            </a:r>
            <a:r>
              <a:rPr lang="it-IT" b="1" dirty="0" err="1">
                <a:solidFill>
                  <a:schemeClr val="tx2"/>
                </a:solidFill>
                <a:latin typeface="Monotype Corsiva" pitchFamily="66" charset="0"/>
              </a:rPr>
              <a:t>DI</a:t>
            </a:r>
            <a:r>
              <a:rPr lang="it-IT" b="1" dirty="0">
                <a:solidFill>
                  <a:schemeClr val="tx2"/>
                </a:solidFill>
                <a:latin typeface="Monotype Corsiva" pitchFamily="66" charset="0"/>
              </a:rPr>
              <a:t> VIOLENZA STRUTT:</a:t>
            </a:r>
          </a:p>
          <a:p>
            <a:r>
              <a:rPr lang="it-IT" dirty="0">
                <a:latin typeface="Book Antiqua" pitchFamily="18" charset="0"/>
              </a:rPr>
              <a:t>Potere e genere</a:t>
            </a:r>
          </a:p>
          <a:p>
            <a:r>
              <a:rPr lang="it-IT" b="1" dirty="0">
                <a:solidFill>
                  <a:schemeClr val="tx2"/>
                </a:solidFill>
                <a:latin typeface="Book Antiqua" pitchFamily="18" charset="0"/>
              </a:rPr>
              <a:t>Potere e differenza </a:t>
            </a:r>
            <a:r>
              <a:rPr lang="it-IT" b="1" dirty="0" err="1">
                <a:solidFill>
                  <a:schemeClr val="tx2"/>
                </a:solidFill>
                <a:latin typeface="Book Antiqua" pitchFamily="18" charset="0"/>
              </a:rPr>
              <a:t>etnico-culturale</a:t>
            </a:r>
            <a:endParaRPr lang="it-IT" b="1" dirty="0">
              <a:solidFill>
                <a:schemeClr val="tx2"/>
              </a:solidFill>
              <a:latin typeface="Book Antiqua" pitchFamily="18" charset="0"/>
            </a:endParaRPr>
          </a:p>
          <a:p>
            <a:r>
              <a:rPr lang="it-IT" b="1" dirty="0">
                <a:solidFill>
                  <a:schemeClr val="tx2"/>
                </a:solidFill>
                <a:latin typeface="Book Antiqua" pitchFamily="18" charset="0"/>
              </a:rPr>
              <a:t>Immigrazione e asilo (diritti civili)</a:t>
            </a:r>
          </a:p>
          <a:p>
            <a:r>
              <a:rPr lang="it-IT" dirty="0">
                <a:latin typeface="Book Antiqua" pitchFamily="18" charset="0"/>
              </a:rPr>
              <a:t>Orientamento sessuale</a:t>
            </a:r>
          </a:p>
          <a:p>
            <a:r>
              <a:rPr lang="it-IT" b="1" dirty="0">
                <a:solidFill>
                  <a:schemeClr val="tx2"/>
                </a:solidFill>
                <a:latin typeface="Book Antiqua" pitchFamily="18" charset="0"/>
              </a:rPr>
              <a:t>Povertà (&lt;&gt;)</a:t>
            </a:r>
          </a:p>
          <a:p>
            <a:r>
              <a:rPr lang="it-IT" i="1" dirty="0">
                <a:latin typeface="Book Antiqua" pitchFamily="18" charset="0"/>
              </a:rPr>
              <a:t>&gt; esposizione alla </a:t>
            </a:r>
          </a:p>
          <a:p>
            <a:pPr>
              <a:buFont typeface="Wingdings 2" pitchFamily="18" charset="2"/>
              <a:buNone/>
            </a:pPr>
            <a:r>
              <a:rPr lang="it-IT" i="1" dirty="0">
                <a:latin typeface="Book Antiqua" pitchFamily="18" charset="0"/>
              </a:rPr>
              <a:t>	violazione dei diritti</a:t>
            </a:r>
          </a:p>
          <a:p>
            <a:pPr>
              <a:buFont typeface="Wingdings" pitchFamily="2" charset="2"/>
              <a:buNone/>
            </a:pPr>
            <a:endParaRPr lang="it-IT" dirty="0"/>
          </a:p>
        </p:txBody>
      </p:sp>
      <p:sp>
        <p:nvSpPr>
          <p:cNvPr id="10245" name="Segnaposto numero diapositiva 4"/>
          <p:cNvSpPr>
            <a:spLocks noGrp="1"/>
          </p:cNvSpPr>
          <p:nvPr>
            <p:ph type="sldNum" sz="quarter" idx="12"/>
          </p:nvPr>
        </p:nvSpPr>
        <p:spPr/>
        <p:txBody>
          <a:bodyPr/>
          <a:lstStyle/>
          <a:p>
            <a:pPr>
              <a:lnSpc>
                <a:spcPct val="80000"/>
              </a:lnSpc>
            </a:pPr>
            <a:fld id="{46D7385D-21E1-46EC-A98A-951FF3CEEADA}" type="slidenum">
              <a:rPr lang="it-IT"/>
              <a:pPr>
                <a:lnSpc>
                  <a:spcPct val="80000"/>
                </a:lnSpc>
              </a:pPr>
              <a:t>14</a:t>
            </a:fld>
            <a:endParaRPr lang="it-IT"/>
          </a:p>
        </p:txBody>
      </p:sp>
      <p:sp>
        <p:nvSpPr>
          <p:cNvPr id="10246" name="Segnaposto piè di pagina 3"/>
          <p:cNvSpPr>
            <a:spLocks noGrp="1"/>
          </p:cNvSpPr>
          <p:nvPr>
            <p:ph type="ftr" sz="quarter" idx="11"/>
          </p:nvPr>
        </p:nvSpPr>
        <p:spPr>
          <a:xfrm>
            <a:off x="3770313" y="6309321"/>
            <a:ext cx="5421312" cy="365125"/>
          </a:xfrm>
        </p:spPr>
        <p:txBody>
          <a:bodyPr/>
          <a:lstStyle/>
          <a:p>
            <a:pPr>
              <a:defRPr/>
            </a:pPr>
            <a:r>
              <a:rPr lang="it-IT" dirty="0"/>
              <a:t>Dr. Eleonora Riva </a:t>
            </a:r>
          </a:p>
          <a:p>
            <a:pPr>
              <a:defRPr/>
            </a:pPr>
            <a:r>
              <a:rPr lang="it-IT" dirty="0"/>
              <a:t>Università degli Studi di Milano - Fondazione Cecchini Pace</a:t>
            </a:r>
          </a:p>
        </p:txBody>
      </p:sp>
      <p:pic>
        <p:nvPicPr>
          <p:cNvPr id="5127" name="Picture 6" descr="http://www.universitadelledonne.it/immagini/gandolfi7.jpg"/>
          <p:cNvPicPr>
            <a:picLocks noChangeAspect="1" noChangeArrowheads="1"/>
          </p:cNvPicPr>
          <p:nvPr/>
        </p:nvPicPr>
        <p:blipFill>
          <a:blip r:embed="rId3" cstate="print"/>
          <a:srcRect/>
          <a:stretch>
            <a:fillRect/>
          </a:stretch>
        </p:blipFill>
        <p:spPr bwMode="auto">
          <a:xfrm>
            <a:off x="5124413" y="2020540"/>
            <a:ext cx="1655762" cy="3759200"/>
          </a:xfrm>
          <a:prstGeom prst="rect">
            <a:avLst/>
          </a:prstGeom>
          <a:noFill/>
          <a:ln w="9525">
            <a:noFill/>
            <a:miter lim="800000"/>
            <a:headEnd/>
            <a:tailEnd/>
          </a:ln>
        </p:spPr>
      </p:pic>
    </p:spTree>
    <p:extLst>
      <p:ext uri="{BB962C8B-B14F-4D97-AF65-F5344CB8AC3E}">
        <p14:creationId xmlns:p14="http://schemas.microsoft.com/office/powerpoint/2010/main" val="33260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524000" y="216615"/>
            <a:ext cx="8610600" cy="1293028"/>
          </a:xfrm>
        </p:spPr>
        <p:txBody>
          <a:bodyPr/>
          <a:lstStyle/>
          <a:p>
            <a:pPr algn="ctr">
              <a:defRPr/>
            </a:pPr>
            <a:r>
              <a:rPr lang="it-IT" b="1" dirty="0">
                <a:solidFill>
                  <a:schemeClr val="accent3"/>
                </a:solidFill>
              </a:rPr>
              <a:t>Violenza Culturale</a:t>
            </a:r>
            <a:br>
              <a:rPr lang="it-IT" dirty="0"/>
            </a:br>
            <a:r>
              <a:rPr lang="it-IT" sz="2000" dirty="0"/>
              <a:t> (</a:t>
            </a:r>
            <a:r>
              <a:rPr lang="it-IT" sz="2000" dirty="0" err="1"/>
              <a:t>Galtung</a:t>
            </a:r>
            <a:r>
              <a:rPr lang="it-IT" sz="2000" dirty="0"/>
              <a:t>, 1990)</a:t>
            </a:r>
          </a:p>
        </p:txBody>
      </p:sp>
      <p:sp>
        <p:nvSpPr>
          <p:cNvPr id="8" name="Segnaposto contenuto 7"/>
          <p:cNvSpPr>
            <a:spLocks noGrp="1"/>
          </p:cNvSpPr>
          <p:nvPr>
            <p:ph idx="1"/>
          </p:nvPr>
        </p:nvSpPr>
        <p:spPr>
          <a:xfrm>
            <a:off x="1289050" y="2437740"/>
            <a:ext cx="8845550" cy="4191000"/>
          </a:xfrm>
        </p:spPr>
        <p:txBody>
          <a:bodyPr>
            <a:normAutofit lnSpcReduction="10000"/>
          </a:bodyPr>
          <a:lstStyle/>
          <a:p>
            <a:pPr>
              <a:buFont typeface="Wingdings" panose="05000000000000000000" pitchFamily="2" charset="2"/>
              <a:buNone/>
              <a:defRPr/>
            </a:pPr>
            <a:r>
              <a:rPr lang="en-US" sz="2400" dirty="0"/>
              <a:t>	</a:t>
            </a:r>
          </a:p>
          <a:p>
            <a:pPr>
              <a:buFont typeface="Wingdings" panose="05000000000000000000" pitchFamily="2" charset="2"/>
              <a:buNone/>
              <a:defRPr/>
            </a:pPr>
            <a:endParaRPr lang="en-US" sz="2400" dirty="0"/>
          </a:p>
          <a:p>
            <a:pPr>
              <a:buFont typeface="Wingdings" panose="05000000000000000000" pitchFamily="2" charset="2"/>
              <a:buNone/>
              <a:defRPr/>
            </a:pPr>
            <a:endParaRPr lang="en-US" sz="2400" dirty="0"/>
          </a:p>
          <a:p>
            <a:pPr>
              <a:buFont typeface="Wingdings" panose="05000000000000000000" pitchFamily="2" charset="2"/>
              <a:buNone/>
              <a:defRPr/>
            </a:pPr>
            <a:endParaRPr lang="en-US" sz="2400" dirty="0"/>
          </a:p>
          <a:p>
            <a:pPr>
              <a:buFont typeface="Wingdings" panose="05000000000000000000" pitchFamily="2" charset="2"/>
              <a:buNone/>
              <a:defRPr/>
            </a:pPr>
            <a:endParaRPr lang="en-US" sz="2400" dirty="0"/>
          </a:p>
          <a:p>
            <a:pPr>
              <a:buFont typeface="Wingdings" panose="05000000000000000000" pitchFamily="2" charset="2"/>
              <a:buNone/>
              <a:defRPr/>
            </a:pPr>
            <a:endParaRPr lang="en-US" sz="2400" dirty="0"/>
          </a:p>
          <a:p>
            <a:pPr algn="just">
              <a:buFont typeface="Wingdings" panose="05000000000000000000" pitchFamily="2" charset="2"/>
              <a:buNone/>
              <a:defRPr/>
            </a:pPr>
            <a:r>
              <a:rPr lang="en-US" sz="2400" dirty="0"/>
              <a:t>	"Cultural violence" refers to aspects of a culture that can be used to justify or legitimize direct or structural violence, and may be exemplified by religion and ideology, language and art, empirical science and formal science.</a:t>
            </a:r>
            <a:endParaRPr lang="it-IT" sz="2400" dirty="0"/>
          </a:p>
        </p:txBody>
      </p:sp>
      <p:sp>
        <p:nvSpPr>
          <p:cNvPr id="5" name="Segnaposto piè di pagina 4"/>
          <p:cNvSpPr>
            <a:spLocks noGrp="1"/>
          </p:cNvSpPr>
          <p:nvPr>
            <p:ph type="ftr" sz="quarter" idx="11"/>
          </p:nvPr>
        </p:nvSpPr>
        <p:spPr>
          <a:xfrm>
            <a:off x="228600" y="6372231"/>
            <a:ext cx="7772400" cy="365125"/>
          </a:xfrm>
        </p:spPr>
        <p:txBody>
          <a:bodyPr/>
          <a:lstStyle/>
          <a:p>
            <a:pPr>
              <a:defRPr/>
            </a:pPr>
            <a:r>
              <a:rPr lang="it-IT" dirty="0"/>
              <a:t>Dr. Eleonora Riva – </a:t>
            </a:r>
            <a:r>
              <a:rPr lang="it-IT" dirty="0" err="1"/>
              <a:t>Asst</a:t>
            </a:r>
            <a:r>
              <a:rPr lang="it-IT" dirty="0"/>
              <a:t> </a:t>
            </a:r>
            <a:r>
              <a:rPr lang="it-IT" dirty="0" err="1"/>
              <a:t>Vallleolona</a:t>
            </a:r>
            <a:endParaRPr lang="it-IT" dirty="0"/>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FAC7FC-98E5-41F4-9C00-29EF7C2D15E9}" type="slidenum">
              <a:rPr lang="it-IT" altLang="it-IT"/>
              <a:pPr eaLnBrk="1" hangingPunct="1"/>
              <a:t>15</a:t>
            </a:fld>
            <a:endParaRPr lang="it-IT" altLang="it-IT"/>
          </a:p>
        </p:txBody>
      </p:sp>
      <p:pic>
        <p:nvPicPr>
          <p:cNvPr id="7174" name="Picture 2" descr="http://4.bp.blogspot.com/-oNy_wxapILc/UUDTr9pV3aI/AAAAAAAAA1E/rpy9Jd8Rjps/s1600/triangolo+galt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33" y="1846109"/>
            <a:ext cx="4102980" cy="27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D12BA9E5-EB89-D664-C2A1-93924C51B3F9}"/>
              </a:ext>
            </a:extLst>
          </p:cNvPr>
          <p:cNvPicPr>
            <a:picLocks noChangeAspect="1"/>
          </p:cNvPicPr>
          <p:nvPr/>
        </p:nvPicPr>
        <p:blipFill>
          <a:blip r:embed="rId3"/>
          <a:stretch>
            <a:fillRect/>
          </a:stretch>
        </p:blipFill>
        <p:spPr>
          <a:xfrm>
            <a:off x="6083571" y="1776732"/>
            <a:ext cx="4629596" cy="2824838"/>
          </a:xfrm>
          <a:prstGeom prst="rect">
            <a:avLst/>
          </a:prstGeom>
        </p:spPr>
      </p:pic>
    </p:spTree>
    <p:extLst>
      <p:ext uri="{BB962C8B-B14F-4D97-AF65-F5344CB8AC3E}">
        <p14:creationId xmlns:p14="http://schemas.microsoft.com/office/powerpoint/2010/main" val="245525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1849677" y="261621"/>
            <a:ext cx="9144000" cy="1143000"/>
          </a:xfrm>
        </p:spPr>
        <p:txBody>
          <a:bodyPr>
            <a:normAutofit fontScale="90000"/>
          </a:bodyPr>
          <a:lstStyle/>
          <a:p>
            <a:r>
              <a:rPr lang="it-IT" altLang="it-IT" b="1" dirty="0" err="1">
                <a:solidFill>
                  <a:schemeClr val="accent3"/>
                </a:solidFill>
              </a:rPr>
              <a:t>Victrim</a:t>
            </a:r>
            <a:r>
              <a:rPr lang="it-IT" altLang="it-IT" b="1" dirty="0">
                <a:solidFill>
                  <a:schemeClr val="accent3"/>
                </a:solidFill>
              </a:rPr>
              <a:t> </a:t>
            </a:r>
            <a:r>
              <a:rPr lang="it-IT" altLang="it-IT" b="1" dirty="0" err="1">
                <a:solidFill>
                  <a:schemeClr val="accent3"/>
                </a:solidFill>
              </a:rPr>
              <a:t>Triangle</a:t>
            </a:r>
            <a:r>
              <a:rPr lang="it-IT" altLang="it-IT" b="1" dirty="0">
                <a:solidFill>
                  <a:schemeClr val="accent3"/>
                </a:solidFill>
              </a:rPr>
              <a:t> &amp; Violenza strutturale</a:t>
            </a:r>
          </a:p>
        </p:txBody>
      </p:sp>
      <p:sp>
        <p:nvSpPr>
          <p:cNvPr id="9219" name="Segnaposto contenuto 2"/>
          <p:cNvSpPr>
            <a:spLocks noGrp="1"/>
          </p:cNvSpPr>
          <p:nvPr>
            <p:ph idx="1"/>
          </p:nvPr>
        </p:nvSpPr>
        <p:spPr/>
        <p:txBody>
          <a:bodyPr/>
          <a:lstStyle/>
          <a:p>
            <a:endParaRPr lang="it-IT" altLang="it-IT"/>
          </a:p>
        </p:txBody>
      </p:sp>
      <p:sp>
        <p:nvSpPr>
          <p:cNvPr id="9220"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400"/>
              <a:t>Dr. Eleonora Riva - Università degli Studi - Fondazione Cecchini Pace</a:t>
            </a:r>
          </a:p>
        </p:txBody>
      </p:sp>
      <p:sp>
        <p:nvSpPr>
          <p:cNvPr id="9221"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3D49327-FDB3-44C1-835B-1BEB5853EBF9}" type="slidenum">
              <a:rPr lang="it-IT" altLang="it-IT" sz="1400"/>
              <a:pPr>
                <a:spcBef>
                  <a:spcPct val="0"/>
                </a:spcBef>
                <a:buFontTx/>
                <a:buNone/>
              </a:pPr>
              <a:t>16</a:t>
            </a:fld>
            <a:endParaRPr lang="it-IT" altLang="it-IT" sz="1400"/>
          </a:p>
        </p:txBody>
      </p:sp>
      <p:pic>
        <p:nvPicPr>
          <p:cNvPr id="9222" name="Picture 2" descr="http://powerofted.com/wp-content/uploads/2013/04/DDT-Character-Triang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557338"/>
            <a:ext cx="71437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52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http://www.armando.it/content/images/thumbs/0011474_lio-culturale.jpeg"/>
          <p:cNvPicPr>
            <a:picLocks noChangeAspect="1" noChangeArrowheads="1"/>
          </p:cNvPicPr>
          <p:nvPr/>
        </p:nvPicPr>
        <p:blipFill>
          <a:blip r:embed="rId3" cstate="print"/>
          <a:srcRect/>
          <a:stretch>
            <a:fillRect/>
          </a:stretch>
        </p:blipFill>
        <p:spPr bwMode="auto">
          <a:xfrm>
            <a:off x="7507429" y="785016"/>
            <a:ext cx="3160571" cy="4156153"/>
          </a:xfrm>
          <a:prstGeom prst="rect">
            <a:avLst/>
          </a:prstGeom>
          <a:noFill/>
        </p:spPr>
      </p:pic>
      <p:sp>
        <p:nvSpPr>
          <p:cNvPr id="2" name="Titolo 1"/>
          <p:cNvSpPr>
            <a:spLocks noGrp="1"/>
          </p:cNvSpPr>
          <p:nvPr>
            <p:ph type="title"/>
          </p:nvPr>
        </p:nvSpPr>
        <p:spPr>
          <a:xfrm>
            <a:off x="1828800" y="574675"/>
            <a:ext cx="8686800" cy="838200"/>
          </a:xfrm>
        </p:spPr>
        <p:txBody>
          <a:bodyPr>
            <a:normAutofit fontScale="90000"/>
          </a:bodyPr>
          <a:lstStyle/>
          <a:p>
            <a:pPr algn="l">
              <a:defRPr/>
            </a:pPr>
            <a:r>
              <a:rPr lang="it-IT" b="1" dirty="0">
                <a:solidFill>
                  <a:schemeClr val="accent3"/>
                </a:solidFill>
              </a:rPr>
              <a:t>Io culturale </a:t>
            </a:r>
            <a:br>
              <a:rPr lang="it-IT" dirty="0"/>
            </a:br>
            <a:r>
              <a:rPr lang="it-IT" sz="1600" i="1" dirty="0"/>
              <a:t>(</a:t>
            </a:r>
            <a:r>
              <a:rPr lang="it-IT" sz="1600" i="1" dirty="0" err="1"/>
              <a:t>Sow</a:t>
            </a:r>
            <a:r>
              <a:rPr lang="it-IT" sz="1600" i="1" dirty="0"/>
              <a:t>, 1970, Terranova Cecchini, 1991, Berry </a:t>
            </a:r>
            <a:r>
              <a:rPr lang="it-IT" sz="1600" i="1" dirty="0" err="1"/>
              <a:t>et</a:t>
            </a:r>
            <a:r>
              <a:rPr lang="it-IT" sz="1600" i="1" dirty="0"/>
              <a:t> al., 1992)</a:t>
            </a:r>
          </a:p>
        </p:txBody>
      </p:sp>
      <p:sp>
        <p:nvSpPr>
          <p:cNvPr id="23554" name="Segnaposto contenuto 2"/>
          <p:cNvSpPr>
            <a:spLocks noGrp="1"/>
          </p:cNvSpPr>
          <p:nvPr>
            <p:ph idx="1"/>
          </p:nvPr>
        </p:nvSpPr>
        <p:spPr/>
        <p:txBody>
          <a:bodyPr/>
          <a:lstStyle/>
          <a:p>
            <a:endParaRPr lang="it-IT" dirty="0"/>
          </a:p>
        </p:txBody>
      </p:sp>
      <p:pic>
        <p:nvPicPr>
          <p:cNvPr id="23555" name="Picture 2"/>
          <p:cNvPicPr>
            <a:picLocks noChangeAspect="1" noChangeArrowheads="1"/>
          </p:cNvPicPr>
          <p:nvPr/>
        </p:nvPicPr>
        <p:blipFill>
          <a:blip r:embed="rId4" cstate="print"/>
          <a:srcRect/>
          <a:stretch>
            <a:fillRect/>
          </a:stretch>
        </p:blipFill>
        <p:spPr bwMode="auto">
          <a:xfrm>
            <a:off x="1774825" y="1557339"/>
            <a:ext cx="4235450" cy="4319587"/>
          </a:xfrm>
          <a:prstGeom prst="rect">
            <a:avLst/>
          </a:prstGeom>
          <a:noFill/>
          <a:ln w="12700">
            <a:solidFill>
              <a:schemeClr val="tx2"/>
            </a:solidFill>
            <a:miter lim="800000"/>
            <a:headEnd/>
            <a:tailEnd/>
          </a:ln>
        </p:spPr>
      </p:pic>
      <p:pic>
        <p:nvPicPr>
          <p:cNvPr id="23556" name="Picture 3"/>
          <p:cNvPicPr>
            <a:picLocks noChangeAspect="1" noChangeArrowheads="1"/>
          </p:cNvPicPr>
          <p:nvPr/>
        </p:nvPicPr>
        <p:blipFill>
          <a:blip r:embed="rId5" cstate="print"/>
          <a:srcRect/>
          <a:stretch>
            <a:fillRect/>
          </a:stretch>
        </p:blipFill>
        <p:spPr bwMode="auto">
          <a:xfrm>
            <a:off x="5501704" y="3933826"/>
            <a:ext cx="5130800" cy="2519363"/>
          </a:xfrm>
          <a:prstGeom prst="rect">
            <a:avLst/>
          </a:prstGeom>
          <a:noFill/>
          <a:ln w="12700">
            <a:solidFill>
              <a:schemeClr val="tx2"/>
            </a:solidFill>
            <a:miter lim="800000"/>
            <a:headEnd/>
            <a:tailEnd/>
          </a:ln>
        </p:spPr>
      </p:pic>
      <p:sp>
        <p:nvSpPr>
          <p:cNvPr id="23557" name="Segnaposto numero diapositiva 5"/>
          <p:cNvSpPr>
            <a:spLocks noGrp="1"/>
          </p:cNvSpPr>
          <p:nvPr>
            <p:ph type="sldNum" sz="quarter" idx="12"/>
          </p:nvPr>
        </p:nvSpPr>
        <p:spPr>
          <a:noFill/>
        </p:spPr>
        <p:txBody>
          <a:bodyPr/>
          <a:lstStyle/>
          <a:p>
            <a:fld id="{201717BB-0E7D-446A-B5C5-FFF3709FBDAE}" type="slidenum">
              <a:rPr lang="it-IT" smtClean="0"/>
              <a:pPr/>
              <a:t>17</a:t>
            </a:fld>
            <a:endParaRPr lang="it-IT"/>
          </a:p>
        </p:txBody>
      </p:sp>
      <p:sp>
        <p:nvSpPr>
          <p:cNvPr id="23558" name="Segnaposto piè di pagina 6"/>
          <p:cNvSpPr>
            <a:spLocks noGrp="1"/>
          </p:cNvSpPr>
          <p:nvPr>
            <p:ph type="ftr" sz="quarter" idx="11"/>
          </p:nvPr>
        </p:nvSpPr>
        <p:spPr>
          <a:noFill/>
        </p:spPr>
        <p:txBody>
          <a:bodyPr/>
          <a:lstStyle/>
          <a:p>
            <a:r>
              <a:rPr lang="it-IT"/>
              <a:t>Dr. Eleonora Riva - Università degli Studi - Fondazione Cecchini Pace</a:t>
            </a:r>
          </a:p>
        </p:txBody>
      </p:sp>
      <p:sp>
        <p:nvSpPr>
          <p:cNvPr id="34818" name="AutoShape 2" descr="Risultati immagini per io cultura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0" name="AutoShape 4" descr="Risultati immagini per io cultura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74896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27384"/>
            <a:ext cx="8686800" cy="838200"/>
          </a:xfrm>
        </p:spPr>
        <p:txBody>
          <a:bodyPr>
            <a:normAutofit fontScale="90000"/>
          </a:bodyPr>
          <a:lstStyle/>
          <a:p>
            <a:pPr algn="ctr">
              <a:defRPr/>
            </a:pPr>
            <a:r>
              <a:rPr lang="it-IT" b="1" dirty="0">
                <a:solidFill>
                  <a:schemeClr val="accent3"/>
                </a:solidFill>
              </a:rPr>
              <a:t>Io culturale </a:t>
            </a:r>
            <a:br>
              <a:rPr lang="it-IT" dirty="0"/>
            </a:br>
            <a:r>
              <a:rPr lang="it-IT" sz="1600" i="1" dirty="0"/>
              <a:t>(</a:t>
            </a:r>
            <a:r>
              <a:rPr lang="it-IT" sz="1600" i="1" dirty="0" err="1"/>
              <a:t>Sow</a:t>
            </a:r>
            <a:r>
              <a:rPr lang="it-IT" sz="1600" i="1" dirty="0"/>
              <a:t>, 1970, Terranova Cecchini, 1991, Berry </a:t>
            </a:r>
            <a:r>
              <a:rPr lang="it-IT" sz="1600" i="1" dirty="0" err="1"/>
              <a:t>et</a:t>
            </a:r>
            <a:r>
              <a:rPr lang="it-IT" sz="1600" i="1" dirty="0"/>
              <a:t> al., 1992)</a:t>
            </a:r>
          </a:p>
        </p:txBody>
      </p:sp>
      <p:pic>
        <p:nvPicPr>
          <p:cNvPr id="23555" name="Picture 2"/>
          <p:cNvPicPr>
            <a:picLocks noChangeAspect="1" noChangeArrowheads="1"/>
          </p:cNvPicPr>
          <p:nvPr/>
        </p:nvPicPr>
        <p:blipFill>
          <a:blip r:embed="rId3" cstate="print"/>
          <a:srcRect/>
          <a:stretch>
            <a:fillRect/>
          </a:stretch>
        </p:blipFill>
        <p:spPr bwMode="auto">
          <a:xfrm>
            <a:off x="3249452" y="908720"/>
            <a:ext cx="5647808" cy="5760000"/>
          </a:xfrm>
          <a:prstGeom prst="rect">
            <a:avLst/>
          </a:prstGeom>
          <a:noFill/>
          <a:ln w="12700">
            <a:solidFill>
              <a:schemeClr val="tx2"/>
            </a:solidFill>
            <a:miter lim="800000"/>
            <a:headEnd/>
            <a:tailEnd/>
          </a:ln>
        </p:spPr>
      </p:pic>
      <p:sp>
        <p:nvSpPr>
          <p:cNvPr id="23557" name="Segnaposto numero diapositiva 5"/>
          <p:cNvSpPr>
            <a:spLocks noGrp="1"/>
          </p:cNvSpPr>
          <p:nvPr>
            <p:ph type="sldNum" sz="quarter" idx="12"/>
          </p:nvPr>
        </p:nvSpPr>
        <p:spPr>
          <a:noFill/>
        </p:spPr>
        <p:txBody>
          <a:bodyPr/>
          <a:lstStyle/>
          <a:p>
            <a:fld id="{201717BB-0E7D-446A-B5C5-FFF3709FBDAE}" type="slidenum">
              <a:rPr lang="it-IT" smtClean="0"/>
              <a:pPr/>
              <a:t>18</a:t>
            </a:fld>
            <a:endParaRPr lang="it-IT"/>
          </a:p>
        </p:txBody>
      </p:sp>
      <p:sp>
        <p:nvSpPr>
          <p:cNvPr id="23558" name="Segnaposto piè di pagina 6"/>
          <p:cNvSpPr>
            <a:spLocks noGrp="1"/>
          </p:cNvSpPr>
          <p:nvPr>
            <p:ph type="ftr" sz="quarter" idx="11"/>
          </p:nvPr>
        </p:nvSpPr>
        <p:spPr>
          <a:noFill/>
        </p:spPr>
        <p:txBody>
          <a:bodyPr/>
          <a:lstStyle/>
          <a:p>
            <a:r>
              <a:rPr lang="it-IT"/>
              <a:t>Dr. Eleonora Riva - Università degli Studi - Fondazione Cecchini Pace</a:t>
            </a:r>
          </a:p>
        </p:txBody>
      </p:sp>
      <p:sp>
        <p:nvSpPr>
          <p:cNvPr id="34818" name="AutoShape 2" descr="Risultati immagini per io cultura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0" name="AutoShape 4" descr="Risultati immagini per io cultura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8164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574675"/>
            <a:ext cx="8686800" cy="838200"/>
          </a:xfrm>
        </p:spPr>
        <p:txBody>
          <a:bodyPr>
            <a:normAutofit fontScale="90000"/>
          </a:bodyPr>
          <a:lstStyle/>
          <a:p>
            <a:pPr algn="ctr">
              <a:defRPr/>
            </a:pPr>
            <a:r>
              <a:rPr lang="it-IT" b="1" dirty="0">
                <a:solidFill>
                  <a:schemeClr val="accent3"/>
                </a:solidFill>
              </a:rPr>
              <a:t>Io culturale </a:t>
            </a:r>
            <a:br>
              <a:rPr lang="it-IT" dirty="0"/>
            </a:br>
            <a:r>
              <a:rPr lang="it-IT" sz="1600" i="1" dirty="0"/>
              <a:t>(</a:t>
            </a:r>
            <a:r>
              <a:rPr lang="it-IT" sz="1600" i="1" dirty="0" err="1"/>
              <a:t>Sow</a:t>
            </a:r>
            <a:r>
              <a:rPr lang="it-IT" sz="1600" i="1" dirty="0"/>
              <a:t>, 1970, Terranova Cecchini, 1991, Berry </a:t>
            </a:r>
            <a:r>
              <a:rPr lang="it-IT" sz="1600" i="1" dirty="0" err="1"/>
              <a:t>et</a:t>
            </a:r>
            <a:r>
              <a:rPr lang="it-IT" sz="1600" i="1" dirty="0"/>
              <a:t> al., 1992)</a:t>
            </a:r>
          </a:p>
        </p:txBody>
      </p:sp>
      <p:pic>
        <p:nvPicPr>
          <p:cNvPr id="23556" name="Picture 3"/>
          <p:cNvPicPr>
            <a:picLocks noChangeAspect="1" noChangeArrowheads="1"/>
          </p:cNvPicPr>
          <p:nvPr/>
        </p:nvPicPr>
        <p:blipFill>
          <a:blip r:embed="rId3" cstate="print"/>
          <a:srcRect/>
          <a:stretch>
            <a:fillRect/>
          </a:stretch>
        </p:blipFill>
        <p:spPr bwMode="auto">
          <a:xfrm>
            <a:off x="1703513" y="1629280"/>
            <a:ext cx="8797881" cy="4320000"/>
          </a:xfrm>
          <a:prstGeom prst="rect">
            <a:avLst/>
          </a:prstGeom>
          <a:noFill/>
          <a:ln w="12700">
            <a:solidFill>
              <a:schemeClr val="tx2"/>
            </a:solidFill>
            <a:miter lim="800000"/>
            <a:headEnd/>
            <a:tailEnd/>
          </a:ln>
        </p:spPr>
      </p:pic>
      <p:sp>
        <p:nvSpPr>
          <p:cNvPr id="23557" name="Segnaposto numero diapositiva 5"/>
          <p:cNvSpPr>
            <a:spLocks noGrp="1"/>
          </p:cNvSpPr>
          <p:nvPr>
            <p:ph type="sldNum" sz="quarter" idx="12"/>
          </p:nvPr>
        </p:nvSpPr>
        <p:spPr>
          <a:noFill/>
        </p:spPr>
        <p:txBody>
          <a:bodyPr/>
          <a:lstStyle/>
          <a:p>
            <a:fld id="{201717BB-0E7D-446A-B5C5-FFF3709FBDAE}" type="slidenum">
              <a:rPr lang="it-IT" smtClean="0"/>
              <a:pPr/>
              <a:t>19</a:t>
            </a:fld>
            <a:endParaRPr lang="it-IT"/>
          </a:p>
        </p:txBody>
      </p:sp>
      <p:sp>
        <p:nvSpPr>
          <p:cNvPr id="23558" name="Segnaposto piè di pagina 6"/>
          <p:cNvSpPr>
            <a:spLocks noGrp="1"/>
          </p:cNvSpPr>
          <p:nvPr>
            <p:ph type="ftr" sz="quarter" idx="11"/>
          </p:nvPr>
        </p:nvSpPr>
        <p:spPr>
          <a:noFill/>
        </p:spPr>
        <p:txBody>
          <a:bodyPr/>
          <a:lstStyle/>
          <a:p>
            <a:r>
              <a:rPr lang="it-IT"/>
              <a:t>Dr. Eleonora Riva - Università degli Studi - Fondazione Cecchini Pace</a:t>
            </a:r>
          </a:p>
        </p:txBody>
      </p:sp>
      <p:sp>
        <p:nvSpPr>
          <p:cNvPr id="34818" name="AutoShape 2" descr="Risultati immagini per io cultura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0" name="AutoShape 4" descr="Risultati immagini per io cultura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65592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contenuto 2"/>
          <p:cNvSpPr>
            <a:spLocks noGrp="1"/>
          </p:cNvSpPr>
          <p:nvPr>
            <p:ph idx="1"/>
          </p:nvPr>
        </p:nvSpPr>
        <p:spPr/>
        <p:txBody>
          <a:bodyPr/>
          <a:lstStyle/>
          <a:p>
            <a:endParaRPr lang="it-IT" altLang="it-IT" dirty="0"/>
          </a:p>
        </p:txBody>
      </p:sp>
      <p:sp>
        <p:nvSpPr>
          <p:cNvPr id="7172"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400"/>
              <a:t>Dr. Eleonora Riva - Università degli Studi - Fondazione Cecchini Pace</a:t>
            </a:r>
          </a:p>
        </p:txBody>
      </p:sp>
      <p:sp>
        <p:nvSpPr>
          <p:cNvPr id="7173"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52B93A7-B503-4235-B7FE-C7C1F565F8A4}" type="slidenum">
              <a:rPr lang="it-IT" altLang="it-IT" sz="1400"/>
              <a:pPr>
                <a:spcBef>
                  <a:spcPct val="0"/>
                </a:spcBef>
                <a:buFontTx/>
                <a:buNone/>
              </a:pPr>
              <a:t>2</a:t>
            </a:fld>
            <a:endParaRPr lang="it-IT" altLang="it-IT" sz="1400"/>
          </a:p>
        </p:txBody>
      </p:sp>
      <p:pic>
        <p:nvPicPr>
          <p:cNvPr id="7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903" y="1982300"/>
            <a:ext cx="2698573" cy="423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endParaRPr lang="it-IT"/>
          </a:p>
        </p:txBody>
      </p:sp>
      <p:pic>
        <p:nvPicPr>
          <p:cNvPr id="3" name="Immagine 2"/>
          <p:cNvPicPr>
            <a:picLocks noChangeAspect="1"/>
          </p:cNvPicPr>
          <p:nvPr/>
        </p:nvPicPr>
        <p:blipFill>
          <a:blip r:embed="rId4"/>
          <a:stretch>
            <a:fillRect/>
          </a:stretch>
        </p:blipFill>
        <p:spPr>
          <a:xfrm>
            <a:off x="390045" y="336649"/>
            <a:ext cx="2267909" cy="3578662"/>
          </a:xfrm>
          <a:prstGeom prst="rect">
            <a:avLst/>
          </a:prstGeom>
        </p:spPr>
      </p:pic>
      <p:pic>
        <p:nvPicPr>
          <p:cNvPr id="4" name="Immagine 3"/>
          <p:cNvPicPr>
            <a:picLocks noChangeAspect="1"/>
          </p:cNvPicPr>
          <p:nvPr/>
        </p:nvPicPr>
        <p:blipFill>
          <a:blip r:embed="rId5"/>
          <a:stretch>
            <a:fillRect/>
          </a:stretch>
        </p:blipFill>
        <p:spPr>
          <a:xfrm>
            <a:off x="5999884" y="268069"/>
            <a:ext cx="2402032" cy="3578662"/>
          </a:xfrm>
          <a:prstGeom prst="rect">
            <a:avLst/>
          </a:prstGeom>
        </p:spPr>
      </p:pic>
      <p:pic>
        <p:nvPicPr>
          <p:cNvPr id="5" name="Immagine 4"/>
          <p:cNvPicPr>
            <a:picLocks noChangeAspect="1"/>
          </p:cNvPicPr>
          <p:nvPr/>
        </p:nvPicPr>
        <p:blipFill>
          <a:blip r:embed="rId6"/>
          <a:stretch>
            <a:fillRect/>
          </a:stretch>
        </p:blipFill>
        <p:spPr>
          <a:xfrm>
            <a:off x="8815256" y="2143860"/>
            <a:ext cx="2690944" cy="3542902"/>
          </a:xfrm>
          <a:prstGeom prst="rect">
            <a:avLst/>
          </a:prstGeom>
        </p:spPr>
      </p:pic>
    </p:spTree>
    <p:extLst>
      <p:ext uri="{BB962C8B-B14F-4D97-AF65-F5344CB8AC3E}">
        <p14:creationId xmlns:p14="http://schemas.microsoft.com/office/powerpoint/2010/main" val="2641689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250" y="1162050"/>
            <a:ext cx="9144000" cy="1143000"/>
          </a:xfrm>
        </p:spPr>
        <p:txBody>
          <a:bodyPr>
            <a:normAutofit fontScale="90000"/>
          </a:bodyPr>
          <a:lstStyle/>
          <a:p>
            <a:pPr>
              <a:defRPr/>
            </a:pPr>
            <a:r>
              <a:rPr lang="it-IT" b="1" dirty="0">
                <a:solidFill>
                  <a:schemeClr val="accent3"/>
                </a:solidFill>
              </a:rPr>
              <a:t>Tullio Altan e le 5 unità fondamentali dell’etnicità </a:t>
            </a:r>
            <a:br>
              <a:rPr lang="it-IT" b="1" dirty="0">
                <a:solidFill>
                  <a:schemeClr val="accent3"/>
                </a:solidFill>
              </a:rPr>
            </a:br>
            <a:r>
              <a:rPr lang="it-IT" dirty="0"/>
              <a:t>(</a:t>
            </a:r>
            <a:r>
              <a:rPr lang="it-IT" dirty="0" err="1"/>
              <a:t>ethnos</a:t>
            </a:r>
            <a:r>
              <a:rPr lang="it-IT" dirty="0"/>
              <a:t>)</a:t>
            </a:r>
            <a:br>
              <a:rPr lang="it-IT" dirty="0"/>
            </a:br>
            <a:endParaRPr lang="it-IT" dirty="0"/>
          </a:p>
        </p:txBody>
      </p:sp>
      <p:sp>
        <p:nvSpPr>
          <p:cNvPr id="3" name="Segnaposto contenuto 2"/>
          <p:cNvSpPr>
            <a:spLocks noGrp="1"/>
          </p:cNvSpPr>
          <p:nvPr>
            <p:ph idx="1"/>
          </p:nvPr>
        </p:nvSpPr>
        <p:spPr>
          <a:xfrm>
            <a:off x="1544638" y="1988840"/>
            <a:ext cx="8007350" cy="4191000"/>
          </a:xfrm>
        </p:spPr>
        <p:txBody>
          <a:bodyPr/>
          <a:lstStyle/>
          <a:p>
            <a:pPr lvl="1">
              <a:buFont typeface="Wingdings" pitchFamily="2" charset="2"/>
              <a:buChar char="v"/>
              <a:defRPr/>
            </a:pPr>
            <a:r>
              <a:rPr lang="it-IT" sz="4000" dirty="0" err="1"/>
              <a:t>Genos</a:t>
            </a:r>
            <a:endParaRPr lang="it-IT" sz="4000" dirty="0"/>
          </a:p>
          <a:p>
            <a:pPr lvl="1">
              <a:buFont typeface="Wingdings" pitchFamily="2" charset="2"/>
              <a:buChar char="v"/>
              <a:defRPr/>
            </a:pPr>
            <a:r>
              <a:rPr lang="it-IT" sz="4000" dirty="0"/>
              <a:t>Logos</a:t>
            </a:r>
          </a:p>
          <a:p>
            <a:pPr lvl="1">
              <a:buFont typeface="Wingdings" pitchFamily="2" charset="2"/>
              <a:buChar char="v"/>
              <a:defRPr/>
            </a:pPr>
            <a:r>
              <a:rPr lang="it-IT" sz="4000" dirty="0"/>
              <a:t>Topos</a:t>
            </a:r>
          </a:p>
          <a:p>
            <a:pPr lvl="1">
              <a:buFont typeface="Wingdings" pitchFamily="2" charset="2"/>
              <a:buChar char="v"/>
              <a:defRPr/>
            </a:pPr>
            <a:r>
              <a:rPr lang="it-IT" sz="4000" dirty="0"/>
              <a:t>Epos</a:t>
            </a:r>
          </a:p>
          <a:p>
            <a:pPr lvl="1">
              <a:buFont typeface="Wingdings" pitchFamily="2" charset="2"/>
              <a:buChar char="v"/>
              <a:defRPr/>
            </a:pPr>
            <a:r>
              <a:rPr lang="it-IT" sz="4000" dirty="0"/>
              <a:t>Ethos</a:t>
            </a:r>
          </a:p>
        </p:txBody>
      </p:sp>
      <p:pic>
        <p:nvPicPr>
          <p:cNvPr id="24580" name="Picture 4" descr="C:\Users\pccity\Desktop\Immagini\imagesCA5Z5IT5.jpg"/>
          <p:cNvPicPr>
            <a:picLocks noChangeAspect="1" noChangeArrowheads="1"/>
          </p:cNvPicPr>
          <p:nvPr/>
        </p:nvPicPr>
        <p:blipFill>
          <a:blip r:embed="rId3" cstate="print"/>
          <a:srcRect/>
          <a:stretch>
            <a:fillRect/>
          </a:stretch>
        </p:blipFill>
        <p:spPr bwMode="auto">
          <a:xfrm>
            <a:off x="6348413" y="4635500"/>
            <a:ext cx="1763712" cy="2222500"/>
          </a:xfrm>
          <a:prstGeom prst="rect">
            <a:avLst/>
          </a:prstGeom>
          <a:noFill/>
          <a:ln w="9525">
            <a:noFill/>
            <a:miter lim="800000"/>
            <a:headEnd/>
            <a:tailEnd/>
          </a:ln>
        </p:spPr>
      </p:pic>
      <p:pic>
        <p:nvPicPr>
          <p:cNvPr id="24581" name="Picture 5" descr="C:\Users\pccity\Desktop\Immagini\paesaggio_lavanda_naif[1].jpg"/>
          <p:cNvPicPr>
            <a:picLocks noChangeAspect="1" noChangeArrowheads="1"/>
          </p:cNvPicPr>
          <p:nvPr/>
        </p:nvPicPr>
        <p:blipFill>
          <a:blip r:embed="rId4" cstate="print"/>
          <a:srcRect/>
          <a:stretch>
            <a:fillRect/>
          </a:stretch>
        </p:blipFill>
        <p:spPr bwMode="auto">
          <a:xfrm>
            <a:off x="4008438" y="4649788"/>
            <a:ext cx="2182812" cy="2208212"/>
          </a:xfrm>
          <a:prstGeom prst="rect">
            <a:avLst/>
          </a:prstGeom>
          <a:noFill/>
          <a:ln w="9525">
            <a:noFill/>
            <a:miter lim="800000"/>
            <a:headEnd/>
            <a:tailEnd/>
          </a:ln>
        </p:spPr>
      </p:pic>
      <p:pic>
        <p:nvPicPr>
          <p:cNvPr id="24582" name="Picture 6" descr="C:\Users\pccity\Desktop\Immagini\imagesCATW5EZA.jpg"/>
          <p:cNvPicPr>
            <a:picLocks noChangeAspect="1" noChangeArrowheads="1"/>
          </p:cNvPicPr>
          <p:nvPr/>
        </p:nvPicPr>
        <p:blipFill>
          <a:blip r:embed="rId5" cstate="print"/>
          <a:srcRect/>
          <a:stretch>
            <a:fillRect/>
          </a:stretch>
        </p:blipFill>
        <p:spPr bwMode="auto">
          <a:xfrm>
            <a:off x="4976814" y="2852739"/>
            <a:ext cx="2847975" cy="1609725"/>
          </a:xfrm>
          <a:prstGeom prst="rect">
            <a:avLst/>
          </a:prstGeom>
          <a:noFill/>
          <a:ln w="9525">
            <a:noFill/>
            <a:miter lim="800000"/>
            <a:headEnd/>
            <a:tailEnd/>
          </a:ln>
        </p:spPr>
      </p:pic>
      <p:pic>
        <p:nvPicPr>
          <p:cNvPr id="24583" name="Picture 7" descr="C:\Users\pccity\Desktop\Immagini\imagesCAQDC67C.jpg"/>
          <p:cNvPicPr>
            <a:picLocks noChangeAspect="1" noChangeArrowheads="1"/>
          </p:cNvPicPr>
          <p:nvPr/>
        </p:nvPicPr>
        <p:blipFill>
          <a:blip r:embed="rId6" cstate="print"/>
          <a:srcRect/>
          <a:stretch>
            <a:fillRect/>
          </a:stretch>
        </p:blipFill>
        <p:spPr bwMode="auto">
          <a:xfrm>
            <a:off x="8401050" y="2852738"/>
            <a:ext cx="2266950" cy="1784350"/>
          </a:xfrm>
          <a:prstGeom prst="rect">
            <a:avLst/>
          </a:prstGeom>
          <a:noFill/>
          <a:ln w="9525">
            <a:noFill/>
            <a:miter lim="800000"/>
            <a:headEnd/>
            <a:tailEnd/>
          </a:ln>
        </p:spPr>
      </p:pic>
      <p:pic>
        <p:nvPicPr>
          <p:cNvPr id="24584" name="Picture 10" descr="C:\Users\pccity\Desktop\Immagini\imagesCAMJH9BC.jpg"/>
          <p:cNvPicPr>
            <a:picLocks noChangeAspect="1" noChangeArrowheads="1"/>
          </p:cNvPicPr>
          <p:nvPr/>
        </p:nvPicPr>
        <p:blipFill>
          <a:blip r:embed="rId7" cstate="print"/>
          <a:srcRect/>
          <a:stretch>
            <a:fillRect/>
          </a:stretch>
        </p:blipFill>
        <p:spPr bwMode="auto">
          <a:xfrm>
            <a:off x="8382001" y="5184776"/>
            <a:ext cx="2322513" cy="1628775"/>
          </a:xfrm>
          <a:prstGeom prst="rect">
            <a:avLst/>
          </a:prstGeom>
          <a:noFill/>
          <a:ln w="9525">
            <a:noFill/>
            <a:miter lim="800000"/>
            <a:headEnd/>
            <a:tailEnd/>
          </a:ln>
        </p:spPr>
      </p:pic>
    </p:spTree>
    <p:extLst>
      <p:ext uri="{BB962C8B-B14F-4D97-AF65-F5344CB8AC3E}">
        <p14:creationId xmlns:p14="http://schemas.microsoft.com/office/powerpoint/2010/main" val="104081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0" y="2075656"/>
            <a:ext cx="9144000" cy="3657600"/>
          </a:xfrm>
        </p:spPr>
        <p:txBody>
          <a:bodyPr>
            <a:normAutofit fontScale="90000"/>
          </a:bodyPr>
          <a:lstStyle/>
          <a:p>
            <a:pPr algn="ctr" eaLnBrk="1" hangingPunct="1"/>
            <a:r>
              <a:rPr lang="it-IT" sz="7200" b="1" dirty="0">
                <a:solidFill>
                  <a:srgbClr val="FFC000"/>
                </a:solidFill>
              </a:rPr>
              <a:t>Modelli di adattamento </a:t>
            </a:r>
            <a:br>
              <a:rPr lang="it-IT" sz="7200" b="1" dirty="0">
                <a:solidFill>
                  <a:srgbClr val="FFC000"/>
                </a:solidFill>
              </a:rPr>
            </a:br>
            <a:r>
              <a:rPr lang="it-IT" sz="7200" b="1" dirty="0">
                <a:solidFill>
                  <a:srgbClr val="FFC000"/>
                </a:solidFill>
              </a:rPr>
              <a:t>nell’incontro</a:t>
            </a:r>
            <a:br>
              <a:rPr lang="it-IT" sz="7200" b="1" dirty="0">
                <a:solidFill>
                  <a:srgbClr val="FFC000"/>
                </a:solidFill>
              </a:rPr>
            </a:br>
            <a:r>
              <a:rPr lang="it-IT" sz="7200" b="1" dirty="0">
                <a:solidFill>
                  <a:srgbClr val="FFC000"/>
                </a:solidFill>
              </a:rPr>
              <a:t>tra culture</a:t>
            </a:r>
          </a:p>
        </p:txBody>
      </p:sp>
      <p:sp>
        <p:nvSpPr>
          <p:cNvPr id="17412" name="Segnaposto numero diapositiva 7"/>
          <p:cNvSpPr>
            <a:spLocks noGrp="1"/>
          </p:cNvSpPr>
          <p:nvPr>
            <p:ph type="sldNum" sz="quarter" idx="12"/>
          </p:nvPr>
        </p:nvSpPr>
        <p:spPr>
          <a:noFill/>
        </p:spPr>
        <p:txBody>
          <a:bodyPr/>
          <a:lstStyle/>
          <a:p>
            <a:fld id="{3052CBA8-BD6E-4EF0-85D7-1D07D320676C}" type="slidenum">
              <a:rPr lang="it-IT" smtClean="0"/>
              <a:pPr/>
              <a:t>21</a:t>
            </a:fld>
            <a:endParaRPr lang="it-IT"/>
          </a:p>
        </p:txBody>
      </p:sp>
    </p:spTree>
    <p:extLst>
      <p:ext uri="{BB962C8B-B14F-4D97-AF65-F5344CB8AC3E}">
        <p14:creationId xmlns:p14="http://schemas.microsoft.com/office/powerpoint/2010/main" val="139709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normAutofit fontScale="90000"/>
          </a:bodyPr>
          <a:lstStyle/>
          <a:p>
            <a:pPr algn="ctr" eaLnBrk="1" hangingPunct="1">
              <a:defRPr/>
            </a:pPr>
            <a:r>
              <a:rPr lang="it-IT" b="1" dirty="0">
                <a:solidFill>
                  <a:srgbClr val="FFC000"/>
                </a:solidFill>
                <a:latin typeface="Book Antiqua" pitchFamily="18" charset="0"/>
              </a:rPr>
              <a:t>MODELLO BI-ASSIALE</a:t>
            </a:r>
            <a:br>
              <a:rPr lang="it-IT" b="1" dirty="0">
                <a:solidFill>
                  <a:srgbClr val="FFC000"/>
                </a:solidFill>
                <a:latin typeface="Book Antiqua" pitchFamily="18" charset="0"/>
              </a:rPr>
            </a:br>
            <a:r>
              <a:rPr lang="it-IT" b="1" dirty="0">
                <a:solidFill>
                  <a:srgbClr val="FFC000"/>
                </a:solidFill>
                <a:latin typeface="Book Antiqua" pitchFamily="18" charset="0"/>
              </a:rPr>
              <a:t>DELL’ADATTAMENTO (1/2)</a:t>
            </a:r>
            <a:br>
              <a:rPr lang="it-IT" b="1" dirty="0">
                <a:solidFill>
                  <a:schemeClr val="bg2"/>
                </a:solidFill>
                <a:latin typeface="Book Antiqua" pitchFamily="18" charset="0"/>
              </a:rPr>
            </a:br>
            <a:r>
              <a:rPr lang="it-IT" sz="1400" b="1" dirty="0">
                <a:solidFill>
                  <a:schemeClr val="bg2"/>
                </a:solidFill>
                <a:latin typeface="Book Antiqua" pitchFamily="18" charset="0"/>
              </a:rPr>
              <a:t>(BERRY ET AL., 1992)</a:t>
            </a:r>
          </a:p>
        </p:txBody>
      </p:sp>
      <p:sp>
        <p:nvSpPr>
          <p:cNvPr id="90115" name="Rectangle 3"/>
          <p:cNvSpPr>
            <a:spLocks noGrp="1" noRot="1" noChangeArrowheads="1"/>
          </p:cNvSpPr>
          <p:nvPr>
            <p:ph idx="1"/>
          </p:nvPr>
        </p:nvSpPr>
        <p:spPr>
          <a:xfrm>
            <a:off x="2362200" y="1905001"/>
            <a:ext cx="8007350" cy="4403725"/>
          </a:xfrm>
        </p:spPr>
        <p:txBody>
          <a:bodyPr>
            <a:normAutofit fontScale="85000" lnSpcReduction="20000"/>
          </a:bodyPr>
          <a:lstStyle/>
          <a:p>
            <a:pPr eaLnBrk="1" hangingPunct="1">
              <a:lnSpc>
                <a:spcPct val="80000"/>
              </a:lnSpc>
              <a:buFont typeface="Wingdings" pitchFamily="2" charset="2"/>
              <a:buNone/>
              <a:defRPr/>
            </a:pPr>
            <a:r>
              <a:rPr lang="it-IT" sz="1600" b="1" dirty="0">
                <a:latin typeface="Book Antiqua" pitchFamily="18" charset="0"/>
              </a:rPr>
              <a:t>		ALTA	|</a:t>
            </a:r>
          </a:p>
          <a:p>
            <a:pPr eaLnBrk="1" hangingPunct="1">
              <a:lnSpc>
                <a:spcPct val="80000"/>
              </a:lnSpc>
              <a:buFont typeface="Wingdings" pitchFamily="2" charset="2"/>
              <a:buNone/>
              <a:defRPr/>
            </a:pPr>
            <a:r>
              <a:rPr lang="it-IT" sz="1600" b="1" dirty="0">
                <a:latin typeface="Book Antiqua" pitchFamily="18" charset="0"/>
              </a:rPr>
              <a:t>			|</a:t>
            </a:r>
          </a:p>
          <a:p>
            <a:pPr eaLnBrk="1" hangingPunct="1">
              <a:lnSpc>
                <a:spcPct val="80000"/>
              </a:lnSpc>
              <a:buFont typeface="Wingdings" pitchFamily="2" charset="2"/>
              <a:buNone/>
              <a:defRPr/>
            </a:pPr>
            <a:r>
              <a:rPr lang="it-IT" sz="1600" b="1" dirty="0">
                <a:latin typeface="Book Antiqua" pitchFamily="18" charset="0"/>
              </a:rPr>
              <a:t>			|	Assimilazione		Integrazione</a:t>
            </a:r>
          </a:p>
          <a:p>
            <a:pPr eaLnBrk="1" hangingPunct="1">
              <a:lnSpc>
                <a:spcPct val="80000"/>
              </a:lnSpc>
              <a:buFont typeface="Wingdings" pitchFamily="2" charset="2"/>
              <a:buNone/>
              <a:defRPr/>
            </a:pPr>
            <a:r>
              <a:rPr lang="it-IT" sz="1600" b="1" dirty="0">
                <a:latin typeface="Book Antiqua" pitchFamily="18" charset="0"/>
              </a:rPr>
              <a:t>			|</a:t>
            </a:r>
          </a:p>
          <a:p>
            <a:pPr eaLnBrk="1" hangingPunct="1">
              <a:lnSpc>
                <a:spcPct val="80000"/>
              </a:lnSpc>
              <a:buFont typeface="Wingdings" pitchFamily="2" charset="2"/>
              <a:buNone/>
              <a:defRPr/>
            </a:pPr>
            <a:r>
              <a:rPr lang="it-IT" sz="1600" b="1" dirty="0">
                <a:latin typeface="Book Antiqua" pitchFamily="18" charset="0"/>
              </a:rPr>
              <a:t>		Nuova	|</a:t>
            </a:r>
          </a:p>
          <a:p>
            <a:pPr eaLnBrk="1" hangingPunct="1">
              <a:lnSpc>
                <a:spcPct val="80000"/>
              </a:lnSpc>
              <a:buFont typeface="Wingdings" pitchFamily="2" charset="2"/>
              <a:buNone/>
              <a:defRPr/>
            </a:pPr>
            <a:r>
              <a:rPr lang="it-IT" sz="1600" b="1" dirty="0">
                <a:latin typeface="Book Antiqua" pitchFamily="18" charset="0"/>
              </a:rPr>
              <a:t>		Cultura	|</a:t>
            </a:r>
          </a:p>
          <a:p>
            <a:pPr eaLnBrk="1" hangingPunct="1">
              <a:lnSpc>
                <a:spcPct val="80000"/>
              </a:lnSpc>
              <a:buFont typeface="Wingdings" pitchFamily="2" charset="2"/>
              <a:buNone/>
              <a:defRPr/>
            </a:pPr>
            <a:r>
              <a:rPr lang="it-IT" sz="1600" b="1" dirty="0">
                <a:latin typeface="Book Antiqua" pitchFamily="18" charset="0"/>
              </a:rPr>
              <a:t>		d’Inserimento</a:t>
            </a:r>
          </a:p>
          <a:p>
            <a:pPr eaLnBrk="1" hangingPunct="1">
              <a:lnSpc>
                <a:spcPct val="80000"/>
              </a:lnSpc>
              <a:buFont typeface="Wingdings" pitchFamily="2" charset="2"/>
              <a:buNone/>
              <a:defRPr/>
            </a:pPr>
            <a:r>
              <a:rPr lang="it-IT" sz="1600" b="1" dirty="0">
                <a:latin typeface="Book Antiqua" pitchFamily="18" charset="0"/>
              </a:rPr>
              <a:t>			|</a:t>
            </a:r>
          </a:p>
          <a:p>
            <a:pPr eaLnBrk="1" hangingPunct="1">
              <a:lnSpc>
                <a:spcPct val="80000"/>
              </a:lnSpc>
              <a:buFont typeface="Wingdings" pitchFamily="2" charset="2"/>
              <a:buNone/>
              <a:defRPr/>
            </a:pPr>
            <a:r>
              <a:rPr lang="it-IT" sz="1600" b="1" dirty="0">
                <a:latin typeface="Book Antiqua" pitchFamily="18" charset="0"/>
              </a:rPr>
              <a:t>			|</a:t>
            </a:r>
          </a:p>
          <a:p>
            <a:pPr eaLnBrk="1" hangingPunct="1">
              <a:lnSpc>
                <a:spcPct val="80000"/>
              </a:lnSpc>
              <a:buFont typeface="Wingdings" pitchFamily="2" charset="2"/>
              <a:buNone/>
              <a:defRPr/>
            </a:pPr>
            <a:r>
              <a:rPr lang="it-IT" sz="1600" b="1" dirty="0">
                <a:latin typeface="Book Antiqua" pitchFamily="18" charset="0"/>
              </a:rPr>
              <a:t>			|	 Marginalizzazione 	                   Separazione	</a:t>
            </a:r>
          </a:p>
          <a:p>
            <a:pPr eaLnBrk="1" hangingPunct="1">
              <a:lnSpc>
                <a:spcPct val="80000"/>
              </a:lnSpc>
              <a:buFont typeface="Wingdings" pitchFamily="2" charset="2"/>
              <a:buNone/>
              <a:defRPr/>
            </a:pPr>
            <a:r>
              <a:rPr lang="it-IT" sz="1600" b="1" dirty="0">
                <a:latin typeface="Book Antiqua" pitchFamily="18" charset="0"/>
              </a:rPr>
              <a:t>			|</a:t>
            </a:r>
          </a:p>
          <a:p>
            <a:pPr eaLnBrk="1" hangingPunct="1">
              <a:lnSpc>
                <a:spcPct val="80000"/>
              </a:lnSpc>
              <a:buFont typeface="Wingdings" pitchFamily="2" charset="2"/>
              <a:buNone/>
              <a:defRPr/>
            </a:pPr>
            <a:r>
              <a:rPr lang="it-IT" sz="1600" b="1" dirty="0">
                <a:latin typeface="Book Antiqua" pitchFamily="18" charset="0"/>
              </a:rPr>
              <a:t>			|</a:t>
            </a:r>
          </a:p>
          <a:p>
            <a:pPr eaLnBrk="1" hangingPunct="1">
              <a:lnSpc>
                <a:spcPct val="80000"/>
              </a:lnSpc>
              <a:buFont typeface="Wingdings" pitchFamily="2" charset="2"/>
              <a:buNone/>
              <a:defRPr/>
            </a:pPr>
            <a:r>
              <a:rPr lang="it-IT" sz="1600" b="1" dirty="0">
                <a:latin typeface="Book Antiqua" pitchFamily="18" charset="0"/>
              </a:rPr>
              <a:t>	__________________|_____________________________________________________</a:t>
            </a:r>
          </a:p>
          <a:p>
            <a:pPr eaLnBrk="1" hangingPunct="1">
              <a:lnSpc>
                <a:spcPct val="80000"/>
              </a:lnSpc>
              <a:buFont typeface="Wingdings" pitchFamily="2" charset="2"/>
              <a:buNone/>
              <a:defRPr/>
            </a:pPr>
            <a:r>
              <a:rPr lang="it-IT" sz="1600" b="1" dirty="0">
                <a:latin typeface="Book Antiqua" pitchFamily="18" charset="0"/>
              </a:rPr>
              <a:t>			|</a:t>
            </a:r>
          </a:p>
          <a:p>
            <a:pPr eaLnBrk="1" hangingPunct="1">
              <a:lnSpc>
                <a:spcPct val="80000"/>
              </a:lnSpc>
              <a:buFont typeface="Wingdings" pitchFamily="2" charset="2"/>
              <a:buNone/>
              <a:defRPr/>
            </a:pPr>
            <a:r>
              <a:rPr lang="it-IT" sz="1600" b="1" dirty="0">
                <a:latin typeface="Book Antiqua" pitchFamily="18" charset="0"/>
              </a:rPr>
              <a:t>	         	 BASSA	Propria Cultura d’Origine		ALTA</a:t>
            </a:r>
          </a:p>
          <a:p>
            <a:pPr eaLnBrk="1" hangingPunct="1">
              <a:lnSpc>
                <a:spcPct val="80000"/>
              </a:lnSpc>
              <a:buFont typeface="Wingdings" pitchFamily="2" charset="2"/>
              <a:buNone/>
              <a:defRPr/>
            </a:pPr>
            <a:r>
              <a:rPr lang="it-IT" sz="1600" b="1" dirty="0">
                <a:latin typeface="Book Antiqua" pitchFamily="18" charset="0"/>
              </a:rPr>
              <a:t>			</a:t>
            </a:r>
            <a:r>
              <a:rPr lang="fr-FR" sz="1600" b="1" dirty="0">
                <a:latin typeface="Book Antiqua" pitchFamily="18" charset="0"/>
              </a:rPr>
              <a:t>|</a:t>
            </a:r>
          </a:p>
          <a:p>
            <a:pPr eaLnBrk="1" hangingPunct="1">
              <a:lnSpc>
                <a:spcPct val="80000"/>
              </a:lnSpc>
              <a:buFont typeface="Wingdings" pitchFamily="2" charset="2"/>
              <a:buNone/>
              <a:defRPr/>
            </a:pPr>
            <a:r>
              <a:rPr lang="fr-FR" sz="1600" b="1" dirty="0">
                <a:latin typeface="Book Antiqua" pitchFamily="18" charset="0"/>
              </a:rPr>
              <a:t>							(Berry et al., 1992)</a:t>
            </a:r>
            <a:endParaRPr lang="it-IT" sz="1600" b="1" dirty="0">
              <a:latin typeface="Book Antiqua" pitchFamily="18" charset="0"/>
            </a:endParaRPr>
          </a:p>
          <a:p>
            <a:pPr eaLnBrk="1" hangingPunct="1">
              <a:lnSpc>
                <a:spcPct val="80000"/>
              </a:lnSpc>
              <a:defRPr/>
            </a:pPr>
            <a:endParaRPr lang="it-IT" sz="1600" dirty="0"/>
          </a:p>
        </p:txBody>
      </p:sp>
      <p:sp>
        <p:nvSpPr>
          <p:cNvPr id="5" name="Segnaposto piè di pagina 4"/>
          <p:cNvSpPr>
            <a:spLocks noGrp="1"/>
          </p:cNvSpPr>
          <p:nvPr>
            <p:ph type="ftr" sz="quarter" idx="11"/>
          </p:nvPr>
        </p:nvSpPr>
        <p:spPr/>
        <p:txBody>
          <a:bodyPr/>
          <a:lstStyle/>
          <a:p>
            <a:pPr>
              <a:defRPr/>
            </a:pPr>
            <a:r>
              <a:rPr lang="it-IT"/>
              <a:t>Dr. Eleonora Riva - Università degli studi di Milano</a:t>
            </a:r>
          </a:p>
        </p:txBody>
      </p:sp>
      <p:sp>
        <p:nvSpPr>
          <p:cNvPr id="6" name="Segnaposto numero diapositiva 5"/>
          <p:cNvSpPr>
            <a:spLocks noGrp="1"/>
          </p:cNvSpPr>
          <p:nvPr>
            <p:ph type="sldNum" sz="quarter" idx="12"/>
          </p:nvPr>
        </p:nvSpPr>
        <p:spPr/>
        <p:txBody>
          <a:bodyPr/>
          <a:lstStyle/>
          <a:p>
            <a:pPr>
              <a:defRPr/>
            </a:pPr>
            <a:fld id="{C2304977-E923-4B1E-BC78-62F529664F20}" type="slidenum">
              <a:rPr lang="it-IT"/>
              <a:pPr>
                <a:defRPr/>
              </a:pPr>
              <a:t>22</a:t>
            </a:fld>
            <a:endParaRPr lang="it-IT"/>
          </a:p>
        </p:txBody>
      </p:sp>
    </p:spTree>
    <p:extLst>
      <p:ext uri="{BB962C8B-B14F-4D97-AF65-F5344CB8AC3E}">
        <p14:creationId xmlns:p14="http://schemas.microsoft.com/office/powerpoint/2010/main" val="30382092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115"/>
                                        </p:tgtEl>
                                        <p:attrNameLst>
                                          <p:attrName>style.visibility</p:attrName>
                                        </p:attrNameLst>
                                      </p:cBhvr>
                                      <p:to>
                                        <p:strVal val="visible"/>
                                      </p:to>
                                    </p:set>
                                    <p:animEffect transition="in" filter="fade">
                                      <p:cBhvr>
                                        <p:cTn id="10" dur="20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normAutofit/>
          </a:bodyPr>
          <a:lstStyle/>
          <a:p>
            <a:pPr algn="ctr">
              <a:defRPr/>
            </a:pPr>
            <a:r>
              <a:rPr lang="it-IT" b="1" dirty="0">
                <a:solidFill>
                  <a:srgbClr val="FFC000"/>
                </a:solidFill>
                <a:latin typeface="Book Antiqua" pitchFamily="18" charset="0"/>
              </a:rPr>
              <a:t>MODELLO BI-ASSIALE</a:t>
            </a:r>
            <a:br>
              <a:rPr lang="it-IT" b="1" dirty="0">
                <a:solidFill>
                  <a:srgbClr val="FFC000"/>
                </a:solidFill>
                <a:latin typeface="Book Antiqua" pitchFamily="18" charset="0"/>
              </a:rPr>
            </a:br>
            <a:r>
              <a:rPr lang="it-IT" b="1" dirty="0">
                <a:solidFill>
                  <a:srgbClr val="FFC000"/>
                </a:solidFill>
                <a:latin typeface="Book Antiqua" pitchFamily="18" charset="0"/>
              </a:rPr>
              <a:t>DELL’ADATTAMENTO (2/2)</a:t>
            </a:r>
          </a:p>
        </p:txBody>
      </p:sp>
      <p:sp>
        <p:nvSpPr>
          <p:cNvPr id="36867" name="Rectangle 3"/>
          <p:cNvSpPr>
            <a:spLocks noGrp="1" noRot="1" noChangeArrowheads="1"/>
          </p:cNvSpPr>
          <p:nvPr>
            <p:ph idx="1"/>
          </p:nvPr>
        </p:nvSpPr>
        <p:spPr>
          <a:noFill/>
        </p:spPr>
        <p:txBody>
          <a:bodyPr>
            <a:normAutofit/>
          </a:bodyPr>
          <a:lstStyle/>
          <a:p>
            <a:r>
              <a:rPr lang="it-IT" altLang="it-IT" sz="3800" dirty="0" err="1"/>
              <a:t>Precontatto</a:t>
            </a:r>
            <a:endParaRPr lang="it-IT" altLang="it-IT" sz="3800" dirty="0"/>
          </a:p>
          <a:p>
            <a:r>
              <a:rPr lang="it-IT" altLang="it-IT" sz="3800" dirty="0"/>
              <a:t>Contatto</a:t>
            </a:r>
          </a:p>
          <a:p>
            <a:r>
              <a:rPr lang="it-IT" altLang="it-IT" sz="3800" dirty="0"/>
              <a:t>Conflitto</a:t>
            </a:r>
          </a:p>
          <a:p>
            <a:r>
              <a:rPr lang="it-IT" altLang="it-IT" sz="3800" dirty="0"/>
              <a:t>Crisi</a:t>
            </a:r>
          </a:p>
          <a:p>
            <a:r>
              <a:rPr lang="it-IT" altLang="it-IT" sz="3800" dirty="0"/>
              <a:t>Adattamento</a:t>
            </a:r>
          </a:p>
        </p:txBody>
      </p:sp>
    </p:spTree>
    <p:extLst>
      <p:ext uri="{BB962C8B-B14F-4D97-AF65-F5344CB8AC3E}">
        <p14:creationId xmlns:p14="http://schemas.microsoft.com/office/powerpoint/2010/main" val="221621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244476"/>
            <a:ext cx="9144000" cy="1431925"/>
          </a:xfrm>
        </p:spPr>
        <p:txBody>
          <a:bodyPr/>
          <a:lstStyle/>
          <a:p>
            <a:pPr algn="ctr">
              <a:defRPr/>
            </a:pPr>
            <a:r>
              <a:rPr lang="it-IT" b="1" dirty="0">
                <a:solidFill>
                  <a:srgbClr val="FFC000"/>
                </a:solidFill>
                <a:latin typeface="Book Antiqua" pitchFamily="18" charset="0"/>
              </a:rPr>
              <a:t>MODELLO DELL’ADATTAMENTO DI BOHURIS (1997)</a:t>
            </a:r>
            <a:endParaRPr lang="it-IT" b="1" dirty="0">
              <a:solidFill>
                <a:srgbClr val="FFC000"/>
              </a:solidFill>
            </a:endParaRPr>
          </a:p>
        </p:txBody>
      </p:sp>
      <p:sp>
        <p:nvSpPr>
          <p:cNvPr id="3" name="Segnaposto contenuto 2"/>
          <p:cNvSpPr>
            <a:spLocks noGrp="1"/>
          </p:cNvSpPr>
          <p:nvPr>
            <p:ph idx="1"/>
          </p:nvPr>
        </p:nvSpPr>
        <p:spPr/>
        <p:txBody>
          <a:bodyPr/>
          <a:lstStyle/>
          <a:p>
            <a:pPr>
              <a:defRPr/>
            </a:pPr>
            <a:r>
              <a:rPr lang="it-IT"/>
              <a:t>Atteggiamenti di integrazione degli immigrati</a:t>
            </a:r>
          </a:p>
          <a:p>
            <a:pPr>
              <a:defRPr/>
            </a:pPr>
            <a:r>
              <a:rPr lang="it-IT"/>
              <a:t>Orientamenti di integrazione della società ospitante</a:t>
            </a:r>
          </a:p>
          <a:p>
            <a:pPr>
              <a:defRPr/>
            </a:pPr>
            <a:r>
              <a:rPr lang="it-IT"/>
              <a:t>Politiche di integrazioni dello stato</a:t>
            </a:r>
          </a:p>
          <a:p>
            <a:pPr>
              <a:defRPr/>
            </a:pPr>
            <a:r>
              <a:rPr lang="it-IT"/>
              <a:t>Possibili modalità relazionali</a:t>
            </a:r>
          </a:p>
          <a:p>
            <a:pPr>
              <a:defRPr/>
            </a:pPr>
            <a:endParaRPr lang="it-IT"/>
          </a:p>
          <a:p>
            <a:pPr>
              <a:defRPr/>
            </a:pPr>
            <a:endParaRPr lang="it-IT"/>
          </a:p>
        </p:txBody>
      </p:sp>
      <p:sp>
        <p:nvSpPr>
          <p:cNvPr id="4" name="Segnaposto piè di pagina 3"/>
          <p:cNvSpPr>
            <a:spLocks noGrp="1"/>
          </p:cNvSpPr>
          <p:nvPr>
            <p:ph type="ftr" sz="quarter" idx="11"/>
          </p:nvPr>
        </p:nvSpPr>
        <p:spPr/>
        <p:txBody>
          <a:bodyPr/>
          <a:lstStyle/>
          <a:p>
            <a:pPr>
              <a:defRPr/>
            </a:pPr>
            <a:r>
              <a:rPr lang="it-IT"/>
              <a:t>Dr. Eleonora Riva - Università degli studi di Milano</a:t>
            </a:r>
          </a:p>
        </p:txBody>
      </p:sp>
      <p:sp>
        <p:nvSpPr>
          <p:cNvPr id="5" name="Segnaposto numero diapositiva 4"/>
          <p:cNvSpPr>
            <a:spLocks noGrp="1"/>
          </p:cNvSpPr>
          <p:nvPr>
            <p:ph type="sldNum" sz="quarter" idx="12"/>
          </p:nvPr>
        </p:nvSpPr>
        <p:spPr/>
        <p:txBody>
          <a:bodyPr/>
          <a:lstStyle/>
          <a:p>
            <a:pPr>
              <a:defRPr/>
            </a:pPr>
            <a:fld id="{48BE612B-C37D-41DD-A463-050F20445192}" type="slidenum">
              <a:rPr lang="it-IT"/>
              <a:pPr>
                <a:defRPr/>
              </a:pPr>
              <a:t>24</a:t>
            </a:fld>
            <a:endParaRPr lang="it-IT"/>
          </a:p>
        </p:txBody>
      </p:sp>
    </p:spTree>
    <p:extLst>
      <p:ext uri="{BB962C8B-B14F-4D97-AF65-F5344CB8AC3E}">
        <p14:creationId xmlns:p14="http://schemas.microsoft.com/office/powerpoint/2010/main" val="424012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a:p>
        </p:txBody>
      </p:sp>
      <p:pic>
        <p:nvPicPr>
          <p:cNvPr id="38915" name="Segnaposto contenuto 5" descr="diagramma .tif"/>
          <p:cNvPicPr>
            <a:picLocks noGrp="1" noChangeAspect="1"/>
          </p:cNvPicPr>
          <p:nvPr>
            <p:ph idx="1"/>
          </p:nvPr>
        </p:nvPicPr>
        <p:blipFill>
          <a:blip r:embed="rId3" cstate="print"/>
          <a:stretch>
            <a:fillRect/>
          </a:stretch>
        </p:blipFill>
        <p:spPr>
          <a:xfrm>
            <a:off x="3223467" y="429717"/>
            <a:ext cx="5742684" cy="6282149"/>
          </a:xfrm>
        </p:spPr>
      </p:pic>
      <p:sp>
        <p:nvSpPr>
          <p:cNvPr id="4" name="Segnaposto piè di pagina 3"/>
          <p:cNvSpPr>
            <a:spLocks noGrp="1"/>
          </p:cNvSpPr>
          <p:nvPr>
            <p:ph type="ftr" sz="quarter" idx="11"/>
          </p:nvPr>
        </p:nvSpPr>
        <p:spPr/>
        <p:txBody>
          <a:bodyPr/>
          <a:lstStyle/>
          <a:p>
            <a:pPr>
              <a:defRPr/>
            </a:pPr>
            <a:r>
              <a:rPr lang="it-IT"/>
              <a:t>Dr. Eleonora Riva - Università degli studi di Milano</a:t>
            </a:r>
          </a:p>
        </p:txBody>
      </p:sp>
      <p:sp>
        <p:nvSpPr>
          <p:cNvPr id="5" name="Segnaposto numero diapositiva 4"/>
          <p:cNvSpPr>
            <a:spLocks noGrp="1"/>
          </p:cNvSpPr>
          <p:nvPr>
            <p:ph type="sldNum" sz="quarter" idx="12"/>
          </p:nvPr>
        </p:nvSpPr>
        <p:spPr/>
        <p:txBody>
          <a:bodyPr/>
          <a:lstStyle/>
          <a:p>
            <a:pPr>
              <a:defRPr/>
            </a:pPr>
            <a:fld id="{05BAC818-8EC0-4559-B219-2BDF2B319E09}" type="slidenum">
              <a:rPr lang="it-IT"/>
              <a:pPr>
                <a:defRPr/>
              </a:pPr>
              <a:t>25</a:t>
            </a:fld>
            <a:endParaRPr lang="it-IT"/>
          </a:p>
        </p:txBody>
      </p:sp>
    </p:spTree>
    <p:extLst>
      <p:ext uri="{BB962C8B-B14F-4D97-AF65-F5344CB8AC3E}">
        <p14:creationId xmlns:p14="http://schemas.microsoft.com/office/powerpoint/2010/main" val="3234177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4701" y="188640"/>
            <a:ext cx="8686800" cy="841248"/>
          </a:xfrm>
        </p:spPr>
        <p:txBody>
          <a:bodyPr>
            <a:normAutofit fontScale="90000"/>
          </a:bodyPr>
          <a:lstStyle/>
          <a:p>
            <a:pPr algn="ctr"/>
            <a:r>
              <a:rPr lang="it-IT" b="1" dirty="0">
                <a:solidFill>
                  <a:srgbClr val="FFC000"/>
                </a:solidFill>
              </a:rPr>
              <a:t>Antropologia medica</a:t>
            </a:r>
            <a:br>
              <a:rPr lang="it-IT" dirty="0"/>
            </a:br>
            <a:r>
              <a:rPr lang="it-IT" sz="1600" dirty="0" err="1"/>
              <a:t>kLEINMANN</a:t>
            </a:r>
            <a:endParaRPr lang="it-IT" sz="1600" dirty="0"/>
          </a:p>
        </p:txBody>
      </p:sp>
      <p:sp>
        <p:nvSpPr>
          <p:cNvPr id="4" name="Segnaposto contenuto 3"/>
          <p:cNvSpPr>
            <a:spLocks noGrp="1"/>
          </p:cNvSpPr>
          <p:nvPr>
            <p:ph sz="half" idx="1"/>
          </p:nvPr>
        </p:nvSpPr>
        <p:spPr>
          <a:xfrm>
            <a:off x="1828800" y="1124744"/>
            <a:ext cx="4191000" cy="5199856"/>
          </a:xfrm>
        </p:spPr>
        <p:txBody>
          <a:bodyPr/>
          <a:lstStyle/>
          <a:p>
            <a:r>
              <a:rPr lang="it-IT" dirty="0">
                <a:latin typeface="Ebrima" pitchFamily="2" charset="0"/>
                <a:ea typeface="Ebrima" pitchFamily="2" charset="0"/>
                <a:cs typeface="Ebrima" pitchFamily="2" charset="0"/>
              </a:rPr>
              <a:t>DUALISMO CARTESIANO</a:t>
            </a:r>
          </a:p>
        </p:txBody>
      </p:sp>
      <p:sp>
        <p:nvSpPr>
          <p:cNvPr id="5" name="Segnaposto contenuto 4"/>
          <p:cNvSpPr>
            <a:spLocks noGrp="1"/>
          </p:cNvSpPr>
          <p:nvPr>
            <p:ph sz="half" idx="2"/>
          </p:nvPr>
        </p:nvSpPr>
        <p:spPr>
          <a:xfrm>
            <a:off x="6172200" y="1268760"/>
            <a:ext cx="4343400" cy="5055840"/>
          </a:xfrm>
        </p:spPr>
        <p:txBody>
          <a:bodyPr/>
          <a:lstStyle/>
          <a:p>
            <a:r>
              <a:rPr lang="it-IT" b="1" dirty="0" err="1">
                <a:latin typeface="Ebrima" pitchFamily="2" charset="0"/>
                <a:ea typeface="Ebrima" pitchFamily="2" charset="0"/>
                <a:cs typeface="Ebrima" pitchFamily="2" charset="0"/>
              </a:rPr>
              <a:t>Disease</a:t>
            </a:r>
            <a:endParaRPr lang="it-IT" b="1" dirty="0">
              <a:latin typeface="Ebrima" pitchFamily="2" charset="0"/>
              <a:ea typeface="Ebrima" pitchFamily="2" charset="0"/>
              <a:cs typeface="Ebrima" pitchFamily="2" charset="0"/>
            </a:endParaRPr>
          </a:p>
          <a:p>
            <a:r>
              <a:rPr lang="it-IT" b="1" dirty="0" err="1">
                <a:latin typeface="Ebrima" pitchFamily="2" charset="0"/>
                <a:ea typeface="Ebrima" pitchFamily="2" charset="0"/>
                <a:cs typeface="Ebrima" pitchFamily="2" charset="0"/>
              </a:rPr>
              <a:t>Illness</a:t>
            </a:r>
            <a:endParaRPr lang="it-IT" b="1" dirty="0">
              <a:latin typeface="Ebrima" pitchFamily="2" charset="0"/>
              <a:ea typeface="Ebrima" pitchFamily="2" charset="0"/>
              <a:cs typeface="Ebrima" pitchFamily="2" charset="0"/>
            </a:endParaRPr>
          </a:p>
          <a:p>
            <a:r>
              <a:rPr lang="it-IT" b="1" dirty="0" err="1">
                <a:latin typeface="Ebrima" pitchFamily="2" charset="0"/>
                <a:ea typeface="Ebrima" pitchFamily="2" charset="0"/>
                <a:cs typeface="Ebrima" pitchFamily="2" charset="0"/>
              </a:rPr>
              <a:t>Sickness</a:t>
            </a:r>
            <a:endParaRPr lang="it-IT" b="1" dirty="0">
              <a:latin typeface="Ebrima" pitchFamily="2" charset="0"/>
              <a:ea typeface="Ebrima" pitchFamily="2" charset="0"/>
              <a:cs typeface="Ebrima" pitchFamily="2" charset="0"/>
            </a:endParaRPr>
          </a:p>
        </p:txBody>
      </p:sp>
      <p:pic>
        <p:nvPicPr>
          <p:cNvPr id="3076" name="Picture 4" descr="http://3.bp.blogspot.com/-7wWDwY_utrg/UZLWIcbCimI/AAAAAAAAAA4/nYiQTxBkQKs/s1600/Caricatura+de+Descartes.jpg"/>
          <p:cNvPicPr>
            <a:picLocks noChangeAspect="1" noChangeArrowheads="1"/>
          </p:cNvPicPr>
          <p:nvPr/>
        </p:nvPicPr>
        <p:blipFill>
          <a:blip r:embed="rId3" cstate="print"/>
          <a:srcRect/>
          <a:stretch>
            <a:fillRect/>
          </a:stretch>
        </p:blipFill>
        <p:spPr bwMode="auto">
          <a:xfrm>
            <a:off x="1847528" y="2232755"/>
            <a:ext cx="2699792" cy="2699793"/>
          </a:xfrm>
          <a:prstGeom prst="rect">
            <a:avLst/>
          </a:prstGeom>
          <a:noFill/>
        </p:spPr>
      </p:pic>
      <p:pic>
        <p:nvPicPr>
          <p:cNvPr id="3074" name="Picture 2" descr="http://www.analisi-reichiana.it/psicoterapiaanaliticareichiana/images/stories/articoli/DaVinci-Vitruviano.jpg"/>
          <p:cNvPicPr>
            <a:picLocks noChangeAspect="1" noChangeArrowheads="1"/>
          </p:cNvPicPr>
          <p:nvPr/>
        </p:nvPicPr>
        <p:blipFill>
          <a:blip r:embed="rId4" cstate="print"/>
          <a:srcRect/>
          <a:stretch>
            <a:fillRect/>
          </a:stretch>
        </p:blipFill>
        <p:spPr bwMode="auto">
          <a:xfrm>
            <a:off x="3431705" y="3757838"/>
            <a:ext cx="2469679" cy="2767507"/>
          </a:xfrm>
          <a:prstGeom prst="rect">
            <a:avLst/>
          </a:prstGeom>
          <a:noFill/>
        </p:spPr>
      </p:pic>
      <p:pic>
        <p:nvPicPr>
          <p:cNvPr id="3078" name="Picture 6" descr="http://i.stack.imgur.com/SC5IM.gif"/>
          <p:cNvPicPr>
            <a:picLocks noChangeAspect="1" noChangeArrowheads="1"/>
          </p:cNvPicPr>
          <p:nvPr/>
        </p:nvPicPr>
        <p:blipFill>
          <a:blip r:embed="rId5" cstate="print"/>
          <a:srcRect/>
          <a:stretch>
            <a:fillRect/>
          </a:stretch>
        </p:blipFill>
        <p:spPr bwMode="auto">
          <a:xfrm>
            <a:off x="6240016" y="3339752"/>
            <a:ext cx="4247456" cy="3185592"/>
          </a:xfrm>
          <a:prstGeom prst="rect">
            <a:avLst/>
          </a:prstGeom>
          <a:noFill/>
        </p:spPr>
      </p:pic>
      <p:pic>
        <p:nvPicPr>
          <p:cNvPr id="3080" name="Picture 8" descr="https://rohan7things.files.wordpress.com/2013/10/corporate-illness-or-sickness.gif"/>
          <p:cNvPicPr>
            <a:picLocks noChangeAspect="1" noChangeArrowheads="1"/>
          </p:cNvPicPr>
          <p:nvPr/>
        </p:nvPicPr>
        <p:blipFill>
          <a:blip r:embed="rId6" cstate="print"/>
          <a:srcRect/>
          <a:stretch>
            <a:fillRect/>
          </a:stretch>
        </p:blipFill>
        <p:spPr bwMode="auto">
          <a:xfrm>
            <a:off x="8363745" y="1124744"/>
            <a:ext cx="2105769" cy="2044504"/>
          </a:xfrm>
          <a:prstGeom prst="rect">
            <a:avLst/>
          </a:prstGeom>
          <a:noFill/>
        </p:spPr>
      </p:pic>
    </p:spTree>
    <p:extLst>
      <p:ext uri="{BB962C8B-B14F-4D97-AF65-F5344CB8AC3E}">
        <p14:creationId xmlns:p14="http://schemas.microsoft.com/office/powerpoint/2010/main" val="919965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ccity\Desktop\Immagini\imagesCAS2RBF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857" y="184643"/>
            <a:ext cx="3213343" cy="19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764373"/>
            <a:ext cx="11022904" cy="1293028"/>
          </a:xfrm>
        </p:spPr>
        <p:txBody>
          <a:bodyPr/>
          <a:lstStyle/>
          <a:p>
            <a:r>
              <a:rPr lang="it-IT" dirty="0"/>
              <a:t>TRANSFERT  CONTROTRANSFERT </a:t>
            </a:r>
            <a:r>
              <a:rPr lang="it-IT" dirty="0">
                <a:solidFill>
                  <a:schemeClr val="bg1"/>
                </a:solidFill>
              </a:rPr>
              <a:t>E CULTURA</a:t>
            </a:r>
          </a:p>
        </p:txBody>
      </p:sp>
      <p:sp>
        <p:nvSpPr>
          <p:cNvPr id="3" name="Segnaposto contenuto 2"/>
          <p:cNvSpPr>
            <a:spLocks noGrp="1"/>
          </p:cNvSpPr>
          <p:nvPr>
            <p:ph idx="1"/>
          </p:nvPr>
        </p:nvSpPr>
        <p:spPr/>
        <p:txBody>
          <a:bodyPr/>
          <a:lstStyle/>
          <a:p>
            <a:endParaRPr lang="it-IT" dirty="0"/>
          </a:p>
        </p:txBody>
      </p:sp>
      <p:pic>
        <p:nvPicPr>
          <p:cNvPr id="4" name="Picture 2" descr="http://t0.gstatic.com/images?q=tbn:ANd9GcQHtUPo5OYS1LuH43RhvHGQ5uPcKeJTib3c-xDMcj7Sc1m81K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94560"/>
            <a:ext cx="2834014" cy="404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allpsych.com/images/iceber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550" y="2194560"/>
            <a:ext cx="4470649" cy="404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l velo e il culto della bellezza. Voci di giovani donne arabe | Dialoghi  Mediterran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856" y="2194560"/>
            <a:ext cx="3031467" cy="404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0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764373"/>
            <a:ext cx="10820400" cy="1293028"/>
          </a:xfrm>
        </p:spPr>
        <p:txBody>
          <a:bodyPr/>
          <a:lstStyle/>
          <a:p>
            <a:pPr algn="ctr"/>
            <a:r>
              <a:rPr lang="it-IT" b="1" dirty="0">
                <a:solidFill>
                  <a:schemeClr val="accent3"/>
                </a:solidFill>
              </a:rPr>
              <a:t>La resistenza culturale</a:t>
            </a:r>
            <a:br>
              <a:rPr lang="it-IT" dirty="0"/>
            </a:br>
            <a:r>
              <a:rPr lang="it-IT" sz="1800" dirty="0" err="1"/>
              <a:t>Reidd</a:t>
            </a:r>
            <a:r>
              <a:rPr lang="it-IT" sz="1800" dirty="0"/>
              <a:t> 1999</a:t>
            </a:r>
          </a:p>
        </p:txBody>
      </p:sp>
      <p:sp>
        <p:nvSpPr>
          <p:cNvPr id="3" name="Segnaposto contenuto 2"/>
          <p:cNvSpPr>
            <a:spLocks noGrp="1"/>
          </p:cNvSpPr>
          <p:nvPr>
            <p:ph idx="1"/>
          </p:nvPr>
        </p:nvSpPr>
        <p:spPr/>
        <p:txBody>
          <a:bodyPr/>
          <a:lstStyle/>
          <a:p>
            <a:endParaRPr lang="it-IT" dirty="0"/>
          </a:p>
        </p:txBody>
      </p:sp>
      <p:pic>
        <p:nvPicPr>
          <p:cNvPr id="2050" name="Picture 2" descr="Sei pronto a cambiare!?!? – Lino Fusco Psicologia Psicotera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3" y="4282125"/>
            <a:ext cx="3715765" cy="23734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hosting tra psicoterapeuta e paziente - Psicoadv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564" y="2974508"/>
            <a:ext cx="4010894" cy="26152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x offender: la psicopatologia sottostante ai reati a sfondo sessu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4" y="2029388"/>
            <a:ext cx="3761027" cy="21155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istenza cultur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8534" y="1487147"/>
            <a:ext cx="2744931" cy="2587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isultati immagini per CORPO e cultura"/>
          <p:cNvPicPr>
            <a:picLocks noChangeAspect="1" noChangeArrowheads="1"/>
          </p:cNvPicPr>
          <p:nvPr/>
        </p:nvPicPr>
        <p:blipFill>
          <a:blip r:embed="rId6" cstate="print"/>
          <a:srcRect/>
          <a:stretch>
            <a:fillRect/>
          </a:stretch>
        </p:blipFill>
        <p:spPr bwMode="auto">
          <a:xfrm>
            <a:off x="8567103" y="4074245"/>
            <a:ext cx="3624897" cy="2715176"/>
          </a:xfrm>
          <a:prstGeom prst="rect">
            <a:avLst/>
          </a:prstGeom>
          <a:noFill/>
        </p:spPr>
      </p:pic>
    </p:spTree>
    <p:extLst>
      <p:ext uri="{BB962C8B-B14F-4D97-AF65-F5344CB8AC3E}">
        <p14:creationId xmlns:p14="http://schemas.microsoft.com/office/powerpoint/2010/main" val="40226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574576"/>
            <a:ext cx="8686800" cy="838200"/>
          </a:xfrm>
        </p:spPr>
        <p:txBody>
          <a:bodyPr>
            <a:normAutofit fontScale="90000"/>
          </a:bodyPr>
          <a:lstStyle/>
          <a:p>
            <a:pPr algn="ctr"/>
            <a:r>
              <a:rPr lang="it-IT" b="1" dirty="0">
                <a:solidFill>
                  <a:schemeClr val="accent3"/>
                </a:solidFill>
              </a:rPr>
              <a:t>Garanti metapsichici e </a:t>
            </a:r>
            <a:r>
              <a:rPr lang="it-IT" b="1" dirty="0" err="1">
                <a:solidFill>
                  <a:schemeClr val="accent3"/>
                </a:solidFill>
              </a:rPr>
              <a:t>metasociali</a:t>
            </a:r>
            <a:br>
              <a:rPr lang="it-IT" b="1" dirty="0">
                <a:solidFill>
                  <a:schemeClr val="accent3"/>
                </a:solidFill>
              </a:rPr>
            </a:br>
            <a:r>
              <a:rPr lang="it-IT" sz="1600" b="1" i="1" dirty="0"/>
              <a:t>(</a:t>
            </a:r>
            <a:r>
              <a:rPr lang="it-IT" sz="1600" b="1" i="1" dirty="0" err="1"/>
              <a:t>kaes</a:t>
            </a:r>
            <a:r>
              <a:rPr lang="it-IT" sz="1600" b="1" i="1" dirty="0"/>
              <a:t>, 2007)</a:t>
            </a:r>
          </a:p>
        </p:txBody>
      </p:sp>
      <p:pic>
        <p:nvPicPr>
          <p:cNvPr id="4" name="Picture 4" descr="http://www.ausl.fo.it/Portals/0/Eventi/2008/PneumopatieDiffuseInfiltrative.jpg"/>
          <p:cNvPicPr>
            <a:picLocks noGrp="1" noChangeAspect="1" noChangeArrowheads="1"/>
          </p:cNvPicPr>
          <p:nvPr>
            <p:ph idx="1"/>
          </p:nvPr>
        </p:nvPicPr>
        <p:blipFill>
          <a:blip r:embed="rId3" cstate="print"/>
          <a:srcRect/>
          <a:stretch>
            <a:fillRect/>
          </a:stretch>
        </p:blipFill>
        <p:spPr bwMode="auto">
          <a:xfrm>
            <a:off x="2423592" y="4077072"/>
            <a:ext cx="3362400" cy="2520000"/>
          </a:xfrm>
          <a:prstGeom prst="rect">
            <a:avLst/>
          </a:prstGeom>
          <a:noFill/>
          <a:ln w="12700">
            <a:solidFill>
              <a:schemeClr val="tx2"/>
            </a:solidFill>
            <a:miter lim="800000"/>
            <a:headEnd/>
            <a:tailEnd/>
          </a:ln>
        </p:spPr>
      </p:pic>
      <p:pic>
        <p:nvPicPr>
          <p:cNvPr id="5" name="Picture 8" descr="http://www.varese7press.it/wp-content/uploads/2011/03/718-2389_ospedale-niguarda.jpg"/>
          <p:cNvPicPr>
            <a:picLocks noChangeAspect="1" noChangeArrowheads="1"/>
          </p:cNvPicPr>
          <p:nvPr/>
        </p:nvPicPr>
        <p:blipFill>
          <a:blip r:embed="rId4" cstate="print"/>
          <a:srcRect/>
          <a:stretch>
            <a:fillRect/>
          </a:stretch>
        </p:blipFill>
        <p:spPr bwMode="auto">
          <a:xfrm>
            <a:off x="5850210" y="2060848"/>
            <a:ext cx="3990206" cy="2484562"/>
          </a:xfrm>
          <a:prstGeom prst="rect">
            <a:avLst/>
          </a:prstGeom>
          <a:noFill/>
          <a:ln w="12700">
            <a:solidFill>
              <a:schemeClr val="tx2"/>
            </a:solidFill>
            <a:miter lim="800000"/>
            <a:headEnd/>
            <a:tailEnd/>
          </a:ln>
        </p:spPr>
      </p:pic>
      <p:pic>
        <p:nvPicPr>
          <p:cNvPr id="6" name="Picture 6" descr="http://www.universitadelledonne.it/immagini/gandolfi7.jpg"/>
          <p:cNvPicPr>
            <a:picLocks noChangeAspect="1" noChangeArrowheads="1"/>
          </p:cNvPicPr>
          <p:nvPr/>
        </p:nvPicPr>
        <p:blipFill>
          <a:blip r:embed="rId5" cstate="print"/>
          <a:srcRect/>
          <a:stretch>
            <a:fillRect/>
          </a:stretch>
        </p:blipFill>
        <p:spPr bwMode="auto">
          <a:xfrm>
            <a:off x="8904312" y="2924944"/>
            <a:ext cx="1655762" cy="3759200"/>
          </a:xfrm>
          <a:prstGeom prst="rect">
            <a:avLst/>
          </a:prstGeom>
          <a:noFill/>
          <a:ln w="12700">
            <a:solidFill>
              <a:schemeClr val="tx2"/>
            </a:solidFill>
            <a:miter lim="800000"/>
            <a:headEnd/>
            <a:tailEnd/>
          </a:ln>
        </p:spPr>
      </p:pic>
      <p:pic>
        <p:nvPicPr>
          <p:cNvPr id="8" name="Picture 2" descr="C:\Users\pccity\Desktop\Immagini\imagesCAK3CZRK.jpg"/>
          <p:cNvPicPr>
            <a:picLocks noChangeAspect="1" noChangeArrowheads="1"/>
          </p:cNvPicPr>
          <p:nvPr/>
        </p:nvPicPr>
        <p:blipFill>
          <a:blip r:embed="rId6" cstate="print"/>
          <a:srcRect/>
          <a:stretch>
            <a:fillRect/>
          </a:stretch>
        </p:blipFill>
        <p:spPr bwMode="auto">
          <a:xfrm>
            <a:off x="6168008" y="4797152"/>
            <a:ext cx="1600200" cy="1695450"/>
          </a:xfrm>
          <a:prstGeom prst="rect">
            <a:avLst/>
          </a:prstGeom>
          <a:noFill/>
          <a:ln w="12700">
            <a:solidFill>
              <a:schemeClr val="tx2"/>
            </a:solidFill>
            <a:miter lim="800000"/>
            <a:headEnd/>
            <a:tailEnd/>
          </a:ln>
        </p:spPr>
      </p:pic>
      <p:sp>
        <p:nvSpPr>
          <p:cNvPr id="51202" name="AutoShape 2" descr="data:image/jpeg;base64,/9j/4AAQSkZJRgABAQAAAQABAAD/2wCEAAkGBxMTEhUUEhQWFRUXFRUUGBgYGBgYHhQUFxQXGBUYFxgYHSggGBolHBQUITEhJSkrLi4uFx8zODMsNygtLisBCgoKDg0OGxAQGywkICQsLCwsLCwsLCwsLCwsLCwsLCwsLCwsLCwsLCwsLCwsLCwsLCwsLCwsLCwsLCwsLCwsLP/AABEIALcBEwMBIgACEQEDEQH/xAAcAAABBQEBAQAAAAAAAAAAAAAFAAIDBAYHAQj/xABAEAABAwIEAwYDBQgBAwUBAAABAAIRAyEEBRIxQVFhBiJxgZHwE6GxMkJSwdEHFCNicoLh8ZIzU7IVQ2Oiwhb/xAAaAQADAQEBAQAAAAAAAAAAAAABAgMEAAUG/8QAJxEAAgICAgIDAAEFAQAAAAAAAAECEQMhEjEEQRMiUWEyUnGhsQX/2gAMAwEAAhEDEQA/AAgcBYIrkTWSdW5QCjvurFLFaSs5wezQtMwEGq4dhCmGM1DZD61W6W7Zx4+nAUAbKJU8BWeIbTcT4FWv/wCcrtEupVAN5LTEeKLOAQUjZRL/ANNcxw1NIna26nx2FAFhCarABw53BaLKcPUfDQILuP5odhctqvn4bC+L2Wv7MB4f36ZaQJh3ADmNxsY5qkUgMp5p2Ve2mXA6uaxZq1GktjjxX0AKWtsaeHvdc17YZE6m8vbTN5O3IEk+FifJNJHI55UDhcplOopse4zERx9VRDCElBLzK0GZhKve+6rNfIUochYSVjAQp2CBdVmkBJziV3YCzUeIUNJhlQGoQrNMOiYXAH4rDDTKFlkom55dYo1lmVMIsZKZRsF0ZrDCEdGkt8l5nOTmmNQ2VTBYkCEap7O7CFVgY0HoiOVZ6QNMoLjHS2yqUmlc3T0cbirmgcIkifktf2faynT1Df6rlOFeZE7WldLy+q0U2gEfosHnZWkuykEFaWclxIHCyhrh1SRB6qs6hoIcDN7ojRzAadlHJ5XKKxzComGzfK3a4HP0Cu5J2fcWuLxI4H9AruY0XE6uMpYPOHMHw3ROwO1kPFaTpgkA82wTad4m9lQwWK/itLW7fmtlWy1ldmkG5FzyQDM8iq4YSO+NtlsniknyQqZYfjJMgJLPTXSU/kl+hoyVGrAXhrKr8TgiFPCjTPFaqOLeVU3VXtpt3cY98113s52Cw7GtfWa57zfvGIPQNiPqoOwHZRuEpfHrgfGcJAM/wwdh/UbcFL2q7TPYPg4e9epaf+008R/MeHkk0tseMWy7nHaPCYE/Co0g+qTPwqQaIJ4vjafMqIZ3jXgONGjSYQCfiOcTtf7KxoqNwZ00gKuLdJfUd3hSPHfd3U+iC43AVsQ+auIqk8e8TA8Nh6BK8pX4tHQama4Wp3Kpw+p3/beARw2PnKB9o8jIc3QLGzYkyJt0J3QGlldKmIZQqV3ji5+kA8w6CR5Lddl+0DHaKTmllQQILpMbbngipJ9MWUH+Dez2RvDRJLSDImfUNnfr4rWUsqptJcR3jBcfxEAXMbmwvupKVJlEExBcZJ4k73KzT86qVqh0R8Mcxbw37xTymo99iRg2aplcTpbwA47cpSqloB1EERJBj8/BZrEPqEEscBeYbb5lZ7Ms6rMBboNyZMkz4nf/AEg8oyxsKdpMlweIfDqTW1DADxaRwu0w4LmfaXsw6iXBsgt3G7T1Y4mS2DueV4Wzy6rrhhOkcBP3pnuXtx4xtZaDC4MV6dSi8nU2Whw4t4cfAoRkwSgcBIgJ9Ezut9n/AGdLXuBZILoD7d47Xda4BADeZvwWJq4VwtEKhOh72giyaA7aCpcpaPitDridua1mb4doaC1vgmUbFbMxhsAXXPBE8I1sOaRJVOrjSDEQtf2f/Z5WrtbVrP8AhNdBAiXFp6cEr0FbMZiaI1GFreyFVgs8iesLWN/Z9g6QJeajgBu5wAmeEDdZXGZVgfi6aNapTc0/e0vb4kg2HmUY5KYXBsd23xzNENi4XP6Oy2mbdj8To+KHMqU+9JaSdMD7wIkf5WUfhS0weaMpcgVRLh8QBvsjeGpscOHkhtLAkiwlOwdCqXhjAdROkDmSYACKdIHYXp4SSGjiugZJ2acKYNQ6RE96ym7LdmG4VoqYgh9aAf5KR89z19Oat4jtFQ1EOc0tAMudcu6MZytMnpvwlPi19howZZfltLSJe51rEH0j2VHQwFK5a8HhvJHiOCyeZ/tBw9Ok4HVVeSRDWhg0bRqvFrT6QstU7Z/GfNKkKJYDpBIc2OEW7pm9t+aj8MH6K8TqeLyhxEgg9Fk85wWkz4qHK+27mtaHmQbcT3pt5EfRHcZimVqZe28bhQy+OofaIGgV2dxgpuLnE7AI6zMadcEEjeN1gsdTJvJHgquExgYC0m6tiztRpkq2arEYBocYNkkHGJm+s+qSNDHMWNuul/ssyD49T4zxNOi4WNw6rEtHlIcfJYl2A5Ls+T1KeX5Wwnu/w9ZNpL3jU433MmB4BWk6DFWzztx2mbh2kyCbtY38TtiY5A28jyWOyvHmlRdiqkmtUB0E7jUT3gOZ4eHrn6FCpj8Sa9c9xv3AZgfdbOzW2iTexPMjTZfQdiKurTLKewFgTwjp05ALPORphEp5TgKtQzpILjJLht5c1rMFkrWgSL7+aC43N3glj8I8ASA6WAQOI0mQjOQYp7m7ucNxq3HSeKlSvZVt0EqdADgsp20p6AK9LuvpmbcW/eBWhr5yxp0nUfBpd9EB7Y1mHDVHAyC0iIIieYKa7WhUv0Wd9tPi4JgOoF7msOk3O2q5twjjv0RHJnkMaT6cv1K5fkdL4jqYIvI8yJj6k+a31TN20YY86Tw1U3x/yARfZySo1geCq2IEqpgce14BEeRkEcwVLVrtvceqVzGUQRjsA25b3HQfs2BtvHNWuzmcVCQ2rYwO8bza2o7zY/VVswr6GlztgD9EPyTFg/DJMuLAfCwJ+oCEZ7BOOjoeKwrHNcSLxIkSGmDDh13XH+1OH+CCQCZeBqJJBMSS2dr2Ivvvz67l7w+mL2EjeIHjuIssV2wwTC7TUdUt3g8EERFw5rzAkXmQPDc7Iy9mOSOaZfiYrNcRaVu8zzOiKVoNlhMUxrah0/ZNxtt/aSPQqLEYom3BWTpE2jqv7L+ztOuXYyqzUGuLKTTtI+08jjEwPA9FvO0Ge08M3vGXfhETB49AhvYdnwMswwA7zqPxYv8Aaf3zM/1IBXy2vVJNRwJJJJiCpznXRWELAmfZvVrgP1O0AmJi219r7m6DYPHS4cbi8j3MAFXc27KVA8OYXGOZmBPJDndn6oJOiLiDzEC4jrKRZEUcGavKMwfTg0n921iAQ4C8Onzuhfa/Lm1HNxFFoDXzqaI7tQGXQALWIKbgKNWme8BpmfPoVoKOBa/VT4WePMf5Txkm6JzjSAHZ2jLI9lbPsdkjGOfiXTqEtbOzbXMRvdR5Lk7WHT1lEO1bjSww07GpfoC3dVnqJHGrkA+0GHq4mnUcZbTklgBIJgm5Gx2+Vlzms11M1C4nU4RJ3AJkj5CfALp+DqltFjG7kT5m90KzHLG1LPaCsb1s9CMbObUsGarrA8Pl4oi3KagIMRHhtx4LbYbBNYIa0BKsxI8jRRYYmAD3NqAEd0E2v3oHE+nqtb2YzA03sD9nNAcNw7e/pdCO0LNLmnaVSy3FEvAB+yLe/NWjLlEzTjxdG7x+WudLgIb74LMZtl+i4XS8TTc6g0NiTTbJ/tErF5rhoaZ3/NZacdf7M7Mq3EQknvwbpSXWjgdh6hMDmY9VuP2pYl9R1DBUeJaweQvPK4/+qx/ZumKmKoN4GtTnw1An6LY5o4fvOIrO+43Q3oahOuPJp9VfLKmkVwxu2VKdFtOk2jT+wNzsazhu48m7QOUeWw7O0RTpAcTc+K5nluYVHY4U3HuFrnAQLOhp33/EugPrua3u3UW+DtmlK1SCWOp0Se//AL9FZw9BrGnSIss3luLbUBJZUfwJDZi8RAuL8E84stkU6sz917jI8A644eiKyVtoLhekU8wySo866dR7TJIiCJ6gj3CAdsaleng4rwXmoxgI+82SSY4GGrZ4DGOa6HRe9ufFY39ouLFR9OlN9Ws9LFrfq70SxcWwyTQG7GtmuOTQI8Tc/kunYzDsewBxHgYPyK552VpRWe0biHeVx+S1xraauh7XGWkgi+24jeegRcvtSGjH6l/C4AUqbi0c48UExGFxBMsLJ3h4sdrT68eSMNxRI0teHDlsR4jh4Kxg8VALTuPolbjYadGY7QFww51jQSCC0GRteOii7IMGhnM0w3wcGsmem/oq/wC0DHgNDJkun04lP7I0TpfU1QAAW9CXi/8AxEeaFasWX4dKyGHMgjvfeHX3CDducDUFEPY8xT1AggGWusCfxQTGxkO4G6tUMU5rx4lsjjE+h6IrnFDWx5t/04vsSSCAelr9CtOKVqjJkXs4Jmr3F8HTaY0iAOY26Ie+g51mgucbAAEkk7AAXJRnNqJFRwLNLgTqEEHlJHKeIUnZfFiljKLyYGotn8JexzAel3C6u3Ssklbo7VRrGadMWFOjTBG0nSN/RQVy4Ep+Ss71Qkku0Nmd5H+0HzfNawdFOi5w5y1vy3KzOanGzZ8fCTj+BJr15VA5Kjl+KLwdQgj5hVcXnWh0aXETuBP5qW2PVE2JwjTJ9eqpZJXJe8jo0dAIARjCubUAc27T72Kq5Jgfh1nOIBa9wa1tybmZ+itiai02TyRck0jSYfCTDuKg7a05wVS0lsH5wrNbFhtuPJSfE+KwtsQYF/Efots1cWjDB00AMxqMw4DS64a2TyMDdChmLHGzgfNO7RZY2tWqOqAvuQASWgCeAH5odluUBjy4CwabXje35rFJt6R6eNUtlurmDB9ox5J9KqxwkX9FQxeA+JMjj72Sw2VNadQphjvxNJBJ68/OVHZVr8KHaPB6qZd+GT5LM5Lg3uq9xsgAk+PADqbre4qlqaQeIhQ5NgAwMZbvXJ4i+/onhNpURljUnbDwzA026SR/hBqzDVvPXoiGb0G65bEkX4rzDvZTA1WCRp296PPYBqYJwJ29ElqHNY64vPFJV+MFnGMix3wq9J8/ZqMdysHAm/hK6B2sdB7pBD3fEkfhcWhnyLiubZXhBUr0qbtn1abD4PeGn5Fd/wC1eQNcwOpt+wwUtA40xER1EBVywvf4WxSp0cWDX08Sakf9Op66pGnzE+i6flbvitD2mWke/NY/MMPqnWIeLTzjYkc1c7KYirSJEd03I5HmFlm0zTFNBjH5W1lQ1KbnUnu3c0kXHOFQzLHYp4DP4FQkwXuadTRG4DYuIWkOIY/fdDMS5oNhKEstFUk1tFKo9mHoaqjydDdz78gOK5hi8xfVrOrHiWwPwtGw9J+a0Pap731IdOht9I5/iPPx4ILiKYLGODY1arjYtBgefP8AymwxSV/pPI3dFvEYt9GtTrU+Fj1BOx+q6NgXMxdMO2cN+bSueOvSAiXETvys0/L5K72MxlU1XAuI0t3FoM2H13XS6saF2bnE5ZUNi+0QTaYkmxIkbm88V5jX0qDCS+ABuTPzKH5tmxY3vPceQED1ssdntCtVAe8tbJ7jHP58SFNLm/4HlJoizrGfHBqwYL9DOjQJ8id/MIpkXdAouqAAkOZNh/Sfn/lWcoyljKY0VnPfxDWEAuIi07qtVy2rVIIa0MHPlcAmOJknwVu1SBHFKTujpOV1RAbUAa6x66gInqCB0R3H0ddINibg+QBMRzBH0XOcswrxTDWk2nTvZzTaJuNlvKVd+gMka9HIWdG41C1pCXHOpUyGbHRg+3OBeyk51yHuadDoBZM7iSTxMDlPCFnuyXY6tjqhaCKdNsGo83gGYDRxcYPL9d9nuU16xFNoLi53IAeJjaL35LZdm8mbhKIpi7idT3c3RFugAhbUqMd2NpZb8JwIOqGaXOO5MASYEEkifMoDjmguM81r6lEFpHPxWTx1MkHS6HX4TB6grLlfFUbcMreyBmHbpdG6goYeLixUb69caQabTwcRMeLYB9DClp/EcSS0MaI07lx5k8B4XSPZfovYRkT79UTyzCaSXuuZJE8JtMcLW9eapZNXb8QiRIGw4E/4RDFPOoNvB48+g6p2mlohOe2iPPcsqVi19EsBAM6iRq5XAO1/VQYZtai0fEZHXU2PWfqiuHDgL8PmufftMqVnPZTbJa9stMw1sGHCBudj5rXBtLkzHw5SpE2Z5g7U4kyZN+fWyr4LMYZ3p1EmT0m0eUKjlVAfCZTcdRY3TO1xt5bDyU+CpHU5tVxbThpYWs1Qb6w+L8oI6ysm+To9O0oq0SVMRIsCOv6J2HxjiNLt9wfxBPrig1lqlWo4j7LWab+LxZVcPQIMv3ufDkJ4/wCFKaktseM0/RPUfYo5k2Ac9mqIbFiR9p0RI5iCb9UCw1MFzWn7zgD4Ero7XXECxtHLkq+NDltmbyZ8VS9gHDZK7iqmbYDSL8fqtwGBD81y8VAr5MVL6mAwtDFaGhsCyS1Lclp/gnrC8U1GdBPnRry2HDdpDh4gyF9NjFCpTY9pkOY14PRzQR9V8+dkcj/fcVTokwy76hG4ptu6Ops0dXBd8+GGMa1rQ1gAa1o2DWiAPRaAx7MV2zwgIc6DqO52tt6pmVaXUadQC7mtn+qIcPUFaPN8EHtWPbW/dmuY+NOoubNtzJHrJ81iyRps3R+yVBhzdScMOFSy/HMe3U0j1V+lXBWT4x7AGaZWKhMjoDyWUxGTPpkUyC4TLfM7fMrpTqcp+GwYe4CJPu6pBOJzkvZyZlGqHuDmlsdJGm1pHDj6oxg6gY4uYN5ls3sYJ63/AFFpjd18spF2rSIb99zok8YA4b7zKixOQ0XgFvcdbvMMTBBALTYiy0JX2Vw5Yx7WjF5iHVrgEAbmRyn1gG25VHBUS6sGlpIA+1a8bSeA2F+clavEYCtScCRrYLEMEOa0EHU3VPfkuM36ckw02m8i43gw5wA1TPedMmRYA+SKh+GlYscnyiz3K8OJ0cDLo+1DQ4RdtjJc5s334Sj/AO7CIgWaW8zAYQYuCAS7aOfKEIoVDqEEw1pgaibgANENALbkxFu8ETw9Ylt5dEbiZ3idnNJIcfDmrQaSorKLjoq4Ks7YAAM47Am4PASbt3havLsSXFoOwtsBMEg3kzeSg9ODfeIuDNgR5j7BNweFkVyfDSwkbjTcRyvt76ldixKLs87zIL42zT0wBEcfopFC14gG+y9+Iq82m0zy0j1zSUEx+WmodTHy5p2AAB6OJPVGp4KKtiQ2w+1HkPH9FKcIy7KRk4vRlsfifgD+NTeOrWuePVgKAY2ni8XLcPFCmbfEfIc7q0ASPkVsKbXCrqc8uF9+HhHBEBWZx+h/RdixxfZSeWS6M12c7LGgBqrF5Agw2ATG8kkrWUmR1TRiGcwnNqtOxBWqOOMf6UZ5TlLsY4oH2pwPxKMgXYdY8PvD0v5Iy6sJIkc01zgeITyjyjQsJuElJHJaVbS48tRB9TB980bDJaIO4lU8/wAr/d67x/7dQ6mHlYam+I+kIfRxhZY3bwXmyXF0z1otSSkjQMbAvCqYh4G5/wBKr/6mSIA35odi6NSs4U2nuz33DgODR1Ki6Y7TLeEqOrVAWGGtO/Mjkui5Rio0tebWvyKzGAwTKLQANkYyoGo8chc+CpinUkkQzpNbNmHJOCrB6mY9ei0ecSAJJJIHHzn+zLNBQxnesKlN1Kepc1w9dEeYXdMGfi0weBJI8BYfOV8yMqcRwv6L6WwlB1PBtaT3xRYyf5y0An/kSVlyt+h4/hQGLDmggy11wehUFTBU3g6mtcOoB+qlxNANaGgRAAHgNlRZiYkJZa7NEf4BuZtoURLqTAzo0CPQKlRzCgB/DFzuSTYdEUxeILgQ+l8RhsRp1AjqBP0QA0cJqOkmkfwzb/i648oWdys1RS9hzD1y6IIuQBxJmwC1eCwLabCJuR3nfXwAWc7KYdpdqDg4N2tHe5/NaHNH90U/xm/9DY1esgeZUnJt8UZ8v9VAaqCTrohrWxZz+XCOU2QyjjHtk1q9Ekn7LGkW6lzvyWjcwaY+SpVcFTP3G+gV3oeEl7ImVmP/AFCixGVsf0daHCxEEEQfEBRVMsAk0+4em3mNk3BY1wcW1BBGxmzucIfI12OtbiwZjsG+nIuQ603JkulxMCwgCQZFp3VmiNiAIAseX9zbgktIaHCwPmjVcCo29wQqmDw0OhzjIu133ptJ1cdiLzuqKaZsh5Fx+3ZG1vE3F+u0CA9t4gMby7xR7Ja5gNJkajJkGfMdZ3uq/wC4sFwLgAT4bbJmEhtQWiSPrEn1Txy0zJ5ORTg0jYPFoVF9aDAuYnwRBzZ8FXfA2HotMocjzoukUMTj9DJ4zA8T/gFCxjPNEcwosqCDvv5+ysxjMPVpGQNbRy/MLNkhOJpx8H/kPU6sqQPQDD5s08wiFPGA8VH5kO8dBFIBVBjWr0YzkCfAJllEcSxUbO4lRupjkvBXcdmO9FFVxLx9wp/ln6sXjH+ClmeWMqt0vbqbMwefPogtfsxQ/AB4WR1+NO5AjoQY8VG+uDsQo5MkvdloV6AY7O0gIAI8CR9CrFPDtY0Cm4CDtA/K6t1sRw48lG3L/iljvhuBcdJc29gYcHHhF91FNydIs5UtkTw4uDQDJjrM/Ra/KMEKTIsSbnxXmAy2nS+wL8SZJPmYV8H37K9DBg4Pk+zBmzc9Lo8FvD3yClB93TT79ymiy1GcsCovVVNQe/8ASSNo4+Zstwoc9jd5c0epAX0vmZgNHNwHoCfyXLuy2SURjKQDL6wR/b3j9F07N9mn8LwT4EFv/wCl53zLJG1+orFbKWIg+KF5lgdQ7v2h81bxTOSqanc005+mXivYD0fDEGo5juE3afzUdSriI0kUKmrYl/5FqLYnAF09dxYj0Ktdn8gax3xSBsQ0ARN7uj5DzWWdxVpF/kilbLGQYIsbMi42A038jHoq3aKuWVqJ4FtQect/wtHohDc4wXxGbXadQ8OPvosvJxaZCMrlbBH76pqdcFCsThS1QUK5aYKr8jsuomiCrYjDNeII/wAHoUzDYqVYDlRTsFUUaJdSOl9wdnc+h5FXKtIOCsmmHCHCQVT0mkYddnB3Lo79U6VbQ12Pp1nM+1dvPl4/qrlMN1sc4S2RPgohBCrnuW+6bR+Gdo6JrrYGr0aytjQNwVWONpnjCrYYl7AZm0ellHUwy9JStWjE4paJa9Zp2cFXDwvP3MqRmGQdsVkTsOx27WnxAPv35upZeyPsN9PYVgUlLTcBul+NewcmQswrRsB5D9FJ8P3/AKUuueHr7K908/fquUV6BZBo8ffzSLevrB+qsfDHj5/5XmkcvfzR4nFV9EHcA+I/VV35bTP3B5W/8URDff8ApIt9/wC0rgn2FNoBYfJaXxdiQBJ1GYkwADY8D6I1QoNaNLQABw9yn4alEni4z5bDjyA+al9+7pljjHpHOUn2zwN9+wnAe/ZSA9+wne/dk4p5793Ub3e/ZXtV54KTA057x8kG/RxKzCNi4k8UlYSRo4w/YXCd99R27W6RP8x/RvzWreAZBEg2I5oL2frgNeOPdPlcfp6ou2ovHxzXxopRSxGXn7hnoTB9eKEuwVfUP4ToneWn81pgvRHJUux1kaBlHLyT37DlNz+gRHSnyAo3PSZZfottjHhQPfG6fUMqB9HmbeKwZJP0OkC8ww2r7EeB97IQ7JHxdzQeQkj1MR6LUNp8hb6qKoApPJMsptaMa2o5hh3BX6GNCr9pWwabhx1tAmAbAi0STvHVUadQExsdxwkTAMeS1QtxUjUoNxUvRpsLigiIgjmFk6NUtRfB43qtGPJRKUPwnrYUsuy7eXEeHMdFWqYiRzRNtUEIRmzTTa57W6rSRy6+HNPJXuJ0X6YVwVUhjQN4n1M/mrLcYePv3+SyGT5uXw1xioNv5x068wjT8Y0CSQ2N9VgPE7BejGa4pox5E1Jphc4pR1McAJJgIZiMfSps+JVqaWzFgT6kCyDuYazfi3MVXgDk0hsDp/lKs3J0hHH9CuLz0zDLfzO4eA3JRzLwCxskmwMnifVZvBYcAAhoJsY6rQZfX1CwE8RMH5qiaYjQUaB7/wBr2ffsprCevzT/AH7snAN98UtPv3CReOFz76JaSd/S6Bx4TK9A9/6XvgvSPfsLjjwe/cJe/d0o9x/he+/ey44UJH37hez79lNJ9+yiceBsmOavNaAICp0d5PD6puJzFreKFhL0pLOvz5s7pLrOMjSzB9J4IMxw5jiFpcHmQcNTduR3HQrKUXNFzdeUM2+FUkN1NIII6Hl12Pkvmoz9IZOjdMx4UoxqD4E/EptqDZ3ygwR8lYFIqjnNFKQROJTDVVG6kYCoTnJjJFn4h4FeFw4mTyUYYVIymktsIpJ8OSjqiysxCgeJRo5Ga7TtGmmNvtnci4gja5MwR1CBGjtJETIJ7t9QbrA+06zTI6oz2mI/eaQm+gkDwcL++ScMAwiQSCTq1A3m/E34lbsM0oJM9PBnjGCTA4qkRqHK+24B2mYvY8VOypBkbK47KxfSdI2iNwdMgnct7u02JUDsqe2dJaR+G/PYE/mjJLtAn8b3FlzC4xE2vlZdjvIjcIhgcadiujJoi42D+0GXvoB1fDi7WuOkDbum4HEX24fTmXarMKtWs5j6j3tpnS2TAMAS6Ba5kzyK7ox8hcy/ankzWOp16bNOsuZUI2c6xYSPxQHCeMLd40o2Zc9tWZHA5nVAbS+I74RcyWkyANQmJ2tOy7rkVEfx6R/HqH9L2iD6j5ea+ew1dZ7A9qhVLG1D/FDRSf8A/Iwf9N/Uj7J8RwNtnFdmW2bJmGgAbEBSNEnk7geDuh5FEiwP23UT8KhxBY/DV3bEkHirjWzvJ8Shge5tnCRwJ4eaIUKkhFHMsAe/YXvvgmh3v2V7q93RAelee+CbKe0e7rjhe+CQ9+4SPv3K8PvZccek+7qOq8AEkwBc+AXpPu36IL2lquFMNb99wB/pgk/QJZSpDRVuipis5cdrD8kJq4su5lObgXG7rqRtIBTcmUUEUTrSV4sSSWylIB0AwP7rpJ4K+6R90IbhsI2n35kpzMU5zoPHZeBxkQs2fZ+trpuGmAx3/lJ+o+avuZOym7M0x+7NbAAuPEg3PqpywM6lbp4KhF36DFlT92jdNFMi4U+gu4p2nTxWaUffopY1lTmIUk8lA6oeASawlS5eg0SFiaRCcGHmU2s7S0u3gT48h5lccY39oOA+JQNQWNJzXAzHRwB/u+Sw9LOazW2qv/uEx5yur4vDitRdTqAOFg/+qxMHmD6QuV43ABlR9N/2mkt1Cxtt625r1f8AznCUXCS6J5W1tBJ+eVmPDdeqWNfcHiSIsDyTxn9ffUB/a/p/J4oO1hsC+XNs0mRqBvBI4eR+ZiRxeJhrrx9+RbqDBXpLBj/tRP5Jfp47HFlY1fxkF8B51cJl1hH+FqMKdV1iszJ+G4d6Rvcn6OPJbLLDLGnmFi83Go00jZ4s200w3QrQEO7Z4ul+41xUgywhs/8AcP8A046h2k+SWkysR+0bHEvp0Zs0Go7xMhv0d6rP4ycppFczSjZjWturmGqOp1G1Gd1zSHDx/RVdR4WUlMX8F7B5x9EZDjWYygyvTMOI70bhw+0D4FXy6o3cArkn7Ms6dRxBpT3KvD+cbR1ifRdmpVA4e/fvdCgFQ4g8WpgJGzY+avuoA+/fvimCgUrTOImVDx/JTUzxj5L0UwLkyvNU+C7o4eL+/wBVIB79heNHv/SR9+5RRx774/omPfHspx97Jjggzhr6tukEnoAshha761TU89AOAHGB6LSZg4tpVBzaQPMQsxgJYW9YPqoTf3Vl4ag2aN2FGlBKtO5R4VZag2YWBKGbLHpCQdAt+IgpIRWe4uNuK8ULf6PZQ/fNIGq4V7C4hpBcwbJJLzGtWSOi9nhOFo/3T5udKsVaBneUklqlFNb/AI/4OhxaQLKI0jxXiSz5Y7oZD2UlM0JJKcYpBPdKheQ46fwwT05JJJpJHIje0RAEALEdtcqgsrtsXHQ8czBId490/JJJU8OTWaJ019TOvwTTExcWmfy2UP7i9ptfwd+oXiS+liY2eYhvdIdJmR3oNybX80VyKsfhtB5AeY3SSWLzorijZ4j20FqlYBpK5L2jx/xa738JgeDbD1380klDwktsp5L6RSpDipWJJL0TIWfjOovEyHtLXCIsbEH6LunZDNxisOyqLEi/Qg6XfMFepJE7QZKmaEEpOceJXqS4Ua1sqwxkJJLkjmPdbf39VGX9fqkkiceT79hNJhJJKwgrH1NXh9ULqkBw5rxJeb5EnRaekkiTEYwgBNY3W3vXSSWQmiI4VnJJJJME/9k="/>
          <p:cNvSpPr>
            <a:spLocks noChangeAspect="1" noChangeArrowheads="1"/>
          </p:cNvSpPr>
          <p:nvPr/>
        </p:nvSpPr>
        <p:spPr bwMode="auto">
          <a:xfrm>
            <a:off x="1679575" y="-1524000"/>
            <a:ext cx="4762500" cy="31813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04" name="AutoShape 4" descr="data:image/jpeg;base64,/9j/4AAQSkZJRgABAQAAAQABAAD/2wCEAAkGBxMTEhUUEhQWFRUXFRUUGBgYGBgYHhQUFxQXGBUYFxgYHSggGBolHBQUITEhJSkrLi4uFx8zODMsNygtLisBCgoKDg0OGxAQGywkICQsLCwsLCwsLCwsLCwsLCwsLCwsLCwsLCwsLCwsLCwsLCwsLCwsLCwsLCwsLCwsLCwsLP/AABEIALcBEwMBIgACEQEDEQH/xAAcAAABBQEBAQAAAAAAAAAAAAAFAAIDBAYHAQj/xABAEAABAwIEAwYDBQgBAwUBAAABAAIRAyEEBRIxQVFhBiJxgZHwE6GxMkJSwdEHFCNicoLh8ZIzU7IVQ2Oiwhb/xAAaAQADAQEBAQAAAAAAAAAAAAABAgMEAAUG/8QAJxEAAgICAgIDAAEFAQAAAAAAAAECEQMhEjEEQRMiUWEyUnGhsQX/2gAMAwEAAhEDEQA/AAgcBYIrkTWSdW5QCjvurFLFaSs5wezQtMwEGq4dhCmGM1DZD61W6W7Zx4+nAUAbKJU8BWeIbTcT4FWv/wCcrtEupVAN5LTEeKLOAQUjZRL/ANNcxw1NIna26nx2FAFhCarABw53BaLKcPUfDQILuP5odhctqvn4bC+L2Wv7MB4f36ZaQJh3ADmNxsY5qkUgMp5p2Ve2mXA6uaxZq1GktjjxX0AKWtsaeHvdc17YZE6m8vbTN5O3IEk+FifJNJHI55UDhcplOopse4zERx9VRDCElBLzK0GZhKve+6rNfIUochYSVjAQp2CBdVmkBJziV3YCzUeIUNJhlQGoQrNMOiYXAH4rDDTKFlkom55dYo1lmVMIsZKZRsF0ZrDCEdGkt8l5nOTmmNQ2VTBYkCEap7O7CFVgY0HoiOVZ6QNMoLjHS2yqUmlc3T0cbirmgcIkifktf2faynT1Df6rlOFeZE7WldLy+q0U2gEfosHnZWkuykEFaWclxIHCyhrh1SRB6qs6hoIcDN7ojRzAadlHJ5XKKxzComGzfK3a4HP0Cu5J2fcWuLxI4H9AruY0XE6uMpYPOHMHw3ROwO1kPFaTpgkA82wTad4m9lQwWK/itLW7fmtlWy1ldmkG5FzyQDM8iq4YSO+NtlsniknyQqZYfjJMgJLPTXSU/kl+hoyVGrAXhrKr8TgiFPCjTPFaqOLeVU3VXtpt3cY98113s52Cw7GtfWa57zfvGIPQNiPqoOwHZRuEpfHrgfGcJAM/wwdh/UbcFL2q7TPYPg4e9epaf+008R/MeHkk0tseMWy7nHaPCYE/Co0g+qTPwqQaIJ4vjafMqIZ3jXgONGjSYQCfiOcTtf7KxoqNwZ00gKuLdJfUd3hSPHfd3U+iC43AVsQ+auIqk8e8TA8Nh6BK8pX4tHQama4Wp3Kpw+p3/beARw2PnKB9o8jIc3QLGzYkyJt0J3QGlldKmIZQqV3ji5+kA8w6CR5Lddl+0DHaKTmllQQILpMbbngipJ9MWUH+Dez2RvDRJLSDImfUNnfr4rWUsqptJcR3jBcfxEAXMbmwvupKVJlEExBcZJ4k73KzT86qVqh0R8Mcxbw37xTymo99iRg2aplcTpbwA47cpSqloB1EERJBj8/BZrEPqEEscBeYbb5lZ7Ms6rMBboNyZMkz4nf/AEg8oyxsKdpMlweIfDqTW1DADxaRwu0w4LmfaXsw6iXBsgt3G7T1Y4mS2DueV4Wzy6rrhhOkcBP3pnuXtx4xtZaDC4MV6dSi8nU2Whw4t4cfAoRkwSgcBIgJ9Ezut9n/AGdLXuBZILoD7d47Xda4BADeZvwWJq4VwtEKhOh72giyaA7aCpcpaPitDridua1mb4doaC1vgmUbFbMxhsAXXPBE8I1sOaRJVOrjSDEQtf2f/Z5WrtbVrP8AhNdBAiXFp6cEr0FbMZiaI1GFreyFVgs8iesLWN/Z9g6QJeajgBu5wAmeEDdZXGZVgfi6aNapTc0/e0vb4kg2HmUY5KYXBsd23xzNENi4XP6Oy2mbdj8To+KHMqU+9JaSdMD7wIkf5WUfhS0weaMpcgVRLh8QBvsjeGpscOHkhtLAkiwlOwdCqXhjAdROkDmSYACKdIHYXp4SSGjiugZJ2acKYNQ6RE96ym7LdmG4VoqYgh9aAf5KR89z19Oat4jtFQ1EOc0tAMudcu6MZytMnpvwlPi19howZZfltLSJe51rEH0j2VHQwFK5a8HhvJHiOCyeZ/tBw9Ok4HVVeSRDWhg0bRqvFrT6QstU7Z/GfNKkKJYDpBIc2OEW7pm9t+aj8MH6K8TqeLyhxEgg9Fk85wWkz4qHK+27mtaHmQbcT3pt5EfRHcZimVqZe28bhQy+OofaIGgV2dxgpuLnE7AI6zMadcEEjeN1gsdTJvJHgquExgYC0m6tiztRpkq2arEYBocYNkkHGJm+s+qSNDHMWNuul/ssyD49T4zxNOi4WNw6rEtHlIcfJYl2A5Ls+T1KeX5Wwnu/w9ZNpL3jU433MmB4BWk6DFWzztx2mbh2kyCbtY38TtiY5A28jyWOyvHmlRdiqkmtUB0E7jUT3gOZ4eHrn6FCpj8Sa9c9xv3AZgfdbOzW2iTexPMjTZfQdiKurTLKewFgTwjp05ALPORphEp5TgKtQzpILjJLht5c1rMFkrWgSL7+aC43N3glj8I8ASA6WAQOI0mQjOQYp7m7ucNxq3HSeKlSvZVt0EqdADgsp20p6AK9LuvpmbcW/eBWhr5yxp0nUfBpd9EB7Y1mHDVHAyC0iIIieYKa7WhUv0Wd9tPi4JgOoF7msOk3O2q5twjjv0RHJnkMaT6cv1K5fkdL4jqYIvI8yJj6k+a31TN20YY86Tw1U3x/yARfZySo1geCq2IEqpgce14BEeRkEcwVLVrtvceqVzGUQRjsA25b3HQfs2BtvHNWuzmcVCQ2rYwO8bza2o7zY/VVswr6GlztgD9EPyTFg/DJMuLAfCwJ+oCEZ7BOOjoeKwrHNcSLxIkSGmDDh13XH+1OH+CCQCZeBqJJBMSS2dr2Ivvvz67l7w+mL2EjeIHjuIssV2wwTC7TUdUt3g8EERFw5rzAkXmQPDc7Iy9mOSOaZfiYrNcRaVu8zzOiKVoNlhMUxrah0/ZNxtt/aSPQqLEYom3BWTpE2jqv7L+ztOuXYyqzUGuLKTTtI+08jjEwPA9FvO0Ge08M3vGXfhETB49AhvYdnwMswwA7zqPxYv8Aaf3zM/1IBXy2vVJNRwJJJJiCpznXRWELAmfZvVrgP1O0AmJi219r7m6DYPHS4cbi8j3MAFXc27KVA8OYXGOZmBPJDndn6oJOiLiDzEC4jrKRZEUcGavKMwfTg0n921iAQ4C8Onzuhfa/Lm1HNxFFoDXzqaI7tQGXQALWIKbgKNWme8BpmfPoVoKOBa/VT4WePMf5Txkm6JzjSAHZ2jLI9lbPsdkjGOfiXTqEtbOzbXMRvdR5Lk7WHT1lEO1bjSww07GpfoC3dVnqJHGrkA+0GHq4mnUcZbTklgBIJgm5Gx2+Vlzms11M1C4nU4RJ3AJkj5CfALp+DqltFjG7kT5m90KzHLG1LPaCsb1s9CMbObUsGarrA8Pl4oi3KagIMRHhtx4LbYbBNYIa0BKsxI8jRRYYmAD3NqAEd0E2v3oHE+nqtb2YzA03sD9nNAcNw7e/pdCO0LNLmnaVSy3FEvAB+yLe/NWjLlEzTjxdG7x+WudLgIb74LMZtl+i4XS8TTc6g0NiTTbJ/tErF5rhoaZ3/NZacdf7M7Mq3EQknvwbpSXWjgdh6hMDmY9VuP2pYl9R1DBUeJaweQvPK4/+qx/ZumKmKoN4GtTnw1An6LY5o4fvOIrO+43Q3oahOuPJp9VfLKmkVwxu2VKdFtOk2jT+wNzsazhu48m7QOUeWw7O0RTpAcTc+K5nluYVHY4U3HuFrnAQLOhp33/EugPrua3u3UW+DtmlK1SCWOp0Se//AL9FZw9BrGnSIss3luLbUBJZUfwJDZi8RAuL8E84stkU6sz917jI8A644eiKyVtoLhekU8wySo866dR7TJIiCJ6gj3CAdsaleng4rwXmoxgI+82SSY4GGrZ4DGOa6HRe9ufFY39ouLFR9OlN9Ws9LFrfq70SxcWwyTQG7GtmuOTQI8Tc/kunYzDsewBxHgYPyK552VpRWe0biHeVx+S1xraauh7XGWkgi+24jeegRcvtSGjH6l/C4AUqbi0c48UExGFxBMsLJ3h4sdrT68eSMNxRI0teHDlsR4jh4Kxg8VALTuPolbjYadGY7QFww51jQSCC0GRteOii7IMGhnM0w3wcGsmem/oq/wC0DHgNDJkun04lP7I0TpfU1QAAW9CXi/8AxEeaFasWX4dKyGHMgjvfeHX3CDducDUFEPY8xT1AggGWusCfxQTGxkO4G6tUMU5rx4lsjjE+h6IrnFDWx5t/04vsSSCAelr9CtOKVqjJkXs4Jmr3F8HTaY0iAOY26Ie+g51mgucbAAEkk7AAXJRnNqJFRwLNLgTqEEHlJHKeIUnZfFiljKLyYGotn8JexzAel3C6u3Ssklbo7VRrGadMWFOjTBG0nSN/RQVy4Ep+Ss71Qkku0Nmd5H+0HzfNawdFOi5w5y1vy3KzOanGzZ8fCTj+BJr15VA5Kjl+KLwdQgj5hVcXnWh0aXETuBP5qW2PVE2JwjTJ9eqpZJXJe8jo0dAIARjCubUAc27T72Kq5Jgfh1nOIBa9wa1tybmZ+itiai02TyRck0jSYfCTDuKg7a05wVS0lsH5wrNbFhtuPJSfE+KwtsQYF/Efots1cWjDB00AMxqMw4DS64a2TyMDdChmLHGzgfNO7RZY2tWqOqAvuQASWgCeAH5odluUBjy4CwabXje35rFJt6R6eNUtlurmDB9ox5J9KqxwkX9FQxeA+JMjj72Sw2VNadQphjvxNJBJ68/OVHZVr8KHaPB6qZd+GT5LM5Lg3uq9xsgAk+PADqbre4qlqaQeIhQ5NgAwMZbvXJ4i+/onhNpURljUnbDwzA026SR/hBqzDVvPXoiGb0G65bEkX4rzDvZTA1WCRp296PPYBqYJwJ29ElqHNY64vPFJV+MFnGMix3wq9J8/ZqMdysHAm/hK6B2sdB7pBD3fEkfhcWhnyLiubZXhBUr0qbtn1abD4PeGn5Fd/wC1eQNcwOpt+wwUtA40xER1EBVywvf4WxSp0cWDX08Sakf9Op66pGnzE+i6flbvitD2mWke/NY/MMPqnWIeLTzjYkc1c7KYirSJEd03I5HmFlm0zTFNBjH5W1lQ1KbnUnu3c0kXHOFQzLHYp4DP4FQkwXuadTRG4DYuIWkOIY/fdDMS5oNhKEstFUk1tFKo9mHoaqjydDdz78gOK5hi8xfVrOrHiWwPwtGw9J+a0Pap731IdOht9I5/iPPx4ILiKYLGODY1arjYtBgefP8AymwxSV/pPI3dFvEYt9GtTrU+Fj1BOx+q6NgXMxdMO2cN+bSueOvSAiXETvys0/L5K72MxlU1XAuI0t3FoM2H13XS6saF2bnE5ZUNi+0QTaYkmxIkbm88V5jX0qDCS+ABuTPzKH5tmxY3vPceQED1ssdntCtVAe8tbJ7jHP58SFNLm/4HlJoizrGfHBqwYL9DOjQJ8id/MIpkXdAouqAAkOZNh/Sfn/lWcoyljKY0VnPfxDWEAuIi07qtVy2rVIIa0MHPlcAmOJknwVu1SBHFKTujpOV1RAbUAa6x66gInqCB0R3H0ddINibg+QBMRzBH0XOcswrxTDWk2nTvZzTaJuNlvKVd+gMka9HIWdG41C1pCXHOpUyGbHRg+3OBeyk51yHuadDoBZM7iSTxMDlPCFnuyXY6tjqhaCKdNsGo83gGYDRxcYPL9d9nuU16xFNoLi53IAeJjaL35LZdm8mbhKIpi7idT3c3RFugAhbUqMd2NpZb8JwIOqGaXOO5MASYEEkifMoDjmguM81r6lEFpHPxWTx1MkHS6HX4TB6grLlfFUbcMreyBmHbpdG6goYeLixUb69caQabTwcRMeLYB9DClp/EcSS0MaI07lx5k8B4XSPZfovYRkT79UTyzCaSXuuZJE8JtMcLW9eapZNXb8QiRIGw4E/4RDFPOoNvB48+g6p2mlohOe2iPPcsqVi19EsBAM6iRq5XAO1/VQYZtai0fEZHXU2PWfqiuHDgL8PmufftMqVnPZTbJa9stMw1sGHCBudj5rXBtLkzHw5SpE2Z5g7U4kyZN+fWyr4LMYZ3p1EmT0m0eUKjlVAfCZTcdRY3TO1xt5bDyU+CpHU5tVxbThpYWs1Qb6w+L8oI6ysm+To9O0oq0SVMRIsCOv6J2HxjiNLt9wfxBPrig1lqlWo4j7LWab+LxZVcPQIMv3ufDkJ4/wCFKaktseM0/RPUfYo5k2Ac9mqIbFiR9p0RI5iCb9UCw1MFzWn7zgD4Ero7XXECxtHLkq+NDltmbyZ8VS9gHDZK7iqmbYDSL8fqtwGBD81y8VAr5MVL6mAwtDFaGhsCyS1Lclp/gnrC8U1GdBPnRry2HDdpDh4gyF9NjFCpTY9pkOY14PRzQR9V8+dkcj/fcVTokwy76hG4ptu6Ops0dXBd8+GGMa1rQ1gAa1o2DWiAPRaAx7MV2zwgIc6DqO52tt6pmVaXUadQC7mtn+qIcPUFaPN8EHtWPbW/dmuY+NOoubNtzJHrJ81iyRps3R+yVBhzdScMOFSy/HMe3U0j1V+lXBWT4x7AGaZWKhMjoDyWUxGTPpkUyC4TLfM7fMrpTqcp+GwYe4CJPu6pBOJzkvZyZlGqHuDmlsdJGm1pHDj6oxg6gY4uYN5ls3sYJ63/AFFpjd18spF2rSIb99zok8YA4b7zKixOQ0XgFvcdbvMMTBBALTYiy0JX2Vw5Yx7WjF5iHVrgEAbmRyn1gG25VHBUS6sGlpIA+1a8bSeA2F+clavEYCtScCRrYLEMEOa0EHU3VPfkuM36ckw02m8i43gw5wA1TPedMmRYA+SKh+GlYscnyiz3K8OJ0cDLo+1DQ4RdtjJc5s334Sj/AO7CIgWaW8zAYQYuCAS7aOfKEIoVDqEEw1pgaibgANENALbkxFu8ETw9Ylt5dEbiZ3idnNJIcfDmrQaSorKLjoq4Ks7YAAM47Am4PASbt3havLsSXFoOwtsBMEg3kzeSg9ODfeIuDNgR5j7BNweFkVyfDSwkbjTcRyvt76ldixKLs87zIL42zT0wBEcfopFC14gG+y9+Iq82m0zy0j1zSUEx+WmodTHy5p2AAB6OJPVGp4KKtiQ2w+1HkPH9FKcIy7KRk4vRlsfifgD+NTeOrWuePVgKAY2ni8XLcPFCmbfEfIc7q0ASPkVsKbXCrqc8uF9+HhHBEBWZx+h/RdixxfZSeWS6M12c7LGgBqrF5Agw2ATG8kkrWUmR1TRiGcwnNqtOxBWqOOMf6UZ5TlLsY4oH2pwPxKMgXYdY8PvD0v5Iy6sJIkc01zgeITyjyjQsJuElJHJaVbS48tRB9TB980bDJaIO4lU8/wAr/d67x/7dQ6mHlYam+I+kIfRxhZY3bwXmyXF0z1otSSkjQMbAvCqYh4G5/wBKr/6mSIA35odi6NSs4U2nuz33DgODR1Ki6Y7TLeEqOrVAWGGtO/Mjkui5Rio0tebWvyKzGAwTKLQANkYyoGo8chc+CpinUkkQzpNbNmHJOCrB6mY9ei0ecSAJJJIHHzn+zLNBQxnesKlN1Kepc1w9dEeYXdMGfi0weBJI8BYfOV8yMqcRwv6L6WwlB1PBtaT3xRYyf5y0An/kSVlyt+h4/hQGLDmggy11wehUFTBU3g6mtcOoB+qlxNANaGgRAAHgNlRZiYkJZa7NEf4BuZtoURLqTAzo0CPQKlRzCgB/DFzuSTYdEUxeILgQ+l8RhsRp1AjqBP0QA0cJqOkmkfwzb/i648oWdys1RS9hzD1y6IIuQBxJmwC1eCwLabCJuR3nfXwAWc7KYdpdqDg4N2tHe5/NaHNH90U/xm/9DY1esgeZUnJt8UZ8v9VAaqCTrohrWxZz+XCOU2QyjjHtk1q9Ekn7LGkW6lzvyWjcwaY+SpVcFTP3G+gV3oeEl7ImVmP/AFCixGVsf0daHCxEEEQfEBRVMsAk0+4em3mNk3BY1wcW1BBGxmzucIfI12OtbiwZjsG+nIuQ603JkulxMCwgCQZFp3VmiNiAIAseX9zbgktIaHCwPmjVcCo29wQqmDw0OhzjIu133ptJ1cdiLzuqKaZsh5Fx+3ZG1vE3F+u0CA9t4gMby7xR7Ja5gNJkajJkGfMdZ3uq/wC4sFwLgAT4bbJmEhtQWiSPrEn1Txy0zJ5ORTg0jYPFoVF9aDAuYnwRBzZ8FXfA2HotMocjzoukUMTj9DJ4zA8T/gFCxjPNEcwosqCDvv5+ysxjMPVpGQNbRy/MLNkhOJpx8H/kPU6sqQPQDD5s08wiFPGA8VH5kO8dBFIBVBjWr0YzkCfAJllEcSxUbO4lRupjkvBXcdmO9FFVxLx9wp/ln6sXjH+ClmeWMqt0vbqbMwefPogtfsxQ/AB4WR1+NO5AjoQY8VG+uDsQo5MkvdloV6AY7O0gIAI8CR9CrFPDtY0Cm4CDtA/K6t1sRw48lG3L/iljvhuBcdJc29gYcHHhF91FNydIs5UtkTw4uDQDJjrM/Ra/KMEKTIsSbnxXmAy2nS+wL8SZJPmYV8H37K9DBg4Pk+zBmzc9Lo8FvD3yClB93TT79ymiy1GcsCovVVNQe/8ASSNo4+Zstwoc9jd5c0epAX0vmZgNHNwHoCfyXLuy2SURjKQDL6wR/b3j9F07N9mn8LwT4EFv/wCl53zLJG1+orFbKWIg+KF5lgdQ7v2h81bxTOSqanc005+mXivYD0fDEGo5juE3afzUdSriI0kUKmrYl/5FqLYnAF09dxYj0Ktdn8gax3xSBsQ0ARN7uj5DzWWdxVpF/kilbLGQYIsbMi42A038jHoq3aKuWVqJ4FtQect/wtHohDc4wXxGbXadQ8OPvosvJxaZCMrlbBH76pqdcFCsThS1QUK5aYKr8jsuomiCrYjDNeII/wAHoUzDYqVYDlRTsFUUaJdSOl9wdnc+h5FXKtIOCsmmHCHCQVT0mkYddnB3Lo79U6VbQ12Pp1nM+1dvPl4/qrlMN1sc4S2RPgohBCrnuW+6bR+Gdo6JrrYGr0aytjQNwVWONpnjCrYYl7AZm0ellHUwy9JStWjE4paJa9Zp2cFXDwvP3MqRmGQdsVkTsOx27WnxAPv35upZeyPsN9PYVgUlLTcBul+NewcmQswrRsB5D9FJ8P3/AKUuueHr7K908/fquUV6BZBo8ffzSLevrB+qsfDHj5/5XmkcvfzR4nFV9EHcA+I/VV35bTP3B5W/8URDff8ApIt9/wC0rgn2FNoBYfJaXxdiQBJ1GYkwADY8D6I1QoNaNLQABw9yn4alEni4z5bDjyA+al9+7pljjHpHOUn2zwN9+wnAe/ZSA9+wne/dk4p5793Ub3e/ZXtV54KTA057x8kG/RxKzCNi4k8UlYSRo4w/YXCd99R27W6RP8x/RvzWreAZBEg2I5oL2frgNeOPdPlcfp6ou2ovHxzXxopRSxGXn7hnoTB9eKEuwVfUP4ToneWn81pgvRHJUux1kaBlHLyT37DlNz+gRHSnyAo3PSZZfottjHhQPfG6fUMqB9HmbeKwZJP0OkC8ww2r7EeB97IQ7JHxdzQeQkj1MR6LUNp8hb6qKoApPJMsptaMa2o5hh3BX6GNCr9pWwabhx1tAmAbAi0STvHVUadQExsdxwkTAMeS1QtxUjUoNxUvRpsLigiIgjmFk6NUtRfB43qtGPJRKUPwnrYUsuy7eXEeHMdFWqYiRzRNtUEIRmzTTa57W6rSRy6+HNPJXuJ0X6YVwVUhjQN4n1M/mrLcYePv3+SyGT5uXw1xioNv5x068wjT8Y0CSQ2N9VgPE7BejGa4pox5E1Jphc4pR1McAJJgIZiMfSps+JVqaWzFgT6kCyDuYazfi3MVXgDk0hsDp/lKs3J0hHH9CuLz0zDLfzO4eA3JRzLwCxskmwMnifVZvBYcAAhoJsY6rQZfX1CwE8RMH5qiaYjQUaB7/wBr2ffsprCevzT/AH7snAN98UtPv3CReOFz76JaSd/S6Bx4TK9A9/6XvgvSPfsLjjwe/cJe/d0o9x/he+/ey44UJH37hez79lNJ9+yiceBsmOavNaAICp0d5PD6puJzFreKFhL0pLOvz5s7pLrOMjSzB9J4IMxw5jiFpcHmQcNTduR3HQrKUXNFzdeUM2+FUkN1NIII6Hl12Pkvmoz9IZOjdMx4UoxqD4E/EptqDZ3ygwR8lYFIqjnNFKQROJTDVVG6kYCoTnJjJFn4h4FeFw4mTyUYYVIymktsIpJ8OSjqiysxCgeJRo5Ga7TtGmmNvtnci4gja5MwR1CBGjtJETIJ7t9QbrA+06zTI6oz2mI/eaQm+gkDwcL++ScMAwiQSCTq1A3m/E34lbsM0oJM9PBnjGCTA4qkRqHK+24B2mYvY8VOypBkbK47KxfSdI2iNwdMgnct7u02JUDsqe2dJaR+G/PYE/mjJLtAn8b3FlzC4xE2vlZdjvIjcIhgcadiujJoi42D+0GXvoB1fDi7WuOkDbum4HEX24fTmXarMKtWs5j6j3tpnS2TAMAS6Ba5kzyK7ox8hcy/ankzWOp16bNOsuZUI2c6xYSPxQHCeMLd40o2Zc9tWZHA5nVAbS+I74RcyWkyANQmJ2tOy7rkVEfx6R/HqH9L2iD6j5ea+ew1dZ7A9qhVLG1D/FDRSf8A/Iwf9N/Uj7J8RwNtnFdmW2bJmGgAbEBSNEnk7geDuh5FEiwP23UT8KhxBY/DV3bEkHirjWzvJ8Shge5tnCRwJ4eaIUKkhFHMsAe/YXvvgmh3v2V7q93RAelee+CbKe0e7rjhe+CQ9+4SPv3K8PvZccek+7qOq8AEkwBc+AXpPu36IL2lquFMNb99wB/pgk/QJZSpDRVuipis5cdrD8kJq4su5lObgXG7rqRtIBTcmUUEUTrSV4sSSWylIB0AwP7rpJ4K+6R90IbhsI2n35kpzMU5zoPHZeBxkQs2fZ+trpuGmAx3/lJ+o+avuZOym7M0x+7NbAAuPEg3PqpywM6lbp4KhF36DFlT92jdNFMi4U+gu4p2nTxWaUffopY1lTmIUk8lA6oeASawlS5eg0SFiaRCcGHmU2s7S0u3gT48h5lccY39oOA+JQNQWNJzXAzHRwB/u+Sw9LOazW2qv/uEx5yur4vDitRdTqAOFg/+qxMHmD6QuV43ABlR9N/2mkt1Cxtt625r1f8AznCUXCS6J5W1tBJ+eVmPDdeqWNfcHiSIsDyTxn9ffUB/a/p/J4oO1hsC+XNs0mRqBvBI4eR+ZiRxeJhrrx9+RbqDBXpLBj/tRP5Jfp47HFlY1fxkF8B51cJl1hH+FqMKdV1iszJ+G4d6Rvcn6OPJbLLDLGnmFi83Go00jZ4s200w3QrQEO7Z4ul+41xUgywhs/8AcP8A046h2k+SWkysR+0bHEvp0Zs0Go7xMhv0d6rP4ycppFczSjZjWturmGqOp1G1Gd1zSHDx/RVdR4WUlMX8F7B5x9EZDjWYygyvTMOI70bhw+0D4FXy6o3cArkn7Ms6dRxBpT3KvD+cbR1ifRdmpVA4e/fvdCgFQ4g8WpgJGzY+avuoA+/fvimCgUrTOImVDx/JTUzxj5L0UwLkyvNU+C7o4eL+/wBVIB79heNHv/SR9+5RRx774/omPfHspx97Jjggzhr6tukEnoAshha761TU89AOAHGB6LSZg4tpVBzaQPMQsxgJYW9YPqoTf3Vl4ag2aN2FGlBKtO5R4VZag2YWBKGbLHpCQdAt+IgpIRWe4uNuK8ULf6PZQ/fNIGq4V7C4hpBcwbJJLzGtWSOi9nhOFo/3T5udKsVaBneUklqlFNb/AI/4OhxaQLKI0jxXiSz5Y7oZD2UlM0JJKcYpBPdKheQ46fwwT05JJJpJHIje0RAEALEdtcqgsrtsXHQ8czBId490/JJJU8OTWaJ019TOvwTTExcWmfy2UP7i9ptfwd+oXiS+liY2eYhvdIdJmR3oNybX80VyKsfhtB5AeY3SSWLzorijZ4j20FqlYBpK5L2jx/xa738JgeDbD1380klDwktsp5L6RSpDipWJJL0TIWfjOovEyHtLXCIsbEH6LunZDNxisOyqLEi/Qg6XfMFepJE7QZKmaEEpOceJXqS4Ua1sqwxkJJLkjmPdbf39VGX9fqkkiceT79hNJhJJKwgrH1NXh9ULqkBw5rxJeb5EnRaekkiTEYwgBNY3W3vXSSWQmiI4VnJJJJME/9k="/>
          <p:cNvSpPr>
            <a:spLocks noChangeAspect="1" noChangeArrowheads="1"/>
          </p:cNvSpPr>
          <p:nvPr/>
        </p:nvSpPr>
        <p:spPr bwMode="auto">
          <a:xfrm>
            <a:off x="1679575" y="-1524000"/>
            <a:ext cx="4762500" cy="31813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06" name="Picture 6" descr="http://www.brunelliassicura.it/images/stories/Persona/famiglia_protetta.jpg"/>
          <p:cNvPicPr>
            <a:picLocks noChangeAspect="1" noChangeArrowheads="1"/>
          </p:cNvPicPr>
          <p:nvPr/>
        </p:nvPicPr>
        <p:blipFill>
          <a:blip r:embed="rId7" cstate="print"/>
          <a:srcRect/>
          <a:stretch>
            <a:fillRect/>
          </a:stretch>
        </p:blipFill>
        <p:spPr bwMode="auto">
          <a:xfrm>
            <a:off x="2135561" y="1628800"/>
            <a:ext cx="2869509" cy="1916832"/>
          </a:xfrm>
          <a:prstGeom prst="rect">
            <a:avLst/>
          </a:prstGeom>
          <a:noFill/>
          <a:ln w="12700">
            <a:solidFill>
              <a:schemeClr val="tx2"/>
            </a:solidFill>
          </a:ln>
        </p:spPr>
      </p:pic>
      <p:pic>
        <p:nvPicPr>
          <p:cNvPr id="9" name="Picture 4" descr="C:\Users\pccity\Desktop\Immagini\imagesCA1LM0GZ.jpg"/>
          <p:cNvPicPr>
            <a:picLocks noChangeAspect="1" noChangeArrowheads="1"/>
          </p:cNvPicPr>
          <p:nvPr/>
        </p:nvPicPr>
        <p:blipFill>
          <a:blip r:embed="rId8" cstate="print"/>
          <a:srcRect/>
          <a:stretch>
            <a:fillRect/>
          </a:stretch>
        </p:blipFill>
        <p:spPr bwMode="auto">
          <a:xfrm>
            <a:off x="4439816" y="2852937"/>
            <a:ext cx="1728788" cy="1511995"/>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34934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85624" y="407184"/>
            <a:ext cx="6377940" cy="1293028"/>
          </a:xfrm>
        </p:spPr>
        <p:txBody>
          <a:bodyPr/>
          <a:lstStyle/>
          <a:p>
            <a:pPr algn="ctr">
              <a:defRPr/>
            </a:pPr>
            <a:r>
              <a:rPr lang="it-IT" dirty="0">
                <a:solidFill>
                  <a:srgbClr val="FFC000"/>
                </a:solidFill>
              </a:rPr>
              <a:t>ARTEFATTO CULTURALE</a:t>
            </a:r>
          </a:p>
        </p:txBody>
      </p:sp>
      <p:sp>
        <p:nvSpPr>
          <p:cNvPr id="3" name="Segnaposto contenuto 2"/>
          <p:cNvSpPr>
            <a:spLocks noGrp="1"/>
          </p:cNvSpPr>
          <p:nvPr>
            <p:ph idx="1"/>
          </p:nvPr>
        </p:nvSpPr>
        <p:spPr>
          <a:ln>
            <a:solidFill>
              <a:schemeClr val="accent1"/>
            </a:solidFill>
          </a:ln>
        </p:spPr>
        <p:txBody>
          <a:bodyPr/>
          <a:lstStyle/>
          <a:p>
            <a:pPr>
              <a:defRPr/>
            </a:pPr>
            <a:r>
              <a:rPr lang="it-IT" altLang="it-IT" dirty="0"/>
              <a:t> </a:t>
            </a:r>
          </a:p>
          <a:p>
            <a:pPr>
              <a:defRPr/>
            </a:pPr>
            <a:endParaRPr lang="it-IT" altLang="it-IT" u="sng" dirty="0"/>
          </a:p>
          <a:p>
            <a:pPr>
              <a:defRPr/>
            </a:pPr>
            <a:endParaRPr lang="it-IT" altLang="it-IT" u="sng" dirty="0"/>
          </a:p>
          <a:p>
            <a:pPr>
              <a:defRPr/>
            </a:pPr>
            <a:endParaRPr lang="it-IT" altLang="it-IT" sz="2400" u="sng" dirty="0"/>
          </a:p>
          <a:p>
            <a:pPr>
              <a:defRPr/>
            </a:pPr>
            <a:endParaRPr lang="it-IT" altLang="it-IT" sz="2400" u="sng" dirty="0"/>
          </a:p>
          <a:p>
            <a:pPr>
              <a:defRPr/>
            </a:pPr>
            <a:endParaRPr lang="it-IT" altLang="it-IT" sz="2400" u="sng" dirty="0"/>
          </a:p>
          <a:p>
            <a:pPr algn="ctr">
              <a:defRPr/>
            </a:pPr>
            <a:endParaRPr lang="it-IT" altLang="it-IT" sz="2400" u="sng" dirty="0"/>
          </a:p>
          <a:p>
            <a:pPr algn="ctr">
              <a:defRPr/>
            </a:pPr>
            <a:r>
              <a:rPr lang="it-IT" altLang="it-IT" sz="2400" u="sng" dirty="0">
                <a:solidFill>
                  <a:srgbClr val="FFC000"/>
                </a:solidFill>
              </a:rPr>
              <a:t>Fig. 1.1:</a:t>
            </a:r>
            <a:r>
              <a:rPr lang="it-IT" altLang="it-IT" sz="2400" dirty="0">
                <a:solidFill>
                  <a:srgbClr val="FFC000"/>
                </a:solidFill>
              </a:rPr>
              <a:t> Il triangolo standard della mediazione semantico-culturale (</a:t>
            </a:r>
            <a:r>
              <a:rPr lang="it-IT" altLang="it-IT" sz="2400" dirty="0" err="1">
                <a:solidFill>
                  <a:srgbClr val="FFC000"/>
                </a:solidFill>
              </a:rPr>
              <a:t>Vygotskij</a:t>
            </a:r>
            <a:r>
              <a:rPr lang="it-IT" altLang="it-IT" sz="2400" dirty="0">
                <a:solidFill>
                  <a:srgbClr val="FFC000"/>
                </a:solidFill>
              </a:rPr>
              <a:t> 1934)</a:t>
            </a:r>
          </a:p>
          <a:p>
            <a:pPr>
              <a:buFont typeface="Wingdings" panose="05000000000000000000" pitchFamily="2" charset="2"/>
              <a:buNone/>
              <a:defRPr/>
            </a:pPr>
            <a:endParaRPr lang="it-IT" altLang="it-IT" dirty="0"/>
          </a:p>
        </p:txBody>
      </p:sp>
      <p:sp>
        <p:nvSpPr>
          <p:cNvPr id="4" name="Triangolo isoscele 3"/>
          <p:cNvSpPr/>
          <p:nvPr/>
        </p:nvSpPr>
        <p:spPr>
          <a:xfrm>
            <a:off x="6310313" y="3000375"/>
            <a:ext cx="1060450" cy="9144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it-IT" altLang="it-IT">
              <a:solidFill>
                <a:srgbClr val="FFFFFF"/>
              </a:solidFill>
            </a:endParaRPr>
          </a:p>
        </p:txBody>
      </p:sp>
      <p:pic>
        <p:nvPicPr>
          <p:cNvPr id="6" name="Immagine 5"/>
          <p:cNvPicPr>
            <a:picLocks noChangeAspect="1"/>
          </p:cNvPicPr>
          <p:nvPr/>
        </p:nvPicPr>
        <p:blipFill>
          <a:blip r:embed="rId3"/>
          <a:stretch>
            <a:fillRect/>
          </a:stretch>
        </p:blipFill>
        <p:spPr>
          <a:xfrm>
            <a:off x="4197306" y="2440857"/>
            <a:ext cx="3797387" cy="2604091"/>
          </a:xfrm>
          <a:prstGeom prst="rect">
            <a:avLst/>
          </a:prstGeom>
        </p:spPr>
      </p:pic>
    </p:spTree>
    <p:extLst>
      <p:ext uri="{BB962C8B-B14F-4D97-AF65-F5344CB8AC3E}">
        <p14:creationId xmlns:p14="http://schemas.microsoft.com/office/powerpoint/2010/main" val="3791221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654175" y="363538"/>
            <a:ext cx="8686800" cy="838200"/>
          </a:xfrm>
        </p:spPr>
        <p:txBody>
          <a:bodyPr>
            <a:normAutofit fontScale="90000"/>
          </a:bodyPr>
          <a:lstStyle/>
          <a:p>
            <a:pPr algn="ctr"/>
            <a:r>
              <a:rPr lang="it-IT" b="1" dirty="0">
                <a:solidFill>
                  <a:srgbClr val="009900"/>
                </a:solidFill>
              </a:rPr>
              <a:t>religione:</a:t>
            </a:r>
            <a:br>
              <a:rPr lang="it-IT" b="1" dirty="0">
                <a:solidFill>
                  <a:srgbClr val="009900"/>
                </a:solidFill>
              </a:rPr>
            </a:br>
            <a:r>
              <a:rPr lang="it-IT" b="1" dirty="0">
                <a:solidFill>
                  <a:srgbClr val="009900"/>
                </a:solidFill>
              </a:rPr>
              <a:t>tra artefatto e garante</a:t>
            </a:r>
            <a:endParaRPr lang="it-IT" sz="1400" dirty="0"/>
          </a:p>
        </p:txBody>
      </p:sp>
      <p:sp>
        <p:nvSpPr>
          <p:cNvPr id="60419" name="Segnaposto numero diapositiva 6"/>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2B3CA078-87F1-4E48-95F4-9FCD56356FC6}" type="slidenum">
              <a:rPr lang="it-IT" sz="1400"/>
              <a:pPr algn="r"/>
              <a:t>30</a:t>
            </a:fld>
            <a:endParaRPr lang="it-IT" sz="1400"/>
          </a:p>
        </p:txBody>
      </p:sp>
      <p:sp>
        <p:nvSpPr>
          <p:cNvPr id="60423" name="Rectangle 7"/>
          <p:cNvSpPr>
            <a:spLocks noChangeArrowheads="1"/>
          </p:cNvSpPr>
          <p:nvPr/>
        </p:nvSpPr>
        <p:spPr bwMode="auto">
          <a:xfrm>
            <a:off x="1524000" y="2228850"/>
            <a:ext cx="9144000" cy="641350"/>
          </a:xfrm>
          <a:prstGeom prst="rect">
            <a:avLst/>
          </a:prstGeom>
          <a:noFill/>
          <a:ln w="9525">
            <a:noFill/>
            <a:miter lim="800000"/>
            <a:headEnd/>
            <a:tailEnd/>
          </a:ln>
          <a:effectLst/>
        </p:spPr>
        <p:txBody>
          <a:bodyPr>
            <a:spAutoFit/>
          </a:bodyPr>
          <a:lstStyle/>
          <a:p>
            <a:pPr algn="ctr" eaLnBrk="0" hangingPunct="0"/>
            <a:endParaRPr lang="it-IT"/>
          </a:p>
          <a:p>
            <a:pPr lvl="1" eaLnBrk="0" hangingPunct="0"/>
            <a:endParaRPr lang="it-IT"/>
          </a:p>
        </p:txBody>
      </p:sp>
      <p:sp>
        <p:nvSpPr>
          <p:cNvPr id="60425" name="Rectangle 9"/>
          <p:cNvSpPr>
            <a:spLocks noChangeArrowheads="1"/>
          </p:cNvSpPr>
          <p:nvPr/>
        </p:nvSpPr>
        <p:spPr bwMode="auto">
          <a:xfrm>
            <a:off x="1524000" y="3511551"/>
            <a:ext cx="9144000" cy="549275"/>
          </a:xfrm>
          <a:prstGeom prst="rect">
            <a:avLst/>
          </a:prstGeom>
          <a:noFill/>
          <a:ln w="9525">
            <a:noFill/>
            <a:miter lim="800000"/>
            <a:headEnd/>
            <a:tailEnd/>
          </a:ln>
          <a:effectLst/>
        </p:spPr>
        <p:txBody>
          <a:bodyPr lIns="0" tIns="0" rIns="0" bIns="0">
            <a:spAutoFit/>
          </a:bodyPr>
          <a:lstStyle/>
          <a:p>
            <a:pPr algn="ctr" eaLnBrk="0" hangingPunct="0">
              <a:buFontTx/>
              <a:buAutoNum type="arabicPeriod"/>
            </a:pPr>
            <a:endParaRPr lang="it-IT"/>
          </a:p>
          <a:p>
            <a:pPr eaLnBrk="0" hangingPunct="0"/>
            <a:endParaRPr lang="it-IT"/>
          </a:p>
        </p:txBody>
      </p:sp>
      <p:sp>
        <p:nvSpPr>
          <p:cNvPr id="60426" name="Rectangle 10"/>
          <p:cNvSpPr>
            <a:spLocks noChangeArrowheads="1"/>
          </p:cNvSpPr>
          <p:nvPr/>
        </p:nvSpPr>
        <p:spPr bwMode="auto">
          <a:xfrm>
            <a:off x="1524000" y="4060826"/>
            <a:ext cx="9144000" cy="549275"/>
          </a:xfrm>
          <a:prstGeom prst="rect">
            <a:avLst/>
          </a:prstGeom>
          <a:noFill/>
          <a:ln w="9525">
            <a:noFill/>
            <a:miter lim="800000"/>
            <a:headEnd/>
            <a:tailEnd/>
          </a:ln>
          <a:effectLst/>
        </p:spPr>
        <p:txBody>
          <a:bodyPr lIns="0" tIns="0" rIns="0" bIns="0">
            <a:spAutoFit/>
          </a:bodyPr>
          <a:lstStyle/>
          <a:p>
            <a:pPr algn="ctr" eaLnBrk="0" hangingPunct="0"/>
            <a:endParaRPr lang="it-IT"/>
          </a:p>
          <a:p>
            <a:pPr eaLnBrk="0" hangingPunct="0"/>
            <a:endParaRPr lang="it-IT"/>
          </a:p>
        </p:txBody>
      </p:sp>
      <p:sp>
        <p:nvSpPr>
          <p:cNvPr id="60430" name="Rectangle 14"/>
          <p:cNvSpPr>
            <a:spLocks noChangeArrowheads="1"/>
          </p:cNvSpPr>
          <p:nvPr/>
        </p:nvSpPr>
        <p:spPr bwMode="auto">
          <a:xfrm>
            <a:off x="1524000" y="3511551"/>
            <a:ext cx="9144000" cy="549275"/>
          </a:xfrm>
          <a:prstGeom prst="rect">
            <a:avLst/>
          </a:prstGeom>
          <a:noFill/>
          <a:ln w="9525">
            <a:noFill/>
            <a:miter lim="800000"/>
            <a:headEnd/>
            <a:tailEnd/>
          </a:ln>
          <a:effectLst/>
        </p:spPr>
        <p:txBody>
          <a:bodyPr lIns="0" tIns="0" rIns="0" bIns="0">
            <a:spAutoFit/>
          </a:bodyPr>
          <a:lstStyle/>
          <a:p>
            <a:pPr algn="ctr" eaLnBrk="0" hangingPunct="0">
              <a:buFontTx/>
              <a:buAutoNum type="arabicPeriod"/>
            </a:pPr>
            <a:endParaRPr lang="it-IT"/>
          </a:p>
          <a:p>
            <a:pPr eaLnBrk="0" hangingPunct="0"/>
            <a:endParaRPr lang="it-IT"/>
          </a:p>
        </p:txBody>
      </p:sp>
      <p:sp>
        <p:nvSpPr>
          <p:cNvPr id="60431" name="Rectangle 15"/>
          <p:cNvSpPr>
            <a:spLocks noChangeArrowheads="1"/>
          </p:cNvSpPr>
          <p:nvPr/>
        </p:nvSpPr>
        <p:spPr bwMode="auto">
          <a:xfrm>
            <a:off x="1524000" y="4060826"/>
            <a:ext cx="9144000" cy="549275"/>
          </a:xfrm>
          <a:prstGeom prst="rect">
            <a:avLst/>
          </a:prstGeom>
          <a:noFill/>
          <a:ln w="9525">
            <a:noFill/>
            <a:miter lim="800000"/>
            <a:headEnd/>
            <a:tailEnd/>
          </a:ln>
          <a:effectLst/>
        </p:spPr>
        <p:txBody>
          <a:bodyPr lIns="0" tIns="0" rIns="0" bIns="0">
            <a:spAutoFit/>
          </a:bodyPr>
          <a:lstStyle/>
          <a:p>
            <a:pPr algn="ctr" eaLnBrk="0" hangingPunct="0"/>
            <a:endParaRPr lang="it-IT" dirty="0"/>
          </a:p>
          <a:p>
            <a:pPr eaLnBrk="0" hangingPunct="0"/>
            <a:endParaRPr lang="it-IT" dirty="0"/>
          </a:p>
        </p:txBody>
      </p:sp>
      <p:sp>
        <p:nvSpPr>
          <p:cNvPr id="5" name="AutoShape 6" descr="Risultati immagini per religione"/>
          <p:cNvSpPr>
            <a:spLocks noChangeAspect="1" noChangeArrowheads="1"/>
          </p:cNvSpPr>
          <p:nvPr/>
        </p:nvSpPr>
        <p:spPr bwMode="auto">
          <a:xfrm>
            <a:off x="4727848" y="22288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8" name="Picture 12" descr="Risultati immagini per im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744" y="1395412"/>
            <a:ext cx="4246232" cy="282567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Risultati immagini per rabb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652" y="4532265"/>
            <a:ext cx="3618185" cy="226136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Risultati immagini per pre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219" y="1509712"/>
            <a:ext cx="3833638" cy="25511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sultati immagini per religi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0075" y="1772816"/>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00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PREGIUDIZI e STEROETIPI</a:t>
            </a:r>
          </a:p>
        </p:txBody>
      </p:sp>
      <p:sp>
        <p:nvSpPr>
          <p:cNvPr id="6" name="Segnaposto contenuto 5"/>
          <p:cNvSpPr>
            <a:spLocks noGrp="1"/>
          </p:cNvSpPr>
          <p:nvPr>
            <p:ph idx="1"/>
          </p:nvPr>
        </p:nvSpPr>
        <p:spPr>
          <a:xfrm>
            <a:off x="1524000" y="1600201"/>
            <a:ext cx="9144000" cy="4708525"/>
          </a:xfrm>
        </p:spPr>
        <p:txBody>
          <a:bodyPr/>
          <a:lstStyle/>
          <a:p>
            <a:r>
              <a:rPr lang="it-IT" sz="2400" b="1" i="1" dirty="0">
                <a:solidFill>
                  <a:srgbClr val="FFFF00"/>
                </a:solidFill>
              </a:rPr>
              <a:t>Pregiudizio</a:t>
            </a:r>
            <a:r>
              <a:rPr lang="it-IT" sz="2400" dirty="0"/>
              <a:t> è un fallimento della nostra capacità di conoscere il mondo: </a:t>
            </a:r>
            <a:r>
              <a:rPr lang="it-IT" sz="2400" dirty="0" err="1"/>
              <a:t>bias</a:t>
            </a:r>
            <a:r>
              <a:rPr lang="it-IT" sz="2400" dirty="0"/>
              <a:t> dovuto alle euristiche</a:t>
            </a:r>
          </a:p>
          <a:p>
            <a:r>
              <a:rPr lang="it-IT" sz="2400" dirty="0"/>
              <a:t>Tendenza a vedere in modo sfavorevole </a:t>
            </a:r>
            <a:r>
              <a:rPr lang="it-IT" sz="2400" dirty="0" err="1"/>
              <a:t>outgroup</a:t>
            </a:r>
            <a:endParaRPr lang="it-IT" sz="2400" dirty="0"/>
          </a:p>
          <a:p>
            <a:r>
              <a:rPr lang="it-IT" sz="2400" b="1" i="1" dirty="0">
                <a:solidFill>
                  <a:srgbClr val="FF0000"/>
                </a:solidFill>
              </a:rPr>
              <a:t>Atteggiamento: </a:t>
            </a:r>
            <a:r>
              <a:rPr lang="it-IT" sz="2400" dirty="0"/>
              <a:t>3 componenti:</a:t>
            </a:r>
          </a:p>
          <a:p>
            <a:pPr lvl="1"/>
            <a:r>
              <a:rPr lang="it-IT" sz="2400" dirty="0"/>
              <a:t>Cognitiva =&gt; </a:t>
            </a:r>
            <a:r>
              <a:rPr lang="it-IT" sz="2400" b="1" i="1" dirty="0">
                <a:solidFill>
                  <a:srgbClr val="FFFF00"/>
                </a:solidFill>
              </a:rPr>
              <a:t>stereotipo</a:t>
            </a:r>
          </a:p>
          <a:p>
            <a:pPr lvl="1"/>
            <a:r>
              <a:rPr lang="it-IT" sz="2400" dirty="0"/>
              <a:t>Emotiva (+ vs -)</a:t>
            </a:r>
          </a:p>
          <a:p>
            <a:pPr lvl="1"/>
            <a:r>
              <a:rPr lang="it-IT" sz="2400" dirty="0"/>
              <a:t>Comportamentale =&gt; </a:t>
            </a:r>
            <a:r>
              <a:rPr lang="it-IT" sz="2400" b="1" i="1" dirty="0">
                <a:solidFill>
                  <a:srgbClr val="FFFF00"/>
                </a:solidFill>
              </a:rPr>
              <a:t>discriminazione</a:t>
            </a:r>
          </a:p>
          <a:p>
            <a:pPr>
              <a:buNone/>
            </a:pPr>
            <a:endParaRPr lang="it-IT" dirty="0"/>
          </a:p>
        </p:txBody>
      </p:sp>
      <p:pic>
        <p:nvPicPr>
          <p:cNvPr id="444420" name="Picture 4" descr="http://www.linkiesta.it/sites/default/files/imagecache/immagine-grande/uploads/blogs/u471/uploads/36794/einstein.jpg"/>
          <p:cNvPicPr>
            <a:picLocks noChangeAspect="1" noChangeArrowheads="1"/>
          </p:cNvPicPr>
          <p:nvPr/>
        </p:nvPicPr>
        <p:blipFill>
          <a:blip r:embed="rId3" cstate="print"/>
          <a:srcRect/>
          <a:stretch>
            <a:fillRect/>
          </a:stretch>
        </p:blipFill>
        <p:spPr bwMode="auto">
          <a:xfrm>
            <a:off x="3903206" y="4941168"/>
            <a:ext cx="4641067" cy="1844824"/>
          </a:xfrm>
          <a:prstGeom prst="rect">
            <a:avLst/>
          </a:prstGeom>
          <a:noFill/>
        </p:spPr>
      </p:pic>
    </p:spTree>
    <p:extLst>
      <p:ext uri="{BB962C8B-B14F-4D97-AF65-F5344CB8AC3E}">
        <p14:creationId xmlns:p14="http://schemas.microsoft.com/office/powerpoint/2010/main" val="2468678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384"/>
            <a:ext cx="8229600" cy="1143000"/>
          </a:xfrm>
        </p:spPr>
        <p:txBody>
          <a:bodyPr>
            <a:normAutofit/>
          </a:bodyPr>
          <a:lstStyle/>
          <a:p>
            <a:r>
              <a:rPr lang="it-IT" dirty="0"/>
              <a:t>PREGIUDIZIO (</a:t>
            </a:r>
            <a:r>
              <a:rPr lang="it-IT" dirty="0" err="1"/>
              <a:t>pdv</a:t>
            </a:r>
            <a:r>
              <a:rPr lang="it-IT" dirty="0"/>
              <a:t> COGNITIVO)</a:t>
            </a:r>
          </a:p>
        </p:txBody>
      </p:sp>
      <p:sp>
        <p:nvSpPr>
          <p:cNvPr id="3" name="Segnaposto contenuto 2"/>
          <p:cNvSpPr>
            <a:spLocks noGrp="1"/>
          </p:cNvSpPr>
          <p:nvPr>
            <p:ph idx="1"/>
          </p:nvPr>
        </p:nvSpPr>
        <p:spPr>
          <a:xfrm>
            <a:off x="1524000" y="1124745"/>
            <a:ext cx="9144000" cy="4708525"/>
          </a:xfrm>
        </p:spPr>
        <p:txBody>
          <a:bodyPr/>
          <a:lstStyle/>
          <a:p>
            <a:r>
              <a:rPr lang="it-IT" sz="2800" dirty="0"/>
              <a:t>Categorizzazione diminuisce </a:t>
            </a:r>
            <a:r>
              <a:rPr lang="it-IT" sz="2800" dirty="0" err="1"/>
              <a:t>liv</a:t>
            </a:r>
            <a:r>
              <a:rPr lang="it-IT" sz="2800" dirty="0"/>
              <a:t>.  Complessità</a:t>
            </a:r>
          </a:p>
          <a:p>
            <a:r>
              <a:rPr lang="it-IT" sz="2800" dirty="0"/>
              <a:t>Processo euristico (&lt; risorse cognitive, tempo)</a:t>
            </a:r>
          </a:p>
          <a:p>
            <a:r>
              <a:rPr lang="it-IT" sz="2800" dirty="0"/>
              <a:t>Gruppo/categoria sociale =&gt; omogeneizzazione</a:t>
            </a:r>
          </a:p>
          <a:p>
            <a:r>
              <a:rPr lang="it-IT" sz="2800" dirty="0"/>
              <a:t>Funzionalità del processo di categorizzazione (filtro per esperienza) determina </a:t>
            </a:r>
            <a:r>
              <a:rPr lang="it-IT" sz="2800" b="1" dirty="0"/>
              <a:t>rigidità</a:t>
            </a:r>
            <a:r>
              <a:rPr lang="it-IT" sz="2800" dirty="0"/>
              <a:t> dello</a:t>
            </a:r>
            <a:r>
              <a:rPr lang="it-IT" sz="2800" b="1" dirty="0">
                <a:solidFill>
                  <a:srgbClr val="FFFF00"/>
                </a:solidFill>
              </a:rPr>
              <a:t> stereotipo   </a:t>
            </a:r>
            <a:r>
              <a:rPr lang="it-IT" sz="2800" b="1" dirty="0"/>
              <a:t>e</a:t>
            </a:r>
            <a:r>
              <a:rPr lang="it-IT" sz="2800" b="1" dirty="0">
                <a:solidFill>
                  <a:schemeClr val="bg1"/>
                </a:solidFill>
              </a:rPr>
              <a:t> </a:t>
            </a:r>
            <a:r>
              <a:rPr lang="it-IT" sz="2800" b="1" dirty="0" err="1"/>
              <a:t>resit</a:t>
            </a:r>
            <a:r>
              <a:rPr lang="it-IT" sz="2800" b="1" dirty="0"/>
              <a:t>. al </a:t>
            </a:r>
            <a:r>
              <a:rPr lang="it-IT" sz="2800" b="1" dirty="0" err="1"/>
              <a:t>camb</a:t>
            </a:r>
            <a:r>
              <a:rPr lang="it-IT" sz="2800" b="1" dirty="0"/>
              <a:t>.</a:t>
            </a:r>
          </a:p>
          <a:p>
            <a:endParaRPr lang="it-IT" sz="2800" b="1" dirty="0">
              <a:solidFill>
                <a:schemeClr val="bg1"/>
              </a:solidFill>
            </a:endParaRPr>
          </a:p>
          <a:p>
            <a:r>
              <a:rPr lang="it-IT" sz="2800" b="1" i="1" dirty="0">
                <a:solidFill>
                  <a:srgbClr val="FFFF00"/>
                </a:solidFill>
              </a:rPr>
              <a:t>Profezia che si </a:t>
            </a:r>
            <a:r>
              <a:rPr lang="it-IT" sz="2800" b="1" i="1" dirty="0" err="1">
                <a:solidFill>
                  <a:srgbClr val="FFFF00"/>
                </a:solidFill>
              </a:rPr>
              <a:t>autoavvera</a:t>
            </a:r>
            <a:endParaRPr lang="it-IT" sz="2800" b="1" i="1" dirty="0">
              <a:solidFill>
                <a:srgbClr val="FFFF00"/>
              </a:solidFill>
            </a:endParaRPr>
          </a:p>
        </p:txBody>
      </p:sp>
      <p:pic>
        <p:nvPicPr>
          <p:cNvPr id="450562" name="Picture 2" descr="http://www.equitabile.it/wp-content/uploads/2012/03/pregiudizi.jpg"/>
          <p:cNvPicPr>
            <a:picLocks noChangeAspect="1" noChangeArrowheads="1"/>
          </p:cNvPicPr>
          <p:nvPr/>
        </p:nvPicPr>
        <p:blipFill>
          <a:blip r:embed="rId3" cstate="print"/>
          <a:srcRect/>
          <a:stretch>
            <a:fillRect/>
          </a:stretch>
        </p:blipFill>
        <p:spPr bwMode="auto">
          <a:xfrm>
            <a:off x="7061341" y="3760841"/>
            <a:ext cx="4308116" cy="2996952"/>
          </a:xfrm>
          <a:prstGeom prst="rect">
            <a:avLst/>
          </a:prstGeom>
          <a:noFill/>
        </p:spPr>
      </p:pic>
    </p:spTree>
    <p:extLst>
      <p:ext uri="{BB962C8B-B14F-4D97-AF65-F5344CB8AC3E}">
        <p14:creationId xmlns:p14="http://schemas.microsoft.com/office/powerpoint/2010/main" val="2559646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27384"/>
            <a:ext cx="9828584" cy="1143000"/>
          </a:xfrm>
        </p:spPr>
        <p:txBody>
          <a:bodyPr>
            <a:normAutofit fontScale="90000"/>
          </a:bodyPr>
          <a:lstStyle/>
          <a:p>
            <a:r>
              <a:rPr lang="it-IT" dirty="0"/>
              <a:t>PREGIUDIZIO (</a:t>
            </a:r>
            <a:r>
              <a:rPr lang="it-IT" dirty="0" err="1"/>
              <a:t>pdv</a:t>
            </a:r>
            <a:r>
              <a:rPr lang="it-IT" dirty="0"/>
              <a:t> SOCIO-</a:t>
            </a:r>
            <a:br>
              <a:rPr lang="it-IT" dirty="0"/>
            </a:br>
            <a:r>
              <a:rPr lang="it-IT" dirty="0"/>
              <a:t>COSTRUZIONISTA)</a:t>
            </a:r>
          </a:p>
        </p:txBody>
      </p:sp>
      <p:sp>
        <p:nvSpPr>
          <p:cNvPr id="3" name="Segnaposto contenuto 2"/>
          <p:cNvSpPr>
            <a:spLocks noGrp="1"/>
          </p:cNvSpPr>
          <p:nvPr>
            <p:ph idx="1"/>
          </p:nvPr>
        </p:nvSpPr>
        <p:spPr>
          <a:xfrm>
            <a:off x="1524000" y="1268761"/>
            <a:ext cx="9144000" cy="4708525"/>
          </a:xfrm>
        </p:spPr>
        <p:txBody>
          <a:bodyPr/>
          <a:lstStyle/>
          <a:p>
            <a:r>
              <a:rPr lang="it-IT" sz="2400" dirty="0"/>
              <a:t>P &amp; S sono prodotto di una pratica discorsiva, situata culturalmente , radicata nel rapporto interpersonale, codificata in modelli culturali e specifiche forme </a:t>
            </a:r>
            <a:r>
              <a:rPr lang="it-IT" sz="2400" dirty="0" err="1"/>
              <a:t>linguistico-discorsive</a:t>
            </a:r>
            <a:r>
              <a:rPr lang="it-IT" sz="2400" dirty="0"/>
              <a:t> (non è proc. Individuale)</a:t>
            </a:r>
          </a:p>
          <a:p>
            <a:r>
              <a:rPr lang="it-IT" sz="2400" dirty="0"/>
              <a:t>Ruolo fondante del linguaggio nella strutturazione dei processi psicologici &amp; delle relazioni sociali:</a:t>
            </a:r>
          </a:p>
          <a:p>
            <a:r>
              <a:rPr lang="it-IT" sz="2400" b="1" i="1" dirty="0">
                <a:solidFill>
                  <a:srgbClr val="FF0000"/>
                </a:solidFill>
              </a:rPr>
              <a:t>Elogio del pettegolezzo </a:t>
            </a:r>
          </a:p>
          <a:p>
            <a:pPr>
              <a:buNone/>
            </a:pPr>
            <a:r>
              <a:rPr lang="it-IT" sz="2400" b="1" i="1" dirty="0">
                <a:solidFill>
                  <a:srgbClr val="FF0000"/>
                </a:solidFill>
              </a:rPr>
              <a:t>	(Mantovani)</a:t>
            </a:r>
          </a:p>
          <a:p>
            <a:r>
              <a:rPr lang="it-IT" sz="2400" dirty="0"/>
              <a:t>Definisce la </a:t>
            </a:r>
            <a:r>
              <a:rPr lang="it-IT" sz="2400" b="1" i="1" dirty="0"/>
              <a:t>propria posizione</a:t>
            </a:r>
          </a:p>
          <a:p>
            <a:pPr>
              <a:buNone/>
            </a:pPr>
            <a:r>
              <a:rPr lang="it-IT" sz="2400" dirty="0"/>
              <a:t>	in un sistema 	di relazioni </a:t>
            </a:r>
          </a:p>
          <a:p>
            <a:pPr>
              <a:buNone/>
            </a:pPr>
            <a:r>
              <a:rPr lang="it-IT" sz="2400" dirty="0"/>
              <a:t>	ideologicamente connotato</a:t>
            </a:r>
          </a:p>
          <a:p>
            <a:endParaRPr lang="it-IT" sz="2400" dirty="0"/>
          </a:p>
          <a:p>
            <a:endParaRPr lang="it-IT" sz="2400" dirty="0"/>
          </a:p>
          <a:p>
            <a:endParaRPr lang="it-IT" dirty="0"/>
          </a:p>
        </p:txBody>
      </p:sp>
      <p:pic>
        <p:nvPicPr>
          <p:cNvPr id="448514" name="Picture 2" descr="http://t0.gstatic.com/images?q=tbn:ANd9GcR4KGGzDNsrH4xK2eoXKrLN25Voi9DNvFk89SpG7LfmliOB6zP7rw"/>
          <p:cNvPicPr>
            <a:picLocks noChangeAspect="1" noChangeArrowheads="1"/>
          </p:cNvPicPr>
          <p:nvPr/>
        </p:nvPicPr>
        <p:blipFill>
          <a:blip r:embed="rId3" cstate="print"/>
          <a:srcRect/>
          <a:stretch>
            <a:fillRect/>
          </a:stretch>
        </p:blipFill>
        <p:spPr bwMode="auto">
          <a:xfrm>
            <a:off x="6924600" y="4390556"/>
            <a:ext cx="3707905" cy="2467444"/>
          </a:xfrm>
          <a:prstGeom prst="rect">
            <a:avLst/>
          </a:prstGeom>
          <a:noFill/>
        </p:spPr>
      </p:pic>
    </p:spTree>
    <p:extLst>
      <p:ext uri="{BB962C8B-B14F-4D97-AF65-F5344CB8AC3E}">
        <p14:creationId xmlns:p14="http://schemas.microsoft.com/office/powerpoint/2010/main" val="108795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90264"/>
            <a:ext cx="9144000" cy="1143000"/>
          </a:xfrm>
        </p:spPr>
        <p:txBody>
          <a:bodyPr>
            <a:normAutofit fontScale="90000"/>
          </a:bodyPr>
          <a:lstStyle/>
          <a:p>
            <a:r>
              <a:rPr lang="it-IT" dirty="0"/>
              <a:t> </a:t>
            </a:r>
            <a:r>
              <a:rPr lang="it-IT" dirty="0">
                <a:solidFill>
                  <a:srgbClr val="FFFF00"/>
                </a:solidFill>
              </a:rPr>
              <a:t>Pregiudizio =&gt; distanza tra </a:t>
            </a:r>
            <a:br>
              <a:rPr lang="it-IT" dirty="0">
                <a:solidFill>
                  <a:srgbClr val="FFFF00"/>
                </a:solidFill>
              </a:rPr>
            </a:br>
            <a:r>
              <a:rPr lang="it-IT" dirty="0">
                <a:solidFill>
                  <a:srgbClr val="FFFF00"/>
                </a:solidFill>
              </a:rPr>
              <a:t>proprio mondo e modelli altrui</a:t>
            </a:r>
          </a:p>
        </p:txBody>
      </p:sp>
      <p:sp>
        <p:nvSpPr>
          <p:cNvPr id="3" name="Segnaposto contenuto 2"/>
          <p:cNvSpPr>
            <a:spLocks noGrp="1"/>
          </p:cNvSpPr>
          <p:nvPr>
            <p:ph idx="1"/>
          </p:nvPr>
        </p:nvSpPr>
        <p:spPr/>
        <p:txBody>
          <a:bodyPr/>
          <a:lstStyle/>
          <a:p>
            <a:endParaRPr lang="it-IT"/>
          </a:p>
        </p:txBody>
      </p:sp>
      <p:pic>
        <p:nvPicPr>
          <p:cNvPr id="452610" name="Picture 2" descr="http://www.corriere.it/Media/Foto/2006/01_Gennaio/18/mappa.gif"/>
          <p:cNvPicPr>
            <a:picLocks noChangeAspect="1" noChangeArrowheads="1"/>
          </p:cNvPicPr>
          <p:nvPr/>
        </p:nvPicPr>
        <p:blipFill>
          <a:blip r:embed="rId3" cstate="print"/>
          <a:srcRect/>
          <a:stretch>
            <a:fillRect/>
          </a:stretch>
        </p:blipFill>
        <p:spPr bwMode="auto">
          <a:xfrm>
            <a:off x="1847528" y="1015064"/>
            <a:ext cx="8532440" cy="5870320"/>
          </a:xfrm>
          <a:prstGeom prst="rect">
            <a:avLst/>
          </a:prstGeom>
          <a:noFill/>
        </p:spPr>
      </p:pic>
    </p:spTree>
    <p:extLst>
      <p:ext uri="{BB962C8B-B14F-4D97-AF65-F5344CB8AC3E}">
        <p14:creationId xmlns:p14="http://schemas.microsoft.com/office/powerpoint/2010/main" val="326849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0"/>
            <a:ext cx="9144000" cy="1417638"/>
          </a:xfrm>
        </p:spPr>
        <p:txBody>
          <a:bodyPr>
            <a:normAutofit/>
          </a:bodyPr>
          <a:lstStyle/>
          <a:p>
            <a:r>
              <a:rPr lang="it-IT" sz="4400" dirty="0"/>
              <a:t>VISIBILITA’ DEL PREGIUDIZIO</a:t>
            </a:r>
          </a:p>
        </p:txBody>
      </p:sp>
      <p:sp>
        <p:nvSpPr>
          <p:cNvPr id="3" name="Segnaposto contenuto 2"/>
          <p:cNvSpPr>
            <a:spLocks noGrp="1"/>
          </p:cNvSpPr>
          <p:nvPr>
            <p:ph idx="1"/>
          </p:nvPr>
        </p:nvSpPr>
        <p:spPr>
          <a:xfrm>
            <a:off x="1524000" y="1096740"/>
            <a:ext cx="9144000" cy="4708525"/>
          </a:xfrm>
        </p:spPr>
        <p:txBody>
          <a:bodyPr/>
          <a:lstStyle/>
          <a:p>
            <a:r>
              <a:rPr lang="it-IT" sz="2800" dirty="0"/>
              <a:t>P. Manifesto: esprime ostilità diretta</a:t>
            </a:r>
          </a:p>
          <a:p>
            <a:r>
              <a:rPr lang="it-IT" sz="2800" dirty="0"/>
              <a:t>P. Latente: esprime ostilità in forme compatibili con convivenza civile </a:t>
            </a:r>
            <a:r>
              <a:rPr lang="it-IT" sz="2800" b="1" i="1" dirty="0">
                <a:solidFill>
                  <a:srgbClr val="FFFF00"/>
                </a:solidFill>
              </a:rPr>
              <a:t>=&gt; linguaggio e pratiche discorsive</a:t>
            </a:r>
          </a:p>
        </p:txBody>
      </p:sp>
      <p:pic>
        <p:nvPicPr>
          <p:cNvPr id="454658" name="Picture 2" descr="http://mattinopadova.gelocal.it/polopoly_fs/1.9947460.1410937537!/httpImage/image._gen/derivatives/landscape_250/image."/>
          <p:cNvPicPr>
            <a:picLocks noChangeAspect="1" noChangeArrowheads="1"/>
          </p:cNvPicPr>
          <p:nvPr/>
        </p:nvPicPr>
        <p:blipFill>
          <a:blip r:embed="rId3" cstate="print"/>
          <a:srcRect/>
          <a:stretch>
            <a:fillRect/>
          </a:stretch>
        </p:blipFill>
        <p:spPr bwMode="auto">
          <a:xfrm>
            <a:off x="1524000" y="4149081"/>
            <a:ext cx="4259308" cy="2708920"/>
          </a:xfrm>
          <a:prstGeom prst="rect">
            <a:avLst/>
          </a:prstGeom>
          <a:noFill/>
        </p:spPr>
      </p:pic>
      <p:pic>
        <p:nvPicPr>
          <p:cNvPr id="454660" name="Picture 4" descr="http://www.portaleducatori.it/nw/wp-content/uploads/2014/05/karima_2g_350.jpg"/>
          <p:cNvPicPr>
            <a:picLocks noChangeAspect="1" noChangeArrowheads="1"/>
          </p:cNvPicPr>
          <p:nvPr/>
        </p:nvPicPr>
        <p:blipFill>
          <a:blip r:embed="rId4" cstate="print"/>
          <a:srcRect/>
          <a:stretch>
            <a:fillRect/>
          </a:stretch>
        </p:blipFill>
        <p:spPr bwMode="auto">
          <a:xfrm>
            <a:off x="7334250" y="3524250"/>
            <a:ext cx="3333750" cy="3333750"/>
          </a:xfrm>
          <a:prstGeom prst="rect">
            <a:avLst/>
          </a:prstGeom>
          <a:noFill/>
        </p:spPr>
      </p:pic>
    </p:spTree>
    <p:extLst>
      <p:ext uri="{BB962C8B-B14F-4D97-AF65-F5344CB8AC3E}">
        <p14:creationId xmlns:p14="http://schemas.microsoft.com/office/powerpoint/2010/main" val="120827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lstStyle/>
          <a:p>
            <a:r>
              <a:rPr lang="it-IT" b="1" dirty="0">
                <a:solidFill>
                  <a:schemeClr val="accent3"/>
                </a:solidFill>
              </a:rPr>
              <a:t>BIBLIOGRAFIA</a:t>
            </a:r>
          </a:p>
        </p:txBody>
      </p:sp>
      <p:sp>
        <p:nvSpPr>
          <p:cNvPr id="5" name="Segnaposto contenuto 4"/>
          <p:cNvSpPr>
            <a:spLocks noGrp="1"/>
          </p:cNvSpPr>
          <p:nvPr>
            <p:ph idx="1"/>
          </p:nvPr>
        </p:nvSpPr>
        <p:spPr>
          <a:xfrm>
            <a:off x="685800" y="1039660"/>
            <a:ext cx="10820400" cy="5661765"/>
          </a:xfrm>
        </p:spPr>
        <p:txBody>
          <a:bodyPr>
            <a:normAutofit fontScale="92500" lnSpcReduction="20000"/>
          </a:bodyPr>
          <a:lstStyle/>
          <a:p>
            <a:pPr lvl="0"/>
            <a:r>
              <a:rPr lang="fr-FR" sz="1600" dirty="0"/>
              <a:t>Ben Jelloun, T. (1977), </a:t>
            </a:r>
            <a:r>
              <a:rPr lang="fr-FR" sz="1600" dirty="0" err="1"/>
              <a:t>Ospitalità</a:t>
            </a:r>
            <a:r>
              <a:rPr lang="fr-FR" sz="1600" dirty="0"/>
              <a:t> </a:t>
            </a:r>
            <a:r>
              <a:rPr lang="fr-FR" sz="1600" dirty="0" err="1"/>
              <a:t>Francese</a:t>
            </a:r>
            <a:r>
              <a:rPr lang="fr-FR" sz="1600" dirty="0"/>
              <a:t> (trad. It. 2005)</a:t>
            </a:r>
            <a:endParaRPr lang="it-IT" sz="1600" dirty="0"/>
          </a:p>
          <a:p>
            <a:pPr lvl="0"/>
            <a:r>
              <a:rPr lang="fr-FR" sz="1600" dirty="0"/>
              <a:t>Ben Jelloun, T. (1977), L’</a:t>
            </a:r>
            <a:r>
              <a:rPr lang="fr-FR" sz="1600" dirty="0" err="1"/>
              <a:t>estrema</a:t>
            </a:r>
            <a:r>
              <a:rPr lang="fr-FR" sz="1600" dirty="0"/>
              <a:t> </a:t>
            </a:r>
            <a:r>
              <a:rPr lang="fr-FR" sz="1600" dirty="0" err="1"/>
              <a:t>solitudine</a:t>
            </a:r>
            <a:r>
              <a:rPr lang="fr-FR" sz="1600" dirty="0"/>
              <a:t> (</a:t>
            </a:r>
            <a:r>
              <a:rPr lang="fr-FR" sz="1600" dirty="0" err="1"/>
              <a:t>trad</a:t>
            </a:r>
            <a:r>
              <a:rPr lang="fr-FR" sz="1600" dirty="0"/>
              <a:t> </a:t>
            </a:r>
            <a:r>
              <a:rPr lang="fr-FR" sz="1600" dirty="0" err="1"/>
              <a:t>Italiana</a:t>
            </a:r>
            <a:r>
              <a:rPr lang="fr-FR" sz="1600" dirty="0"/>
              <a:t> 1999)</a:t>
            </a:r>
          </a:p>
          <a:p>
            <a:r>
              <a:rPr lang="it-IT" sz="1600" dirty="0" err="1"/>
              <a:t>Bourhis</a:t>
            </a:r>
            <a:r>
              <a:rPr lang="it-IT" sz="1600" dirty="0"/>
              <a:t> R.Y. (2007), “Il modello di acculturazione interattiva e gli orientamenti della comunità ospitante nei confronti degli immigrati: una rassegna di recenti studi empirici.” – In  </a:t>
            </a:r>
            <a:r>
              <a:rPr lang="it-IT" sz="1600" dirty="0" err="1"/>
              <a:t>Brown</a:t>
            </a:r>
            <a:r>
              <a:rPr lang="it-IT" sz="1600" dirty="0"/>
              <a:t> R., </a:t>
            </a:r>
            <a:r>
              <a:rPr lang="it-IT" sz="1600" dirty="0" err="1"/>
              <a:t>Capozza</a:t>
            </a:r>
            <a:r>
              <a:rPr lang="it-IT" sz="1600" dirty="0"/>
              <a:t> D., Licciardello O. (a cura di), </a:t>
            </a:r>
            <a:r>
              <a:rPr lang="it-IT" sz="1600" i="1" dirty="0"/>
              <a:t>Immigrazione, acculturazione, modalità di contatto</a:t>
            </a:r>
            <a:r>
              <a:rPr lang="it-IT" sz="1600" dirty="0"/>
              <a:t>, </a:t>
            </a:r>
            <a:endParaRPr lang="fr-FR" sz="1600" dirty="0"/>
          </a:p>
          <a:p>
            <a:r>
              <a:rPr lang="it-IT" sz="1600" dirty="0"/>
              <a:t>BRUNER, J.S. (1990), </a:t>
            </a:r>
            <a:r>
              <a:rPr lang="it-IT" sz="1600" i="1" dirty="0"/>
              <a:t>La ricerca del significato. Per una psicologia culturale. </a:t>
            </a:r>
            <a:r>
              <a:rPr lang="it-IT" sz="1600" i="1" dirty="0" err="1"/>
              <a:t>Tr</a:t>
            </a:r>
            <a:r>
              <a:rPr lang="it-IT" sz="1600" i="1" dirty="0"/>
              <a:t>. </a:t>
            </a:r>
            <a:r>
              <a:rPr lang="it-IT" sz="1600" i="1" dirty="0" err="1"/>
              <a:t>it</a:t>
            </a:r>
            <a:r>
              <a:rPr lang="it-IT" sz="1600" i="1" dirty="0"/>
              <a:t>. </a:t>
            </a:r>
            <a:r>
              <a:rPr lang="it-IT" sz="1600" dirty="0"/>
              <a:t>Bollati </a:t>
            </a:r>
            <a:r>
              <a:rPr lang="it-IT" sz="1600" dirty="0" err="1"/>
              <a:t>Boringhieri</a:t>
            </a:r>
            <a:r>
              <a:rPr lang="it-IT" sz="1600" dirty="0"/>
              <a:t>, Torino 1992.</a:t>
            </a:r>
          </a:p>
          <a:p>
            <a:pPr lvl="0"/>
            <a:r>
              <a:rPr lang="it-IT" sz="1600" dirty="0"/>
              <a:t>Castiglioni M., Riva E., </a:t>
            </a:r>
            <a:r>
              <a:rPr lang="it-IT" sz="1600" dirty="0" err="1"/>
              <a:t>Inghilleri</a:t>
            </a:r>
            <a:r>
              <a:rPr lang="it-IT" sz="1600" dirty="0"/>
              <a:t> P. (</a:t>
            </a:r>
            <a:r>
              <a:rPr lang="it-IT" sz="1600" dirty="0" err="1"/>
              <a:t>eds</a:t>
            </a:r>
            <a:r>
              <a:rPr lang="it-IT" sz="1600" dirty="0"/>
              <a:t>.) (2010), </a:t>
            </a:r>
            <a:r>
              <a:rPr lang="it-IT" sz="1600" i="1" dirty="0"/>
              <a:t>Dispositivi transculturali per la cura degli adolescenti: un modello di intervento, </a:t>
            </a:r>
            <a:r>
              <a:rPr lang="it-IT" sz="1600" dirty="0"/>
              <a:t>Franco Angeli, Milano</a:t>
            </a:r>
          </a:p>
          <a:p>
            <a:pPr lvl="0" fontAlgn="base"/>
            <a:r>
              <a:rPr lang="it-IT" sz="1600" cap="all" dirty="0" err="1"/>
              <a:t>cASTIGLIONI</a:t>
            </a:r>
            <a:r>
              <a:rPr lang="it-IT" sz="1600" cap="all" dirty="0"/>
              <a:t> </a:t>
            </a:r>
            <a:r>
              <a:rPr lang="it-IT" sz="1600" cap="all" dirty="0" err="1"/>
              <a:t>m.e.</a:t>
            </a:r>
            <a:r>
              <a:rPr lang="it-IT" sz="1600" cap="all" dirty="0"/>
              <a:t>, </a:t>
            </a:r>
            <a:r>
              <a:rPr lang="it-IT" sz="1600" cap="all" dirty="0" err="1"/>
              <a:t>dEL</a:t>
            </a:r>
            <a:r>
              <a:rPr lang="it-IT" sz="1600" cap="all" dirty="0"/>
              <a:t> </a:t>
            </a:r>
            <a:r>
              <a:rPr lang="it-IT" sz="1600" cap="all" dirty="0" err="1"/>
              <a:t>rIO</a:t>
            </a:r>
            <a:r>
              <a:rPr lang="it-IT" sz="1600" cap="all" dirty="0"/>
              <a:t> g., </a:t>
            </a:r>
            <a:r>
              <a:rPr lang="it-IT" sz="1600" cap="all" dirty="0" err="1"/>
              <a:t>Servida</a:t>
            </a:r>
            <a:r>
              <a:rPr lang="it-IT" sz="1600" cap="all" dirty="0"/>
              <a:t> A. (2018), CULTURE CHE CURANO. </a:t>
            </a:r>
            <a:r>
              <a:rPr lang="it-IT" sz="1600" dirty="0"/>
              <a:t>Materiali e contributi per una psicoterapia transculturale, Borla editore.</a:t>
            </a:r>
          </a:p>
          <a:p>
            <a:r>
              <a:rPr lang="it-IT" sz="1600" dirty="0"/>
              <a:t>DEVEREUX,G. (1973),Saggi di </a:t>
            </a:r>
            <a:r>
              <a:rPr lang="it-IT" sz="1600" dirty="0" err="1"/>
              <a:t>etnopschiatria</a:t>
            </a:r>
            <a:r>
              <a:rPr lang="it-IT" sz="1600" dirty="0"/>
              <a:t> </a:t>
            </a:r>
            <a:r>
              <a:rPr lang="it-IT" sz="1600" dirty="0" err="1"/>
              <a:t>generale.Tr</a:t>
            </a:r>
            <a:r>
              <a:rPr lang="it-IT" sz="1600" dirty="0"/>
              <a:t>. </a:t>
            </a:r>
            <a:r>
              <a:rPr lang="it-IT" sz="1600" dirty="0" err="1"/>
              <a:t>it</a:t>
            </a:r>
            <a:r>
              <a:rPr lang="it-IT" sz="1600" dirty="0"/>
              <a:t>. Armando, Roma 2007.</a:t>
            </a:r>
          </a:p>
          <a:p>
            <a:r>
              <a:rPr lang="it-IT" sz="1600" dirty="0" err="1"/>
              <a:t>D’ippolito</a:t>
            </a:r>
            <a:r>
              <a:rPr lang="it-IT" sz="1600" dirty="0"/>
              <a:t>, E. (ed. ) (2015), </a:t>
            </a:r>
            <a:r>
              <a:rPr lang="it-IT" sz="1600" dirty="0" err="1"/>
              <a:t>Ibrahima</a:t>
            </a:r>
            <a:r>
              <a:rPr lang="it-IT" sz="1600" dirty="0"/>
              <a:t> </a:t>
            </a:r>
            <a:r>
              <a:rPr lang="it-IT" sz="1600" dirty="0" err="1"/>
              <a:t>Sow</a:t>
            </a:r>
            <a:r>
              <a:rPr lang="it-IT" sz="1600" dirty="0"/>
              <a:t>: </a:t>
            </a:r>
            <a:r>
              <a:rPr lang="it-IT" sz="1600" i="1" dirty="0"/>
              <a:t>L’io culturale. Dall’etnopsichiatria alla transcultura.</a:t>
            </a:r>
            <a:r>
              <a:rPr lang="it-IT" sz="1600" dirty="0"/>
              <a:t> Armando Editore, Roma. </a:t>
            </a:r>
          </a:p>
          <a:p>
            <a:r>
              <a:rPr lang="it-IT" sz="1600" dirty="0"/>
              <a:t>FARMER, P. (2006), “Sofferenza e violenza strutturale: diritti sociali ed economici nell’era globale”. In AA.VV. (a cura di), Annuario di Antropologia, vol. 8: Sofferenza </a:t>
            </a:r>
            <a:r>
              <a:rPr lang="it-IT" sz="1600" dirty="0" err="1"/>
              <a:t>sociale.Meltemi</a:t>
            </a:r>
            <a:r>
              <a:rPr lang="it-IT" sz="1600" dirty="0"/>
              <a:t>, Roma. </a:t>
            </a:r>
          </a:p>
          <a:p>
            <a:r>
              <a:rPr lang="it-IT" sz="1600" dirty="0"/>
              <a:t>INGHILLERI P. (2009) (a cura di), </a:t>
            </a:r>
            <a:r>
              <a:rPr lang="it-IT" sz="1600" i="1" dirty="0"/>
              <a:t>Psicologia culturale</a:t>
            </a:r>
            <a:r>
              <a:rPr lang="it-IT" sz="1600" dirty="0"/>
              <a:t>, Raffaello Cortina, Milano. </a:t>
            </a:r>
          </a:p>
          <a:p>
            <a:r>
              <a:rPr lang="it-IT" sz="1600" dirty="0" err="1"/>
              <a:t>Inghilleri</a:t>
            </a:r>
            <a:r>
              <a:rPr lang="it-IT" sz="1600" dirty="0"/>
              <a:t> P., Castiglioni M. (2012), </a:t>
            </a:r>
            <a:r>
              <a:rPr lang="it-IT" sz="1600" i="1" dirty="0"/>
              <a:t>Capire e curare gli adolescenti. Nuove forme di clinica Transculturale.</a:t>
            </a:r>
            <a:r>
              <a:rPr lang="it-IT" sz="1600" dirty="0"/>
              <a:t>, </a:t>
            </a:r>
            <a:r>
              <a:rPr lang="it-IT" sz="1600" dirty="0" err="1"/>
              <a:t>Guerini</a:t>
            </a:r>
            <a:r>
              <a:rPr lang="it-IT" sz="1600" dirty="0"/>
              <a:t> e Associati, Milano. </a:t>
            </a:r>
          </a:p>
          <a:p>
            <a:pPr fontAlgn="base"/>
            <a:r>
              <a:rPr lang="it-IT" sz="1600" dirty="0"/>
              <a:t>Ranchetti G. </a:t>
            </a:r>
            <a:r>
              <a:rPr lang="it-IT" sz="1600" cap="all" dirty="0"/>
              <a:t>IL PERCORSO IDENTITARIO DEGLI ADOLESCENTI DI ORIGINE STRANIERA, Franco Angeli, Milano</a:t>
            </a:r>
          </a:p>
          <a:p>
            <a:pPr fontAlgn="base"/>
            <a:r>
              <a:rPr lang="it-IT" sz="1600" cap="all" dirty="0" err="1"/>
              <a:t>Sayed</a:t>
            </a:r>
            <a:r>
              <a:rPr lang="it-IT" sz="1600" cap="all" dirty="0"/>
              <a:t>, A. (2002) La DOPPIA ASSENZA, Raffaello cortina editore</a:t>
            </a:r>
          </a:p>
          <a:p>
            <a:pPr lvl="0"/>
            <a:r>
              <a:rPr lang="it-IT" sz="1600" dirty="0"/>
              <a:t>QUARANTA, I. (a cura di), </a:t>
            </a:r>
            <a:r>
              <a:rPr lang="it-IT" sz="1600" i="1" dirty="0"/>
              <a:t>Antropologia medica</a:t>
            </a:r>
            <a:r>
              <a:rPr lang="it-IT" sz="1600" dirty="0"/>
              <a:t>. Raffaello Cortina, Milano2006,</a:t>
            </a:r>
          </a:p>
          <a:p>
            <a:pPr lvl="0"/>
            <a:r>
              <a:rPr lang="it-IT" sz="1600" dirty="0" err="1"/>
              <a:t>Rainisio</a:t>
            </a:r>
            <a:r>
              <a:rPr lang="it-IT" sz="1600" dirty="0"/>
              <a:t> N., Riva E. (2015), “Dare asilo attraverso la casa? Verso un modello </a:t>
            </a:r>
            <a:r>
              <a:rPr lang="it-IT" sz="1600" dirty="0" err="1"/>
              <a:t>Housing</a:t>
            </a:r>
            <a:r>
              <a:rPr lang="it-IT" sz="1600" dirty="0"/>
              <a:t> First per rifugiati e richiedenti Asilo” – In: Marchetti C. (Ed.), </a:t>
            </a:r>
            <a:r>
              <a:rPr lang="it-IT" sz="1600" i="1" dirty="0"/>
              <a:t>Cercare rifugio in Italia: Accoglienze, Transiti, Barriere. </a:t>
            </a:r>
            <a:r>
              <a:rPr lang="en-US" sz="1600" dirty="0" err="1"/>
              <a:t>Raffaello</a:t>
            </a:r>
            <a:r>
              <a:rPr lang="en-US" sz="1600" dirty="0"/>
              <a:t> Cortina, Milano</a:t>
            </a:r>
            <a:endParaRPr lang="it-IT" sz="1600" cap="all" dirty="0"/>
          </a:p>
          <a:p>
            <a:pPr fontAlgn="base"/>
            <a:endParaRPr lang="it-IT" cap="all" dirty="0"/>
          </a:p>
          <a:p>
            <a:pPr lvl="0" fontAlgn="base"/>
            <a:endParaRPr lang="it-IT" dirty="0"/>
          </a:p>
          <a:p>
            <a:endParaRPr lang="it-IT" dirty="0"/>
          </a:p>
        </p:txBody>
      </p:sp>
    </p:spTree>
    <p:extLst>
      <p:ext uri="{BB962C8B-B14F-4D97-AF65-F5344CB8AC3E}">
        <p14:creationId xmlns:p14="http://schemas.microsoft.com/office/powerpoint/2010/main" val="417070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12812"/>
            <a:ext cx="8610600" cy="1293028"/>
          </a:xfrm>
        </p:spPr>
        <p:txBody>
          <a:bodyPr/>
          <a:lstStyle/>
          <a:p>
            <a:r>
              <a:rPr lang="it-IT" b="1" dirty="0">
                <a:solidFill>
                  <a:schemeClr val="accent3"/>
                </a:solidFill>
              </a:rPr>
              <a:t>BIBLIOGRAFIA</a:t>
            </a:r>
          </a:p>
        </p:txBody>
      </p:sp>
      <p:sp>
        <p:nvSpPr>
          <p:cNvPr id="5" name="Segnaposto contenuto 4"/>
          <p:cNvSpPr>
            <a:spLocks noGrp="1"/>
          </p:cNvSpPr>
          <p:nvPr>
            <p:ph idx="1"/>
          </p:nvPr>
        </p:nvSpPr>
        <p:spPr>
          <a:xfrm>
            <a:off x="685800" y="1064711"/>
            <a:ext cx="10820400" cy="5624187"/>
          </a:xfrm>
        </p:spPr>
        <p:txBody>
          <a:bodyPr>
            <a:normAutofit lnSpcReduction="10000"/>
          </a:bodyPr>
          <a:lstStyle/>
          <a:p>
            <a:r>
              <a:rPr lang="it-IT" sz="1500" dirty="0"/>
              <a:t>NATHAN,T. (1993), Principi di </a:t>
            </a:r>
            <a:r>
              <a:rPr lang="it-IT" sz="1500" dirty="0" err="1"/>
              <a:t>etnopsicoanalisi.Tr</a:t>
            </a:r>
            <a:r>
              <a:rPr lang="it-IT" sz="1500" dirty="0"/>
              <a:t>. </a:t>
            </a:r>
            <a:r>
              <a:rPr lang="it-IT" sz="1500" dirty="0" err="1"/>
              <a:t>it</a:t>
            </a:r>
            <a:r>
              <a:rPr lang="it-IT" sz="1500" dirty="0"/>
              <a:t>. Bollati </a:t>
            </a:r>
            <a:r>
              <a:rPr lang="it-IT" sz="1500" dirty="0" err="1"/>
              <a:t>Boringhieri</a:t>
            </a:r>
            <a:r>
              <a:rPr lang="it-IT" sz="1500" dirty="0"/>
              <a:t>, Torino 1996. </a:t>
            </a:r>
          </a:p>
          <a:p>
            <a:r>
              <a:rPr lang="it-IT" sz="1500" dirty="0"/>
              <a:t>NGUYEN,V.K. (2006), “Attivismo, farmaci antiretrovirali e </a:t>
            </a:r>
            <a:r>
              <a:rPr lang="it-IT" sz="1500" dirty="0" err="1"/>
              <a:t>riplasmazione</a:t>
            </a:r>
            <a:r>
              <a:rPr lang="it-IT" sz="1500" dirty="0"/>
              <a:t> del sé come forme di cittadinanza </a:t>
            </a:r>
            <a:r>
              <a:rPr lang="it-IT" sz="1500" dirty="0" err="1"/>
              <a:t>biopolitica</a:t>
            </a:r>
            <a:r>
              <a:rPr lang="it-IT" sz="1500" dirty="0"/>
              <a:t>”. In AA.VV.(a cura di), Annuario di </a:t>
            </a:r>
            <a:r>
              <a:rPr lang="it-IT" sz="1500" dirty="0" err="1"/>
              <a:t>Antropologia,vol</a:t>
            </a:r>
            <a:r>
              <a:rPr lang="it-IT" sz="1500" dirty="0"/>
              <a:t>. 8:Sofferenza </a:t>
            </a:r>
            <a:r>
              <a:rPr lang="it-IT" sz="1500" dirty="0" err="1"/>
              <a:t>sociale.Meltemi</a:t>
            </a:r>
            <a:r>
              <a:rPr lang="it-IT" sz="1500" dirty="0"/>
              <a:t>, Roma, pp. 71-92</a:t>
            </a:r>
          </a:p>
          <a:p>
            <a:r>
              <a:rPr lang="en-US" sz="1500" dirty="0"/>
              <a:t>OBERG,K. (1960), “Cultural shock: Adjustment to new cultural environments”. In Practical Anthropology,7, pp. 177-182.</a:t>
            </a:r>
          </a:p>
          <a:p>
            <a:r>
              <a:rPr lang="en-US" sz="1500" dirty="0"/>
              <a:t>TSENG,W.S. (2001), Handbook of Cultural </a:t>
            </a:r>
            <a:r>
              <a:rPr lang="en-US" sz="1500" dirty="0" err="1"/>
              <a:t>Psychiatry.Academic</a:t>
            </a:r>
            <a:r>
              <a:rPr lang="en-US" sz="1500" dirty="0"/>
              <a:t> Press, San Diego, CA. </a:t>
            </a:r>
          </a:p>
          <a:p>
            <a:r>
              <a:rPr lang="en-US" sz="1500" dirty="0"/>
              <a:t>TSENG, W.S. (2006), “From peculiar psychiatric disorders through culture-bound syndromes to culture-related speciﬁc syndromes”. In Transcultural Psychiatry, 4,4, pp. 554-576. </a:t>
            </a:r>
          </a:p>
          <a:p>
            <a:r>
              <a:rPr lang="en-US" sz="1500" dirty="0"/>
              <a:t>TSENG,W.S., STRELTZER,J. (2004) (a </a:t>
            </a:r>
            <a:r>
              <a:rPr lang="en-US" sz="1500" dirty="0" err="1"/>
              <a:t>cura</a:t>
            </a:r>
            <a:r>
              <a:rPr lang="en-US" sz="1500" dirty="0"/>
              <a:t> di), Cultural Competence in Clinical </a:t>
            </a:r>
            <a:r>
              <a:rPr lang="en-US" sz="1500" dirty="0" err="1"/>
              <a:t>Psychiatry.American</a:t>
            </a:r>
            <a:r>
              <a:rPr lang="en-US" sz="1500" dirty="0"/>
              <a:t> Psychiatry Publishing, Arlington, VA.</a:t>
            </a:r>
          </a:p>
          <a:p>
            <a:pPr lvl="0"/>
            <a:r>
              <a:rPr lang="it-IT" sz="1500" dirty="0" err="1"/>
              <a:t>Good</a:t>
            </a:r>
            <a:r>
              <a:rPr lang="it-IT" sz="1500" dirty="0"/>
              <a:t>, B.-J. (2006), Narrare la malattia. Lo sguardo antropologico sul rapporto medico-paziente, Einaudi.</a:t>
            </a:r>
          </a:p>
          <a:p>
            <a:pPr>
              <a:spcBef>
                <a:spcPct val="0"/>
              </a:spcBef>
              <a:buClrTx/>
            </a:pPr>
            <a:r>
              <a:rPr lang="it-IT" sz="1500" dirty="0">
                <a:latin typeface="+mj-lt"/>
              </a:rPr>
              <a:t>Quaranta I., </a:t>
            </a:r>
            <a:r>
              <a:rPr lang="it-IT" sz="1500" i="1" dirty="0">
                <a:latin typeface="+mj-lt"/>
              </a:rPr>
              <a:t>Sofferenza Sociale</a:t>
            </a:r>
            <a:r>
              <a:rPr lang="it-IT" sz="1500" dirty="0">
                <a:latin typeface="+mj-lt"/>
              </a:rPr>
              <a:t>, ROMA, </a:t>
            </a:r>
            <a:r>
              <a:rPr lang="it-IT" sz="1500" dirty="0" err="1">
                <a:latin typeface="+mj-lt"/>
              </a:rPr>
              <a:t>Meltemi</a:t>
            </a:r>
            <a:r>
              <a:rPr lang="it-IT" sz="1500" dirty="0">
                <a:latin typeface="+mj-lt"/>
              </a:rPr>
              <a:t>, 2006, pp. 176 </a:t>
            </a:r>
          </a:p>
          <a:p>
            <a:pPr lvl="0"/>
            <a:r>
              <a:rPr lang="it-IT" sz="1500" dirty="0"/>
              <a:t>BENEDUCE, R. (2007), </a:t>
            </a:r>
            <a:r>
              <a:rPr lang="it-IT" sz="1500" i="1" dirty="0"/>
              <a:t>Etnopsichiatria. Sofferenza mentale e alterità tra Storia, dominio e cultura. Carocci, Roma.</a:t>
            </a:r>
            <a:endParaRPr lang="it-IT" sz="1500" dirty="0"/>
          </a:p>
          <a:p>
            <a:pPr lvl="0"/>
            <a:r>
              <a:rPr lang="it-IT" sz="1500" dirty="0"/>
              <a:t>BENHABIB, S. (2004), </a:t>
            </a:r>
            <a:r>
              <a:rPr lang="it-IT" sz="1500" i="1" dirty="0"/>
              <a:t>I diritti degli altri. Stranieri, residenti, cittadini. </a:t>
            </a:r>
            <a:r>
              <a:rPr lang="it-IT" sz="1500" i="1" dirty="0" err="1"/>
              <a:t>Tr</a:t>
            </a:r>
            <a:r>
              <a:rPr lang="it-IT" sz="1500" i="1" dirty="0"/>
              <a:t>. </a:t>
            </a:r>
            <a:r>
              <a:rPr lang="it-IT" sz="1500" i="1" dirty="0" err="1"/>
              <a:t>it</a:t>
            </a:r>
            <a:r>
              <a:rPr lang="it-IT" sz="1500" i="1" dirty="0"/>
              <a:t>. Raffaello </a:t>
            </a:r>
            <a:r>
              <a:rPr lang="it-IT" sz="1500" dirty="0"/>
              <a:t>Cortina, Milano 2006.</a:t>
            </a:r>
          </a:p>
          <a:p>
            <a:r>
              <a:rPr lang="en-GB" sz="1500" dirty="0"/>
              <a:t>Riva E. (2011), “Inter-religious and inter-cultural families in Italy : an analysis of North African-Italian marriages.” </a:t>
            </a:r>
            <a:r>
              <a:rPr lang="en-GB" sz="1500" i="1" dirty="0"/>
              <a:t>Journal of Muslim Mental Health. </a:t>
            </a:r>
          </a:p>
          <a:p>
            <a:r>
              <a:rPr lang="en-GB" sz="1500" cap="all" dirty="0" err="1"/>
              <a:t>Ranchetti</a:t>
            </a:r>
            <a:r>
              <a:rPr lang="en-GB" sz="1500" cap="all" dirty="0"/>
              <a:t> G. (2015</a:t>
            </a:r>
            <a:r>
              <a:rPr lang="en-GB" sz="1500" dirty="0">
                <a:latin typeface="Arial Narrow" panose="020B0606020202030204" pitchFamily="34" charset="0"/>
              </a:rPr>
              <a:t>), </a:t>
            </a:r>
            <a:r>
              <a:rPr lang="en-GB" sz="1500" dirty="0" err="1">
                <a:latin typeface="+mj-lt"/>
              </a:rPr>
              <a:t>il</a:t>
            </a:r>
            <a:r>
              <a:rPr lang="en-GB" sz="1500" dirty="0">
                <a:latin typeface="+mj-lt"/>
              </a:rPr>
              <a:t> </a:t>
            </a:r>
            <a:r>
              <a:rPr lang="en-GB" sz="1500" dirty="0" err="1">
                <a:latin typeface="+mj-lt"/>
              </a:rPr>
              <a:t>percorso</a:t>
            </a:r>
            <a:r>
              <a:rPr lang="en-GB" sz="1500" dirty="0">
                <a:latin typeface="+mj-lt"/>
              </a:rPr>
              <a:t> </a:t>
            </a:r>
            <a:r>
              <a:rPr lang="en-GB" sz="1500" dirty="0" err="1">
                <a:latin typeface="+mj-lt"/>
              </a:rPr>
              <a:t>identitario</a:t>
            </a:r>
            <a:r>
              <a:rPr lang="en-GB" sz="1500" dirty="0">
                <a:latin typeface="+mj-lt"/>
              </a:rPr>
              <a:t> </a:t>
            </a:r>
            <a:r>
              <a:rPr lang="en-GB" sz="1500" dirty="0" err="1">
                <a:latin typeface="+mj-lt"/>
              </a:rPr>
              <a:t>degli</a:t>
            </a:r>
            <a:r>
              <a:rPr lang="en-GB" sz="1500" dirty="0">
                <a:latin typeface="+mj-lt"/>
              </a:rPr>
              <a:t> adolescent di </a:t>
            </a:r>
            <a:r>
              <a:rPr lang="en-GB" sz="1500" dirty="0" err="1">
                <a:latin typeface="+mj-lt"/>
              </a:rPr>
              <a:t>origine</a:t>
            </a:r>
            <a:r>
              <a:rPr lang="en-GB" sz="1500" dirty="0">
                <a:latin typeface="+mj-lt"/>
              </a:rPr>
              <a:t> </a:t>
            </a:r>
            <a:r>
              <a:rPr lang="en-GB" sz="1500" dirty="0" err="1">
                <a:latin typeface="+mj-lt"/>
              </a:rPr>
              <a:t>straniera</a:t>
            </a:r>
            <a:r>
              <a:rPr lang="en-GB" sz="1500" dirty="0">
                <a:latin typeface="+mj-lt"/>
              </a:rPr>
              <a:t>, Franco </a:t>
            </a:r>
            <a:r>
              <a:rPr lang="en-GB" sz="1500" dirty="0" err="1">
                <a:latin typeface="+mj-lt"/>
              </a:rPr>
              <a:t>Angeli</a:t>
            </a:r>
            <a:r>
              <a:rPr lang="en-GB" sz="1500" dirty="0">
                <a:latin typeface="+mj-lt"/>
              </a:rPr>
              <a:t>, Milano</a:t>
            </a:r>
          </a:p>
          <a:p>
            <a:r>
              <a:rPr lang="it-IT" sz="1500" dirty="0"/>
              <a:t>Tullio-Altan, C. (1995), </a:t>
            </a:r>
            <a:r>
              <a:rPr lang="it-IT" sz="1500" i="1" dirty="0" err="1"/>
              <a:t>Ethnos</a:t>
            </a:r>
            <a:r>
              <a:rPr lang="it-IT" sz="1500" i="1" dirty="0"/>
              <a:t> e Civiltà</a:t>
            </a:r>
            <a:r>
              <a:rPr lang="it-IT" sz="1500" dirty="0"/>
              <a:t>. Feltrinelli, Milano.</a:t>
            </a:r>
          </a:p>
          <a:p>
            <a:r>
              <a:rPr lang="it-IT" sz="1500" dirty="0" err="1"/>
              <a:t>Papadopoluos</a:t>
            </a:r>
            <a:r>
              <a:rPr lang="it-IT" sz="1500" dirty="0"/>
              <a:t> </a:t>
            </a:r>
            <a:r>
              <a:rPr lang="it-IT" sz="1500" dirty="0" err="1"/>
              <a:t>Renos</a:t>
            </a:r>
            <a:r>
              <a:rPr lang="it-IT" sz="1500" dirty="0"/>
              <a:t>. No </a:t>
            </a:r>
            <a:r>
              <a:rPr lang="it-IT" sz="1500" dirty="0" err="1"/>
              <a:t>Place</a:t>
            </a:r>
            <a:r>
              <a:rPr lang="it-IT" sz="1500" dirty="0"/>
              <a:t> </a:t>
            </a:r>
            <a:r>
              <a:rPr lang="it-IT" sz="1500" dirty="0" err="1"/>
              <a:t>like</a:t>
            </a:r>
            <a:r>
              <a:rPr lang="it-IT" sz="1500" dirty="0"/>
              <a:t> Home</a:t>
            </a:r>
          </a:p>
          <a:p>
            <a:pPr>
              <a:spcBef>
                <a:spcPct val="0"/>
              </a:spcBef>
              <a:buClrTx/>
            </a:pPr>
            <a:r>
              <a:rPr lang="it-IT" sz="1400" dirty="0" err="1">
                <a:latin typeface="Open Sans"/>
              </a:rPr>
              <a:t>T.Ben</a:t>
            </a:r>
            <a:r>
              <a:rPr lang="it-IT" sz="1400" dirty="0">
                <a:latin typeface="Open Sans"/>
              </a:rPr>
              <a:t> Jelloun </a:t>
            </a:r>
            <a:r>
              <a:rPr lang="fr-FR" sz="1400" i="1" dirty="0"/>
              <a:t>La Plus Haute des solitudes. Misère affective et sexuelle d'émigrés nord-africains</a:t>
            </a:r>
            <a:r>
              <a:rPr lang="fr-FR" sz="1400" dirty="0"/>
              <a:t>, 1977; trad. Vittorio </a:t>
            </a:r>
            <a:r>
              <a:rPr lang="fr-FR" sz="1400" dirty="0" err="1"/>
              <a:t>Cosentino</a:t>
            </a:r>
            <a:r>
              <a:rPr lang="fr-FR" sz="1400" dirty="0"/>
              <a:t>, </a:t>
            </a:r>
            <a:r>
              <a:rPr lang="fr-FR" sz="1400" i="1" dirty="0">
                <a:hlinkClick r:id="rId2" tooltip="L'estrema solitudine (la pagina non esiste)"/>
              </a:rPr>
              <a:t>L'</a:t>
            </a:r>
            <a:r>
              <a:rPr lang="fr-FR" sz="1400" i="1" dirty="0" err="1">
                <a:hlinkClick r:id="rId2" tooltip="L'estrema solitudine (la pagina non esiste)"/>
              </a:rPr>
              <a:t>estrema</a:t>
            </a:r>
            <a:r>
              <a:rPr lang="fr-FR" sz="1400" i="1" dirty="0">
                <a:hlinkClick r:id="rId2" tooltip="L'estrema solitudine (la pagina non esiste)"/>
              </a:rPr>
              <a:t> </a:t>
            </a:r>
            <a:r>
              <a:rPr lang="fr-FR" sz="1400" i="1" dirty="0" err="1">
                <a:hlinkClick r:id="rId2" tooltip="L'estrema solitudine (la pagina non esiste)"/>
              </a:rPr>
              <a:t>solitudine</a:t>
            </a:r>
            <a:r>
              <a:rPr lang="fr-FR" sz="1400" dirty="0"/>
              <a:t>, 1988 </a:t>
            </a:r>
          </a:p>
          <a:p>
            <a:pPr>
              <a:spcBef>
                <a:spcPct val="0"/>
              </a:spcBef>
              <a:buClrTx/>
            </a:pPr>
            <a:r>
              <a:rPr lang="it-IT" sz="1400" dirty="0"/>
              <a:t>Quaranta I., </a:t>
            </a:r>
            <a:r>
              <a:rPr lang="it-IT" sz="1400" i="1" dirty="0"/>
              <a:t>Sofferenza Sociale</a:t>
            </a:r>
            <a:r>
              <a:rPr lang="it-IT" sz="1400" dirty="0"/>
              <a:t>, ROMA, </a:t>
            </a:r>
            <a:r>
              <a:rPr lang="it-IT" sz="1400" dirty="0" err="1"/>
              <a:t>Meltemi</a:t>
            </a:r>
            <a:r>
              <a:rPr lang="it-IT" sz="1400" dirty="0"/>
              <a:t>, 2006, pp. 176 </a:t>
            </a:r>
            <a:endParaRPr lang="it-IT" sz="1500" dirty="0"/>
          </a:p>
        </p:txBody>
      </p:sp>
    </p:spTree>
    <p:extLst>
      <p:ext uri="{BB962C8B-B14F-4D97-AF65-F5344CB8AC3E}">
        <p14:creationId xmlns:p14="http://schemas.microsoft.com/office/powerpoint/2010/main" val="3165927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734931"/>
            <a:ext cx="8379911" cy="2310976"/>
          </a:xfrm>
        </p:spPr>
        <p:txBody>
          <a:bodyPr>
            <a:noAutofit/>
          </a:bodyPr>
          <a:lstStyle/>
          <a:p>
            <a:pPr algn="ctr">
              <a:lnSpc>
                <a:spcPct val="100000"/>
              </a:lnSpc>
            </a:pPr>
            <a:r>
              <a:rPr lang="it-IT" sz="4000" b="1" dirty="0">
                <a:solidFill>
                  <a:schemeClr val="accent3"/>
                </a:solidFill>
              </a:rPr>
              <a:t>IL TRAUMA E IL DISTURBO POST TRAUMATICO</a:t>
            </a:r>
          </a:p>
        </p:txBody>
      </p:sp>
      <p:sp>
        <p:nvSpPr>
          <p:cNvPr id="3" name="Sottotitolo 2"/>
          <p:cNvSpPr>
            <a:spLocks noGrp="1"/>
          </p:cNvSpPr>
          <p:nvPr>
            <p:ph type="subTitle" idx="1"/>
          </p:nvPr>
        </p:nvSpPr>
        <p:spPr>
          <a:xfrm>
            <a:off x="626532" y="5201361"/>
            <a:ext cx="11035199" cy="1562693"/>
          </a:xfrm>
        </p:spPr>
        <p:txBody>
          <a:bodyPr>
            <a:normAutofit lnSpcReduction="10000"/>
          </a:bodyPr>
          <a:lstStyle/>
          <a:p>
            <a:pPr algn="just"/>
            <a:r>
              <a:rPr lang="it-IT" dirty="0"/>
              <a:t>Dr. Eleonora Riva, </a:t>
            </a:r>
            <a:r>
              <a:rPr lang="it-IT" dirty="0" err="1"/>
              <a:t>PhD</a:t>
            </a:r>
            <a:r>
              <a:rPr lang="it-IT" dirty="0"/>
              <a:t>			</a:t>
            </a:r>
          </a:p>
          <a:p>
            <a:pPr algn="just"/>
            <a:r>
              <a:rPr lang="it-IT" dirty="0">
                <a:hlinkClick r:id="rId2"/>
              </a:rPr>
              <a:t>eleonora.riva75@gmail.com</a:t>
            </a:r>
            <a:r>
              <a:rPr lang="it-IT" dirty="0"/>
              <a:t>		</a:t>
            </a:r>
          </a:p>
          <a:p>
            <a:pPr algn="just"/>
            <a:r>
              <a:rPr lang="it-IT" dirty="0">
                <a:hlinkClick r:id="rId3"/>
              </a:rPr>
              <a:t>www.eleonorariva.com</a:t>
            </a:r>
            <a:r>
              <a:rPr lang="it-IT" dirty="0"/>
              <a:t>		</a:t>
            </a:r>
          </a:p>
          <a:p>
            <a:pPr algn="just"/>
            <a:r>
              <a:rPr lang="it-IT" dirty="0"/>
              <a:t>Gruppo Relazioni Transculturali, Milano</a:t>
            </a:r>
          </a:p>
          <a:p>
            <a:endParaRPr lang="it-IT" dirty="0"/>
          </a:p>
        </p:txBody>
      </p:sp>
      <p:pic>
        <p:nvPicPr>
          <p:cNvPr id="6" name="Immagine 5" descr="C:\Users\eleon\Desktop\Foto per sito\Profili miei\Profili def\Ele Dalborgo - Copia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9933" y="1458000"/>
            <a:ext cx="4042067" cy="5400000"/>
          </a:xfrm>
          <a:prstGeom prst="rect">
            <a:avLst/>
          </a:prstGeom>
          <a:noFill/>
          <a:ln>
            <a:noFill/>
          </a:ln>
        </p:spPr>
      </p:pic>
      <p:sp>
        <p:nvSpPr>
          <p:cNvPr id="5" name="Rettangolo 4"/>
          <p:cNvSpPr/>
          <p:nvPr/>
        </p:nvSpPr>
        <p:spPr>
          <a:xfrm>
            <a:off x="405007" y="188236"/>
            <a:ext cx="6809985" cy="954107"/>
          </a:xfrm>
          <a:prstGeom prst="rect">
            <a:avLst/>
          </a:prstGeom>
        </p:spPr>
        <p:txBody>
          <a:bodyPr wrap="square">
            <a:spAutoFit/>
          </a:bodyPr>
          <a:lstStyle/>
          <a:p>
            <a:r>
              <a:rPr lang="it-IT" sz="2800" b="1" dirty="0">
                <a:solidFill>
                  <a:srgbClr val="92D050"/>
                </a:solidFill>
              </a:rPr>
              <a:t>Associazione Lachesi - Como</a:t>
            </a:r>
          </a:p>
          <a:p>
            <a:r>
              <a:rPr lang="it-IT" sz="2800" b="1" dirty="0">
                <a:solidFill>
                  <a:srgbClr val="92D050"/>
                </a:solidFill>
              </a:rPr>
              <a:t>Associazione Integra-azione - Milano</a:t>
            </a:r>
          </a:p>
        </p:txBody>
      </p:sp>
    </p:spTree>
    <p:extLst>
      <p:ext uri="{BB962C8B-B14F-4D97-AF65-F5344CB8AC3E}">
        <p14:creationId xmlns:p14="http://schemas.microsoft.com/office/powerpoint/2010/main" val="1294907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95325" y="44450"/>
            <a:ext cx="8229600" cy="1143000"/>
          </a:xfrm>
        </p:spPr>
        <p:txBody>
          <a:bodyPr/>
          <a:lstStyle/>
          <a:p>
            <a:r>
              <a:rPr lang="it-IT" altLang="it-IT" b="1" dirty="0">
                <a:solidFill>
                  <a:schemeClr val="accent3"/>
                </a:solidFill>
              </a:rPr>
              <a:t>EVENTO TRAUMATICO</a:t>
            </a:r>
          </a:p>
        </p:txBody>
      </p:sp>
      <p:sp>
        <p:nvSpPr>
          <p:cNvPr id="22531" name="Segnaposto contenuto 2"/>
          <p:cNvSpPr>
            <a:spLocks noGrp="1"/>
          </p:cNvSpPr>
          <p:nvPr>
            <p:ph idx="1"/>
          </p:nvPr>
        </p:nvSpPr>
        <p:spPr/>
        <p:txBody>
          <a:bodyPr/>
          <a:lstStyle/>
          <a:p>
            <a:endParaRPr lang="it-IT" altLang="it-IT"/>
          </a:p>
        </p:txBody>
      </p:sp>
      <p:sp>
        <p:nvSpPr>
          <p:cNvPr id="22532"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400"/>
              <a:t>Dr. Eleonora Riva - Università degli Studi - Fondazione Cecchini Pace</a:t>
            </a:r>
          </a:p>
        </p:txBody>
      </p:sp>
      <p:sp>
        <p:nvSpPr>
          <p:cNvPr id="22533"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F9B02D1-C5CF-45C2-9D84-661A87229AB2}" type="slidenum">
              <a:rPr lang="it-IT" altLang="it-IT" sz="1400"/>
              <a:pPr>
                <a:spcBef>
                  <a:spcPct val="0"/>
                </a:spcBef>
                <a:buFontTx/>
                <a:buNone/>
              </a:pPr>
              <a:t>39</a:t>
            </a:fld>
            <a:endParaRPr lang="it-IT" altLang="it-IT" sz="1400" dirty="0"/>
          </a:p>
        </p:txBody>
      </p:sp>
      <p:pic>
        <p:nvPicPr>
          <p:cNvPr id="22534" name="Picture 2" descr="Risultati immagini per richiedenti asilo e commissi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05264"/>
            <a:ext cx="428783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Risultati immagini per prostituzione e trau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268414"/>
            <a:ext cx="4283075"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6" descr="Risultati immagini per prostituzi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664" y="3217864"/>
            <a:ext cx="4859337"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8" descr="Risultati immagini per corpo e prostituzi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8663" y="1284288"/>
            <a:ext cx="269716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Risultati immagini per corpo e prostituzi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8639" y="3660774"/>
            <a:ext cx="2195513"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40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1" y="71439"/>
            <a:ext cx="8385175" cy="1431925"/>
          </a:xfrm>
        </p:spPr>
        <p:txBody>
          <a:bodyPr/>
          <a:lstStyle/>
          <a:p>
            <a:pPr algn="ctr">
              <a:defRPr/>
            </a:pPr>
            <a:r>
              <a:rPr lang="it-IT" dirty="0">
                <a:solidFill>
                  <a:srgbClr val="FFC000"/>
                </a:solidFill>
              </a:rPr>
              <a:t>Artefatti e </a:t>
            </a:r>
            <a:br>
              <a:rPr lang="it-IT" dirty="0">
                <a:solidFill>
                  <a:srgbClr val="FFC000"/>
                </a:solidFill>
              </a:rPr>
            </a:br>
            <a:r>
              <a:rPr lang="it-IT" dirty="0">
                <a:solidFill>
                  <a:srgbClr val="FFC000"/>
                </a:solidFill>
              </a:rPr>
              <a:t>mediazione culturale (1/2)</a:t>
            </a:r>
          </a:p>
        </p:txBody>
      </p:sp>
      <p:sp>
        <p:nvSpPr>
          <p:cNvPr id="3" name="Segnaposto contenuto 2"/>
          <p:cNvSpPr>
            <a:spLocks noGrp="1"/>
          </p:cNvSpPr>
          <p:nvPr>
            <p:ph idx="1"/>
          </p:nvPr>
        </p:nvSpPr>
        <p:spPr>
          <a:xfrm>
            <a:off x="1881188" y="1809750"/>
            <a:ext cx="8501062" cy="4833938"/>
          </a:xfrm>
        </p:spPr>
        <p:txBody>
          <a:bodyPr/>
          <a:lstStyle/>
          <a:p>
            <a:pPr>
              <a:defRPr/>
            </a:pPr>
            <a:r>
              <a:rPr lang="it-IT" altLang="it-IT" sz="2800" dirty="0">
                <a:solidFill>
                  <a:srgbClr val="FFC000"/>
                </a:solidFill>
              </a:rPr>
              <a:t>Artefatto: tutto ciò che non è presente in natura ed è costruito dall’uomo</a:t>
            </a:r>
          </a:p>
          <a:p>
            <a:pPr>
              <a:defRPr/>
            </a:pPr>
            <a:r>
              <a:rPr lang="it-IT" altLang="it-IT" sz="2800" dirty="0">
                <a:solidFill>
                  <a:srgbClr val="FFC000"/>
                </a:solidFill>
              </a:rPr>
              <a:t>Contiene e veicola i significati; </a:t>
            </a:r>
            <a:r>
              <a:rPr lang="it-IT" altLang="it-IT" sz="2800" dirty="0" err="1">
                <a:solidFill>
                  <a:srgbClr val="FFC000"/>
                </a:solidFill>
              </a:rPr>
              <a:t>Dawkins</a:t>
            </a:r>
            <a:r>
              <a:rPr lang="it-IT" altLang="it-IT" sz="2800" dirty="0">
                <a:solidFill>
                  <a:srgbClr val="FFC000"/>
                </a:solidFill>
              </a:rPr>
              <a:t> (</a:t>
            </a:r>
            <a:r>
              <a:rPr lang="it-IT" altLang="it-IT" sz="2800" dirty="0" err="1">
                <a:solidFill>
                  <a:srgbClr val="FFC000"/>
                </a:solidFill>
              </a:rPr>
              <a:t>cfr</a:t>
            </a:r>
            <a:r>
              <a:rPr lang="it-IT" altLang="it-IT" sz="2800" dirty="0">
                <a:solidFill>
                  <a:srgbClr val="FFC000"/>
                </a:solidFill>
              </a:rPr>
              <a:t> </a:t>
            </a:r>
            <a:r>
              <a:rPr lang="it-IT" altLang="it-IT" sz="2800" dirty="0" err="1">
                <a:solidFill>
                  <a:srgbClr val="FFC000"/>
                </a:solidFill>
              </a:rPr>
              <a:t>p.evoluzionistica</a:t>
            </a:r>
            <a:r>
              <a:rPr lang="it-IT" altLang="it-IT" sz="2800" dirty="0">
                <a:solidFill>
                  <a:srgbClr val="FFC000"/>
                </a:solidFill>
              </a:rPr>
              <a:t>): </a:t>
            </a:r>
            <a:r>
              <a:rPr lang="it-IT" altLang="it-IT" b="1" i="1" dirty="0" err="1">
                <a:solidFill>
                  <a:srgbClr val="FFC000"/>
                </a:solidFill>
              </a:rPr>
              <a:t>memi</a:t>
            </a:r>
            <a:r>
              <a:rPr lang="it-IT" altLang="it-IT" b="1" dirty="0">
                <a:solidFill>
                  <a:srgbClr val="FFC000"/>
                </a:solidFill>
              </a:rPr>
              <a:t>:</a:t>
            </a:r>
          </a:p>
          <a:p>
            <a:pPr lvl="1">
              <a:defRPr/>
            </a:pPr>
            <a:r>
              <a:rPr lang="it-IT" altLang="it-IT" dirty="0">
                <a:solidFill>
                  <a:srgbClr val="FFC000"/>
                </a:solidFill>
              </a:rPr>
              <a:t>Geni e </a:t>
            </a:r>
            <a:r>
              <a:rPr lang="it-IT" altLang="it-IT" dirty="0" err="1">
                <a:solidFill>
                  <a:srgbClr val="FFC000"/>
                </a:solidFill>
              </a:rPr>
              <a:t>memi</a:t>
            </a:r>
            <a:r>
              <a:rPr lang="it-IT" altLang="it-IT" dirty="0">
                <a:solidFill>
                  <a:srgbClr val="FFC000"/>
                </a:solidFill>
              </a:rPr>
              <a:t>: </a:t>
            </a:r>
            <a:r>
              <a:rPr lang="it-IT" altLang="it-IT" dirty="0" err="1">
                <a:solidFill>
                  <a:srgbClr val="FFC000"/>
                </a:solidFill>
              </a:rPr>
              <a:t>replicatori</a:t>
            </a:r>
            <a:r>
              <a:rPr lang="it-IT" altLang="it-IT" dirty="0">
                <a:solidFill>
                  <a:srgbClr val="FFC000"/>
                </a:solidFill>
              </a:rPr>
              <a:t> di informazione:</a:t>
            </a:r>
          </a:p>
          <a:p>
            <a:pPr lvl="1">
              <a:defRPr/>
            </a:pPr>
            <a:r>
              <a:rPr lang="it-IT" altLang="it-IT" i="1" dirty="0">
                <a:solidFill>
                  <a:srgbClr val="FFC000"/>
                </a:solidFill>
              </a:rPr>
              <a:t>Fedeltà di copiatura</a:t>
            </a:r>
          </a:p>
          <a:p>
            <a:pPr lvl="1">
              <a:defRPr/>
            </a:pPr>
            <a:r>
              <a:rPr lang="it-IT" altLang="it-IT" i="1" dirty="0">
                <a:solidFill>
                  <a:srgbClr val="FFC000"/>
                </a:solidFill>
              </a:rPr>
              <a:t>Fecondità</a:t>
            </a:r>
          </a:p>
          <a:p>
            <a:pPr lvl="1">
              <a:defRPr/>
            </a:pPr>
            <a:r>
              <a:rPr lang="it-IT" altLang="it-IT" i="1" dirty="0">
                <a:solidFill>
                  <a:srgbClr val="FFC000"/>
                </a:solidFill>
              </a:rPr>
              <a:t>Longevità</a:t>
            </a:r>
          </a:p>
          <a:p>
            <a:pPr lvl="1">
              <a:defRPr/>
            </a:pPr>
            <a:r>
              <a:rPr lang="it-IT" altLang="it-IT" b="1" dirty="0">
                <a:solidFill>
                  <a:srgbClr val="FFC000"/>
                </a:solidFill>
              </a:rPr>
              <a:t>Memi veicoli e </a:t>
            </a:r>
            <a:r>
              <a:rPr lang="it-IT" altLang="it-IT" b="1" dirty="0" err="1">
                <a:solidFill>
                  <a:srgbClr val="FFC000"/>
                </a:solidFill>
              </a:rPr>
              <a:t>memi</a:t>
            </a:r>
            <a:r>
              <a:rPr lang="it-IT" altLang="it-IT" b="1" dirty="0">
                <a:solidFill>
                  <a:srgbClr val="FFC000"/>
                </a:solidFill>
              </a:rPr>
              <a:t> </a:t>
            </a:r>
            <a:r>
              <a:rPr lang="it-IT" altLang="it-IT" b="1" dirty="0" err="1">
                <a:solidFill>
                  <a:srgbClr val="FFC000"/>
                </a:solidFill>
              </a:rPr>
              <a:t>replicatori</a:t>
            </a:r>
            <a:r>
              <a:rPr lang="it-IT" altLang="it-IT" b="1" dirty="0">
                <a:solidFill>
                  <a:srgbClr val="FFC000"/>
                </a:solidFill>
              </a:rPr>
              <a:t> </a:t>
            </a:r>
            <a:r>
              <a:rPr lang="it-IT" altLang="it-IT" i="1" dirty="0">
                <a:solidFill>
                  <a:srgbClr val="FFC000"/>
                </a:solidFill>
              </a:rPr>
              <a:t>(doppia funzione)</a:t>
            </a:r>
          </a:p>
          <a:p>
            <a:pPr>
              <a:buFont typeface="Wingdings" panose="05000000000000000000" pitchFamily="2" charset="2"/>
              <a:buNone/>
              <a:defRPr/>
            </a:pPr>
            <a:endParaRPr lang="it-IT" altLang="it-IT" sz="2600" dirty="0"/>
          </a:p>
        </p:txBody>
      </p:sp>
    </p:spTree>
    <p:extLst>
      <p:ext uri="{BB962C8B-B14F-4D97-AF65-F5344CB8AC3E}">
        <p14:creationId xmlns:p14="http://schemas.microsoft.com/office/powerpoint/2010/main" val="20064085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1981200" y="-26988"/>
            <a:ext cx="8229600" cy="1143001"/>
          </a:xfrm>
        </p:spPr>
        <p:txBody>
          <a:bodyPr/>
          <a:lstStyle/>
          <a:p>
            <a:r>
              <a:rPr lang="it-IT" altLang="it-IT" b="1" dirty="0">
                <a:solidFill>
                  <a:schemeClr val="accent3"/>
                </a:solidFill>
              </a:rPr>
              <a:t>TRAUMA</a:t>
            </a:r>
          </a:p>
        </p:txBody>
      </p:sp>
      <p:sp>
        <p:nvSpPr>
          <p:cNvPr id="24579" name="Segnaposto contenuto 2"/>
          <p:cNvSpPr>
            <a:spLocks noGrp="1"/>
          </p:cNvSpPr>
          <p:nvPr>
            <p:ph idx="1"/>
          </p:nvPr>
        </p:nvSpPr>
        <p:spPr>
          <a:xfrm>
            <a:off x="228600" y="1358988"/>
            <a:ext cx="7963422" cy="4525963"/>
          </a:xfrm>
        </p:spPr>
        <p:txBody>
          <a:bodyPr>
            <a:normAutofit fontScale="92500" lnSpcReduction="10000"/>
          </a:bodyPr>
          <a:lstStyle/>
          <a:p>
            <a:pPr algn="just">
              <a:buFontTx/>
              <a:buNone/>
            </a:pPr>
            <a:r>
              <a:rPr lang="en-US" altLang="it-IT" sz="2600" dirty="0"/>
              <a:t> ‘At least two occasions are required to complete a trauma. It is not the original event that is traumatic but those residues that were never able to be assimilated and instead survive untranslated in the unconscious. In </a:t>
            </a:r>
            <a:r>
              <a:rPr lang="it-IT" altLang="it-IT" sz="2600" dirty="0" err="1"/>
              <a:t>retrospect</a:t>
            </a:r>
            <a:r>
              <a:rPr lang="it-IT" altLang="it-IT" sz="2600" dirty="0"/>
              <a:t>, …, a </a:t>
            </a:r>
            <a:r>
              <a:rPr lang="it-IT" altLang="it-IT" sz="2600" dirty="0" err="1"/>
              <a:t>Subsequent</a:t>
            </a:r>
            <a:r>
              <a:rPr lang="it-IT" altLang="it-IT" sz="2600" dirty="0"/>
              <a:t> </a:t>
            </a:r>
            <a:r>
              <a:rPr lang="it-IT" altLang="it-IT" sz="2600" dirty="0" err="1"/>
              <a:t>reminiscence</a:t>
            </a:r>
            <a:r>
              <a:rPr lang="it-IT" altLang="it-IT" sz="2600" dirty="0"/>
              <a:t> </a:t>
            </a:r>
            <a:r>
              <a:rPr lang="it-IT" altLang="it-IT" sz="2600" dirty="0" err="1"/>
              <a:t>becomes</a:t>
            </a:r>
            <a:r>
              <a:rPr lang="it-IT" altLang="it-IT" sz="2600" dirty="0"/>
              <a:t> a link</a:t>
            </a:r>
            <a:r>
              <a:rPr lang="en-US" altLang="it-IT" sz="2600" dirty="0"/>
              <a:t>to the repressed, and through that, the trauma is completed. This is the return of the repressed, and ‘</a:t>
            </a:r>
            <a:r>
              <a:rPr lang="en-US" altLang="it-IT" sz="2600" dirty="0" err="1"/>
              <a:t>Nachträglichkeit</a:t>
            </a:r>
            <a:r>
              <a:rPr lang="en-US" altLang="it-IT" sz="2600" dirty="0"/>
              <a:t>’ signifies the moment when the two </a:t>
            </a:r>
            <a:r>
              <a:rPr lang="it-IT" altLang="it-IT" sz="2600" dirty="0" err="1"/>
              <a:t>occasions</a:t>
            </a:r>
            <a:r>
              <a:rPr lang="it-IT" altLang="it-IT" sz="2600" dirty="0"/>
              <a:t> </a:t>
            </a:r>
            <a:r>
              <a:rPr lang="it-IT" altLang="it-IT" sz="2600" dirty="0" err="1"/>
              <a:t>become</a:t>
            </a:r>
            <a:r>
              <a:rPr lang="it-IT" altLang="it-IT" sz="2600" dirty="0"/>
              <a:t> </a:t>
            </a:r>
            <a:r>
              <a:rPr lang="it-IT" altLang="it-IT" sz="2600" dirty="0" err="1"/>
              <a:t>associated</a:t>
            </a:r>
            <a:r>
              <a:rPr lang="it-IT" altLang="it-IT" sz="2600" dirty="0"/>
              <a:t>’ </a:t>
            </a:r>
            <a:r>
              <a:rPr lang="it-IT" altLang="it-IT" sz="2600" dirty="0" err="1"/>
              <a:t>Künstlicher</a:t>
            </a:r>
            <a:r>
              <a:rPr lang="it-IT" altLang="it-IT" sz="2600" dirty="0"/>
              <a:t> (1994, p. 104)</a:t>
            </a:r>
          </a:p>
          <a:p>
            <a:pPr algn="just">
              <a:buFontTx/>
              <a:buNone/>
            </a:pPr>
            <a:r>
              <a:rPr lang="en-US" altLang="it-IT" sz="2600" dirty="0"/>
              <a:t>Trauma: Not the direct and causal effect of the event itself but the coupling of the event with a subsequent and </a:t>
            </a:r>
            <a:r>
              <a:rPr lang="it-IT" altLang="it-IT" sz="2600" dirty="0" err="1"/>
              <a:t>retrospective</a:t>
            </a:r>
            <a:r>
              <a:rPr lang="it-IT" altLang="it-IT" sz="2600" dirty="0"/>
              <a:t> </a:t>
            </a:r>
            <a:r>
              <a:rPr lang="it-IT" altLang="it-IT" sz="2600" dirty="0" err="1"/>
              <a:t>Meaning-Attribution</a:t>
            </a:r>
            <a:r>
              <a:rPr lang="it-IT" altLang="it-IT" sz="2600" dirty="0"/>
              <a:t> </a:t>
            </a:r>
            <a:r>
              <a:rPr lang="it-IT" altLang="it-IT" sz="2600" dirty="0" err="1"/>
              <a:t>Process</a:t>
            </a:r>
            <a:r>
              <a:rPr lang="it-IT" altLang="it-IT" sz="2600" dirty="0"/>
              <a:t>.</a:t>
            </a:r>
          </a:p>
        </p:txBody>
      </p:sp>
      <p:sp>
        <p:nvSpPr>
          <p:cNvPr id="24580" name="Segnaposto piè di pagina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400"/>
              <a:t>Dr. Eleonora Riva - Università degli Studi - Fondazione Cecchini Pace</a:t>
            </a:r>
          </a:p>
        </p:txBody>
      </p:sp>
      <p:sp>
        <p:nvSpPr>
          <p:cNvPr id="24581"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A8E74FC-3871-4E16-80A1-1B71F003F4E6}" type="slidenum">
              <a:rPr lang="it-IT" altLang="it-IT" sz="1400"/>
              <a:pPr>
                <a:spcBef>
                  <a:spcPct val="0"/>
                </a:spcBef>
                <a:buFontTx/>
                <a:buNone/>
              </a:pPr>
              <a:t>40</a:t>
            </a:fld>
            <a:endParaRPr lang="it-IT" altLang="it-IT" sz="1400" dirty="0"/>
          </a:p>
        </p:txBody>
      </p:sp>
      <p:pic>
        <p:nvPicPr>
          <p:cNvPr id="2" name="Immagine 1"/>
          <p:cNvPicPr>
            <a:picLocks noChangeAspect="1"/>
          </p:cNvPicPr>
          <p:nvPr/>
        </p:nvPicPr>
        <p:blipFill>
          <a:blip r:embed="rId3"/>
          <a:stretch>
            <a:fillRect/>
          </a:stretch>
        </p:blipFill>
        <p:spPr>
          <a:xfrm>
            <a:off x="8458200" y="3888857"/>
            <a:ext cx="3563916" cy="2558892"/>
          </a:xfrm>
          <a:prstGeom prst="rect">
            <a:avLst/>
          </a:prstGeom>
        </p:spPr>
      </p:pic>
      <p:pic>
        <p:nvPicPr>
          <p:cNvPr id="3" name="Immagine 2"/>
          <p:cNvPicPr>
            <a:picLocks noChangeAspect="1"/>
          </p:cNvPicPr>
          <p:nvPr/>
        </p:nvPicPr>
        <p:blipFill>
          <a:blip r:embed="rId4"/>
          <a:stretch>
            <a:fillRect/>
          </a:stretch>
        </p:blipFill>
        <p:spPr>
          <a:xfrm>
            <a:off x="8324684" y="1494775"/>
            <a:ext cx="3772232" cy="2121881"/>
          </a:xfrm>
          <a:prstGeom prst="rect">
            <a:avLst/>
          </a:prstGeom>
        </p:spPr>
      </p:pic>
    </p:spTree>
    <p:extLst>
      <p:ext uri="{BB962C8B-B14F-4D97-AF65-F5344CB8AC3E}">
        <p14:creationId xmlns:p14="http://schemas.microsoft.com/office/powerpoint/2010/main" val="2026563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4826" y="275573"/>
            <a:ext cx="8893175" cy="1125538"/>
          </a:xfrm>
        </p:spPr>
        <p:txBody>
          <a:bodyPr>
            <a:normAutofit/>
          </a:bodyPr>
          <a:lstStyle/>
          <a:p>
            <a:pPr>
              <a:defRPr/>
            </a:pPr>
            <a:r>
              <a:rPr lang="it-IT" b="1" dirty="0" err="1">
                <a:solidFill>
                  <a:schemeClr val="accent3"/>
                </a:solidFill>
              </a:rPr>
              <a:t>medicalizzazione…</a:t>
            </a:r>
            <a:br>
              <a:rPr lang="it-IT" dirty="0">
                <a:solidFill>
                  <a:schemeClr val="accent3"/>
                </a:solidFill>
              </a:rPr>
            </a:br>
            <a:r>
              <a:rPr lang="it-IT" sz="2800" dirty="0"/>
              <a:t>I rischi di una visione </a:t>
            </a:r>
            <a:r>
              <a:rPr lang="it-IT" sz="2800" dirty="0" err="1"/>
              <a:t>trauma-centered</a:t>
            </a:r>
            <a:endParaRPr lang="it-IT" sz="2800" dirty="0"/>
          </a:p>
        </p:txBody>
      </p:sp>
      <p:sp>
        <p:nvSpPr>
          <p:cNvPr id="7" name="Segnaposto contenuto 6"/>
          <p:cNvSpPr>
            <a:spLocks noGrp="1"/>
          </p:cNvSpPr>
          <p:nvPr>
            <p:ph idx="1"/>
          </p:nvPr>
        </p:nvSpPr>
        <p:spPr>
          <a:xfrm>
            <a:off x="1640910" y="1917418"/>
            <a:ext cx="5635625" cy="5187950"/>
          </a:xfrm>
        </p:spPr>
        <p:txBody>
          <a:bodyPr>
            <a:normAutofit/>
          </a:bodyPr>
          <a:lstStyle/>
          <a:p>
            <a:pPr algn="just">
              <a:defRPr/>
            </a:pPr>
            <a:r>
              <a:rPr lang="it-IT" dirty="0"/>
              <a:t> Definizione dell’altro da sé in termini di patologia</a:t>
            </a:r>
          </a:p>
          <a:p>
            <a:pPr algn="just">
              <a:defRPr/>
            </a:pPr>
            <a:r>
              <a:rPr lang="it-IT" dirty="0"/>
              <a:t>Riduzione della complessità psichica ad una causa univoca e organica</a:t>
            </a:r>
          </a:p>
          <a:p>
            <a:pPr algn="just">
              <a:defRPr/>
            </a:pPr>
            <a:r>
              <a:rPr lang="it-IT" dirty="0"/>
              <a:t>Riduzione delle problematiche </a:t>
            </a:r>
            <a:r>
              <a:rPr lang="it-IT" dirty="0" err="1"/>
              <a:t>psico</a:t>
            </a:r>
            <a:r>
              <a:rPr lang="it-IT" dirty="0"/>
              <a:t>-sociali: la relazione diventa cura</a:t>
            </a:r>
          </a:p>
          <a:p>
            <a:pPr algn="just">
              <a:defRPr/>
            </a:pPr>
            <a:r>
              <a:rPr lang="it-IT" dirty="0"/>
              <a:t>Asimmetria di potere sano-malato</a:t>
            </a:r>
          </a:p>
          <a:p>
            <a:pPr algn="just">
              <a:defRPr/>
            </a:pPr>
            <a:r>
              <a:rPr lang="it-IT" dirty="0"/>
              <a:t>Scarsa attenzione per gli aspetti trasformativi delle crisi</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611" y="1917418"/>
            <a:ext cx="23050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813578"/>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p:txBody>
          <a:bodyPr/>
          <a:lstStyle/>
          <a:p>
            <a:r>
              <a:rPr lang="it-IT" altLang="it-IT" b="1" dirty="0">
                <a:solidFill>
                  <a:schemeClr val="accent3"/>
                </a:solidFill>
              </a:rPr>
              <a:t>RISPOSTA AGLI EVENTI </a:t>
            </a:r>
            <a:r>
              <a:rPr lang="it-IT" altLang="it-IT" b="1" dirty="0" err="1">
                <a:solidFill>
                  <a:schemeClr val="accent3"/>
                </a:solidFill>
              </a:rPr>
              <a:t>TRAUMATICi</a:t>
            </a:r>
            <a:endParaRPr lang="it-IT" altLang="it-IT" b="1" dirty="0">
              <a:solidFill>
                <a:schemeClr val="accent3"/>
              </a:solidFill>
            </a:endParaRPr>
          </a:p>
        </p:txBody>
      </p:sp>
      <p:sp>
        <p:nvSpPr>
          <p:cNvPr id="32771" name="Segnaposto contenuto 2"/>
          <p:cNvSpPr>
            <a:spLocks noGrp="1"/>
          </p:cNvSpPr>
          <p:nvPr>
            <p:ph idx="1"/>
          </p:nvPr>
        </p:nvSpPr>
        <p:spPr/>
        <p:txBody>
          <a:bodyPr/>
          <a:lstStyle/>
          <a:p>
            <a:r>
              <a:rPr lang="it-IT" altLang="it-IT" dirty="0"/>
              <a:t>PTSD</a:t>
            </a:r>
          </a:p>
          <a:p>
            <a:r>
              <a:rPr lang="it-IT" altLang="it-IT" dirty="0"/>
              <a:t>Reazione psicologica di stress</a:t>
            </a:r>
          </a:p>
          <a:p>
            <a:r>
              <a:rPr lang="it-IT" altLang="it-IT" dirty="0"/>
              <a:t>Ordinaria reazione di sofferenza umana</a:t>
            </a:r>
          </a:p>
          <a:p>
            <a:r>
              <a:rPr lang="it-IT" altLang="it-IT" dirty="0"/>
              <a:t>Resilienza</a:t>
            </a:r>
          </a:p>
          <a:p>
            <a:r>
              <a:rPr lang="it-IT" altLang="it-IT" dirty="0"/>
              <a:t>Sviluppo (</a:t>
            </a:r>
            <a:r>
              <a:rPr lang="it-IT" altLang="it-IT" dirty="0" err="1"/>
              <a:t>postivo</a:t>
            </a:r>
            <a:r>
              <a:rPr lang="it-IT" altLang="it-IT" dirty="0"/>
              <a:t>) attivato dalle avversità </a:t>
            </a:r>
          </a:p>
        </p:txBody>
      </p:sp>
      <p:sp>
        <p:nvSpPr>
          <p:cNvPr id="32773"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1286B58-224D-48BF-B169-9F50D15700B6}" type="slidenum">
              <a:rPr lang="it-IT" altLang="it-IT" sz="1400"/>
              <a:pPr>
                <a:spcBef>
                  <a:spcPct val="0"/>
                </a:spcBef>
                <a:buFontTx/>
                <a:buNone/>
              </a:pPr>
              <a:t>42</a:t>
            </a:fld>
            <a:endParaRPr lang="it-IT" altLang="it-IT" sz="1400"/>
          </a:p>
        </p:txBody>
      </p:sp>
      <p:pic>
        <p:nvPicPr>
          <p:cNvPr id="2" name="Immagine 1"/>
          <p:cNvPicPr>
            <a:picLocks noChangeAspect="1"/>
          </p:cNvPicPr>
          <p:nvPr/>
        </p:nvPicPr>
        <p:blipFill>
          <a:blip r:embed="rId3"/>
          <a:stretch>
            <a:fillRect/>
          </a:stretch>
        </p:blipFill>
        <p:spPr>
          <a:xfrm>
            <a:off x="8763000" y="4354550"/>
            <a:ext cx="3248664" cy="2366420"/>
          </a:xfrm>
          <a:prstGeom prst="rect">
            <a:avLst/>
          </a:prstGeom>
        </p:spPr>
      </p:pic>
      <p:pic>
        <p:nvPicPr>
          <p:cNvPr id="3" name="Immagine 2"/>
          <p:cNvPicPr>
            <a:picLocks noChangeAspect="1"/>
          </p:cNvPicPr>
          <p:nvPr/>
        </p:nvPicPr>
        <p:blipFill>
          <a:blip r:embed="rId4"/>
          <a:stretch>
            <a:fillRect/>
          </a:stretch>
        </p:blipFill>
        <p:spPr>
          <a:xfrm>
            <a:off x="8844910" y="2731262"/>
            <a:ext cx="3084843" cy="1475360"/>
          </a:xfrm>
          <a:prstGeom prst="rect">
            <a:avLst/>
          </a:prstGeom>
        </p:spPr>
      </p:pic>
      <p:pic>
        <p:nvPicPr>
          <p:cNvPr id="4" name="Immagine 3"/>
          <p:cNvPicPr>
            <a:picLocks noChangeAspect="1"/>
          </p:cNvPicPr>
          <p:nvPr/>
        </p:nvPicPr>
        <p:blipFill>
          <a:blip r:embed="rId5"/>
          <a:stretch>
            <a:fillRect/>
          </a:stretch>
        </p:blipFill>
        <p:spPr>
          <a:xfrm>
            <a:off x="784182" y="4509779"/>
            <a:ext cx="3948556" cy="2211191"/>
          </a:xfrm>
          <a:prstGeom prst="rect">
            <a:avLst/>
          </a:prstGeom>
        </p:spPr>
      </p:pic>
      <p:pic>
        <p:nvPicPr>
          <p:cNvPr id="5" name="Immagine 4"/>
          <p:cNvPicPr>
            <a:picLocks noChangeAspect="1"/>
          </p:cNvPicPr>
          <p:nvPr/>
        </p:nvPicPr>
        <p:blipFill>
          <a:blip r:embed="rId6"/>
          <a:stretch>
            <a:fillRect/>
          </a:stretch>
        </p:blipFill>
        <p:spPr>
          <a:xfrm>
            <a:off x="4847573" y="4509779"/>
            <a:ext cx="3316787" cy="2211191"/>
          </a:xfrm>
          <a:prstGeom prst="rect">
            <a:avLst/>
          </a:prstGeom>
        </p:spPr>
      </p:pic>
    </p:spTree>
    <p:extLst>
      <p:ext uri="{BB962C8B-B14F-4D97-AF65-F5344CB8AC3E}">
        <p14:creationId xmlns:p14="http://schemas.microsoft.com/office/powerpoint/2010/main" val="192572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1" y="1"/>
            <a:ext cx="8385175" cy="1431925"/>
          </a:xfrm>
        </p:spPr>
        <p:txBody>
          <a:bodyPr/>
          <a:lstStyle/>
          <a:p>
            <a:pPr algn="ctr">
              <a:defRPr/>
            </a:pPr>
            <a:r>
              <a:rPr lang="it-IT" dirty="0">
                <a:solidFill>
                  <a:srgbClr val="FFC000"/>
                </a:solidFill>
              </a:rPr>
              <a:t>Artefatti e </a:t>
            </a:r>
            <a:br>
              <a:rPr lang="it-IT" dirty="0">
                <a:solidFill>
                  <a:srgbClr val="FFC000"/>
                </a:solidFill>
              </a:rPr>
            </a:br>
            <a:r>
              <a:rPr lang="it-IT" dirty="0">
                <a:solidFill>
                  <a:srgbClr val="FFC000"/>
                </a:solidFill>
              </a:rPr>
              <a:t>mediazione culturale (2/</a:t>
            </a:r>
            <a:r>
              <a:rPr lang="it-IT" dirty="0" err="1">
                <a:solidFill>
                  <a:srgbClr val="FFC000"/>
                </a:solidFill>
              </a:rPr>
              <a:t>2</a:t>
            </a:r>
            <a:r>
              <a:rPr lang="it-IT" dirty="0">
                <a:solidFill>
                  <a:srgbClr val="FFC000"/>
                </a:solidFill>
              </a:rPr>
              <a:t>)</a:t>
            </a:r>
          </a:p>
        </p:txBody>
      </p:sp>
      <p:sp>
        <p:nvSpPr>
          <p:cNvPr id="3" name="Segnaposto contenuto 2"/>
          <p:cNvSpPr>
            <a:spLocks noGrp="1"/>
          </p:cNvSpPr>
          <p:nvPr>
            <p:ph idx="1"/>
          </p:nvPr>
        </p:nvSpPr>
        <p:spPr>
          <a:xfrm>
            <a:off x="1809750" y="1500188"/>
            <a:ext cx="8858250" cy="4857750"/>
          </a:xfrm>
        </p:spPr>
        <p:txBody>
          <a:bodyPr>
            <a:normAutofit fontScale="92500"/>
          </a:bodyPr>
          <a:lstStyle/>
          <a:p>
            <a:pPr>
              <a:defRPr/>
            </a:pPr>
            <a:r>
              <a:rPr lang="it-IT" sz="2600" dirty="0">
                <a:solidFill>
                  <a:srgbClr val="FFC000"/>
                </a:solidFill>
              </a:rPr>
              <a:t>Artefatto: tutto ciò che non è presente in natura ed è costruito dall’uomo</a:t>
            </a:r>
          </a:p>
          <a:p>
            <a:pPr>
              <a:defRPr/>
            </a:pPr>
            <a:r>
              <a:rPr lang="it-IT" sz="2600" dirty="0">
                <a:solidFill>
                  <a:srgbClr val="FFC000"/>
                </a:solidFill>
              </a:rPr>
              <a:t>Necessità dell’investimento di energia psichica degli individui per mantenersi ed evolversi </a:t>
            </a:r>
            <a:r>
              <a:rPr lang="it-IT" sz="2600" i="1" dirty="0">
                <a:solidFill>
                  <a:srgbClr val="FFC000"/>
                </a:solidFill>
              </a:rPr>
              <a:t>(Doppio statuto)</a:t>
            </a:r>
            <a:r>
              <a:rPr lang="it-IT" sz="2600" dirty="0">
                <a:solidFill>
                  <a:srgbClr val="FFC000"/>
                </a:solidFill>
              </a:rPr>
              <a:t>: </a:t>
            </a:r>
          </a:p>
          <a:p>
            <a:pPr lvl="1">
              <a:defRPr/>
            </a:pPr>
            <a:r>
              <a:rPr lang="it-IT" sz="2600" b="1" dirty="0">
                <a:solidFill>
                  <a:srgbClr val="FFC000"/>
                </a:solidFill>
              </a:rPr>
              <a:t>entropia vs </a:t>
            </a:r>
            <a:r>
              <a:rPr lang="it-IT" sz="2600" b="1" dirty="0" err="1">
                <a:solidFill>
                  <a:srgbClr val="FFC000"/>
                </a:solidFill>
              </a:rPr>
              <a:t>neghentropia</a:t>
            </a:r>
            <a:endParaRPr lang="it-IT" sz="2600" b="1" dirty="0">
              <a:solidFill>
                <a:srgbClr val="FFC000"/>
              </a:solidFill>
            </a:endParaRPr>
          </a:p>
          <a:p>
            <a:pPr>
              <a:defRPr/>
            </a:pPr>
            <a:r>
              <a:rPr lang="it-IT" sz="2600" dirty="0">
                <a:solidFill>
                  <a:srgbClr val="FFC000"/>
                </a:solidFill>
              </a:rPr>
              <a:t>Permette agli individui di inserirsi in una </a:t>
            </a:r>
            <a:r>
              <a:rPr lang="it-IT" sz="2600" b="1" i="1" dirty="0">
                <a:solidFill>
                  <a:srgbClr val="FFC000"/>
                </a:solidFill>
              </a:rPr>
              <a:t>rete coerente di significazione</a:t>
            </a:r>
            <a:r>
              <a:rPr lang="it-IT" sz="2600" dirty="0">
                <a:solidFill>
                  <a:srgbClr val="FFC000"/>
                </a:solidFill>
              </a:rPr>
              <a:t> per comprendere gli eventi quotidiani</a:t>
            </a:r>
          </a:p>
          <a:p>
            <a:pPr>
              <a:defRPr/>
            </a:pPr>
            <a:r>
              <a:rPr lang="it-IT" sz="2600" dirty="0">
                <a:solidFill>
                  <a:srgbClr val="FFC000"/>
                </a:solidFill>
              </a:rPr>
              <a:t>L’utilizzo quotidiano permette la </a:t>
            </a:r>
            <a:r>
              <a:rPr lang="it-IT" sz="2600" b="1" i="1" dirty="0">
                <a:solidFill>
                  <a:srgbClr val="FFC000"/>
                </a:solidFill>
              </a:rPr>
              <a:t>riproduzione della cultura</a:t>
            </a:r>
          </a:p>
          <a:p>
            <a:pPr>
              <a:defRPr/>
            </a:pPr>
            <a:r>
              <a:rPr lang="it-IT" sz="2600" b="1" i="1" dirty="0">
                <a:solidFill>
                  <a:srgbClr val="FFC000"/>
                </a:solidFill>
              </a:rPr>
              <a:t>L’evoluzione individuale creativa </a:t>
            </a:r>
            <a:r>
              <a:rPr lang="it-IT" sz="2600" dirty="0">
                <a:solidFill>
                  <a:srgbClr val="FFC000"/>
                </a:solidFill>
              </a:rPr>
              <a:t>può modificarne l’uso ed il significato e quindi produrre </a:t>
            </a:r>
            <a:r>
              <a:rPr lang="it-IT" sz="2600" b="1" i="1" dirty="0">
                <a:solidFill>
                  <a:srgbClr val="FFC000"/>
                </a:solidFill>
              </a:rPr>
              <a:t>cambiamento culturale</a:t>
            </a:r>
          </a:p>
        </p:txBody>
      </p:sp>
    </p:spTree>
    <p:extLst>
      <p:ext uri="{BB962C8B-B14F-4D97-AF65-F5344CB8AC3E}">
        <p14:creationId xmlns:p14="http://schemas.microsoft.com/office/powerpoint/2010/main" val="304106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73" y="1717676"/>
            <a:ext cx="5582192" cy="4004698"/>
          </a:xfrm>
        </p:spPr>
        <p:txBody>
          <a:bodyPr>
            <a:normAutofit fontScale="92500" lnSpcReduction="10000"/>
          </a:bodyPr>
          <a:lstStyle/>
          <a:p>
            <a:r>
              <a:rPr lang="it-IT" sz="2800" b="1" dirty="0">
                <a:solidFill>
                  <a:srgbClr val="FFC000"/>
                </a:solidFill>
              </a:rPr>
              <a:t>Comunicazione</a:t>
            </a:r>
          </a:p>
          <a:p>
            <a:r>
              <a:rPr lang="it-IT" sz="2800" b="1" dirty="0">
                <a:solidFill>
                  <a:srgbClr val="FFC000"/>
                </a:solidFill>
              </a:rPr>
              <a:t>Empatia</a:t>
            </a:r>
          </a:p>
          <a:p>
            <a:r>
              <a:rPr lang="it-IT" sz="2800" b="1" dirty="0">
                <a:solidFill>
                  <a:srgbClr val="FFC000"/>
                </a:solidFill>
              </a:rPr>
              <a:t>Rappresentazione </a:t>
            </a:r>
            <a:r>
              <a:rPr lang="it-IT" sz="2800" b="1" dirty="0" err="1">
                <a:solidFill>
                  <a:srgbClr val="FFC000"/>
                </a:solidFill>
              </a:rPr>
              <a:t>identitaria</a:t>
            </a:r>
            <a:endParaRPr lang="it-IT" sz="2800" b="1" dirty="0">
              <a:solidFill>
                <a:srgbClr val="FFC000"/>
              </a:solidFill>
            </a:endParaRPr>
          </a:p>
          <a:p>
            <a:r>
              <a:rPr lang="it-IT" sz="2800" b="1" dirty="0">
                <a:solidFill>
                  <a:srgbClr val="FFC000"/>
                </a:solidFill>
              </a:rPr>
              <a:t>Compartecipazione del gruppo etnico</a:t>
            </a:r>
          </a:p>
          <a:p>
            <a:r>
              <a:rPr lang="it-IT" sz="2800" b="1" dirty="0">
                <a:solidFill>
                  <a:srgbClr val="FFC000"/>
                </a:solidFill>
              </a:rPr>
              <a:t>Disambiguazione</a:t>
            </a:r>
          </a:p>
          <a:p>
            <a:r>
              <a:rPr lang="it-IT" sz="2800" b="1" dirty="0">
                <a:solidFill>
                  <a:srgbClr val="FFC000"/>
                </a:solidFill>
              </a:rPr>
              <a:t>Emersione contenuti simbolici</a:t>
            </a:r>
          </a:p>
          <a:p>
            <a:r>
              <a:rPr lang="it-IT" sz="2800" b="1" dirty="0">
                <a:solidFill>
                  <a:srgbClr val="FFC000"/>
                </a:solidFill>
              </a:rPr>
              <a:t>Confronto della pratiche</a:t>
            </a:r>
          </a:p>
          <a:p>
            <a:r>
              <a:rPr lang="it-IT" sz="2800" b="1" dirty="0">
                <a:solidFill>
                  <a:srgbClr val="FFC000"/>
                </a:solidFill>
              </a:rPr>
              <a:t>Diminuzione violenza strutturale</a:t>
            </a:r>
          </a:p>
        </p:txBody>
      </p:sp>
      <p:sp>
        <p:nvSpPr>
          <p:cNvPr id="4" name="Titolo 1"/>
          <p:cNvSpPr>
            <a:spLocks noGrp="1"/>
          </p:cNvSpPr>
          <p:nvPr>
            <p:ph type="title"/>
          </p:nvPr>
        </p:nvSpPr>
        <p:spPr>
          <a:xfrm>
            <a:off x="1524000" y="285751"/>
            <a:ext cx="9144000" cy="1431925"/>
          </a:xfrm>
        </p:spPr>
        <p:txBody>
          <a:bodyPr/>
          <a:lstStyle/>
          <a:p>
            <a:pPr algn="ctr">
              <a:defRPr/>
            </a:pPr>
            <a:r>
              <a:rPr lang="it-IT" sz="3600" b="1" dirty="0">
                <a:solidFill>
                  <a:srgbClr val="FFC000"/>
                </a:solidFill>
                <a:ea typeface="ＭＳ Ｐゴシック" charset="-128"/>
              </a:rPr>
              <a:t>Le funzioni della mediazione culturale</a:t>
            </a:r>
          </a:p>
        </p:txBody>
      </p:sp>
      <p:sp>
        <p:nvSpPr>
          <p:cNvPr id="2" name="Segnaposto contenuto 2"/>
          <p:cNvSpPr txBox="1">
            <a:spLocks/>
          </p:cNvSpPr>
          <p:nvPr/>
        </p:nvSpPr>
        <p:spPr>
          <a:xfrm>
            <a:off x="6096000" y="1873045"/>
            <a:ext cx="5796608" cy="412401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it-IT" sz="3200" b="1" dirty="0">
                <a:solidFill>
                  <a:srgbClr val="FFC000"/>
                </a:solidFill>
              </a:rPr>
              <a:t>Maggiore centratura sulle pratiche e differenze culturali</a:t>
            </a:r>
          </a:p>
          <a:p>
            <a:r>
              <a:rPr lang="it-IT" sz="3200" b="1" dirty="0">
                <a:solidFill>
                  <a:srgbClr val="FFC000"/>
                </a:solidFill>
              </a:rPr>
              <a:t>Triangolazione della comunicazione</a:t>
            </a:r>
          </a:p>
          <a:p>
            <a:r>
              <a:rPr lang="it-IT" sz="3200" b="1" dirty="0">
                <a:solidFill>
                  <a:srgbClr val="FFC000"/>
                </a:solidFill>
              </a:rPr>
              <a:t>Diminuzione del divario di potere</a:t>
            </a:r>
          </a:p>
          <a:p>
            <a:r>
              <a:rPr lang="it-IT" sz="3200" b="1" dirty="0">
                <a:solidFill>
                  <a:srgbClr val="FFC000"/>
                </a:solidFill>
              </a:rPr>
              <a:t>Aumento della comprensione</a:t>
            </a:r>
          </a:p>
          <a:p>
            <a:r>
              <a:rPr lang="it-IT" sz="3200" b="1" dirty="0">
                <a:solidFill>
                  <a:srgbClr val="FFC000"/>
                </a:solidFill>
              </a:rPr>
              <a:t>Aumento delle opportunità dialogiche</a:t>
            </a:r>
          </a:p>
          <a:p>
            <a:r>
              <a:rPr lang="it-IT" sz="3200" b="1" dirty="0">
                <a:solidFill>
                  <a:srgbClr val="FFC000"/>
                </a:solidFill>
              </a:rPr>
              <a:t>Confronto dei modelli concettuali e valoriali sottesi al comportamento</a:t>
            </a:r>
          </a:p>
        </p:txBody>
      </p:sp>
    </p:spTree>
    <p:extLst>
      <p:ext uri="{BB962C8B-B14F-4D97-AF65-F5344CB8AC3E}">
        <p14:creationId xmlns:p14="http://schemas.microsoft.com/office/powerpoint/2010/main" val="316595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828800" y="574675"/>
            <a:ext cx="8686800" cy="838200"/>
          </a:xfrm>
        </p:spPr>
        <p:txBody>
          <a:bodyPr>
            <a:normAutofit/>
          </a:bodyPr>
          <a:lstStyle/>
          <a:p>
            <a:pPr>
              <a:defRPr/>
            </a:pPr>
            <a:r>
              <a:rPr lang="it-IT" b="1" dirty="0">
                <a:solidFill>
                  <a:schemeClr val="accent3"/>
                </a:solidFill>
              </a:rPr>
              <a:t>Artefatto, casa, identità</a:t>
            </a:r>
            <a:br>
              <a:rPr lang="it-IT" dirty="0"/>
            </a:br>
            <a:r>
              <a:rPr lang="it-IT" sz="1400" i="1" dirty="0"/>
              <a:t>(</a:t>
            </a:r>
            <a:r>
              <a:rPr lang="it-IT" sz="1400" i="1" dirty="0" err="1"/>
              <a:t>Vigotskij</a:t>
            </a:r>
            <a:r>
              <a:rPr lang="it-IT" sz="1400" i="1" dirty="0"/>
              <a:t>, 1934, cole, 1996, </a:t>
            </a:r>
            <a:r>
              <a:rPr lang="it-IT" sz="1400" i="1" dirty="0" err="1"/>
              <a:t>Inghilleri</a:t>
            </a:r>
            <a:r>
              <a:rPr lang="it-IT" sz="1400" i="1" dirty="0"/>
              <a:t>, 2009; </a:t>
            </a:r>
            <a:r>
              <a:rPr lang="it-IT" sz="1400" i="1" dirty="0" err="1"/>
              <a:t>Papadopolus</a:t>
            </a:r>
            <a:r>
              <a:rPr lang="it-IT" sz="1400" i="1" dirty="0"/>
              <a:t>)</a:t>
            </a:r>
            <a:endParaRPr lang="it-IT" sz="1400" dirty="0"/>
          </a:p>
        </p:txBody>
      </p:sp>
      <p:sp>
        <p:nvSpPr>
          <p:cNvPr id="5123" name="Segnaposto numero diapositiva 6"/>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82164AFC-FDCA-42CC-9FF7-850C15B48090}" type="slidenum">
              <a:rPr lang="it-IT" altLang="it-IT" sz="1400"/>
              <a:pPr algn="r" eaLnBrk="1" hangingPunct="1">
                <a:spcBef>
                  <a:spcPct val="0"/>
                </a:spcBef>
                <a:buFontTx/>
                <a:buNone/>
              </a:pPr>
              <a:t>7</a:t>
            </a:fld>
            <a:endParaRPr lang="it-IT" altLang="it-IT" sz="1400"/>
          </a:p>
        </p:txBody>
      </p:sp>
      <p:sp>
        <p:nvSpPr>
          <p:cNvPr id="5124" name="Segnaposto piè di pagina 7"/>
          <p:cNvSpPr txBox="1">
            <a:spLocks noGrp="1"/>
          </p:cNvSpPr>
          <p:nvPr/>
        </p:nvSpPr>
        <p:spPr bwMode="auto">
          <a:xfrm>
            <a:off x="4648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a:t>Dr. Eleonora Riva - Università degli Studi - Fondazione Cecchini Pace</a:t>
            </a:r>
          </a:p>
        </p:txBody>
      </p:sp>
      <p:pic>
        <p:nvPicPr>
          <p:cNvPr id="5125" name="Picture 5" descr="http://v64ns22glq71j528hphctc27.wpengine.netdna-cdn.com/wp-content/uploads/2014/08/How-do-I-protect-my-home-equity_slideshowite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08326"/>
            <a:ext cx="387508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upload.wikimedia.org/wikipedia/commons/1/1b/Home_construction,Tamil_Nadu7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1" y="3429000"/>
            <a:ext cx="340677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1524000" y="22288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it-IT" sz="1800"/>
          </a:p>
          <a:p>
            <a:pPr lvl="1">
              <a:spcBef>
                <a:spcPct val="0"/>
              </a:spcBef>
              <a:buFontTx/>
              <a:buNone/>
            </a:pPr>
            <a:endParaRPr lang="it-IT" altLang="it-IT" sz="1800"/>
          </a:p>
        </p:txBody>
      </p:sp>
      <p:sp>
        <p:nvSpPr>
          <p:cNvPr id="5128" name="Rectangle 8"/>
          <p:cNvSpPr>
            <a:spLocks noChangeArrowheads="1"/>
          </p:cNvSpPr>
          <p:nvPr/>
        </p:nvSpPr>
        <p:spPr bwMode="auto">
          <a:xfrm>
            <a:off x="1524001" y="3144838"/>
            <a:ext cx="251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AutoNum type="arabicPeriod"/>
            </a:pPr>
            <a:r>
              <a:rPr lang="it-IT" altLang="it-IT" sz="1800"/>
              <a:t> </a:t>
            </a:r>
          </a:p>
        </p:txBody>
      </p:sp>
      <p:sp>
        <p:nvSpPr>
          <p:cNvPr id="5129" name="Rectangle 9"/>
          <p:cNvSpPr>
            <a:spLocks noChangeArrowheads="1"/>
          </p:cNvSpPr>
          <p:nvPr/>
        </p:nvSpPr>
        <p:spPr bwMode="auto">
          <a:xfrm>
            <a:off x="1524000" y="351155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AutoNum type="arabicPeriod"/>
            </a:pPr>
            <a:endParaRPr lang="it-IT" altLang="it-IT" sz="1800"/>
          </a:p>
          <a:p>
            <a:pPr>
              <a:spcBef>
                <a:spcPct val="0"/>
              </a:spcBef>
              <a:buFontTx/>
              <a:buNone/>
            </a:pPr>
            <a:endParaRPr lang="it-IT" altLang="it-IT" sz="1800"/>
          </a:p>
        </p:txBody>
      </p:sp>
      <p:sp>
        <p:nvSpPr>
          <p:cNvPr id="5130" name="Rectangle 10"/>
          <p:cNvSpPr>
            <a:spLocks noChangeArrowheads="1"/>
          </p:cNvSpPr>
          <p:nvPr/>
        </p:nvSpPr>
        <p:spPr bwMode="auto">
          <a:xfrm>
            <a:off x="1524000" y="40608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it-IT" sz="1800"/>
          </a:p>
          <a:p>
            <a:pPr>
              <a:spcBef>
                <a:spcPct val="0"/>
              </a:spcBef>
              <a:buFontTx/>
              <a:buNone/>
            </a:pPr>
            <a:endParaRPr lang="it-IT" altLang="it-IT" sz="1800"/>
          </a:p>
        </p:txBody>
      </p:sp>
      <p:pic>
        <p:nvPicPr>
          <p:cNvPr id="5131" name="Picture 11" descr="Risultati immagini per home noma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1" y="1600200"/>
            <a:ext cx="37496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angle 12"/>
          <p:cNvSpPr>
            <a:spLocks noChangeArrowheads="1"/>
          </p:cNvSpPr>
          <p:nvPr/>
        </p:nvSpPr>
        <p:spPr bwMode="auto">
          <a:xfrm>
            <a:off x="1524000" y="22288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it-IT" sz="1800"/>
          </a:p>
          <a:p>
            <a:pPr lvl="1">
              <a:spcBef>
                <a:spcPct val="0"/>
              </a:spcBef>
              <a:buFontTx/>
              <a:buNone/>
            </a:pPr>
            <a:endParaRPr lang="it-IT" altLang="it-IT" sz="1800"/>
          </a:p>
        </p:txBody>
      </p:sp>
      <p:sp>
        <p:nvSpPr>
          <p:cNvPr id="5133" name="Rectangle 13"/>
          <p:cNvSpPr>
            <a:spLocks noChangeArrowheads="1"/>
          </p:cNvSpPr>
          <p:nvPr/>
        </p:nvSpPr>
        <p:spPr bwMode="auto">
          <a:xfrm>
            <a:off x="1524001" y="3144838"/>
            <a:ext cx="251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AutoNum type="arabicPeriod"/>
            </a:pPr>
            <a:r>
              <a:rPr lang="it-IT" altLang="it-IT" sz="1800"/>
              <a:t> </a:t>
            </a:r>
          </a:p>
        </p:txBody>
      </p:sp>
      <p:sp>
        <p:nvSpPr>
          <p:cNvPr id="5134" name="Rectangle 14"/>
          <p:cNvSpPr>
            <a:spLocks noChangeArrowheads="1"/>
          </p:cNvSpPr>
          <p:nvPr/>
        </p:nvSpPr>
        <p:spPr bwMode="auto">
          <a:xfrm>
            <a:off x="1524000" y="351155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AutoNum type="arabicPeriod"/>
            </a:pPr>
            <a:endParaRPr lang="it-IT" altLang="it-IT" sz="1800"/>
          </a:p>
          <a:p>
            <a:pPr>
              <a:spcBef>
                <a:spcPct val="0"/>
              </a:spcBef>
              <a:buFontTx/>
              <a:buNone/>
            </a:pPr>
            <a:endParaRPr lang="it-IT" altLang="it-IT" sz="1800"/>
          </a:p>
        </p:txBody>
      </p:sp>
      <p:sp>
        <p:nvSpPr>
          <p:cNvPr id="5135" name="Rectangle 15"/>
          <p:cNvSpPr>
            <a:spLocks noChangeArrowheads="1"/>
          </p:cNvSpPr>
          <p:nvPr/>
        </p:nvSpPr>
        <p:spPr bwMode="auto">
          <a:xfrm>
            <a:off x="1524000" y="40608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it-IT" altLang="it-IT" sz="1800"/>
          </a:p>
          <a:p>
            <a:pPr>
              <a:spcBef>
                <a:spcPct val="0"/>
              </a:spcBef>
              <a:buFontTx/>
              <a:buNone/>
            </a:pPr>
            <a:endParaRPr lang="it-IT" altLang="it-IT" sz="1800"/>
          </a:p>
        </p:txBody>
      </p:sp>
    </p:spTree>
    <p:extLst>
      <p:ext uri="{BB962C8B-B14F-4D97-AF65-F5344CB8AC3E}">
        <p14:creationId xmlns:p14="http://schemas.microsoft.com/office/powerpoint/2010/main" val="286711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IL CONTESTO CULTURALE </a:t>
            </a:r>
            <a:r>
              <a:rPr lang="it-IT" sz="2000" dirty="0"/>
              <a:t>(M. Cole)</a:t>
            </a:r>
          </a:p>
        </p:txBody>
      </p:sp>
      <p:pic>
        <p:nvPicPr>
          <p:cNvPr id="4" name="Picture 3" descr="cerchio"/>
          <p:cNvPicPr>
            <a:picLocks noGrp="1" noChangeAspect="1" noChangeArrowheads="1"/>
          </p:cNvPicPr>
          <p:nvPr>
            <p:ph sz="half" idx="1"/>
          </p:nvPr>
        </p:nvPicPr>
        <p:blipFill>
          <a:blip r:embed="rId2" cstate="print"/>
          <a:stretch>
            <a:fillRect/>
          </a:stretch>
        </p:blipFill>
        <p:spPr>
          <a:xfrm>
            <a:off x="1372209" y="2225491"/>
            <a:ext cx="3961181" cy="3961181"/>
          </a:xfrm>
          <a:noFill/>
        </p:spPr>
      </p:pic>
      <p:sp>
        <p:nvSpPr>
          <p:cNvPr id="6" name="Segnaposto contenuto 5"/>
          <p:cNvSpPr>
            <a:spLocks noGrp="1"/>
          </p:cNvSpPr>
          <p:nvPr>
            <p:ph sz="half" idx="2"/>
          </p:nvPr>
        </p:nvSpPr>
        <p:spPr/>
        <p:txBody>
          <a:bodyPr/>
          <a:lstStyle/>
          <a:p>
            <a:r>
              <a:rPr lang="it-IT" altLang="it-IT" dirty="0"/>
              <a:t>La cultura non esiste separata dalle situazioni concrete</a:t>
            </a:r>
          </a:p>
          <a:p>
            <a:r>
              <a:rPr lang="it-IT" altLang="it-IT" dirty="0"/>
              <a:t>Contesto:</a:t>
            </a:r>
          </a:p>
          <a:p>
            <a:pPr lvl="1"/>
            <a:r>
              <a:rPr lang="it-IT" altLang="it-IT" dirty="0"/>
              <a:t>Definisce luoghi, tempi, oggetti e attori</a:t>
            </a:r>
          </a:p>
          <a:p>
            <a:pPr lvl="1"/>
            <a:r>
              <a:rPr lang="it-IT" altLang="it-IT" dirty="0"/>
              <a:t>Fornisce gli strumenti </a:t>
            </a:r>
            <a:r>
              <a:rPr lang="it-IT" altLang="it-IT" i="1" dirty="0"/>
              <a:t>interpretativi</a:t>
            </a:r>
            <a:r>
              <a:rPr lang="it-IT" altLang="it-IT" dirty="0"/>
              <a:t> per gli </a:t>
            </a:r>
            <a:r>
              <a:rPr lang="it-IT" altLang="it-IT" i="1" dirty="0"/>
              <a:t>attori </a:t>
            </a:r>
            <a:r>
              <a:rPr lang="it-IT" altLang="it-IT" dirty="0"/>
              <a:t>sociali che li usano secondo i propri schemi cult.</a:t>
            </a:r>
          </a:p>
          <a:p>
            <a:pPr lvl="1"/>
            <a:r>
              <a:rPr lang="it-IT" altLang="it-IT" dirty="0"/>
              <a:t>Attore culturalmente competente (</a:t>
            </a:r>
            <a:r>
              <a:rPr lang="it-IT" altLang="it-IT" dirty="0" err="1"/>
              <a:t>liv.comunicativo</a:t>
            </a:r>
            <a:r>
              <a:rPr lang="it-IT" altLang="it-IT" dirty="0"/>
              <a:t>)</a:t>
            </a:r>
          </a:p>
          <a:p>
            <a:endParaRPr lang="it-IT" altLang="it-IT" dirty="0"/>
          </a:p>
          <a:p>
            <a:endParaRPr lang="it-IT" dirty="0"/>
          </a:p>
        </p:txBody>
      </p:sp>
    </p:spTree>
    <p:extLst>
      <p:ext uri="{BB962C8B-B14F-4D97-AF65-F5344CB8AC3E}">
        <p14:creationId xmlns:p14="http://schemas.microsoft.com/office/powerpoint/2010/main" val="186265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404664"/>
            <a:ext cx="8686800" cy="838200"/>
          </a:xfrm>
        </p:spPr>
        <p:txBody>
          <a:bodyPr>
            <a:normAutofit fontScale="90000"/>
          </a:bodyPr>
          <a:lstStyle/>
          <a:p>
            <a:pPr algn="ctr">
              <a:defRPr/>
            </a:pPr>
            <a:r>
              <a:rPr lang="it-IT" b="1" dirty="0">
                <a:solidFill>
                  <a:srgbClr val="FFC000"/>
                </a:solidFill>
              </a:rPr>
              <a:t>Teorie della mente</a:t>
            </a:r>
            <a:br>
              <a:rPr lang="it-IT" b="1" dirty="0">
                <a:solidFill>
                  <a:srgbClr val="FFC000"/>
                </a:solidFill>
              </a:rPr>
            </a:br>
            <a:r>
              <a:rPr lang="it-IT" sz="2200" b="1" dirty="0">
                <a:solidFill>
                  <a:srgbClr val="FFC000"/>
                </a:solidFill>
              </a:rPr>
              <a:t>&amp; </a:t>
            </a:r>
            <a:br>
              <a:rPr lang="it-IT" b="1" dirty="0">
                <a:solidFill>
                  <a:srgbClr val="FFC000"/>
                </a:solidFill>
              </a:rPr>
            </a:br>
            <a:r>
              <a:rPr lang="it-IT" b="1" dirty="0">
                <a:solidFill>
                  <a:srgbClr val="FFC000"/>
                </a:solidFill>
              </a:rPr>
              <a:t>Teorie della cultura</a:t>
            </a:r>
            <a:r>
              <a:rPr lang="it-IT" sz="1600" i="1" dirty="0">
                <a:solidFill>
                  <a:srgbClr val="FFC000"/>
                </a:solidFill>
              </a:rPr>
              <a:t>(</a:t>
            </a:r>
            <a:r>
              <a:rPr lang="it-IT" sz="1600" i="1" dirty="0" err="1">
                <a:solidFill>
                  <a:srgbClr val="FFC000"/>
                </a:solidFill>
              </a:rPr>
              <a:t>Bruner</a:t>
            </a:r>
            <a:r>
              <a:rPr lang="it-IT" sz="1600" i="1" dirty="0"/>
              <a:t>)</a:t>
            </a:r>
          </a:p>
        </p:txBody>
      </p:sp>
      <p:sp>
        <p:nvSpPr>
          <p:cNvPr id="46086" name="AutoShape 2" descr="data:image/jpeg;base64,/9j/4AAQSkZJRgABAQAAAQABAAD/2wCEAAkGBxMTEhUUEhQWFRUXFRUUGBgYGBgYHhQUFxQXGBUYFxgYHSggGBolHBQUITEhJSkrLi4uFx8zODMsNygtLisBCgoKDg0OGxAQGywkICQsLCwsLCwsLCwsLCwsLCwsLCwsLCwsLCwsLCwsLCwsLCwsLCwsLCwsLCwsLCwsLCwsLP/AABEIALcBEwMBIgACEQEDEQH/xAAcAAABBQEBAQAAAAAAAAAAAAAFAAIDBAYHAQj/xABAEAABAwIEAwYDBQgBAwUBAAABAAIRAyEEBRIxQVFhBiJxgZHwE6GxMkJSwdEHFCNicoLh8ZIzU7IVQ2Oiwhb/xAAaAQADAQEBAQAAAAAAAAAAAAABAgMEAAUG/8QAJxEAAgICAgIDAAEFAQAAAAAAAAECEQMhEjEEQRMiUWEyUnGhsQX/2gAMAwEAAhEDEQA/AAgcBYIrkTWSdW5QCjvurFLFaSs5wezQtMwEGq4dhCmGM1DZD61W6W7Zx4+nAUAbKJU8BWeIbTcT4FWv/wCcrtEupVAN5LTEeKLOAQUjZRL/ANNcxw1NIna26nx2FAFhCarABw53BaLKcPUfDQILuP5odhctqvn4bC+L2Wv7MB4f36ZaQJh3ADmNxsY5qkUgMp5p2Ve2mXA6uaxZq1GktjjxX0AKWtsaeHvdc17YZE6m8vbTN5O3IEk+FifJNJHI55UDhcplOopse4zERx9VRDCElBLzK0GZhKve+6rNfIUochYSVjAQp2CBdVmkBJziV3YCzUeIUNJhlQGoQrNMOiYXAH4rDDTKFlkom55dYo1lmVMIsZKZRsF0ZrDCEdGkt8l5nOTmmNQ2VTBYkCEap7O7CFVgY0HoiOVZ6QNMoLjHS2yqUmlc3T0cbirmgcIkifktf2faynT1Df6rlOFeZE7WldLy+q0U2gEfosHnZWkuykEFaWclxIHCyhrh1SRB6qs6hoIcDN7ojRzAadlHJ5XKKxzComGzfK3a4HP0Cu5J2fcWuLxI4H9AruY0XE6uMpYPOHMHw3ROwO1kPFaTpgkA82wTad4m9lQwWK/itLW7fmtlWy1ldmkG5FzyQDM8iq4YSO+NtlsniknyQqZYfjJMgJLPTXSU/kl+hoyVGrAXhrKr8TgiFPCjTPFaqOLeVU3VXtpt3cY98113s52Cw7GtfWa57zfvGIPQNiPqoOwHZRuEpfHrgfGcJAM/wwdh/UbcFL2q7TPYPg4e9epaf+008R/MeHkk0tseMWy7nHaPCYE/Co0g+qTPwqQaIJ4vjafMqIZ3jXgONGjSYQCfiOcTtf7KxoqNwZ00gKuLdJfUd3hSPHfd3U+iC43AVsQ+auIqk8e8TA8Nh6BK8pX4tHQama4Wp3Kpw+p3/beARw2PnKB9o8jIc3QLGzYkyJt0J3QGlldKmIZQqV3ji5+kA8w6CR5Lddl+0DHaKTmllQQILpMbbngipJ9MWUH+Dez2RvDRJLSDImfUNnfr4rWUsqptJcR3jBcfxEAXMbmwvupKVJlEExBcZJ4k73KzT86qVqh0R8Mcxbw37xTymo99iRg2aplcTpbwA47cpSqloB1EERJBj8/BZrEPqEEscBeYbb5lZ7Ms6rMBboNyZMkz4nf/AEg8oyxsKdpMlweIfDqTW1DADxaRwu0w4LmfaXsw6iXBsgt3G7T1Y4mS2DueV4Wzy6rrhhOkcBP3pnuXtx4xtZaDC4MV6dSi8nU2Whw4t4cfAoRkwSgcBIgJ9Ezut9n/AGdLXuBZILoD7d47Xda4BADeZvwWJq4VwtEKhOh72giyaA7aCpcpaPitDridua1mb4doaC1vgmUbFbMxhsAXXPBE8I1sOaRJVOrjSDEQtf2f/Z5WrtbVrP8AhNdBAiXFp6cEr0FbMZiaI1GFreyFVgs8iesLWN/Z9g6QJeajgBu5wAmeEDdZXGZVgfi6aNapTc0/e0vb4kg2HmUY5KYXBsd23xzNENi4XP6Oy2mbdj8To+KHMqU+9JaSdMD7wIkf5WUfhS0weaMpcgVRLh8QBvsjeGpscOHkhtLAkiwlOwdCqXhjAdROkDmSYACKdIHYXp4SSGjiugZJ2acKYNQ6RE96ym7LdmG4VoqYgh9aAf5KR89z19Oat4jtFQ1EOc0tAMudcu6MZytMnpvwlPi19howZZfltLSJe51rEH0j2VHQwFK5a8HhvJHiOCyeZ/tBw9Ok4HVVeSRDWhg0bRqvFrT6QstU7Z/GfNKkKJYDpBIc2OEW7pm9t+aj8MH6K8TqeLyhxEgg9Fk85wWkz4qHK+27mtaHmQbcT3pt5EfRHcZimVqZe28bhQy+OofaIGgV2dxgpuLnE7AI6zMadcEEjeN1gsdTJvJHgquExgYC0m6tiztRpkq2arEYBocYNkkHGJm+s+qSNDHMWNuul/ssyD49T4zxNOi4WNw6rEtHlIcfJYl2A5Ls+T1KeX5Wwnu/w9ZNpL3jU433MmB4BWk6DFWzztx2mbh2kyCbtY38TtiY5A28jyWOyvHmlRdiqkmtUB0E7jUT3gOZ4eHrn6FCpj8Sa9c9xv3AZgfdbOzW2iTexPMjTZfQdiKurTLKewFgTwjp05ALPORphEp5TgKtQzpILjJLht5c1rMFkrWgSL7+aC43N3glj8I8ASA6WAQOI0mQjOQYp7m7ucNxq3HSeKlSvZVt0EqdADgsp20p6AK9LuvpmbcW/eBWhr5yxp0nUfBpd9EB7Y1mHDVHAyC0iIIieYKa7WhUv0Wd9tPi4JgOoF7msOk3O2q5twjjv0RHJnkMaT6cv1K5fkdL4jqYIvI8yJj6k+a31TN20YY86Tw1U3x/yARfZySo1geCq2IEqpgce14BEeRkEcwVLVrtvceqVzGUQRjsA25b3HQfs2BtvHNWuzmcVCQ2rYwO8bza2o7zY/VVswr6GlztgD9EPyTFg/DJMuLAfCwJ+oCEZ7BOOjoeKwrHNcSLxIkSGmDDh13XH+1OH+CCQCZeBqJJBMSS2dr2Ivvvz67l7w+mL2EjeIHjuIssV2wwTC7TUdUt3g8EERFw5rzAkXmQPDc7Iy9mOSOaZfiYrNcRaVu8zzOiKVoNlhMUxrah0/ZNxtt/aSPQqLEYom3BWTpE2jqv7L+ztOuXYyqzUGuLKTTtI+08jjEwPA9FvO0Ge08M3vGXfhETB49AhvYdnwMswwA7zqPxYv8Aaf3zM/1IBXy2vVJNRwJJJJiCpznXRWELAmfZvVrgP1O0AmJi219r7m6DYPHS4cbi8j3MAFXc27KVA8OYXGOZmBPJDndn6oJOiLiDzEC4jrKRZEUcGavKMwfTg0n921iAQ4C8Onzuhfa/Lm1HNxFFoDXzqaI7tQGXQALWIKbgKNWme8BpmfPoVoKOBa/VT4WePMf5Txkm6JzjSAHZ2jLI9lbPsdkjGOfiXTqEtbOzbXMRvdR5Lk7WHT1lEO1bjSww07GpfoC3dVnqJHGrkA+0GHq4mnUcZbTklgBIJgm5Gx2+Vlzms11M1C4nU4RJ3AJkj5CfALp+DqltFjG7kT5m90KzHLG1LPaCsb1s9CMbObUsGarrA8Pl4oi3KagIMRHhtx4LbYbBNYIa0BKsxI8jRRYYmAD3NqAEd0E2v3oHE+nqtb2YzA03sD9nNAcNw7e/pdCO0LNLmnaVSy3FEvAB+yLe/NWjLlEzTjxdG7x+WudLgIb74LMZtl+i4XS8TTc6g0NiTTbJ/tErF5rhoaZ3/NZacdf7M7Mq3EQknvwbpSXWjgdh6hMDmY9VuP2pYl9R1DBUeJaweQvPK4/+qx/ZumKmKoN4GtTnw1An6LY5o4fvOIrO+43Q3oahOuPJp9VfLKmkVwxu2VKdFtOk2jT+wNzsazhu48m7QOUeWw7O0RTpAcTc+K5nluYVHY4U3HuFrnAQLOhp33/EugPrua3u3UW+DtmlK1SCWOp0Se//AL9FZw9BrGnSIss3luLbUBJZUfwJDZi8RAuL8E84stkU6sz917jI8A644eiKyVtoLhekU8wySo866dR7TJIiCJ6gj3CAdsaleng4rwXmoxgI+82SSY4GGrZ4DGOa6HRe9ufFY39ouLFR9OlN9Ws9LFrfq70SxcWwyTQG7GtmuOTQI8Tc/kunYzDsewBxHgYPyK552VpRWe0biHeVx+S1xraauh7XGWkgi+24jeegRcvtSGjH6l/C4AUqbi0c48UExGFxBMsLJ3h4sdrT68eSMNxRI0teHDlsR4jh4Kxg8VALTuPolbjYadGY7QFww51jQSCC0GRteOii7IMGhnM0w3wcGsmem/oq/wC0DHgNDJkun04lP7I0TpfU1QAAW9CXi/8AxEeaFasWX4dKyGHMgjvfeHX3CDducDUFEPY8xT1AggGWusCfxQTGxkO4G6tUMU5rx4lsjjE+h6IrnFDWx5t/04vsSSCAelr9CtOKVqjJkXs4Jmr3F8HTaY0iAOY26Ie+g51mgucbAAEkk7AAXJRnNqJFRwLNLgTqEEHlJHKeIUnZfFiljKLyYGotn8JexzAel3C6u3Ssklbo7VRrGadMWFOjTBG0nSN/RQVy4Ep+Ss71Qkku0Nmd5H+0HzfNawdFOi5w5y1vy3KzOanGzZ8fCTj+BJr15VA5Kjl+KLwdQgj5hVcXnWh0aXETuBP5qW2PVE2JwjTJ9eqpZJXJe8jo0dAIARjCubUAc27T72Kq5Jgfh1nOIBa9wa1tybmZ+itiai02TyRck0jSYfCTDuKg7a05wVS0lsH5wrNbFhtuPJSfE+KwtsQYF/Efots1cWjDB00AMxqMw4DS64a2TyMDdChmLHGzgfNO7RZY2tWqOqAvuQASWgCeAH5odluUBjy4CwabXje35rFJt6R6eNUtlurmDB9ox5J9KqxwkX9FQxeA+JMjj72Sw2VNadQphjvxNJBJ68/OVHZVr8KHaPB6qZd+GT5LM5Lg3uq9xsgAk+PADqbre4qlqaQeIhQ5NgAwMZbvXJ4i+/onhNpURljUnbDwzA026SR/hBqzDVvPXoiGb0G65bEkX4rzDvZTA1WCRp296PPYBqYJwJ29ElqHNY64vPFJV+MFnGMix3wq9J8/ZqMdysHAm/hK6B2sdB7pBD3fEkfhcWhnyLiubZXhBUr0qbtn1abD4PeGn5Fd/wC1eQNcwOpt+wwUtA40xER1EBVywvf4WxSp0cWDX08Sakf9Op66pGnzE+i6flbvitD2mWke/NY/MMPqnWIeLTzjYkc1c7KYirSJEd03I5HmFlm0zTFNBjH5W1lQ1KbnUnu3c0kXHOFQzLHYp4DP4FQkwXuadTRG4DYuIWkOIY/fdDMS5oNhKEstFUk1tFKo9mHoaqjydDdz78gOK5hi8xfVrOrHiWwPwtGw9J+a0Pap731IdOht9I5/iPPx4ILiKYLGODY1arjYtBgefP8AymwxSV/pPI3dFvEYt9GtTrU+Fj1BOx+q6NgXMxdMO2cN+bSueOvSAiXETvys0/L5K72MxlU1XAuI0t3FoM2H13XS6saF2bnE5ZUNi+0QTaYkmxIkbm88V5jX0qDCS+ABuTPzKH5tmxY3vPceQED1ssdntCtVAe8tbJ7jHP58SFNLm/4HlJoizrGfHBqwYL9DOjQJ8id/MIpkXdAouqAAkOZNh/Sfn/lWcoyljKY0VnPfxDWEAuIi07qtVy2rVIIa0MHPlcAmOJknwVu1SBHFKTujpOV1RAbUAa6x66gInqCB0R3H0ddINibg+QBMRzBH0XOcswrxTDWk2nTvZzTaJuNlvKVd+gMka9HIWdG41C1pCXHOpUyGbHRg+3OBeyk51yHuadDoBZM7iSTxMDlPCFnuyXY6tjqhaCKdNsGo83gGYDRxcYPL9d9nuU16xFNoLi53IAeJjaL35LZdm8mbhKIpi7idT3c3RFugAhbUqMd2NpZb8JwIOqGaXOO5MASYEEkifMoDjmguM81r6lEFpHPxWTx1MkHS6HX4TB6grLlfFUbcMreyBmHbpdG6goYeLixUb69caQabTwcRMeLYB9DClp/EcSS0MaI07lx5k8B4XSPZfovYRkT79UTyzCaSXuuZJE8JtMcLW9eapZNXb8QiRIGw4E/4RDFPOoNvB48+g6p2mlohOe2iPPcsqVi19EsBAM6iRq5XAO1/VQYZtai0fEZHXU2PWfqiuHDgL8PmufftMqVnPZTbJa9stMw1sGHCBudj5rXBtLkzHw5SpE2Z5g7U4kyZN+fWyr4LMYZ3p1EmT0m0eUKjlVAfCZTcdRY3TO1xt5bDyU+CpHU5tVxbThpYWs1Qb6w+L8oI6ysm+To9O0oq0SVMRIsCOv6J2HxjiNLt9wfxBPrig1lqlWo4j7LWab+LxZVcPQIMv3ufDkJ4/wCFKaktseM0/RPUfYo5k2Ac9mqIbFiR9p0RI5iCb9UCw1MFzWn7zgD4Ero7XXECxtHLkq+NDltmbyZ8VS9gHDZK7iqmbYDSL8fqtwGBD81y8VAr5MVL6mAwtDFaGhsCyS1Lclp/gnrC8U1GdBPnRry2HDdpDh4gyF9NjFCpTY9pkOY14PRzQR9V8+dkcj/fcVTokwy76hG4ptu6Ops0dXBd8+GGMa1rQ1gAa1o2DWiAPRaAx7MV2zwgIc6DqO52tt6pmVaXUadQC7mtn+qIcPUFaPN8EHtWPbW/dmuY+NOoubNtzJHrJ81iyRps3R+yVBhzdScMOFSy/HMe3U0j1V+lXBWT4x7AGaZWKhMjoDyWUxGTPpkUyC4TLfM7fMrpTqcp+GwYe4CJPu6pBOJzkvZyZlGqHuDmlsdJGm1pHDj6oxg6gY4uYN5ls3sYJ63/AFFpjd18spF2rSIb99zok8YA4b7zKixOQ0XgFvcdbvMMTBBALTYiy0JX2Vw5Yx7WjF5iHVrgEAbmRyn1gG25VHBUS6sGlpIA+1a8bSeA2F+clavEYCtScCRrYLEMEOa0EHU3VPfkuM36ckw02m8i43gw5wA1TPedMmRYA+SKh+GlYscnyiz3K8OJ0cDLo+1DQ4RdtjJc5s334Sj/AO7CIgWaW8zAYQYuCAS7aOfKEIoVDqEEw1pgaibgANENALbkxFu8ETw9Ylt5dEbiZ3idnNJIcfDmrQaSorKLjoq4Ks7YAAM47Am4PASbt3havLsSXFoOwtsBMEg3kzeSg9ODfeIuDNgR5j7BNweFkVyfDSwkbjTcRyvt76ldixKLs87zIL42zT0wBEcfopFC14gG+y9+Iq82m0zy0j1zSUEx+WmodTHy5p2AAB6OJPVGp4KKtiQ2w+1HkPH9FKcIy7KRk4vRlsfifgD+NTeOrWuePVgKAY2ni8XLcPFCmbfEfIc7q0ASPkVsKbXCrqc8uF9+HhHBEBWZx+h/RdixxfZSeWS6M12c7LGgBqrF5Agw2ATG8kkrWUmR1TRiGcwnNqtOxBWqOOMf6UZ5TlLsY4oH2pwPxKMgXYdY8PvD0v5Iy6sJIkc01zgeITyjyjQsJuElJHJaVbS48tRB9TB980bDJaIO4lU8/wAr/d67x/7dQ6mHlYam+I+kIfRxhZY3bwXmyXF0z1otSSkjQMbAvCqYh4G5/wBKr/6mSIA35odi6NSs4U2nuz33DgODR1Ki6Y7TLeEqOrVAWGGtO/Mjkui5Rio0tebWvyKzGAwTKLQANkYyoGo8chc+CpinUkkQzpNbNmHJOCrB6mY9ei0ecSAJJJIHHzn+zLNBQxnesKlN1Kepc1w9dEeYXdMGfi0weBJI8BYfOV8yMqcRwv6L6WwlB1PBtaT3xRYyf5y0An/kSVlyt+h4/hQGLDmggy11wehUFTBU3g6mtcOoB+qlxNANaGgRAAHgNlRZiYkJZa7NEf4BuZtoURLqTAzo0CPQKlRzCgB/DFzuSTYdEUxeILgQ+l8RhsRp1AjqBP0QA0cJqOkmkfwzb/i648oWdys1RS9hzD1y6IIuQBxJmwC1eCwLabCJuR3nfXwAWc7KYdpdqDg4N2tHe5/NaHNH90U/xm/9DY1esgeZUnJt8UZ8v9VAaqCTrohrWxZz+XCOU2QyjjHtk1q9Ekn7LGkW6lzvyWjcwaY+SpVcFTP3G+gV3oeEl7ImVmP/AFCixGVsf0daHCxEEEQfEBRVMsAk0+4em3mNk3BY1wcW1BBGxmzucIfI12OtbiwZjsG+nIuQ603JkulxMCwgCQZFp3VmiNiAIAseX9zbgktIaHCwPmjVcCo29wQqmDw0OhzjIu133ptJ1cdiLzuqKaZsh5Fx+3ZG1vE3F+u0CA9t4gMby7xR7Ja5gNJkajJkGfMdZ3uq/wC4sFwLgAT4bbJmEhtQWiSPrEn1Txy0zJ5ORTg0jYPFoVF9aDAuYnwRBzZ8FXfA2HotMocjzoukUMTj9DJ4zA8T/gFCxjPNEcwosqCDvv5+ysxjMPVpGQNbRy/MLNkhOJpx8H/kPU6sqQPQDD5s08wiFPGA8VH5kO8dBFIBVBjWr0YzkCfAJllEcSxUbO4lRupjkvBXcdmO9FFVxLx9wp/ln6sXjH+ClmeWMqt0vbqbMwefPogtfsxQ/AB4WR1+NO5AjoQY8VG+uDsQo5MkvdloV6AY7O0gIAI8CR9CrFPDtY0Cm4CDtA/K6t1sRw48lG3L/iljvhuBcdJc29gYcHHhF91FNydIs5UtkTw4uDQDJjrM/Ra/KMEKTIsSbnxXmAy2nS+wL8SZJPmYV8H37K9DBg4Pk+zBmzc9Lo8FvD3yClB93TT79ymiy1GcsCovVVNQe/8ASSNo4+Zstwoc9jd5c0epAX0vmZgNHNwHoCfyXLuy2SURjKQDL6wR/b3j9F07N9mn8LwT4EFv/wCl53zLJG1+orFbKWIg+KF5lgdQ7v2h81bxTOSqanc005+mXivYD0fDEGo5juE3afzUdSriI0kUKmrYl/5FqLYnAF09dxYj0Ktdn8gax3xSBsQ0ARN7uj5DzWWdxVpF/kilbLGQYIsbMi42A038jHoq3aKuWVqJ4FtQect/wtHohDc4wXxGbXadQ8OPvosvJxaZCMrlbBH76pqdcFCsThS1QUK5aYKr8jsuomiCrYjDNeII/wAHoUzDYqVYDlRTsFUUaJdSOl9wdnc+h5FXKtIOCsmmHCHCQVT0mkYddnB3Lo79U6VbQ12Pp1nM+1dvPl4/qrlMN1sc4S2RPgohBCrnuW+6bR+Gdo6JrrYGr0aytjQNwVWONpnjCrYYl7AZm0ellHUwy9JStWjE4paJa9Zp2cFXDwvP3MqRmGQdsVkTsOx27WnxAPv35upZeyPsN9PYVgUlLTcBul+NewcmQswrRsB5D9FJ8P3/AKUuueHr7K908/fquUV6BZBo8ffzSLevrB+qsfDHj5/5XmkcvfzR4nFV9EHcA+I/VV35bTP3B5W/8URDff8ApIt9/wC0rgn2FNoBYfJaXxdiQBJ1GYkwADY8D6I1QoNaNLQABw9yn4alEni4z5bDjyA+al9+7pljjHpHOUn2zwN9+wnAe/ZSA9+wne/dk4p5793Ub3e/ZXtV54KTA057x8kG/RxKzCNi4k8UlYSRo4w/YXCd99R27W6RP8x/RvzWreAZBEg2I5oL2frgNeOPdPlcfp6ou2ovHxzXxopRSxGXn7hnoTB9eKEuwVfUP4ToneWn81pgvRHJUux1kaBlHLyT37DlNz+gRHSnyAo3PSZZfottjHhQPfG6fUMqB9HmbeKwZJP0OkC8ww2r7EeB97IQ7JHxdzQeQkj1MR6LUNp8hb6qKoApPJMsptaMa2o5hh3BX6GNCr9pWwabhx1tAmAbAi0STvHVUadQExsdxwkTAMeS1QtxUjUoNxUvRpsLigiIgjmFk6NUtRfB43qtGPJRKUPwnrYUsuy7eXEeHMdFWqYiRzRNtUEIRmzTTa57W6rSRy6+HNPJXuJ0X6YVwVUhjQN4n1M/mrLcYePv3+SyGT5uXw1xioNv5x068wjT8Y0CSQ2N9VgPE7BejGa4pox5E1Jphc4pR1McAJJgIZiMfSps+JVqaWzFgT6kCyDuYazfi3MVXgDk0hsDp/lKs3J0hHH9CuLz0zDLfzO4eA3JRzLwCxskmwMnifVZvBYcAAhoJsY6rQZfX1CwE8RMH5qiaYjQUaB7/wBr2ffsprCevzT/AH7snAN98UtPv3CReOFz76JaSd/S6Bx4TK9A9/6XvgvSPfsLjjwe/cJe/d0o9x/he+/ey44UJH37hez79lNJ9+yiceBsmOavNaAICp0d5PD6puJzFreKFhL0pLOvz5s7pLrOMjSzB9J4IMxw5jiFpcHmQcNTduR3HQrKUXNFzdeUM2+FUkN1NIII6Hl12Pkvmoz9IZOjdMx4UoxqD4E/EptqDZ3ygwR8lYFIqjnNFKQROJTDVVG6kYCoTnJjJFn4h4FeFw4mTyUYYVIymktsIpJ8OSjqiysxCgeJRo5Ga7TtGmmNvtnci4gja5MwR1CBGjtJETIJ7t9QbrA+06zTI6oz2mI/eaQm+gkDwcL++ScMAwiQSCTq1A3m/E34lbsM0oJM9PBnjGCTA4qkRqHK+24B2mYvY8VOypBkbK47KxfSdI2iNwdMgnct7u02JUDsqe2dJaR+G/PYE/mjJLtAn8b3FlzC4xE2vlZdjvIjcIhgcadiujJoi42D+0GXvoB1fDi7WuOkDbum4HEX24fTmXarMKtWs5j6j3tpnS2TAMAS6Ba5kzyK7ox8hcy/ankzWOp16bNOsuZUI2c6xYSPxQHCeMLd40o2Zc9tWZHA5nVAbS+I74RcyWkyANQmJ2tOy7rkVEfx6R/HqH9L2iD6j5ea+ew1dZ7A9qhVLG1D/FDRSf8A/Iwf9N/Uj7J8RwNtnFdmW2bJmGgAbEBSNEnk7geDuh5FEiwP23UT8KhxBY/DV3bEkHirjWzvJ8Shge5tnCRwJ4eaIUKkhFHMsAe/YXvvgmh3v2V7q93RAelee+CbKe0e7rjhe+CQ9+4SPv3K8PvZccek+7qOq8AEkwBc+AXpPu36IL2lquFMNb99wB/pgk/QJZSpDRVuipis5cdrD8kJq4su5lObgXG7rqRtIBTcmUUEUTrSV4sSSWylIB0AwP7rpJ4K+6R90IbhsI2n35kpzMU5zoPHZeBxkQs2fZ+trpuGmAx3/lJ+o+avuZOym7M0x+7NbAAuPEg3PqpywM6lbp4KhF36DFlT92jdNFMi4U+gu4p2nTxWaUffopY1lTmIUk8lA6oeASawlS5eg0SFiaRCcGHmU2s7S0u3gT48h5lccY39oOA+JQNQWNJzXAzHRwB/u+Sw9LOazW2qv/uEx5yur4vDitRdTqAOFg/+qxMHmD6QuV43ABlR9N/2mkt1Cxtt625r1f8AznCUXCS6J5W1tBJ+eVmPDdeqWNfcHiSIsDyTxn9ffUB/a/p/J4oO1hsC+XNs0mRqBvBI4eR+ZiRxeJhrrx9+RbqDBXpLBj/tRP5Jfp47HFlY1fxkF8B51cJl1hH+FqMKdV1iszJ+G4d6Rvcn6OPJbLLDLGnmFi83Go00jZ4s200w3QrQEO7Z4ul+41xUgywhs/8AcP8A046h2k+SWkysR+0bHEvp0Zs0Go7xMhv0d6rP4ycppFczSjZjWturmGqOp1G1Gd1zSHDx/RVdR4WUlMX8F7B5x9EZDjWYygyvTMOI70bhw+0D4FXy6o3cArkn7Ms6dRxBpT3KvD+cbR1ifRdmpVA4e/fvdCgFQ4g8WpgJGzY+avuoA+/fvimCgUrTOImVDx/JTUzxj5L0UwLkyvNU+C7o4eL+/wBVIB79heNHv/SR9+5RRx774/omPfHspx97Jjggzhr6tukEnoAshha761TU89AOAHGB6LSZg4tpVBzaQPMQsxgJYW9YPqoTf3Vl4ag2aN2FGlBKtO5R4VZag2YWBKGbLHpCQdAt+IgpIRWe4uNuK8ULf6PZQ/fNIGq4V7C4hpBcwbJJLzGtWSOi9nhOFo/3T5udKsVaBneUklqlFNb/AI/4OhxaQLKI0jxXiSz5Y7oZD2UlM0JJKcYpBPdKheQ46fwwT05JJJpJHIje0RAEALEdtcqgsrtsXHQ8czBId490/JJJU8OTWaJ019TOvwTTExcWmfy2UP7i9ptfwd+oXiS+liY2eYhvdIdJmR3oNybX80VyKsfhtB5AeY3SSWLzorijZ4j20FqlYBpK5L2jx/xa738JgeDbD1380klDwktsp5L6RSpDipWJJL0TIWfjOovEyHtLXCIsbEH6LunZDNxisOyqLEi/Qg6XfMFepJE7QZKmaEEpOceJXqS4Ua1sqwxkJJLkjmPdbf39VGX9fqkkiceT79hNJhJJKwgrH1NXh9ULqkBw5rxJeb5EnRaekkiTEYwgBNY3W3vXSSWQmiI4VnJJJJME/9k="/>
          <p:cNvSpPr>
            <a:spLocks noChangeAspect="1" noChangeArrowheads="1"/>
          </p:cNvSpPr>
          <p:nvPr/>
        </p:nvSpPr>
        <p:spPr bwMode="auto">
          <a:xfrm>
            <a:off x="1679575" y="-1524000"/>
            <a:ext cx="4762500" cy="3181350"/>
          </a:xfrm>
          <a:prstGeom prst="rect">
            <a:avLst/>
          </a:prstGeom>
          <a:noFill/>
          <a:ln w="9525">
            <a:noFill/>
            <a:miter lim="800000"/>
            <a:headEnd/>
            <a:tailEnd/>
          </a:ln>
        </p:spPr>
        <p:txBody>
          <a:bodyPr/>
          <a:lstStyle/>
          <a:p>
            <a:pPr algn="ctr"/>
            <a:endParaRPr lang="it-IT"/>
          </a:p>
        </p:txBody>
      </p:sp>
      <p:sp>
        <p:nvSpPr>
          <p:cNvPr id="46087" name="AutoShape 4" descr="data:image/jpeg;base64,/9j/4AAQSkZJRgABAQAAAQABAAD/2wCEAAkGBxMTEhUUEhQWFRUXFRUUGBgYGBgYHhQUFxQXGBUYFxgYHSggGBolHBQUITEhJSkrLi4uFx8zODMsNygtLisBCgoKDg0OGxAQGywkICQsLCwsLCwsLCwsLCwsLCwsLCwsLCwsLCwsLCwsLCwsLCwsLCwsLCwsLCwsLCwsLCwsLP/AABEIALcBEwMBIgACEQEDEQH/xAAcAAABBQEBAQAAAAAAAAAAAAAFAAIDBAYHAQj/xABAEAABAwIEAwYDBQgBAwUBAAABAAIRAyEEBRIxQVFhBiJxgZHwE6GxMkJSwdEHFCNicoLh8ZIzU7IVQ2Oiwhb/xAAaAQADAQEBAQAAAAAAAAAAAAABAgMEAAUG/8QAJxEAAgICAgIDAAEFAQAAAAAAAAECEQMhEjEEQRMiUWEyUnGhsQX/2gAMAwEAAhEDEQA/AAgcBYIrkTWSdW5QCjvurFLFaSs5wezQtMwEGq4dhCmGM1DZD61W6W7Zx4+nAUAbKJU8BWeIbTcT4FWv/wCcrtEupVAN5LTEeKLOAQUjZRL/ANNcxw1NIna26nx2FAFhCarABw53BaLKcPUfDQILuP5odhctqvn4bC+L2Wv7MB4f36ZaQJh3ADmNxsY5qkUgMp5p2Ve2mXA6uaxZq1GktjjxX0AKWtsaeHvdc17YZE6m8vbTN5O3IEk+FifJNJHI55UDhcplOopse4zERx9VRDCElBLzK0GZhKve+6rNfIUochYSVjAQp2CBdVmkBJziV3YCzUeIUNJhlQGoQrNMOiYXAH4rDDTKFlkom55dYo1lmVMIsZKZRsF0ZrDCEdGkt8l5nOTmmNQ2VTBYkCEap7O7CFVgY0HoiOVZ6QNMoLjHS2yqUmlc3T0cbirmgcIkifktf2faynT1Df6rlOFeZE7WldLy+q0U2gEfosHnZWkuykEFaWclxIHCyhrh1SRB6qs6hoIcDN7ojRzAadlHJ5XKKxzComGzfK3a4HP0Cu5J2fcWuLxI4H9AruY0XE6uMpYPOHMHw3ROwO1kPFaTpgkA82wTad4m9lQwWK/itLW7fmtlWy1ldmkG5FzyQDM8iq4YSO+NtlsniknyQqZYfjJMgJLPTXSU/kl+hoyVGrAXhrKr8TgiFPCjTPFaqOLeVU3VXtpt3cY98113s52Cw7GtfWa57zfvGIPQNiPqoOwHZRuEpfHrgfGcJAM/wwdh/UbcFL2q7TPYPg4e9epaf+008R/MeHkk0tseMWy7nHaPCYE/Co0g+qTPwqQaIJ4vjafMqIZ3jXgONGjSYQCfiOcTtf7KxoqNwZ00gKuLdJfUd3hSPHfd3U+iC43AVsQ+auIqk8e8TA8Nh6BK8pX4tHQama4Wp3Kpw+p3/beARw2PnKB9o8jIc3QLGzYkyJt0J3QGlldKmIZQqV3ji5+kA8w6CR5Lddl+0DHaKTmllQQILpMbbngipJ9MWUH+Dez2RvDRJLSDImfUNnfr4rWUsqptJcR3jBcfxEAXMbmwvupKVJlEExBcZJ4k73KzT86qVqh0R8Mcxbw37xTymo99iRg2aplcTpbwA47cpSqloB1EERJBj8/BZrEPqEEscBeYbb5lZ7Ms6rMBboNyZMkz4nf/AEg8oyxsKdpMlweIfDqTW1DADxaRwu0w4LmfaXsw6iXBsgt3G7T1Y4mS2DueV4Wzy6rrhhOkcBP3pnuXtx4xtZaDC4MV6dSi8nU2Whw4t4cfAoRkwSgcBIgJ9Ezut9n/AGdLXuBZILoD7d47Xda4BADeZvwWJq4VwtEKhOh72giyaA7aCpcpaPitDridua1mb4doaC1vgmUbFbMxhsAXXPBE8I1sOaRJVOrjSDEQtf2f/Z5WrtbVrP8AhNdBAiXFp6cEr0FbMZiaI1GFreyFVgs8iesLWN/Z9g6QJeajgBu5wAmeEDdZXGZVgfi6aNapTc0/e0vb4kg2HmUY5KYXBsd23xzNENi4XP6Oy2mbdj8To+KHMqU+9JaSdMD7wIkf5WUfhS0weaMpcgVRLh8QBvsjeGpscOHkhtLAkiwlOwdCqXhjAdROkDmSYACKdIHYXp4SSGjiugZJ2acKYNQ6RE96ym7LdmG4VoqYgh9aAf5KR89z19Oat4jtFQ1EOc0tAMudcu6MZytMnpvwlPi19howZZfltLSJe51rEH0j2VHQwFK5a8HhvJHiOCyeZ/tBw9Ok4HVVeSRDWhg0bRqvFrT6QstU7Z/GfNKkKJYDpBIc2OEW7pm9t+aj8MH6K8TqeLyhxEgg9Fk85wWkz4qHK+27mtaHmQbcT3pt5EfRHcZimVqZe28bhQy+OofaIGgV2dxgpuLnE7AI6zMadcEEjeN1gsdTJvJHgquExgYC0m6tiztRpkq2arEYBocYNkkHGJm+s+qSNDHMWNuul/ssyD49T4zxNOi4WNw6rEtHlIcfJYl2A5Ls+T1KeX5Wwnu/w9ZNpL3jU433MmB4BWk6DFWzztx2mbh2kyCbtY38TtiY5A28jyWOyvHmlRdiqkmtUB0E7jUT3gOZ4eHrn6FCpj8Sa9c9xv3AZgfdbOzW2iTexPMjTZfQdiKurTLKewFgTwjp05ALPORphEp5TgKtQzpILjJLht5c1rMFkrWgSL7+aC43N3glj8I8ASA6WAQOI0mQjOQYp7m7ucNxq3HSeKlSvZVt0EqdADgsp20p6AK9LuvpmbcW/eBWhr5yxp0nUfBpd9EB7Y1mHDVHAyC0iIIieYKa7WhUv0Wd9tPi4JgOoF7msOk3O2q5twjjv0RHJnkMaT6cv1K5fkdL4jqYIvI8yJj6k+a31TN20YY86Tw1U3x/yARfZySo1geCq2IEqpgce14BEeRkEcwVLVrtvceqVzGUQRjsA25b3HQfs2BtvHNWuzmcVCQ2rYwO8bza2o7zY/VVswr6GlztgD9EPyTFg/DJMuLAfCwJ+oCEZ7BOOjoeKwrHNcSLxIkSGmDDh13XH+1OH+CCQCZeBqJJBMSS2dr2Ivvvz67l7w+mL2EjeIHjuIssV2wwTC7TUdUt3g8EERFw5rzAkXmQPDc7Iy9mOSOaZfiYrNcRaVu8zzOiKVoNlhMUxrah0/ZNxtt/aSPQqLEYom3BWTpE2jqv7L+ztOuXYyqzUGuLKTTtI+08jjEwPA9FvO0Ge08M3vGXfhETB49AhvYdnwMswwA7zqPxYv8Aaf3zM/1IBXy2vVJNRwJJJJiCpznXRWELAmfZvVrgP1O0AmJi219r7m6DYPHS4cbi8j3MAFXc27KVA8OYXGOZmBPJDndn6oJOiLiDzEC4jrKRZEUcGavKMwfTg0n921iAQ4C8Onzuhfa/Lm1HNxFFoDXzqaI7tQGXQALWIKbgKNWme8BpmfPoVoKOBa/VT4WePMf5Txkm6JzjSAHZ2jLI9lbPsdkjGOfiXTqEtbOzbXMRvdR5Lk7WHT1lEO1bjSww07GpfoC3dVnqJHGrkA+0GHq4mnUcZbTklgBIJgm5Gx2+Vlzms11M1C4nU4RJ3AJkj5CfALp+DqltFjG7kT5m90KzHLG1LPaCsb1s9CMbObUsGarrA8Pl4oi3KagIMRHhtx4LbYbBNYIa0BKsxI8jRRYYmAD3NqAEd0E2v3oHE+nqtb2YzA03sD9nNAcNw7e/pdCO0LNLmnaVSy3FEvAB+yLe/NWjLlEzTjxdG7x+WudLgIb74LMZtl+i4XS8TTc6g0NiTTbJ/tErF5rhoaZ3/NZacdf7M7Mq3EQknvwbpSXWjgdh6hMDmY9VuP2pYl9R1DBUeJaweQvPK4/+qx/ZumKmKoN4GtTnw1An6LY5o4fvOIrO+43Q3oahOuPJp9VfLKmkVwxu2VKdFtOk2jT+wNzsazhu48m7QOUeWw7O0RTpAcTc+K5nluYVHY4U3HuFrnAQLOhp33/EugPrua3u3UW+DtmlK1SCWOp0Se//AL9FZw9BrGnSIss3luLbUBJZUfwJDZi8RAuL8E84stkU6sz917jI8A644eiKyVtoLhekU8wySo866dR7TJIiCJ6gj3CAdsaleng4rwXmoxgI+82SSY4GGrZ4DGOa6HRe9ufFY39ouLFR9OlN9Ws9LFrfq70SxcWwyTQG7GtmuOTQI8Tc/kunYzDsewBxHgYPyK552VpRWe0biHeVx+S1xraauh7XGWkgi+24jeegRcvtSGjH6l/C4AUqbi0c48UExGFxBMsLJ3h4sdrT68eSMNxRI0teHDlsR4jh4Kxg8VALTuPolbjYadGY7QFww51jQSCC0GRteOii7IMGhnM0w3wcGsmem/oq/wC0DHgNDJkun04lP7I0TpfU1QAAW9CXi/8AxEeaFasWX4dKyGHMgjvfeHX3CDducDUFEPY8xT1AggGWusCfxQTGxkO4G6tUMU5rx4lsjjE+h6IrnFDWx5t/04vsSSCAelr9CtOKVqjJkXs4Jmr3F8HTaY0iAOY26Ie+g51mgucbAAEkk7AAXJRnNqJFRwLNLgTqEEHlJHKeIUnZfFiljKLyYGotn8JexzAel3C6u3Ssklbo7VRrGadMWFOjTBG0nSN/RQVy4Ep+Ss71Qkku0Nmd5H+0HzfNawdFOi5w5y1vy3KzOanGzZ8fCTj+BJr15VA5Kjl+KLwdQgj5hVcXnWh0aXETuBP5qW2PVE2JwjTJ9eqpZJXJe8jo0dAIARjCubUAc27T72Kq5Jgfh1nOIBa9wa1tybmZ+itiai02TyRck0jSYfCTDuKg7a05wVS0lsH5wrNbFhtuPJSfE+KwtsQYF/Efots1cWjDB00AMxqMw4DS64a2TyMDdChmLHGzgfNO7RZY2tWqOqAvuQASWgCeAH5odluUBjy4CwabXje35rFJt6R6eNUtlurmDB9ox5J9KqxwkX9FQxeA+JMjj72Sw2VNadQphjvxNJBJ68/OVHZVr8KHaPB6qZd+GT5LM5Lg3uq9xsgAk+PADqbre4qlqaQeIhQ5NgAwMZbvXJ4i+/onhNpURljUnbDwzA026SR/hBqzDVvPXoiGb0G65bEkX4rzDvZTA1WCRp296PPYBqYJwJ29ElqHNY64vPFJV+MFnGMix3wq9J8/ZqMdysHAm/hK6B2sdB7pBD3fEkfhcWhnyLiubZXhBUr0qbtn1abD4PeGn5Fd/wC1eQNcwOpt+wwUtA40xER1EBVywvf4WxSp0cWDX08Sakf9Op66pGnzE+i6flbvitD2mWke/NY/MMPqnWIeLTzjYkc1c7KYirSJEd03I5HmFlm0zTFNBjH5W1lQ1KbnUnu3c0kXHOFQzLHYp4DP4FQkwXuadTRG4DYuIWkOIY/fdDMS5oNhKEstFUk1tFKo9mHoaqjydDdz78gOK5hi8xfVrOrHiWwPwtGw9J+a0Pap731IdOht9I5/iPPx4ILiKYLGODY1arjYtBgefP8AymwxSV/pPI3dFvEYt9GtTrU+Fj1BOx+q6NgXMxdMO2cN+bSueOvSAiXETvys0/L5K72MxlU1XAuI0t3FoM2H13XS6saF2bnE5ZUNi+0QTaYkmxIkbm88V5jX0qDCS+ABuTPzKH5tmxY3vPceQED1ssdntCtVAe8tbJ7jHP58SFNLm/4HlJoizrGfHBqwYL9DOjQJ8id/MIpkXdAouqAAkOZNh/Sfn/lWcoyljKY0VnPfxDWEAuIi07qtVy2rVIIa0MHPlcAmOJknwVu1SBHFKTujpOV1RAbUAa6x66gInqCB0R3H0ddINibg+QBMRzBH0XOcswrxTDWk2nTvZzTaJuNlvKVd+gMka9HIWdG41C1pCXHOpUyGbHRg+3OBeyk51yHuadDoBZM7iSTxMDlPCFnuyXY6tjqhaCKdNsGo83gGYDRxcYPL9d9nuU16xFNoLi53IAeJjaL35LZdm8mbhKIpi7idT3c3RFugAhbUqMd2NpZb8JwIOqGaXOO5MASYEEkifMoDjmguM81r6lEFpHPxWTx1MkHS6HX4TB6grLlfFUbcMreyBmHbpdG6goYeLixUb69caQabTwcRMeLYB9DClp/EcSS0MaI07lx5k8B4XSPZfovYRkT79UTyzCaSXuuZJE8JtMcLW9eapZNXb8QiRIGw4E/4RDFPOoNvB48+g6p2mlohOe2iPPcsqVi19EsBAM6iRq5XAO1/VQYZtai0fEZHXU2PWfqiuHDgL8PmufftMqVnPZTbJa9stMw1sGHCBudj5rXBtLkzHw5SpE2Z5g7U4kyZN+fWyr4LMYZ3p1EmT0m0eUKjlVAfCZTcdRY3TO1xt5bDyU+CpHU5tVxbThpYWs1Qb6w+L8oI6ysm+To9O0oq0SVMRIsCOv6J2HxjiNLt9wfxBPrig1lqlWo4j7LWab+LxZVcPQIMv3ufDkJ4/wCFKaktseM0/RPUfYo5k2Ac9mqIbFiR9p0RI5iCb9UCw1MFzWn7zgD4Ero7XXECxtHLkq+NDltmbyZ8VS9gHDZK7iqmbYDSL8fqtwGBD81y8VAr5MVL6mAwtDFaGhsCyS1Lclp/gnrC8U1GdBPnRry2HDdpDh4gyF9NjFCpTY9pkOY14PRzQR9V8+dkcj/fcVTokwy76hG4ptu6Ops0dXBd8+GGMa1rQ1gAa1o2DWiAPRaAx7MV2zwgIc6DqO52tt6pmVaXUadQC7mtn+qIcPUFaPN8EHtWPbW/dmuY+NOoubNtzJHrJ81iyRps3R+yVBhzdScMOFSy/HMe3U0j1V+lXBWT4x7AGaZWKhMjoDyWUxGTPpkUyC4TLfM7fMrpTqcp+GwYe4CJPu6pBOJzkvZyZlGqHuDmlsdJGm1pHDj6oxg6gY4uYN5ls3sYJ63/AFFpjd18spF2rSIb99zok8YA4b7zKixOQ0XgFvcdbvMMTBBALTYiy0JX2Vw5Yx7WjF5iHVrgEAbmRyn1gG25VHBUS6sGlpIA+1a8bSeA2F+clavEYCtScCRrYLEMEOa0EHU3VPfkuM36ckw02m8i43gw5wA1TPedMmRYA+SKh+GlYscnyiz3K8OJ0cDLo+1DQ4RdtjJc5s334Sj/AO7CIgWaW8zAYQYuCAS7aOfKEIoVDqEEw1pgaibgANENALbkxFu8ETw9Ylt5dEbiZ3idnNJIcfDmrQaSorKLjoq4Ks7YAAM47Am4PASbt3havLsSXFoOwtsBMEg3kzeSg9ODfeIuDNgR5j7BNweFkVyfDSwkbjTcRyvt76ldixKLs87zIL42zT0wBEcfopFC14gG+y9+Iq82m0zy0j1zSUEx+WmodTHy5p2AAB6OJPVGp4KKtiQ2w+1HkPH9FKcIy7KRk4vRlsfifgD+NTeOrWuePVgKAY2ni8XLcPFCmbfEfIc7q0ASPkVsKbXCrqc8uF9+HhHBEBWZx+h/RdixxfZSeWS6M12c7LGgBqrF5Agw2ATG8kkrWUmR1TRiGcwnNqtOxBWqOOMf6UZ5TlLsY4oH2pwPxKMgXYdY8PvD0v5Iy6sJIkc01zgeITyjyjQsJuElJHJaVbS48tRB9TB980bDJaIO4lU8/wAr/d67x/7dQ6mHlYam+I+kIfRxhZY3bwXmyXF0z1otSSkjQMbAvCqYh4G5/wBKr/6mSIA35odi6NSs4U2nuz33DgODR1Ki6Y7TLeEqOrVAWGGtO/Mjkui5Rio0tebWvyKzGAwTKLQANkYyoGo8chc+CpinUkkQzpNbNmHJOCrB6mY9ei0ecSAJJJIHHzn+zLNBQxnesKlN1Kepc1w9dEeYXdMGfi0weBJI8BYfOV8yMqcRwv6L6WwlB1PBtaT3xRYyf5y0An/kSVlyt+h4/hQGLDmggy11wehUFTBU3g6mtcOoB+qlxNANaGgRAAHgNlRZiYkJZa7NEf4BuZtoURLqTAzo0CPQKlRzCgB/DFzuSTYdEUxeILgQ+l8RhsRp1AjqBP0QA0cJqOkmkfwzb/i648oWdys1RS9hzD1y6IIuQBxJmwC1eCwLabCJuR3nfXwAWc7KYdpdqDg4N2tHe5/NaHNH90U/xm/9DY1esgeZUnJt8UZ8v9VAaqCTrohrWxZz+XCOU2QyjjHtk1q9Ekn7LGkW6lzvyWjcwaY+SpVcFTP3G+gV3oeEl7ImVmP/AFCixGVsf0daHCxEEEQfEBRVMsAk0+4em3mNk3BY1wcW1BBGxmzucIfI12OtbiwZjsG+nIuQ603JkulxMCwgCQZFp3VmiNiAIAseX9zbgktIaHCwPmjVcCo29wQqmDw0OhzjIu133ptJ1cdiLzuqKaZsh5Fx+3ZG1vE3F+u0CA9t4gMby7xR7Ja5gNJkajJkGfMdZ3uq/wC4sFwLgAT4bbJmEhtQWiSPrEn1Txy0zJ5ORTg0jYPFoVF9aDAuYnwRBzZ8FXfA2HotMocjzoukUMTj9DJ4zA8T/gFCxjPNEcwosqCDvv5+ysxjMPVpGQNbRy/MLNkhOJpx8H/kPU6sqQPQDD5s08wiFPGA8VH5kO8dBFIBVBjWr0YzkCfAJllEcSxUbO4lRupjkvBXcdmO9FFVxLx9wp/ln6sXjH+ClmeWMqt0vbqbMwefPogtfsxQ/AB4WR1+NO5AjoQY8VG+uDsQo5MkvdloV6AY7O0gIAI8CR9CrFPDtY0Cm4CDtA/K6t1sRw48lG3L/iljvhuBcdJc29gYcHHhF91FNydIs5UtkTw4uDQDJjrM/Ra/KMEKTIsSbnxXmAy2nS+wL8SZJPmYV8H37K9DBg4Pk+zBmzc9Lo8FvD3yClB93TT79ymiy1GcsCovVVNQe/8ASSNo4+Zstwoc9jd5c0epAX0vmZgNHNwHoCfyXLuy2SURjKQDL6wR/b3j9F07N9mn8LwT4EFv/wCl53zLJG1+orFbKWIg+KF5lgdQ7v2h81bxTOSqanc005+mXivYD0fDEGo5juE3afzUdSriI0kUKmrYl/5FqLYnAF09dxYj0Ktdn8gax3xSBsQ0ARN7uj5DzWWdxVpF/kilbLGQYIsbMi42A038jHoq3aKuWVqJ4FtQect/wtHohDc4wXxGbXadQ8OPvosvJxaZCMrlbBH76pqdcFCsThS1QUK5aYKr8jsuomiCrYjDNeII/wAHoUzDYqVYDlRTsFUUaJdSOl9wdnc+h5FXKtIOCsmmHCHCQVT0mkYddnB3Lo79U6VbQ12Pp1nM+1dvPl4/qrlMN1sc4S2RPgohBCrnuW+6bR+Gdo6JrrYGr0aytjQNwVWONpnjCrYYl7AZm0ellHUwy9JStWjE4paJa9Zp2cFXDwvP3MqRmGQdsVkTsOx27WnxAPv35upZeyPsN9PYVgUlLTcBul+NewcmQswrRsB5D9FJ8P3/AKUuueHr7K908/fquUV6BZBo8ffzSLevrB+qsfDHj5/5XmkcvfzR4nFV9EHcA+I/VV35bTP3B5W/8URDff8ApIt9/wC0rgn2FNoBYfJaXxdiQBJ1GYkwADY8D6I1QoNaNLQABw9yn4alEni4z5bDjyA+al9+7pljjHpHOUn2zwN9+wnAe/ZSA9+wne/dk4p5793Ub3e/ZXtV54KTA057x8kG/RxKzCNi4k8UlYSRo4w/YXCd99R27W6RP8x/RvzWreAZBEg2I5oL2frgNeOPdPlcfp6ou2ovHxzXxopRSxGXn7hnoTB9eKEuwVfUP4ToneWn81pgvRHJUux1kaBlHLyT37DlNz+gRHSnyAo3PSZZfottjHhQPfG6fUMqB9HmbeKwZJP0OkC8ww2r7EeB97IQ7JHxdzQeQkj1MR6LUNp8hb6qKoApPJMsptaMa2o5hh3BX6GNCr9pWwabhx1tAmAbAi0STvHVUadQExsdxwkTAMeS1QtxUjUoNxUvRpsLigiIgjmFk6NUtRfB43qtGPJRKUPwnrYUsuy7eXEeHMdFWqYiRzRNtUEIRmzTTa57W6rSRy6+HNPJXuJ0X6YVwVUhjQN4n1M/mrLcYePv3+SyGT5uXw1xioNv5x068wjT8Y0CSQ2N9VgPE7BejGa4pox5E1Jphc4pR1McAJJgIZiMfSps+JVqaWzFgT6kCyDuYazfi3MVXgDk0hsDp/lKs3J0hHH9CuLz0zDLfzO4eA3JRzLwCxskmwMnifVZvBYcAAhoJsY6rQZfX1CwE8RMH5qiaYjQUaB7/wBr2ffsprCevzT/AH7snAN98UtPv3CReOFz76JaSd/S6Bx4TK9A9/6XvgvSPfsLjjwe/cJe/d0o9x/he+/ey44UJH37hez79lNJ9+yiceBsmOavNaAICp0d5PD6puJzFreKFhL0pLOvz5s7pLrOMjSzB9J4IMxw5jiFpcHmQcNTduR3HQrKUXNFzdeUM2+FUkN1NIII6Hl12Pkvmoz9IZOjdMx4UoxqD4E/EptqDZ3ygwR8lYFIqjnNFKQROJTDVVG6kYCoTnJjJFn4h4FeFw4mTyUYYVIymktsIpJ8OSjqiysxCgeJRo5Ga7TtGmmNvtnci4gja5MwR1CBGjtJETIJ7t9QbrA+06zTI6oz2mI/eaQm+gkDwcL++ScMAwiQSCTq1A3m/E34lbsM0oJM9PBnjGCTA4qkRqHK+24B2mYvY8VOypBkbK47KxfSdI2iNwdMgnct7u02JUDsqe2dJaR+G/PYE/mjJLtAn8b3FlzC4xE2vlZdjvIjcIhgcadiujJoi42D+0GXvoB1fDi7WuOkDbum4HEX24fTmXarMKtWs5j6j3tpnS2TAMAS6Ba5kzyK7ox8hcy/ankzWOp16bNOsuZUI2c6xYSPxQHCeMLd40o2Zc9tWZHA5nVAbS+I74RcyWkyANQmJ2tOy7rkVEfx6R/HqH9L2iD6j5ea+ew1dZ7A9qhVLG1D/FDRSf8A/Iwf9N/Uj7J8RwNtnFdmW2bJmGgAbEBSNEnk7geDuh5FEiwP23UT8KhxBY/DV3bEkHirjWzvJ8Shge5tnCRwJ4eaIUKkhFHMsAe/YXvvgmh3v2V7q93RAelee+CbKe0e7rjhe+CQ9+4SPv3K8PvZccek+7qOq8AEkwBc+AXpPu36IL2lquFMNb99wB/pgk/QJZSpDRVuipis5cdrD8kJq4su5lObgXG7rqRtIBTcmUUEUTrSV4sSSWylIB0AwP7rpJ4K+6R90IbhsI2n35kpzMU5zoPHZeBxkQs2fZ+trpuGmAx3/lJ+o+avuZOym7M0x+7NbAAuPEg3PqpywM6lbp4KhF36DFlT92jdNFMi4U+gu4p2nTxWaUffopY1lTmIUk8lA6oeASawlS5eg0SFiaRCcGHmU2s7S0u3gT48h5lccY39oOA+JQNQWNJzXAzHRwB/u+Sw9LOazW2qv/uEx5yur4vDitRdTqAOFg/+qxMHmD6QuV43ABlR9N/2mkt1Cxtt625r1f8AznCUXCS6J5W1tBJ+eVmPDdeqWNfcHiSIsDyTxn9ffUB/a/p/J4oO1hsC+XNs0mRqBvBI4eR+ZiRxeJhrrx9+RbqDBXpLBj/tRP5Jfp47HFlY1fxkF8B51cJl1hH+FqMKdV1iszJ+G4d6Rvcn6OPJbLLDLGnmFi83Go00jZ4s200w3QrQEO7Z4ul+41xUgywhs/8AcP8A046h2k+SWkysR+0bHEvp0Zs0Go7xMhv0d6rP4ycppFczSjZjWturmGqOp1G1Gd1zSHDx/RVdR4WUlMX8F7B5x9EZDjWYygyvTMOI70bhw+0D4FXy6o3cArkn7Ms6dRxBpT3KvD+cbR1ifRdmpVA4e/fvdCgFQ4g8WpgJGzY+avuoA+/fvimCgUrTOImVDx/JTUzxj5L0UwLkyvNU+C7o4eL+/wBVIB79heNHv/SR9+5RRx774/omPfHspx97Jjggzhr6tukEnoAshha761TU89AOAHGB6LSZg4tpVBzaQPMQsxgJYW9YPqoTf3Vl4ag2aN2FGlBKtO5R4VZag2YWBKGbLHpCQdAt+IgpIRWe4uNuK8ULf6PZQ/fNIGq4V7C4hpBcwbJJLzGtWSOi9nhOFo/3T5udKsVaBneUklqlFNb/AI/4OhxaQLKI0jxXiSz5Y7oZD2UlM0JJKcYpBPdKheQ46fwwT05JJJpJHIje0RAEALEdtcqgsrtsXHQ8czBId490/JJJU8OTWaJ019TOvwTTExcWmfy2UP7i9ptfwd+oXiS+liY2eYhvdIdJmR3oNybX80VyKsfhtB5AeY3SSWLzorijZ4j20FqlYBpK5L2jx/xa738JgeDbD1380klDwktsp5L6RSpDipWJJL0TIWfjOovEyHtLXCIsbEH6LunZDNxisOyqLEi/Qg6XfMFepJE7QZKmaEEpOceJXqS4Ua1sqwxkJJLkjmPdbf39VGX9fqkkiceT79hNJhJJKwgrH1NXh9ULqkBw5rxJeb5EnRaekkiTEYwgBNY3W3vXSSWQmiI4VnJJJJME/9k="/>
          <p:cNvSpPr>
            <a:spLocks noChangeAspect="1" noChangeArrowheads="1"/>
          </p:cNvSpPr>
          <p:nvPr/>
        </p:nvSpPr>
        <p:spPr bwMode="auto">
          <a:xfrm>
            <a:off x="1679575" y="-1524000"/>
            <a:ext cx="4762500" cy="3181350"/>
          </a:xfrm>
          <a:prstGeom prst="rect">
            <a:avLst/>
          </a:prstGeom>
          <a:noFill/>
          <a:ln w="9525">
            <a:noFill/>
            <a:miter lim="800000"/>
            <a:headEnd/>
            <a:tailEnd/>
          </a:ln>
        </p:spPr>
        <p:txBody>
          <a:bodyPr/>
          <a:lstStyle/>
          <a:p>
            <a:pPr algn="ctr"/>
            <a:endParaRPr lang="it-IT"/>
          </a:p>
        </p:txBody>
      </p:sp>
      <p:sp>
        <p:nvSpPr>
          <p:cNvPr id="46090" name="Segnaposto numero diapositiva 10"/>
          <p:cNvSpPr>
            <a:spLocks noGrp="1"/>
          </p:cNvSpPr>
          <p:nvPr>
            <p:ph type="sldNum" sz="quarter" idx="12"/>
          </p:nvPr>
        </p:nvSpPr>
        <p:spPr>
          <a:noFill/>
        </p:spPr>
        <p:txBody>
          <a:bodyPr/>
          <a:lstStyle/>
          <a:p>
            <a:fld id="{403AD2C8-AC2C-4524-B5F4-853AFB14F771}" type="slidenum">
              <a:rPr lang="it-IT" smtClean="0"/>
              <a:pPr/>
              <a:t>9</a:t>
            </a:fld>
            <a:endParaRPr lang="it-IT"/>
          </a:p>
        </p:txBody>
      </p:sp>
      <p:sp>
        <p:nvSpPr>
          <p:cNvPr id="46091" name="Segnaposto piè di pagina 11"/>
          <p:cNvSpPr>
            <a:spLocks noGrp="1"/>
          </p:cNvSpPr>
          <p:nvPr>
            <p:ph type="ftr" sz="quarter" idx="11"/>
          </p:nvPr>
        </p:nvSpPr>
        <p:spPr>
          <a:noFill/>
        </p:spPr>
        <p:txBody>
          <a:bodyPr/>
          <a:lstStyle/>
          <a:p>
            <a:r>
              <a:rPr lang="it-IT"/>
              <a:t>Dr. Eleonora Riva - Università degli Studi - Fondazione Cecchini Pace</a:t>
            </a:r>
          </a:p>
        </p:txBody>
      </p:sp>
      <p:sp>
        <p:nvSpPr>
          <p:cNvPr id="13" name="Segnaposto contenuto 12"/>
          <p:cNvSpPr>
            <a:spLocks noGrp="1"/>
          </p:cNvSpPr>
          <p:nvPr>
            <p:ph idx="1"/>
          </p:nvPr>
        </p:nvSpPr>
        <p:spPr/>
        <p:txBody>
          <a:bodyPr/>
          <a:lstStyle/>
          <a:p>
            <a:endParaRPr lang="it-IT"/>
          </a:p>
        </p:txBody>
      </p:sp>
      <p:pic>
        <p:nvPicPr>
          <p:cNvPr id="55298" name="Picture 2" descr="http://www.faredelbene.net/foto/articoli/big/7371_foto53089e984429f.jpg"/>
          <p:cNvPicPr>
            <a:picLocks noChangeAspect="1" noChangeArrowheads="1"/>
          </p:cNvPicPr>
          <p:nvPr/>
        </p:nvPicPr>
        <p:blipFill>
          <a:blip r:embed="rId3" cstate="print"/>
          <a:srcRect/>
          <a:stretch>
            <a:fillRect/>
          </a:stretch>
        </p:blipFill>
        <p:spPr bwMode="auto">
          <a:xfrm>
            <a:off x="1511450" y="1628801"/>
            <a:ext cx="3000375" cy="2057401"/>
          </a:xfrm>
          <a:prstGeom prst="rect">
            <a:avLst/>
          </a:prstGeom>
          <a:noFill/>
        </p:spPr>
      </p:pic>
      <p:pic>
        <p:nvPicPr>
          <p:cNvPr id="55302" name="Picture 6" descr="http://media.giuntiscuola.it/_tdz/@media_manager/2665647/?width=250"/>
          <p:cNvPicPr>
            <a:picLocks noChangeAspect="1" noChangeArrowheads="1"/>
          </p:cNvPicPr>
          <p:nvPr/>
        </p:nvPicPr>
        <p:blipFill>
          <a:blip r:embed="rId4" cstate="print"/>
          <a:srcRect/>
          <a:stretch>
            <a:fillRect/>
          </a:stretch>
        </p:blipFill>
        <p:spPr bwMode="auto">
          <a:xfrm>
            <a:off x="8286750" y="1628801"/>
            <a:ext cx="2381250" cy="2000251"/>
          </a:xfrm>
          <a:prstGeom prst="rect">
            <a:avLst/>
          </a:prstGeom>
          <a:noFill/>
        </p:spPr>
      </p:pic>
      <p:pic>
        <p:nvPicPr>
          <p:cNvPr id="55304" name="Picture 8" descr="http://www.kikakitchen.com/wp-content/uploads/2014/04/torta-con-gli-smarties.jpg"/>
          <p:cNvPicPr>
            <a:picLocks noChangeAspect="1" noChangeArrowheads="1"/>
          </p:cNvPicPr>
          <p:nvPr/>
        </p:nvPicPr>
        <p:blipFill>
          <a:blip r:embed="rId5" cstate="print"/>
          <a:srcRect/>
          <a:stretch>
            <a:fillRect/>
          </a:stretch>
        </p:blipFill>
        <p:spPr bwMode="auto">
          <a:xfrm>
            <a:off x="1487488" y="3717032"/>
            <a:ext cx="3300536" cy="2465088"/>
          </a:xfrm>
          <a:prstGeom prst="rect">
            <a:avLst/>
          </a:prstGeom>
          <a:noFill/>
        </p:spPr>
      </p:pic>
      <p:pic>
        <p:nvPicPr>
          <p:cNvPr id="55300" name="Picture 4" descr="Immagine correlata"/>
          <p:cNvPicPr>
            <a:picLocks noChangeAspect="1" noChangeArrowheads="1"/>
          </p:cNvPicPr>
          <p:nvPr/>
        </p:nvPicPr>
        <p:blipFill>
          <a:blip r:embed="rId6" cstate="print"/>
          <a:srcRect/>
          <a:stretch>
            <a:fillRect/>
          </a:stretch>
        </p:blipFill>
        <p:spPr bwMode="auto">
          <a:xfrm>
            <a:off x="4079777" y="2132857"/>
            <a:ext cx="2447925" cy="1866901"/>
          </a:xfrm>
          <a:prstGeom prst="rect">
            <a:avLst/>
          </a:prstGeom>
          <a:noFill/>
        </p:spPr>
      </p:pic>
      <p:pic>
        <p:nvPicPr>
          <p:cNvPr id="55306" name="Picture 10" descr="https://lucarota.files.wordpress.com/2013/06/vignetta_america_italia.jpg"/>
          <p:cNvPicPr>
            <a:picLocks noChangeAspect="1" noChangeArrowheads="1"/>
          </p:cNvPicPr>
          <p:nvPr/>
        </p:nvPicPr>
        <p:blipFill>
          <a:blip r:embed="rId7" cstate="print"/>
          <a:srcRect/>
          <a:stretch>
            <a:fillRect/>
          </a:stretch>
        </p:blipFill>
        <p:spPr bwMode="auto">
          <a:xfrm>
            <a:off x="7762876" y="3356993"/>
            <a:ext cx="2905125" cy="2419351"/>
          </a:xfrm>
          <a:prstGeom prst="rect">
            <a:avLst/>
          </a:prstGeom>
          <a:noFill/>
        </p:spPr>
      </p:pic>
      <p:pic>
        <p:nvPicPr>
          <p:cNvPr id="55308" name="Picture 12" descr="https://morgatta.files.wordpress.com/2012/07/veritacc803.jpg?w=620"/>
          <p:cNvPicPr>
            <a:picLocks noChangeAspect="1" noChangeArrowheads="1"/>
          </p:cNvPicPr>
          <p:nvPr/>
        </p:nvPicPr>
        <p:blipFill>
          <a:blip r:embed="rId8" cstate="print"/>
          <a:srcRect/>
          <a:stretch>
            <a:fillRect/>
          </a:stretch>
        </p:blipFill>
        <p:spPr bwMode="auto">
          <a:xfrm>
            <a:off x="4223792" y="3645025"/>
            <a:ext cx="2682280" cy="2755767"/>
          </a:xfrm>
          <a:prstGeom prst="rect">
            <a:avLst/>
          </a:prstGeom>
          <a:noFill/>
        </p:spPr>
      </p:pic>
      <p:pic>
        <p:nvPicPr>
          <p:cNvPr id="55310" name="Picture 14" descr="Risultati immagini per cultura"/>
          <p:cNvPicPr>
            <a:picLocks noChangeAspect="1" noChangeArrowheads="1"/>
          </p:cNvPicPr>
          <p:nvPr/>
        </p:nvPicPr>
        <p:blipFill>
          <a:blip r:embed="rId9" cstate="print"/>
          <a:srcRect/>
          <a:stretch>
            <a:fillRect/>
          </a:stretch>
        </p:blipFill>
        <p:spPr bwMode="auto">
          <a:xfrm>
            <a:off x="7905750" y="5200650"/>
            <a:ext cx="2762250" cy="1657351"/>
          </a:xfrm>
          <a:prstGeom prst="rect">
            <a:avLst/>
          </a:prstGeom>
          <a:noFill/>
        </p:spPr>
      </p:pic>
    </p:spTree>
    <p:extLst>
      <p:ext uri="{BB962C8B-B14F-4D97-AF65-F5344CB8AC3E}">
        <p14:creationId xmlns:p14="http://schemas.microsoft.com/office/powerpoint/2010/main" val="3751750546"/>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2183</TotalTime>
  <Words>2443</Words>
  <Application>Microsoft Office PowerPoint</Application>
  <PresentationFormat>Widescreen</PresentationFormat>
  <Paragraphs>311</Paragraphs>
  <Slides>42</Slides>
  <Notes>30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42</vt:i4>
      </vt:variant>
    </vt:vector>
  </HeadingPairs>
  <TitlesOfParts>
    <vt:vector size="54" baseType="lpstr">
      <vt:lpstr>MS PGothic</vt:lpstr>
      <vt:lpstr>Arial</vt:lpstr>
      <vt:lpstr>Arial Narrow</vt:lpstr>
      <vt:lpstr>Book Antiqua</vt:lpstr>
      <vt:lpstr>Calibri</vt:lpstr>
      <vt:lpstr>Century Gothic</vt:lpstr>
      <vt:lpstr>Ebrima</vt:lpstr>
      <vt:lpstr>Monotype Corsiva</vt:lpstr>
      <vt:lpstr>Open Sans</vt:lpstr>
      <vt:lpstr>Wingdings</vt:lpstr>
      <vt:lpstr>Wingdings 2</vt:lpstr>
      <vt:lpstr>Scia di vapore</vt:lpstr>
      <vt:lpstr>Principi di psicoterapia transculturale</vt:lpstr>
      <vt:lpstr>Presentazione standard di PowerPoint</vt:lpstr>
      <vt:lpstr>ARTEFATTO CULTURALE</vt:lpstr>
      <vt:lpstr>Artefatti e  mediazione culturale (1/2)</vt:lpstr>
      <vt:lpstr>Artefatti e  mediazione culturale (2/2)</vt:lpstr>
      <vt:lpstr>Le funzioni della mediazione culturale</vt:lpstr>
      <vt:lpstr>Artefatto, casa, identità (Vigotskij, 1934, cole, 1996, Inghilleri, 2009; Papadopolus)</vt:lpstr>
      <vt:lpstr>IL CONTESTO CULTURALE (M. Cole)</vt:lpstr>
      <vt:lpstr>Teorie della mente &amp;  Teorie della cultura(Bruner)</vt:lpstr>
      <vt:lpstr>BIAS NELLA COMUNICAZIONE CULTURALE</vt:lpstr>
      <vt:lpstr>LA PRIAMIDE DEI BISOGNI UMANI</vt:lpstr>
      <vt:lpstr>Mondi possibili</vt:lpstr>
      <vt:lpstr>Violenza Strutturale (Farmer, 2001)</vt:lpstr>
      <vt:lpstr>VIOLENZA STRUTTURALE (Farmer – Quaranta, 2006)</vt:lpstr>
      <vt:lpstr>Violenza Culturale  (Galtung, 1990)</vt:lpstr>
      <vt:lpstr>Victrim Triangle &amp; Violenza strutturale</vt:lpstr>
      <vt:lpstr>Io culturale  (Sow, 1970, Terranova Cecchini, 1991, Berry et al., 1992)</vt:lpstr>
      <vt:lpstr>Io culturale  (Sow, 1970, Terranova Cecchini, 1991, Berry et al., 1992)</vt:lpstr>
      <vt:lpstr>Io culturale  (Sow, 1970, Terranova Cecchini, 1991, Berry et al., 1992)</vt:lpstr>
      <vt:lpstr>Tullio Altan e le 5 unità fondamentali dell’etnicità  (ethnos) </vt:lpstr>
      <vt:lpstr>Modelli di adattamento  nell’incontro tra culture</vt:lpstr>
      <vt:lpstr>MODELLO BI-ASSIALE DELL’ADATTAMENTO (1/2) (BERRY ET AL., 1992)</vt:lpstr>
      <vt:lpstr>MODELLO BI-ASSIALE DELL’ADATTAMENTO (2/2)</vt:lpstr>
      <vt:lpstr>MODELLO DELL’ADATTAMENTO DI BOHURIS (1997)</vt:lpstr>
      <vt:lpstr>Presentazione standard di PowerPoint</vt:lpstr>
      <vt:lpstr>Antropologia medica kLEINMANN</vt:lpstr>
      <vt:lpstr>TRANSFERT  CONTROTRANSFERT E CULTURA</vt:lpstr>
      <vt:lpstr>La resistenza culturale Reidd 1999</vt:lpstr>
      <vt:lpstr>Garanti metapsichici e metasociali (kaes, 2007)</vt:lpstr>
      <vt:lpstr>religione: tra artefatto e garante</vt:lpstr>
      <vt:lpstr>PREGIUDIZI e STEROETIPI</vt:lpstr>
      <vt:lpstr>PREGIUDIZIO (pdv COGNITIVO)</vt:lpstr>
      <vt:lpstr>PREGIUDIZIO (pdv SOCIO- COSTRUZIONISTA)</vt:lpstr>
      <vt:lpstr> Pregiudizio =&gt; distanza tra  proprio mondo e modelli altrui</vt:lpstr>
      <vt:lpstr>VISIBILITA’ DEL PREGIUDIZIO</vt:lpstr>
      <vt:lpstr>BIBLIOGRAFIA</vt:lpstr>
      <vt:lpstr>BIBLIOGRAFIA</vt:lpstr>
      <vt:lpstr>IL TRAUMA E IL DISTURBO POST TRAUMATICO</vt:lpstr>
      <vt:lpstr>EVENTO TRAUMATICO</vt:lpstr>
      <vt:lpstr>TRAUMA</vt:lpstr>
      <vt:lpstr>medicalizzazione… I rischi di una visione trauma-centered</vt:lpstr>
      <vt:lpstr>RISPOSTA AGLI EVENTI TRAUMATICi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ELEMENTI DI PSICOLOGIA DELLA COMUNICAZIONE   PER LE RELAZIONI TRANSCULTURALI</dc:title>
  <dc:creator>eleonora.riva75@gmail.com</dc:creator>
  <cp:lastModifiedBy>Utente</cp:lastModifiedBy>
  <cp:revision>97</cp:revision>
  <dcterms:created xsi:type="dcterms:W3CDTF">2021-02-09T15:34:55Z</dcterms:created>
  <dcterms:modified xsi:type="dcterms:W3CDTF">2025-11-09T19:09:23Z</dcterms:modified>
</cp:coreProperties>
</file>