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69" r:id="rId10"/>
    <p:sldId id="272" r:id="rId11"/>
    <p:sldId id="270" r:id="rId12"/>
    <p:sldId id="265" r:id="rId13"/>
    <p:sldId id="266" r:id="rId14"/>
    <p:sldId id="267" r:id="rId15"/>
    <p:sldId id="273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2"/>
    <p:restoredTop sz="96410"/>
  </p:normalViewPr>
  <p:slideViewPr>
    <p:cSldViewPr snapToGrid="0">
      <p:cViewPr varScale="1">
        <p:scale>
          <a:sx n="116" d="100"/>
          <a:sy n="116" d="100"/>
        </p:scale>
        <p:origin x="5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4A6533-CBB9-4FDE-89D2-498631BE8F06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BDB546A5-AA12-4128-910D-5A6D45E710BE}">
      <dgm:prSet/>
      <dgm:spPr/>
      <dgm:t>
        <a:bodyPr/>
        <a:lstStyle/>
        <a:p>
          <a:r>
            <a:rPr lang="it-IT"/>
            <a:t>Law as a system of rules DOCTRINAL</a:t>
          </a:r>
          <a:endParaRPr lang="en-US"/>
        </a:p>
      </dgm:t>
    </dgm:pt>
    <dgm:pt modelId="{5C909897-A72B-459B-A2A6-EF9CE5649191}" type="parTrans" cxnId="{7EAB6AE4-7D64-4581-ABE3-8E60308930D2}">
      <dgm:prSet/>
      <dgm:spPr/>
      <dgm:t>
        <a:bodyPr/>
        <a:lstStyle/>
        <a:p>
          <a:endParaRPr lang="en-US"/>
        </a:p>
      </dgm:t>
    </dgm:pt>
    <dgm:pt modelId="{13D645F7-F28A-4C50-9151-854E3747D080}" type="sibTrans" cxnId="{7EAB6AE4-7D64-4581-ABE3-8E60308930D2}">
      <dgm:prSet/>
      <dgm:spPr/>
      <dgm:t>
        <a:bodyPr/>
        <a:lstStyle/>
        <a:p>
          <a:endParaRPr lang="en-US"/>
        </a:p>
      </dgm:t>
    </dgm:pt>
    <dgm:pt modelId="{0FBB7E90-353F-40C8-87FE-7906E61DEB23}">
      <dgm:prSet/>
      <dgm:spPr/>
      <dgm:t>
        <a:bodyPr/>
        <a:lstStyle/>
        <a:p>
          <a:r>
            <a:rPr lang="it-IT"/>
            <a:t>Law as a system of ideas THEORETICAL</a:t>
          </a:r>
          <a:endParaRPr lang="en-US"/>
        </a:p>
      </dgm:t>
    </dgm:pt>
    <dgm:pt modelId="{04F16B03-E5D1-4EE4-8578-5499BC5B9C44}" type="parTrans" cxnId="{E4806CAC-5A20-4FCE-967B-5134D10B29F6}">
      <dgm:prSet/>
      <dgm:spPr/>
      <dgm:t>
        <a:bodyPr/>
        <a:lstStyle/>
        <a:p>
          <a:endParaRPr lang="en-US"/>
        </a:p>
      </dgm:t>
    </dgm:pt>
    <dgm:pt modelId="{4E9EB9B3-ACF3-4976-B6F7-504C62CEBC4E}" type="sibTrans" cxnId="{E4806CAC-5A20-4FCE-967B-5134D10B29F6}">
      <dgm:prSet/>
      <dgm:spPr/>
      <dgm:t>
        <a:bodyPr/>
        <a:lstStyle/>
        <a:p>
          <a:endParaRPr lang="en-US"/>
        </a:p>
      </dgm:t>
    </dgm:pt>
    <dgm:pt modelId="{51F0F710-6602-4F48-B4F3-4245738FB5C5}">
      <dgm:prSet/>
      <dgm:spPr/>
      <dgm:t>
        <a:bodyPr/>
        <a:lstStyle/>
        <a:p>
          <a:r>
            <a:rPr lang="it-IT"/>
            <a:t>Law as a social practice EMPIRICAL</a:t>
          </a:r>
          <a:endParaRPr lang="en-US"/>
        </a:p>
      </dgm:t>
    </dgm:pt>
    <dgm:pt modelId="{61B9D7F6-587F-4E99-96D7-5EE2B291A390}" type="parTrans" cxnId="{27A3CCC1-E856-4155-92A6-6FE2CB22F425}">
      <dgm:prSet/>
      <dgm:spPr/>
      <dgm:t>
        <a:bodyPr/>
        <a:lstStyle/>
        <a:p>
          <a:endParaRPr lang="en-US"/>
        </a:p>
      </dgm:t>
    </dgm:pt>
    <dgm:pt modelId="{2D81905A-44BA-4C92-B778-A637E1045DB7}" type="sibTrans" cxnId="{27A3CCC1-E856-4155-92A6-6FE2CB22F425}">
      <dgm:prSet/>
      <dgm:spPr/>
      <dgm:t>
        <a:bodyPr/>
        <a:lstStyle/>
        <a:p>
          <a:endParaRPr lang="en-US"/>
        </a:p>
      </dgm:t>
    </dgm:pt>
    <dgm:pt modelId="{8559A51A-8A26-3C4B-8307-22C4724366FF}" type="pres">
      <dgm:prSet presAssocID="{FA4A6533-CBB9-4FDE-89D2-498631BE8F0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CAD9973-5159-2142-A5C9-85FA6305CD2C}" type="pres">
      <dgm:prSet presAssocID="{BDB546A5-AA12-4128-910D-5A6D45E710BE}" presName="hierRoot1" presStyleCnt="0"/>
      <dgm:spPr/>
    </dgm:pt>
    <dgm:pt modelId="{0FB72321-D8BD-E84E-B1BF-4014CE682304}" type="pres">
      <dgm:prSet presAssocID="{BDB546A5-AA12-4128-910D-5A6D45E710BE}" presName="composite" presStyleCnt="0"/>
      <dgm:spPr/>
    </dgm:pt>
    <dgm:pt modelId="{3884F5F6-1038-6C42-8DDD-AED5032B19E6}" type="pres">
      <dgm:prSet presAssocID="{BDB546A5-AA12-4128-910D-5A6D45E710BE}" presName="background" presStyleLbl="node0" presStyleIdx="0" presStyleCnt="3"/>
      <dgm:spPr/>
    </dgm:pt>
    <dgm:pt modelId="{E71D19FB-BA7A-8345-8113-1E1EC11685A1}" type="pres">
      <dgm:prSet presAssocID="{BDB546A5-AA12-4128-910D-5A6D45E710BE}" presName="text" presStyleLbl="fgAcc0" presStyleIdx="0" presStyleCnt="3">
        <dgm:presLayoutVars>
          <dgm:chPref val="3"/>
        </dgm:presLayoutVars>
      </dgm:prSet>
      <dgm:spPr/>
    </dgm:pt>
    <dgm:pt modelId="{4E97C94B-6299-AB4D-8841-3D8201B6AF37}" type="pres">
      <dgm:prSet presAssocID="{BDB546A5-AA12-4128-910D-5A6D45E710BE}" presName="hierChild2" presStyleCnt="0"/>
      <dgm:spPr/>
    </dgm:pt>
    <dgm:pt modelId="{A8F63035-0C7A-0449-A520-5606A71B1852}" type="pres">
      <dgm:prSet presAssocID="{0FBB7E90-353F-40C8-87FE-7906E61DEB23}" presName="hierRoot1" presStyleCnt="0"/>
      <dgm:spPr/>
    </dgm:pt>
    <dgm:pt modelId="{4BD0F18D-6EF7-0F42-A641-4B2CE1778DE2}" type="pres">
      <dgm:prSet presAssocID="{0FBB7E90-353F-40C8-87FE-7906E61DEB23}" presName="composite" presStyleCnt="0"/>
      <dgm:spPr/>
    </dgm:pt>
    <dgm:pt modelId="{E1AC02D2-E058-0A45-8DB4-F2C7DFF45EE3}" type="pres">
      <dgm:prSet presAssocID="{0FBB7E90-353F-40C8-87FE-7906E61DEB23}" presName="background" presStyleLbl="node0" presStyleIdx="1" presStyleCnt="3"/>
      <dgm:spPr/>
    </dgm:pt>
    <dgm:pt modelId="{5D62B8F5-2389-D742-8B41-767553F2D237}" type="pres">
      <dgm:prSet presAssocID="{0FBB7E90-353F-40C8-87FE-7906E61DEB23}" presName="text" presStyleLbl="fgAcc0" presStyleIdx="1" presStyleCnt="3">
        <dgm:presLayoutVars>
          <dgm:chPref val="3"/>
        </dgm:presLayoutVars>
      </dgm:prSet>
      <dgm:spPr/>
    </dgm:pt>
    <dgm:pt modelId="{21FE91C2-240D-0440-8E98-032FF49C5A72}" type="pres">
      <dgm:prSet presAssocID="{0FBB7E90-353F-40C8-87FE-7906E61DEB23}" presName="hierChild2" presStyleCnt="0"/>
      <dgm:spPr/>
    </dgm:pt>
    <dgm:pt modelId="{98BF18A0-D707-674A-B93A-19155A80C70A}" type="pres">
      <dgm:prSet presAssocID="{51F0F710-6602-4F48-B4F3-4245738FB5C5}" presName="hierRoot1" presStyleCnt="0"/>
      <dgm:spPr/>
    </dgm:pt>
    <dgm:pt modelId="{DFC9835B-BC85-AC4C-B54A-B8372F8D63E0}" type="pres">
      <dgm:prSet presAssocID="{51F0F710-6602-4F48-B4F3-4245738FB5C5}" presName="composite" presStyleCnt="0"/>
      <dgm:spPr/>
    </dgm:pt>
    <dgm:pt modelId="{A98BA754-9507-3E49-982E-CDC778491FF9}" type="pres">
      <dgm:prSet presAssocID="{51F0F710-6602-4F48-B4F3-4245738FB5C5}" presName="background" presStyleLbl="node0" presStyleIdx="2" presStyleCnt="3"/>
      <dgm:spPr/>
    </dgm:pt>
    <dgm:pt modelId="{D44557A6-4379-0146-90EC-D253807A480F}" type="pres">
      <dgm:prSet presAssocID="{51F0F710-6602-4F48-B4F3-4245738FB5C5}" presName="text" presStyleLbl="fgAcc0" presStyleIdx="2" presStyleCnt="3">
        <dgm:presLayoutVars>
          <dgm:chPref val="3"/>
        </dgm:presLayoutVars>
      </dgm:prSet>
      <dgm:spPr/>
    </dgm:pt>
    <dgm:pt modelId="{B332759C-98F7-4C47-8727-989ABDCEF62A}" type="pres">
      <dgm:prSet presAssocID="{51F0F710-6602-4F48-B4F3-4245738FB5C5}" presName="hierChild2" presStyleCnt="0"/>
      <dgm:spPr/>
    </dgm:pt>
  </dgm:ptLst>
  <dgm:cxnLst>
    <dgm:cxn modelId="{25663127-B23B-5748-AE03-50554775C1C9}" type="presOf" srcId="{0FBB7E90-353F-40C8-87FE-7906E61DEB23}" destId="{5D62B8F5-2389-D742-8B41-767553F2D237}" srcOrd="0" destOrd="0" presId="urn:microsoft.com/office/officeart/2005/8/layout/hierarchy1"/>
    <dgm:cxn modelId="{84945168-5C94-9542-B9E0-F18AB55A06BA}" type="presOf" srcId="{51F0F710-6602-4F48-B4F3-4245738FB5C5}" destId="{D44557A6-4379-0146-90EC-D253807A480F}" srcOrd="0" destOrd="0" presId="urn:microsoft.com/office/officeart/2005/8/layout/hierarchy1"/>
    <dgm:cxn modelId="{E4806CAC-5A20-4FCE-967B-5134D10B29F6}" srcId="{FA4A6533-CBB9-4FDE-89D2-498631BE8F06}" destId="{0FBB7E90-353F-40C8-87FE-7906E61DEB23}" srcOrd="1" destOrd="0" parTransId="{04F16B03-E5D1-4EE4-8578-5499BC5B9C44}" sibTransId="{4E9EB9B3-ACF3-4976-B6F7-504C62CEBC4E}"/>
    <dgm:cxn modelId="{BFC443B5-AA19-754A-A957-7231495C6693}" type="presOf" srcId="{FA4A6533-CBB9-4FDE-89D2-498631BE8F06}" destId="{8559A51A-8A26-3C4B-8307-22C4724366FF}" srcOrd="0" destOrd="0" presId="urn:microsoft.com/office/officeart/2005/8/layout/hierarchy1"/>
    <dgm:cxn modelId="{27A3CCC1-E856-4155-92A6-6FE2CB22F425}" srcId="{FA4A6533-CBB9-4FDE-89D2-498631BE8F06}" destId="{51F0F710-6602-4F48-B4F3-4245738FB5C5}" srcOrd="2" destOrd="0" parTransId="{61B9D7F6-587F-4E99-96D7-5EE2B291A390}" sibTransId="{2D81905A-44BA-4C92-B778-A637E1045DB7}"/>
    <dgm:cxn modelId="{DE4441D2-E828-AE4D-AD16-8D1254DADFF6}" type="presOf" srcId="{BDB546A5-AA12-4128-910D-5A6D45E710BE}" destId="{E71D19FB-BA7A-8345-8113-1E1EC11685A1}" srcOrd="0" destOrd="0" presId="urn:microsoft.com/office/officeart/2005/8/layout/hierarchy1"/>
    <dgm:cxn modelId="{7EAB6AE4-7D64-4581-ABE3-8E60308930D2}" srcId="{FA4A6533-CBB9-4FDE-89D2-498631BE8F06}" destId="{BDB546A5-AA12-4128-910D-5A6D45E710BE}" srcOrd="0" destOrd="0" parTransId="{5C909897-A72B-459B-A2A6-EF9CE5649191}" sibTransId="{13D645F7-F28A-4C50-9151-854E3747D080}"/>
    <dgm:cxn modelId="{322B0F05-49D3-4E45-B699-5D36EAF2703B}" type="presParOf" srcId="{8559A51A-8A26-3C4B-8307-22C4724366FF}" destId="{ACAD9973-5159-2142-A5C9-85FA6305CD2C}" srcOrd="0" destOrd="0" presId="urn:microsoft.com/office/officeart/2005/8/layout/hierarchy1"/>
    <dgm:cxn modelId="{86FF34B2-907F-7C42-8709-4E6B518B9D5F}" type="presParOf" srcId="{ACAD9973-5159-2142-A5C9-85FA6305CD2C}" destId="{0FB72321-D8BD-E84E-B1BF-4014CE682304}" srcOrd="0" destOrd="0" presId="urn:microsoft.com/office/officeart/2005/8/layout/hierarchy1"/>
    <dgm:cxn modelId="{071FD193-F386-0440-A995-37F74F16A9FD}" type="presParOf" srcId="{0FB72321-D8BD-E84E-B1BF-4014CE682304}" destId="{3884F5F6-1038-6C42-8DDD-AED5032B19E6}" srcOrd="0" destOrd="0" presId="urn:microsoft.com/office/officeart/2005/8/layout/hierarchy1"/>
    <dgm:cxn modelId="{E938773D-88D9-D54F-96A2-F78C6E6FC1C5}" type="presParOf" srcId="{0FB72321-D8BD-E84E-B1BF-4014CE682304}" destId="{E71D19FB-BA7A-8345-8113-1E1EC11685A1}" srcOrd="1" destOrd="0" presId="urn:microsoft.com/office/officeart/2005/8/layout/hierarchy1"/>
    <dgm:cxn modelId="{A7492DD7-33E4-D04D-B2A3-0C599674C318}" type="presParOf" srcId="{ACAD9973-5159-2142-A5C9-85FA6305CD2C}" destId="{4E97C94B-6299-AB4D-8841-3D8201B6AF37}" srcOrd="1" destOrd="0" presId="urn:microsoft.com/office/officeart/2005/8/layout/hierarchy1"/>
    <dgm:cxn modelId="{E596A2C0-876A-8B44-8E25-7A85541645B9}" type="presParOf" srcId="{8559A51A-8A26-3C4B-8307-22C4724366FF}" destId="{A8F63035-0C7A-0449-A520-5606A71B1852}" srcOrd="1" destOrd="0" presId="urn:microsoft.com/office/officeart/2005/8/layout/hierarchy1"/>
    <dgm:cxn modelId="{18450065-9116-F34D-9770-504F6BC51A9F}" type="presParOf" srcId="{A8F63035-0C7A-0449-A520-5606A71B1852}" destId="{4BD0F18D-6EF7-0F42-A641-4B2CE1778DE2}" srcOrd="0" destOrd="0" presId="urn:microsoft.com/office/officeart/2005/8/layout/hierarchy1"/>
    <dgm:cxn modelId="{C8485BB2-4259-F849-A753-4AD44590884C}" type="presParOf" srcId="{4BD0F18D-6EF7-0F42-A641-4B2CE1778DE2}" destId="{E1AC02D2-E058-0A45-8DB4-F2C7DFF45EE3}" srcOrd="0" destOrd="0" presId="urn:microsoft.com/office/officeart/2005/8/layout/hierarchy1"/>
    <dgm:cxn modelId="{D5EF745E-EE0B-7740-8E35-23D53FAA5FDC}" type="presParOf" srcId="{4BD0F18D-6EF7-0F42-A641-4B2CE1778DE2}" destId="{5D62B8F5-2389-D742-8B41-767553F2D237}" srcOrd="1" destOrd="0" presId="urn:microsoft.com/office/officeart/2005/8/layout/hierarchy1"/>
    <dgm:cxn modelId="{86157A42-5CC7-9C41-97D7-B80E2837A09E}" type="presParOf" srcId="{A8F63035-0C7A-0449-A520-5606A71B1852}" destId="{21FE91C2-240D-0440-8E98-032FF49C5A72}" srcOrd="1" destOrd="0" presId="urn:microsoft.com/office/officeart/2005/8/layout/hierarchy1"/>
    <dgm:cxn modelId="{7314D41E-F3E5-204D-8639-568ED25150BD}" type="presParOf" srcId="{8559A51A-8A26-3C4B-8307-22C4724366FF}" destId="{98BF18A0-D707-674A-B93A-19155A80C70A}" srcOrd="2" destOrd="0" presId="urn:microsoft.com/office/officeart/2005/8/layout/hierarchy1"/>
    <dgm:cxn modelId="{90F9E10F-E366-EF49-97EE-481A3AEA79E5}" type="presParOf" srcId="{98BF18A0-D707-674A-B93A-19155A80C70A}" destId="{DFC9835B-BC85-AC4C-B54A-B8372F8D63E0}" srcOrd="0" destOrd="0" presId="urn:microsoft.com/office/officeart/2005/8/layout/hierarchy1"/>
    <dgm:cxn modelId="{D7D6AECC-5681-5D4F-AAA0-066C8B947EEA}" type="presParOf" srcId="{DFC9835B-BC85-AC4C-B54A-B8372F8D63E0}" destId="{A98BA754-9507-3E49-982E-CDC778491FF9}" srcOrd="0" destOrd="0" presId="urn:microsoft.com/office/officeart/2005/8/layout/hierarchy1"/>
    <dgm:cxn modelId="{4A647CE4-42A3-1148-BFAA-B00102C1BC82}" type="presParOf" srcId="{DFC9835B-BC85-AC4C-B54A-B8372F8D63E0}" destId="{D44557A6-4379-0146-90EC-D253807A480F}" srcOrd="1" destOrd="0" presId="urn:microsoft.com/office/officeart/2005/8/layout/hierarchy1"/>
    <dgm:cxn modelId="{328D91D2-A2FE-7649-A8EE-1989E25D181C}" type="presParOf" srcId="{98BF18A0-D707-674A-B93A-19155A80C70A}" destId="{B332759C-98F7-4C47-8727-989ABDCEF62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26F439-7633-45EC-A17E-3DC596F14BB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0D67E27-7CB5-4336-96DA-11B6BD99A3B9}">
      <dgm:prSet/>
      <dgm:spPr/>
      <dgm:t>
        <a:bodyPr/>
        <a:lstStyle/>
        <a:p>
          <a:r>
            <a:rPr lang="it-IT"/>
            <a:t>Focus: statutes, case law, legal principles</a:t>
          </a:r>
          <a:endParaRPr lang="en-US"/>
        </a:p>
      </dgm:t>
    </dgm:pt>
    <dgm:pt modelId="{84EC4843-801F-400A-BB6B-7E2336BE31DD}" type="parTrans" cxnId="{60D71D86-92FF-42E3-87A4-35928C6D9964}">
      <dgm:prSet/>
      <dgm:spPr/>
      <dgm:t>
        <a:bodyPr/>
        <a:lstStyle/>
        <a:p>
          <a:endParaRPr lang="en-US"/>
        </a:p>
      </dgm:t>
    </dgm:pt>
    <dgm:pt modelId="{5D8E48BC-5CCB-4208-84FD-F50E81011812}" type="sibTrans" cxnId="{60D71D86-92FF-42E3-87A4-35928C6D9964}">
      <dgm:prSet/>
      <dgm:spPr/>
      <dgm:t>
        <a:bodyPr/>
        <a:lstStyle/>
        <a:p>
          <a:endParaRPr lang="en-US"/>
        </a:p>
      </dgm:t>
    </dgm:pt>
    <dgm:pt modelId="{A0082718-A64B-4E36-9AF8-7D9658D6154F}">
      <dgm:prSet/>
      <dgm:spPr/>
      <dgm:t>
        <a:bodyPr/>
        <a:lstStyle/>
        <a:p>
          <a:r>
            <a:rPr lang="it-IT"/>
            <a:t>Method: interpretation, systematization, resolving inconsistencies</a:t>
          </a:r>
          <a:endParaRPr lang="en-US"/>
        </a:p>
      </dgm:t>
    </dgm:pt>
    <dgm:pt modelId="{2FC0D8F1-363A-48FC-B283-F42216E300B7}" type="parTrans" cxnId="{607D03D6-DDAA-4667-AE4A-BCD5291E77EE}">
      <dgm:prSet/>
      <dgm:spPr/>
      <dgm:t>
        <a:bodyPr/>
        <a:lstStyle/>
        <a:p>
          <a:endParaRPr lang="en-US"/>
        </a:p>
      </dgm:t>
    </dgm:pt>
    <dgm:pt modelId="{2789E77F-3280-43E5-8152-7DD91C5F7E69}" type="sibTrans" cxnId="{607D03D6-DDAA-4667-AE4A-BCD5291E77EE}">
      <dgm:prSet/>
      <dgm:spPr/>
      <dgm:t>
        <a:bodyPr/>
        <a:lstStyle/>
        <a:p>
          <a:endParaRPr lang="en-US"/>
        </a:p>
      </dgm:t>
    </dgm:pt>
    <dgm:pt modelId="{FC2E84B5-3755-4226-AF6D-25BE45F50766}">
      <dgm:prSet/>
      <dgm:spPr/>
      <dgm:t>
        <a:bodyPr/>
        <a:lstStyle/>
        <a:p>
          <a:r>
            <a:rPr lang="it-IT"/>
            <a:t>Output: what the law is</a:t>
          </a:r>
          <a:endParaRPr lang="en-US"/>
        </a:p>
      </dgm:t>
    </dgm:pt>
    <dgm:pt modelId="{5FE8AAF6-A0DC-46AE-8A75-C81FCBA4AF18}" type="parTrans" cxnId="{E7399593-FD44-4EAB-89BD-8DB83716F571}">
      <dgm:prSet/>
      <dgm:spPr/>
      <dgm:t>
        <a:bodyPr/>
        <a:lstStyle/>
        <a:p>
          <a:endParaRPr lang="en-US"/>
        </a:p>
      </dgm:t>
    </dgm:pt>
    <dgm:pt modelId="{42B0A304-9221-4621-A7F7-140370033FE7}" type="sibTrans" cxnId="{E7399593-FD44-4EAB-89BD-8DB83716F571}">
      <dgm:prSet/>
      <dgm:spPr/>
      <dgm:t>
        <a:bodyPr/>
        <a:lstStyle/>
        <a:p>
          <a:endParaRPr lang="en-US"/>
        </a:p>
      </dgm:t>
    </dgm:pt>
    <dgm:pt modelId="{187FC9E2-8F3E-1849-92DB-B763C245FDDD}" type="pres">
      <dgm:prSet presAssocID="{FC26F439-7633-45EC-A17E-3DC596F14BBA}" presName="linear" presStyleCnt="0">
        <dgm:presLayoutVars>
          <dgm:animLvl val="lvl"/>
          <dgm:resizeHandles val="exact"/>
        </dgm:presLayoutVars>
      </dgm:prSet>
      <dgm:spPr/>
    </dgm:pt>
    <dgm:pt modelId="{EB536F99-0133-6349-9F7E-D8EC811F420A}" type="pres">
      <dgm:prSet presAssocID="{10D67E27-7CB5-4336-96DA-11B6BD99A3B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0DCB71C-3209-AE4D-ABEE-DF43EB1BA5E8}" type="pres">
      <dgm:prSet presAssocID="{5D8E48BC-5CCB-4208-84FD-F50E81011812}" presName="spacer" presStyleCnt="0"/>
      <dgm:spPr/>
    </dgm:pt>
    <dgm:pt modelId="{8F70C328-E71F-CA40-A1FC-20AF7EF0BB64}" type="pres">
      <dgm:prSet presAssocID="{A0082718-A64B-4E36-9AF8-7D9658D6154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E78D2FF-7FA7-4A43-BAFA-2A88C378E2CE}" type="pres">
      <dgm:prSet presAssocID="{2789E77F-3280-43E5-8152-7DD91C5F7E69}" presName="spacer" presStyleCnt="0"/>
      <dgm:spPr/>
    </dgm:pt>
    <dgm:pt modelId="{E065DDA7-63FA-5F47-8A17-75D9559734B1}" type="pres">
      <dgm:prSet presAssocID="{FC2E84B5-3755-4226-AF6D-25BE45F5076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4D67308-3122-3342-9B10-5F4571823334}" type="presOf" srcId="{FC2E84B5-3755-4226-AF6D-25BE45F50766}" destId="{E065DDA7-63FA-5F47-8A17-75D9559734B1}" srcOrd="0" destOrd="0" presId="urn:microsoft.com/office/officeart/2005/8/layout/vList2"/>
    <dgm:cxn modelId="{60D71D86-92FF-42E3-87A4-35928C6D9964}" srcId="{FC26F439-7633-45EC-A17E-3DC596F14BBA}" destId="{10D67E27-7CB5-4336-96DA-11B6BD99A3B9}" srcOrd="0" destOrd="0" parTransId="{84EC4843-801F-400A-BB6B-7E2336BE31DD}" sibTransId="{5D8E48BC-5CCB-4208-84FD-F50E81011812}"/>
    <dgm:cxn modelId="{F381D58B-AF0C-874B-87E3-9FF34BDF8E28}" type="presOf" srcId="{A0082718-A64B-4E36-9AF8-7D9658D6154F}" destId="{8F70C328-E71F-CA40-A1FC-20AF7EF0BB64}" srcOrd="0" destOrd="0" presId="urn:microsoft.com/office/officeart/2005/8/layout/vList2"/>
    <dgm:cxn modelId="{E7399593-FD44-4EAB-89BD-8DB83716F571}" srcId="{FC26F439-7633-45EC-A17E-3DC596F14BBA}" destId="{FC2E84B5-3755-4226-AF6D-25BE45F50766}" srcOrd="2" destOrd="0" parTransId="{5FE8AAF6-A0DC-46AE-8A75-C81FCBA4AF18}" sibTransId="{42B0A304-9221-4621-A7F7-140370033FE7}"/>
    <dgm:cxn modelId="{2696F4B6-E8D9-DC45-9E40-486216EEFECD}" type="presOf" srcId="{FC26F439-7633-45EC-A17E-3DC596F14BBA}" destId="{187FC9E2-8F3E-1849-92DB-B763C245FDDD}" srcOrd="0" destOrd="0" presId="urn:microsoft.com/office/officeart/2005/8/layout/vList2"/>
    <dgm:cxn modelId="{E5C84CD3-2215-1349-8D0D-8500775E693C}" type="presOf" srcId="{10D67E27-7CB5-4336-96DA-11B6BD99A3B9}" destId="{EB536F99-0133-6349-9F7E-D8EC811F420A}" srcOrd="0" destOrd="0" presId="urn:microsoft.com/office/officeart/2005/8/layout/vList2"/>
    <dgm:cxn modelId="{607D03D6-DDAA-4667-AE4A-BCD5291E77EE}" srcId="{FC26F439-7633-45EC-A17E-3DC596F14BBA}" destId="{A0082718-A64B-4E36-9AF8-7D9658D6154F}" srcOrd="1" destOrd="0" parTransId="{2FC0D8F1-363A-48FC-B283-F42216E300B7}" sibTransId="{2789E77F-3280-43E5-8152-7DD91C5F7E69}"/>
    <dgm:cxn modelId="{8D1B3B8A-6804-B54F-BA1D-94F119058786}" type="presParOf" srcId="{187FC9E2-8F3E-1849-92DB-B763C245FDDD}" destId="{EB536F99-0133-6349-9F7E-D8EC811F420A}" srcOrd="0" destOrd="0" presId="urn:microsoft.com/office/officeart/2005/8/layout/vList2"/>
    <dgm:cxn modelId="{5531F090-A1DF-2E46-BAB9-FE4C50CA602F}" type="presParOf" srcId="{187FC9E2-8F3E-1849-92DB-B763C245FDDD}" destId="{F0DCB71C-3209-AE4D-ABEE-DF43EB1BA5E8}" srcOrd="1" destOrd="0" presId="urn:microsoft.com/office/officeart/2005/8/layout/vList2"/>
    <dgm:cxn modelId="{1E3F676E-0ABA-0640-A802-6F8F8E36EDF1}" type="presParOf" srcId="{187FC9E2-8F3E-1849-92DB-B763C245FDDD}" destId="{8F70C328-E71F-CA40-A1FC-20AF7EF0BB64}" srcOrd="2" destOrd="0" presId="urn:microsoft.com/office/officeart/2005/8/layout/vList2"/>
    <dgm:cxn modelId="{FDADA1FA-B8A0-094E-848B-C13B6ED89D13}" type="presParOf" srcId="{187FC9E2-8F3E-1849-92DB-B763C245FDDD}" destId="{3E78D2FF-7FA7-4A43-BAFA-2A88C378E2CE}" srcOrd="3" destOrd="0" presId="urn:microsoft.com/office/officeart/2005/8/layout/vList2"/>
    <dgm:cxn modelId="{CE65D679-2E5E-2C45-AAD6-06C41E0D1E8E}" type="presParOf" srcId="{187FC9E2-8F3E-1849-92DB-B763C245FDDD}" destId="{E065DDA7-63FA-5F47-8A17-75D9559734B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5C5D2B-F0C5-45B7-AC7A-2B45BA3D5EAD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F858CD5-E5C2-4673-92B3-B681036081C8}">
      <dgm:prSet/>
      <dgm:spPr/>
      <dgm:t>
        <a:bodyPr/>
        <a:lstStyle/>
        <a:p>
          <a:r>
            <a:rPr lang="it-IT"/>
            <a:t>Focus: concepts, values, and foundations of law</a:t>
          </a:r>
          <a:endParaRPr lang="en-US"/>
        </a:p>
      </dgm:t>
    </dgm:pt>
    <dgm:pt modelId="{7650105C-777B-4146-AF17-1DDDA7DB2924}" type="parTrans" cxnId="{D4C47AA3-0AFC-4B9C-83F7-2A1B7F5AA03E}">
      <dgm:prSet/>
      <dgm:spPr/>
      <dgm:t>
        <a:bodyPr/>
        <a:lstStyle/>
        <a:p>
          <a:endParaRPr lang="en-US"/>
        </a:p>
      </dgm:t>
    </dgm:pt>
    <dgm:pt modelId="{4723F51B-B572-4DBB-856E-C4B7C90EB6BE}" type="sibTrans" cxnId="{D4C47AA3-0AFC-4B9C-83F7-2A1B7F5AA03E}">
      <dgm:prSet/>
      <dgm:spPr/>
      <dgm:t>
        <a:bodyPr/>
        <a:lstStyle/>
        <a:p>
          <a:endParaRPr lang="en-US"/>
        </a:p>
      </dgm:t>
    </dgm:pt>
    <dgm:pt modelId="{E845690C-B629-45BC-A2B9-78E0405308E6}">
      <dgm:prSet/>
      <dgm:spPr/>
      <dgm:t>
        <a:bodyPr/>
        <a:lstStyle/>
        <a:p>
          <a:r>
            <a:rPr lang="it-IT"/>
            <a:t>Method: questions like: What is ? What justifies public authority? What is the rule of law in the democratic state?</a:t>
          </a:r>
          <a:endParaRPr lang="en-US"/>
        </a:p>
      </dgm:t>
    </dgm:pt>
    <dgm:pt modelId="{9FBFA782-7131-4771-BE05-9380D178BA71}" type="parTrans" cxnId="{50630600-9D51-43BD-BAC5-AE198CE004DF}">
      <dgm:prSet/>
      <dgm:spPr/>
      <dgm:t>
        <a:bodyPr/>
        <a:lstStyle/>
        <a:p>
          <a:endParaRPr lang="en-US"/>
        </a:p>
      </dgm:t>
    </dgm:pt>
    <dgm:pt modelId="{ED4B1559-5CAF-42B3-ACBF-33ABB2D851C7}" type="sibTrans" cxnId="{50630600-9D51-43BD-BAC5-AE198CE004DF}">
      <dgm:prSet/>
      <dgm:spPr/>
      <dgm:t>
        <a:bodyPr/>
        <a:lstStyle/>
        <a:p>
          <a:endParaRPr lang="en-US"/>
        </a:p>
      </dgm:t>
    </dgm:pt>
    <dgm:pt modelId="{1453C79A-5FA3-4762-8EC3-6E10C2C1A303}">
      <dgm:prSet/>
      <dgm:spPr/>
      <dgm:t>
        <a:bodyPr/>
        <a:lstStyle/>
        <a:p>
          <a:r>
            <a:rPr lang="it-IT"/>
            <a:t>Output: why the law is (or should be) the way it is</a:t>
          </a:r>
          <a:endParaRPr lang="en-US"/>
        </a:p>
      </dgm:t>
    </dgm:pt>
    <dgm:pt modelId="{67787333-A941-4684-A920-4ACCA9B8315C}" type="parTrans" cxnId="{0B68923C-8D09-4F69-9700-16EA189384F6}">
      <dgm:prSet/>
      <dgm:spPr/>
      <dgm:t>
        <a:bodyPr/>
        <a:lstStyle/>
        <a:p>
          <a:endParaRPr lang="en-US"/>
        </a:p>
      </dgm:t>
    </dgm:pt>
    <dgm:pt modelId="{0A6ABEA8-0261-411A-B586-5784721DD751}" type="sibTrans" cxnId="{0B68923C-8D09-4F69-9700-16EA189384F6}">
      <dgm:prSet/>
      <dgm:spPr/>
      <dgm:t>
        <a:bodyPr/>
        <a:lstStyle/>
        <a:p>
          <a:endParaRPr lang="en-US"/>
        </a:p>
      </dgm:t>
    </dgm:pt>
    <dgm:pt modelId="{6317D60D-3617-D241-A54F-383E71314973}" type="pres">
      <dgm:prSet presAssocID="{9E5C5D2B-F0C5-45B7-AC7A-2B45BA3D5EAD}" presName="linear" presStyleCnt="0">
        <dgm:presLayoutVars>
          <dgm:animLvl val="lvl"/>
          <dgm:resizeHandles val="exact"/>
        </dgm:presLayoutVars>
      </dgm:prSet>
      <dgm:spPr/>
    </dgm:pt>
    <dgm:pt modelId="{3CF39A71-E24E-7344-A54C-041604223A37}" type="pres">
      <dgm:prSet presAssocID="{EF858CD5-E5C2-4673-92B3-B681036081C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3414837-1E35-784F-8DBC-AC578FDFB5D5}" type="pres">
      <dgm:prSet presAssocID="{4723F51B-B572-4DBB-856E-C4B7C90EB6BE}" presName="spacer" presStyleCnt="0"/>
      <dgm:spPr/>
    </dgm:pt>
    <dgm:pt modelId="{5E975454-45D2-2C4E-A878-22862E355CD1}" type="pres">
      <dgm:prSet presAssocID="{E845690C-B629-45BC-A2B9-78E0405308E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DEF82FA-6FB7-5C4C-A873-23465951CFC9}" type="pres">
      <dgm:prSet presAssocID="{ED4B1559-5CAF-42B3-ACBF-33ABB2D851C7}" presName="spacer" presStyleCnt="0"/>
      <dgm:spPr/>
    </dgm:pt>
    <dgm:pt modelId="{07317210-F0D8-5541-81CE-2A943048CB86}" type="pres">
      <dgm:prSet presAssocID="{1453C79A-5FA3-4762-8EC3-6E10C2C1A30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0630600-9D51-43BD-BAC5-AE198CE004DF}" srcId="{9E5C5D2B-F0C5-45B7-AC7A-2B45BA3D5EAD}" destId="{E845690C-B629-45BC-A2B9-78E0405308E6}" srcOrd="1" destOrd="0" parTransId="{9FBFA782-7131-4771-BE05-9380D178BA71}" sibTransId="{ED4B1559-5CAF-42B3-ACBF-33ABB2D851C7}"/>
    <dgm:cxn modelId="{3180F40A-4977-BA4D-AC2A-C5CEAF194471}" type="presOf" srcId="{EF858CD5-E5C2-4673-92B3-B681036081C8}" destId="{3CF39A71-E24E-7344-A54C-041604223A37}" srcOrd="0" destOrd="0" presId="urn:microsoft.com/office/officeart/2005/8/layout/vList2"/>
    <dgm:cxn modelId="{D1C2460B-28FB-C943-897D-C94C96039FA6}" type="presOf" srcId="{9E5C5D2B-F0C5-45B7-AC7A-2B45BA3D5EAD}" destId="{6317D60D-3617-D241-A54F-383E71314973}" srcOrd="0" destOrd="0" presId="urn:microsoft.com/office/officeart/2005/8/layout/vList2"/>
    <dgm:cxn modelId="{380AA723-8635-B549-9B59-B32874E0BCD6}" type="presOf" srcId="{E845690C-B629-45BC-A2B9-78E0405308E6}" destId="{5E975454-45D2-2C4E-A878-22862E355CD1}" srcOrd="0" destOrd="0" presId="urn:microsoft.com/office/officeart/2005/8/layout/vList2"/>
    <dgm:cxn modelId="{1E83692E-DC19-A241-9AE6-0D5C7D7B1A43}" type="presOf" srcId="{1453C79A-5FA3-4762-8EC3-6E10C2C1A303}" destId="{07317210-F0D8-5541-81CE-2A943048CB86}" srcOrd="0" destOrd="0" presId="urn:microsoft.com/office/officeart/2005/8/layout/vList2"/>
    <dgm:cxn modelId="{0B68923C-8D09-4F69-9700-16EA189384F6}" srcId="{9E5C5D2B-F0C5-45B7-AC7A-2B45BA3D5EAD}" destId="{1453C79A-5FA3-4762-8EC3-6E10C2C1A303}" srcOrd="2" destOrd="0" parTransId="{67787333-A941-4684-A920-4ACCA9B8315C}" sibTransId="{0A6ABEA8-0261-411A-B586-5784721DD751}"/>
    <dgm:cxn modelId="{D4C47AA3-0AFC-4B9C-83F7-2A1B7F5AA03E}" srcId="{9E5C5D2B-F0C5-45B7-AC7A-2B45BA3D5EAD}" destId="{EF858CD5-E5C2-4673-92B3-B681036081C8}" srcOrd="0" destOrd="0" parTransId="{7650105C-777B-4146-AF17-1DDDA7DB2924}" sibTransId="{4723F51B-B572-4DBB-856E-C4B7C90EB6BE}"/>
    <dgm:cxn modelId="{D68C4128-80F5-1541-BD7C-D81120169241}" type="presParOf" srcId="{6317D60D-3617-D241-A54F-383E71314973}" destId="{3CF39A71-E24E-7344-A54C-041604223A37}" srcOrd="0" destOrd="0" presId="urn:microsoft.com/office/officeart/2005/8/layout/vList2"/>
    <dgm:cxn modelId="{BF7F0B96-B15E-7545-B749-13D893865E91}" type="presParOf" srcId="{6317D60D-3617-D241-A54F-383E71314973}" destId="{F3414837-1E35-784F-8DBC-AC578FDFB5D5}" srcOrd="1" destOrd="0" presId="urn:microsoft.com/office/officeart/2005/8/layout/vList2"/>
    <dgm:cxn modelId="{782D269D-2FAD-134E-AB0E-768637B2EE6E}" type="presParOf" srcId="{6317D60D-3617-D241-A54F-383E71314973}" destId="{5E975454-45D2-2C4E-A878-22862E355CD1}" srcOrd="2" destOrd="0" presId="urn:microsoft.com/office/officeart/2005/8/layout/vList2"/>
    <dgm:cxn modelId="{F88DEC4D-D214-C649-93E1-9C2440F22E27}" type="presParOf" srcId="{6317D60D-3617-D241-A54F-383E71314973}" destId="{FDEF82FA-6FB7-5C4C-A873-23465951CFC9}" srcOrd="3" destOrd="0" presId="urn:microsoft.com/office/officeart/2005/8/layout/vList2"/>
    <dgm:cxn modelId="{00B31ECA-5912-3B45-B10D-E89F57A48FBD}" type="presParOf" srcId="{6317D60D-3617-D241-A54F-383E71314973}" destId="{07317210-F0D8-5541-81CE-2A943048CB8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1E0A68-5773-46EC-8A46-99C19AF45BD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95E4A46-DE49-4E4E-A4D1-7DB504B17196}">
      <dgm:prSet/>
      <dgm:spPr/>
      <dgm:t>
        <a:bodyPr/>
        <a:lstStyle/>
        <a:p>
          <a:r>
            <a:rPr lang="it-IT"/>
            <a:t>Law “in the books” vs. law “in action” (judicial activism)</a:t>
          </a:r>
          <a:endParaRPr lang="en-US"/>
        </a:p>
      </dgm:t>
    </dgm:pt>
    <dgm:pt modelId="{48D7F6CB-0E29-4D77-9ED2-F49742A6C808}" type="parTrans" cxnId="{1A42AAC1-D46C-48C4-9C83-B41A233C4702}">
      <dgm:prSet/>
      <dgm:spPr/>
      <dgm:t>
        <a:bodyPr/>
        <a:lstStyle/>
        <a:p>
          <a:endParaRPr lang="en-US"/>
        </a:p>
      </dgm:t>
    </dgm:pt>
    <dgm:pt modelId="{DF777AED-BA5F-4111-BB4E-C8F5905E410A}" type="sibTrans" cxnId="{1A42AAC1-D46C-48C4-9C83-B41A233C4702}">
      <dgm:prSet/>
      <dgm:spPr/>
      <dgm:t>
        <a:bodyPr/>
        <a:lstStyle/>
        <a:p>
          <a:endParaRPr lang="en-US"/>
        </a:p>
      </dgm:t>
    </dgm:pt>
    <dgm:pt modelId="{D2DD1A71-8209-4A89-B5DF-EC6931728D50}">
      <dgm:prSet/>
      <dgm:spPr/>
      <dgm:t>
        <a:bodyPr/>
        <a:lstStyle/>
        <a:p>
          <a:r>
            <a:rPr lang="it-IT"/>
            <a:t>The role of institutions, discretion, and procedures</a:t>
          </a:r>
          <a:endParaRPr lang="en-US"/>
        </a:p>
      </dgm:t>
    </dgm:pt>
    <dgm:pt modelId="{D3849A71-BEC0-4BD8-99EF-C742D0FD929B}" type="parTrans" cxnId="{4CA998CE-204D-4314-9DA5-0575196D0350}">
      <dgm:prSet/>
      <dgm:spPr/>
      <dgm:t>
        <a:bodyPr/>
        <a:lstStyle/>
        <a:p>
          <a:endParaRPr lang="en-US"/>
        </a:p>
      </dgm:t>
    </dgm:pt>
    <dgm:pt modelId="{E879A52F-ECD2-4D6B-89D4-C54CD7711F89}" type="sibTrans" cxnId="{4CA998CE-204D-4314-9DA5-0575196D0350}">
      <dgm:prSet/>
      <dgm:spPr/>
      <dgm:t>
        <a:bodyPr/>
        <a:lstStyle/>
        <a:p>
          <a:endParaRPr lang="en-US"/>
        </a:p>
      </dgm:t>
    </dgm:pt>
    <dgm:pt modelId="{CD8AF63D-222E-4968-AE22-AF1BD47E6F8B}">
      <dgm:prSet/>
      <dgm:spPr/>
      <dgm:t>
        <a:bodyPr/>
        <a:lstStyle/>
        <a:p>
          <a:r>
            <a:rPr lang="it-IT"/>
            <a:t>Influence of supranational systems like the European Union</a:t>
          </a:r>
          <a:endParaRPr lang="en-US"/>
        </a:p>
      </dgm:t>
    </dgm:pt>
    <dgm:pt modelId="{04C0D5A8-0ADA-4F82-B2D1-3868EA535269}" type="parTrans" cxnId="{D9958E10-2071-4BC8-AA4C-A249EF0FC2AF}">
      <dgm:prSet/>
      <dgm:spPr/>
      <dgm:t>
        <a:bodyPr/>
        <a:lstStyle/>
        <a:p>
          <a:endParaRPr lang="en-US"/>
        </a:p>
      </dgm:t>
    </dgm:pt>
    <dgm:pt modelId="{4F962230-3B07-4022-A6FD-6D6B8244EDEC}" type="sibTrans" cxnId="{D9958E10-2071-4BC8-AA4C-A249EF0FC2AF}">
      <dgm:prSet/>
      <dgm:spPr/>
      <dgm:t>
        <a:bodyPr/>
        <a:lstStyle/>
        <a:p>
          <a:endParaRPr lang="en-US"/>
        </a:p>
      </dgm:t>
    </dgm:pt>
    <dgm:pt modelId="{19BAA270-433E-4363-9434-5AC43251976E}" type="pres">
      <dgm:prSet presAssocID="{9F1E0A68-5773-46EC-8A46-99C19AF45BD5}" presName="root" presStyleCnt="0">
        <dgm:presLayoutVars>
          <dgm:dir/>
          <dgm:resizeHandles val="exact"/>
        </dgm:presLayoutVars>
      </dgm:prSet>
      <dgm:spPr/>
    </dgm:pt>
    <dgm:pt modelId="{18BFC71C-B6F1-4369-BD50-3A112DECEA87}" type="pres">
      <dgm:prSet presAssocID="{F95E4A46-DE49-4E4E-A4D1-7DB504B17196}" presName="compNode" presStyleCnt="0"/>
      <dgm:spPr/>
    </dgm:pt>
    <dgm:pt modelId="{9672C81F-EEF1-4C2C-9655-BF9D9F71376B}" type="pres">
      <dgm:prSet presAssocID="{F95E4A46-DE49-4E4E-A4D1-7DB504B17196}" presName="bgRect" presStyleLbl="bgShp" presStyleIdx="0" presStyleCnt="3"/>
      <dgm:spPr/>
    </dgm:pt>
    <dgm:pt modelId="{4448632A-39FF-4D82-A479-64875087537D}" type="pres">
      <dgm:prSet presAssocID="{F95E4A46-DE49-4E4E-A4D1-7DB504B1719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bri"/>
        </a:ext>
      </dgm:extLst>
    </dgm:pt>
    <dgm:pt modelId="{4D3C8993-8924-422D-96A9-CCFBF0049C1E}" type="pres">
      <dgm:prSet presAssocID="{F95E4A46-DE49-4E4E-A4D1-7DB504B17196}" presName="spaceRect" presStyleCnt="0"/>
      <dgm:spPr/>
    </dgm:pt>
    <dgm:pt modelId="{772E46D6-2F78-4423-B30B-CE6F0D33C413}" type="pres">
      <dgm:prSet presAssocID="{F95E4A46-DE49-4E4E-A4D1-7DB504B17196}" presName="parTx" presStyleLbl="revTx" presStyleIdx="0" presStyleCnt="3">
        <dgm:presLayoutVars>
          <dgm:chMax val="0"/>
          <dgm:chPref val="0"/>
        </dgm:presLayoutVars>
      </dgm:prSet>
      <dgm:spPr/>
    </dgm:pt>
    <dgm:pt modelId="{3D8F1776-FD33-4BF5-81FC-78DBC455D186}" type="pres">
      <dgm:prSet presAssocID="{DF777AED-BA5F-4111-BB4E-C8F5905E410A}" presName="sibTrans" presStyleCnt="0"/>
      <dgm:spPr/>
    </dgm:pt>
    <dgm:pt modelId="{D36BBF68-BDDF-4C67-8BD4-00817DF1B5F9}" type="pres">
      <dgm:prSet presAssocID="{D2DD1A71-8209-4A89-B5DF-EC6931728D50}" presName="compNode" presStyleCnt="0"/>
      <dgm:spPr/>
    </dgm:pt>
    <dgm:pt modelId="{ECA385E8-5B38-44B6-A268-249FA5B4397A}" type="pres">
      <dgm:prSet presAssocID="{D2DD1A71-8209-4A89-B5DF-EC6931728D50}" presName="bgRect" presStyleLbl="bgShp" presStyleIdx="1" presStyleCnt="3"/>
      <dgm:spPr/>
    </dgm:pt>
    <dgm:pt modelId="{CD597BC7-511D-445C-ADD8-B461F0059DBE}" type="pres">
      <dgm:prSet presAssocID="{D2DD1A71-8209-4A89-B5DF-EC6931728D5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ca"/>
        </a:ext>
      </dgm:extLst>
    </dgm:pt>
    <dgm:pt modelId="{455F911C-CBC8-4514-B070-6E96F88B2FDB}" type="pres">
      <dgm:prSet presAssocID="{D2DD1A71-8209-4A89-B5DF-EC6931728D50}" presName="spaceRect" presStyleCnt="0"/>
      <dgm:spPr/>
    </dgm:pt>
    <dgm:pt modelId="{C3F3ED9B-5B2E-47DC-BDC0-D954F77E1C0D}" type="pres">
      <dgm:prSet presAssocID="{D2DD1A71-8209-4A89-B5DF-EC6931728D50}" presName="parTx" presStyleLbl="revTx" presStyleIdx="1" presStyleCnt="3">
        <dgm:presLayoutVars>
          <dgm:chMax val="0"/>
          <dgm:chPref val="0"/>
        </dgm:presLayoutVars>
      </dgm:prSet>
      <dgm:spPr/>
    </dgm:pt>
    <dgm:pt modelId="{0E483684-0FFE-438D-BF74-4F0A08223BA4}" type="pres">
      <dgm:prSet presAssocID="{E879A52F-ECD2-4D6B-89D4-C54CD7711F89}" presName="sibTrans" presStyleCnt="0"/>
      <dgm:spPr/>
    </dgm:pt>
    <dgm:pt modelId="{7223ED35-0BE6-43E5-AA21-9EE05B7CAAE5}" type="pres">
      <dgm:prSet presAssocID="{CD8AF63D-222E-4968-AE22-AF1BD47E6F8B}" presName="compNode" presStyleCnt="0"/>
      <dgm:spPr/>
    </dgm:pt>
    <dgm:pt modelId="{B6F96DCE-69B1-4A6E-A0DD-449F24CB23E9}" type="pres">
      <dgm:prSet presAssocID="{CD8AF63D-222E-4968-AE22-AF1BD47E6F8B}" presName="bgRect" presStyleLbl="bgShp" presStyleIdx="2" presStyleCnt="3"/>
      <dgm:spPr/>
    </dgm:pt>
    <dgm:pt modelId="{2238C087-0E3B-4697-B338-5BCA1DEE2B1A}" type="pres">
      <dgm:prSet presAssocID="{CD8AF63D-222E-4968-AE22-AF1BD47E6F8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th Globe Europe-Africa"/>
        </a:ext>
      </dgm:extLst>
    </dgm:pt>
    <dgm:pt modelId="{83AF790A-8AAD-4115-8C35-5EF8BB3D509A}" type="pres">
      <dgm:prSet presAssocID="{CD8AF63D-222E-4968-AE22-AF1BD47E6F8B}" presName="spaceRect" presStyleCnt="0"/>
      <dgm:spPr/>
    </dgm:pt>
    <dgm:pt modelId="{A97AD1AC-B4C6-40A4-A301-C4B290451E11}" type="pres">
      <dgm:prSet presAssocID="{CD8AF63D-222E-4968-AE22-AF1BD47E6F8B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D9958E10-2071-4BC8-AA4C-A249EF0FC2AF}" srcId="{9F1E0A68-5773-46EC-8A46-99C19AF45BD5}" destId="{CD8AF63D-222E-4968-AE22-AF1BD47E6F8B}" srcOrd="2" destOrd="0" parTransId="{04C0D5A8-0ADA-4F82-B2D1-3868EA535269}" sibTransId="{4F962230-3B07-4022-A6FD-6D6B8244EDEC}"/>
    <dgm:cxn modelId="{7120FA27-1412-45BA-AFDA-2445F536A50E}" type="presOf" srcId="{CD8AF63D-222E-4968-AE22-AF1BD47E6F8B}" destId="{A97AD1AC-B4C6-40A4-A301-C4B290451E11}" srcOrd="0" destOrd="0" presId="urn:microsoft.com/office/officeart/2018/2/layout/IconVerticalSolidList"/>
    <dgm:cxn modelId="{91191B30-AE7E-490D-8159-775D13866EDC}" type="presOf" srcId="{9F1E0A68-5773-46EC-8A46-99C19AF45BD5}" destId="{19BAA270-433E-4363-9434-5AC43251976E}" srcOrd="0" destOrd="0" presId="urn:microsoft.com/office/officeart/2018/2/layout/IconVerticalSolidList"/>
    <dgm:cxn modelId="{1A42AAC1-D46C-48C4-9C83-B41A233C4702}" srcId="{9F1E0A68-5773-46EC-8A46-99C19AF45BD5}" destId="{F95E4A46-DE49-4E4E-A4D1-7DB504B17196}" srcOrd="0" destOrd="0" parTransId="{48D7F6CB-0E29-4D77-9ED2-F49742A6C808}" sibTransId="{DF777AED-BA5F-4111-BB4E-C8F5905E410A}"/>
    <dgm:cxn modelId="{4CA998CE-204D-4314-9DA5-0575196D0350}" srcId="{9F1E0A68-5773-46EC-8A46-99C19AF45BD5}" destId="{D2DD1A71-8209-4A89-B5DF-EC6931728D50}" srcOrd="1" destOrd="0" parTransId="{D3849A71-BEC0-4BD8-99EF-C742D0FD929B}" sibTransId="{E879A52F-ECD2-4D6B-89D4-C54CD7711F89}"/>
    <dgm:cxn modelId="{DB6D5FEB-A285-4E2B-9930-90F1835CAB76}" type="presOf" srcId="{D2DD1A71-8209-4A89-B5DF-EC6931728D50}" destId="{C3F3ED9B-5B2E-47DC-BDC0-D954F77E1C0D}" srcOrd="0" destOrd="0" presId="urn:microsoft.com/office/officeart/2018/2/layout/IconVerticalSolidList"/>
    <dgm:cxn modelId="{B8E699F9-594C-4689-B7C2-57CBDC4B0864}" type="presOf" srcId="{F95E4A46-DE49-4E4E-A4D1-7DB504B17196}" destId="{772E46D6-2F78-4423-B30B-CE6F0D33C413}" srcOrd="0" destOrd="0" presId="urn:microsoft.com/office/officeart/2018/2/layout/IconVerticalSolidList"/>
    <dgm:cxn modelId="{3BC94C23-00BA-45E5-AF67-62D4C9931513}" type="presParOf" srcId="{19BAA270-433E-4363-9434-5AC43251976E}" destId="{18BFC71C-B6F1-4369-BD50-3A112DECEA87}" srcOrd="0" destOrd="0" presId="urn:microsoft.com/office/officeart/2018/2/layout/IconVerticalSolidList"/>
    <dgm:cxn modelId="{D61184A9-5ECA-489C-BAD6-F3657B33A07D}" type="presParOf" srcId="{18BFC71C-B6F1-4369-BD50-3A112DECEA87}" destId="{9672C81F-EEF1-4C2C-9655-BF9D9F71376B}" srcOrd="0" destOrd="0" presId="urn:microsoft.com/office/officeart/2018/2/layout/IconVerticalSolidList"/>
    <dgm:cxn modelId="{1DDC52F8-9797-421F-AABD-8BBB667AC953}" type="presParOf" srcId="{18BFC71C-B6F1-4369-BD50-3A112DECEA87}" destId="{4448632A-39FF-4D82-A479-64875087537D}" srcOrd="1" destOrd="0" presId="urn:microsoft.com/office/officeart/2018/2/layout/IconVerticalSolidList"/>
    <dgm:cxn modelId="{88C35171-DAF4-4789-964E-A9ADFEAD6FBF}" type="presParOf" srcId="{18BFC71C-B6F1-4369-BD50-3A112DECEA87}" destId="{4D3C8993-8924-422D-96A9-CCFBF0049C1E}" srcOrd="2" destOrd="0" presId="urn:microsoft.com/office/officeart/2018/2/layout/IconVerticalSolidList"/>
    <dgm:cxn modelId="{E07969A7-F47B-4C57-BCEE-6CC5C0C772AE}" type="presParOf" srcId="{18BFC71C-B6F1-4369-BD50-3A112DECEA87}" destId="{772E46D6-2F78-4423-B30B-CE6F0D33C413}" srcOrd="3" destOrd="0" presId="urn:microsoft.com/office/officeart/2018/2/layout/IconVerticalSolidList"/>
    <dgm:cxn modelId="{E1A51EEC-BDA7-400F-AC7F-C5DAD59ED191}" type="presParOf" srcId="{19BAA270-433E-4363-9434-5AC43251976E}" destId="{3D8F1776-FD33-4BF5-81FC-78DBC455D186}" srcOrd="1" destOrd="0" presId="urn:microsoft.com/office/officeart/2018/2/layout/IconVerticalSolidList"/>
    <dgm:cxn modelId="{B9C2BCB0-CEF0-45D0-9E55-9963E40EDA57}" type="presParOf" srcId="{19BAA270-433E-4363-9434-5AC43251976E}" destId="{D36BBF68-BDDF-4C67-8BD4-00817DF1B5F9}" srcOrd="2" destOrd="0" presId="urn:microsoft.com/office/officeart/2018/2/layout/IconVerticalSolidList"/>
    <dgm:cxn modelId="{621CEF75-5DEC-4661-8469-65E8E48E296D}" type="presParOf" srcId="{D36BBF68-BDDF-4C67-8BD4-00817DF1B5F9}" destId="{ECA385E8-5B38-44B6-A268-249FA5B4397A}" srcOrd="0" destOrd="0" presId="urn:microsoft.com/office/officeart/2018/2/layout/IconVerticalSolidList"/>
    <dgm:cxn modelId="{EBC02380-36C6-4B86-A8DD-9FB1580C40E3}" type="presParOf" srcId="{D36BBF68-BDDF-4C67-8BD4-00817DF1B5F9}" destId="{CD597BC7-511D-445C-ADD8-B461F0059DBE}" srcOrd="1" destOrd="0" presId="urn:microsoft.com/office/officeart/2018/2/layout/IconVerticalSolidList"/>
    <dgm:cxn modelId="{FE197695-40B9-46CE-AEAB-DA8B3836E79D}" type="presParOf" srcId="{D36BBF68-BDDF-4C67-8BD4-00817DF1B5F9}" destId="{455F911C-CBC8-4514-B070-6E96F88B2FDB}" srcOrd="2" destOrd="0" presId="urn:microsoft.com/office/officeart/2018/2/layout/IconVerticalSolidList"/>
    <dgm:cxn modelId="{9ACFFBA4-6533-4B9A-BFC4-949B5ADBB891}" type="presParOf" srcId="{D36BBF68-BDDF-4C67-8BD4-00817DF1B5F9}" destId="{C3F3ED9B-5B2E-47DC-BDC0-D954F77E1C0D}" srcOrd="3" destOrd="0" presId="urn:microsoft.com/office/officeart/2018/2/layout/IconVerticalSolidList"/>
    <dgm:cxn modelId="{64396FD9-73D9-4EEC-9B56-8E524D10FC8A}" type="presParOf" srcId="{19BAA270-433E-4363-9434-5AC43251976E}" destId="{0E483684-0FFE-438D-BF74-4F0A08223BA4}" srcOrd="3" destOrd="0" presId="urn:microsoft.com/office/officeart/2018/2/layout/IconVerticalSolidList"/>
    <dgm:cxn modelId="{FC8934C5-CCEB-4A0B-90FA-3F9DB208024D}" type="presParOf" srcId="{19BAA270-433E-4363-9434-5AC43251976E}" destId="{7223ED35-0BE6-43E5-AA21-9EE05B7CAAE5}" srcOrd="4" destOrd="0" presId="urn:microsoft.com/office/officeart/2018/2/layout/IconVerticalSolidList"/>
    <dgm:cxn modelId="{D528C730-EB91-4023-8536-D3637D235748}" type="presParOf" srcId="{7223ED35-0BE6-43E5-AA21-9EE05B7CAAE5}" destId="{B6F96DCE-69B1-4A6E-A0DD-449F24CB23E9}" srcOrd="0" destOrd="0" presId="urn:microsoft.com/office/officeart/2018/2/layout/IconVerticalSolidList"/>
    <dgm:cxn modelId="{D2D2D182-84E4-4830-924E-4DFAA46BCD98}" type="presParOf" srcId="{7223ED35-0BE6-43E5-AA21-9EE05B7CAAE5}" destId="{2238C087-0E3B-4697-B338-5BCA1DEE2B1A}" srcOrd="1" destOrd="0" presId="urn:microsoft.com/office/officeart/2018/2/layout/IconVerticalSolidList"/>
    <dgm:cxn modelId="{35CB3E1A-3505-4DD7-96A4-B75384F57D8A}" type="presParOf" srcId="{7223ED35-0BE6-43E5-AA21-9EE05B7CAAE5}" destId="{83AF790A-8AAD-4115-8C35-5EF8BB3D509A}" srcOrd="2" destOrd="0" presId="urn:microsoft.com/office/officeart/2018/2/layout/IconVerticalSolidList"/>
    <dgm:cxn modelId="{EAEDBD26-4A8F-4C57-A5A1-564E95A178DF}" type="presParOf" srcId="{7223ED35-0BE6-43E5-AA21-9EE05B7CAAE5}" destId="{A97AD1AC-B4C6-40A4-A301-C4B290451E1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84F5F6-1038-6C42-8DDD-AED5032B19E6}">
      <dsp:nvSpPr>
        <dsp:cNvPr id="0" name=""/>
        <dsp:cNvSpPr/>
      </dsp:nvSpPr>
      <dsp:spPr>
        <a:xfrm>
          <a:off x="0" y="524133"/>
          <a:ext cx="2918936" cy="185352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1D19FB-BA7A-8345-8113-1E1EC11685A1}">
      <dsp:nvSpPr>
        <dsp:cNvPr id="0" name=""/>
        <dsp:cNvSpPr/>
      </dsp:nvSpPr>
      <dsp:spPr>
        <a:xfrm>
          <a:off x="324326" y="832243"/>
          <a:ext cx="2918936" cy="185352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kern="1200"/>
            <a:t>Law as a system of rules DOCTRINAL</a:t>
          </a:r>
          <a:endParaRPr lang="en-US" sz="3200" kern="1200"/>
        </a:p>
      </dsp:txBody>
      <dsp:txXfrm>
        <a:off x="378614" y="886531"/>
        <a:ext cx="2810360" cy="1744948"/>
      </dsp:txXfrm>
    </dsp:sp>
    <dsp:sp modelId="{E1AC02D2-E058-0A45-8DB4-F2C7DFF45EE3}">
      <dsp:nvSpPr>
        <dsp:cNvPr id="0" name=""/>
        <dsp:cNvSpPr/>
      </dsp:nvSpPr>
      <dsp:spPr>
        <a:xfrm>
          <a:off x="3567588" y="524133"/>
          <a:ext cx="2918936" cy="185352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62B8F5-2389-D742-8B41-767553F2D237}">
      <dsp:nvSpPr>
        <dsp:cNvPr id="0" name=""/>
        <dsp:cNvSpPr/>
      </dsp:nvSpPr>
      <dsp:spPr>
        <a:xfrm>
          <a:off x="3891915" y="832243"/>
          <a:ext cx="2918936" cy="185352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kern="1200"/>
            <a:t>Law as a system of ideas THEORETICAL</a:t>
          </a:r>
          <a:endParaRPr lang="en-US" sz="3200" kern="1200"/>
        </a:p>
      </dsp:txBody>
      <dsp:txXfrm>
        <a:off x="3946203" y="886531"/>
        <a:ext cx="2810360" cy="1744948"/>
      </dsp:txXfrm>
    </dsp:sp>
    <dsp:sp modelId="{A98BA754-9507-3E49-982E-CDC778491FF9}">
      <dsp:nvSpPr>
        <dsp:cNvPr id="0" name=""/>
        <dsp:cNvSpPr/>
      </dsp:nvSpPr>
      <dsp:spPr>
        <a:xfrm>
          <a:off x="7135177" y="524133"/>
          <a:ext cx="2918936" cy="185352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4557A6-4379-0146-90EC-D253807A480F}">
      <dsp:nvSpPr>
        <dsp:cNvPr id="0" name=""/>
        <dsp:cNvSpPr/>
      </dsp:nvSpPr>
      <dsp:spPr>
        <a:xfrm>
          <a:off x="7459503" y="832243"/>
          <a:ext cx="2918936" cy="185352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kern="1200"/>
            <a:t>Law as a social practice EMPIRICAL</a:t>
          </a:r>
          <a:endParaRPr lang="en-US" sz="3200" kern="1200"/>
        </a:p>
      </dsp:txBody>
      <dsp:txXfrm>
        <a:off x="7513791" y="886531"/>
        <a:ext cx="2810360" cy="1744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536F99-0133-6349-9F7E-D8EC811F420A}">
      <dsp:nvSpPr>
        <dsp:cNvPr id="0" name=""/>
        <dsp:cNvSpPr/>
      </dsp:nvSpPr>
      <dsp:spPr>
        <a:xfrm>
          <a:off x="0" y="51766"/>
          <a:ext cx="10515600" cy="1350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400" kern="1200"/>
            <a:t>Focus: statutes, case law, legal principles</a:t>
          </a:r>
          <a:endParaRPr lang="en-US" sz="3400" kern="1200"/>
        </a:p>
      </dsp:txBody>
      <dsp:txXfrm>
        <a:off x="65934" y="117700"/>
        <a:ext cx="10383732" cy="1218787"/>
      </dsp:txXfrm>
    </dsp:sp>
    <dsp:sp modelId="{8F70C328-E71F-CA40-A1FC-20AF7EF0BB64}">
      <dsp:nvSpPr>
        <dsp:cNvPr id="0" name=""/>
        <dsp:cNvSpPr/>
      </dsp:nvSpPr>
      <dsp:spPr>
        <a:xfrm>
          <a:off x="0" y="1500341"/>
          <a:ext cx="10515600" cy="1350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400" kern="1200"/>
            <a:t>Method: interpretation, systematization, resolving inconsistencies</a:t>
          </a:r>
          <a:endParaRPr lang="en-US" sz="3400" kern="1200"/>
        </a:p>
      </dsp:txBody>
      <dsp:txXfrm>
        <a:off x="65934" y="1566275"/>
        <a:ext cx="10383732" cy="1218787"/>
      </dsp:txXfrm>
    </dsp:sp>
    <dsp:sp modelId="{E065DDA7-63FA-5F47-8A17-75D9559734B1}">
      <dsp:nvSpPr>
        <dsp:cNvPr id="0" name=""/>
        <dsp:cNvSpPr/>
      </dsp:nvSpPr>
      <dsp:spPr>
        <a:xfrm>
          <a:off x="0" y="2948916"/>
          <a:ext cx="10515600" cy="1350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400" kern="1200"/>
            <a:t>Output: what the law is</a:t>
          </a:r>
          <a:endParaRPr lang="en-US" sz="3400" kern="1200"/>
        </a:p>
      </dsp:txBody>
      <dsp:txXfrm>
        <a:off x="65934" y="3014850"/>
        <a:ext cx="10383732" cy="12187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F39A71-E24E-7344-A54C-041604223A37}">
      <dsp:nvSpPr>
        <dsp:cNvPr id="0" name=""/>
        <dsp:cNvSpPr/>
      </dsp:nvSpPr>
      <dsp:spPr>
        <a:xfrm>
          <a:off x="0" y="123231"/>
          <a:ext cx="6666833" cy="167821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/>
            <a:t>Focus: concepts, values, and foundations of law</a:t>
          </a:r>
          <a:endParaRPr lang="en-US" sz="3000" kern="1200"/>
        </a:p>
      </dsp:txBody>
      <dsp:txXfrm>
        <a:off x="81924" y="205155"/>
        <a:ext cx="6502985" cy="1514370"/>
      </dsp:txXfrm>
    </dsp:sp>
    <dsp:sp modelId="{5E975454-45D2-2C4E-A878-22862E355CD1}">
      <dsp:nvSpPr>
        <dsp:cNvPr id="0" name=""/>
        <dsp:cNvSpPr/>
      </dsp:nvSpPr>
      <dsp:spPr>
        <a:xfrm>
          <a:off x="0" y="1887850"/>
          <a:ext cx="6666833" cy="1678218"/>
        </a:xfrm>
        <a:prstGeom prst="round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/>
            <a:t>Method: questions like: What is ? What justifies public authority? What is the rule of law in the democratic state?</a:t>
          </a:r>
          <a:endParaRPr lang="en-US" sz="3000" kern="1200"/>
        </a:p>
      </dsp:txBody>
      <dsp:txXfrm>
        <a:off x="81924" y="1969774"/>
        <a:ext cx="6502985" cy="1514370"/>
      </dsp:txXfrm>
    </dsp:sp>
    <dsp:sp modelId="{07317210-F0D8-5541-81CE-2A943048CB86}">
      <dsp:nvSpPr>
        <dsp:cNvPr id="0" name=""/>
        <dsp:cNvSpPr/>
      </dsp:nvSpPr>
      <dsp:spPr>
        <a:xfrm>
          <a:off x="0" y="3652469"/>
          <a:ext cx="6666833" cy="1678218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/>
            <a:t>Output: why the law is (or should be) the way it is</a:t>
          </a:r>
          <a:endParaRPr lang="en-US" sz="3000" kern="1200"/>
        </a:p>
      </dsp:txBody>
      <dsp:txXfrm>
        <a:off x="81924" y="3734393"/>
        <a:ext cx="6502985" cy="15143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72C81F-EEF1-4C2C-9655-BF9D9F71376B}">
      <dsp:nvSpPr>
        <dsp:cNvPr id="0" name=""/>
        <dsp:cNvSpPr/>
      </dsp:nvSpPr>
      <dsp:spPr>
        <a:xfrm>
          <a:off x="0" y="673"/>
          <a:ext cx="6364224" cy="15749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48632A-39FF-4D82-A479-64875087537D}">
      <dsp:nvSpPr>
        <dsp:cNvPr id="0" name=""/>
        <dsp:cNvSpPr/>
      </dsp:nvSpPr>
      <dsp:spPr>
        <a:xfrm>
          <a:off x="476436" y="355047"/>
          <a:ext cx="866247" cy="86624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2E46D6-2F78-4423-B30B-CE6F0D33C413}">
      <dsp:nvSpPr>
        <dsp:cNvPr id="0" name=""/>
        <dsp:cNvSpPr/>
      </dsp:nvSpPr>
      <dsp:spPr>
        <a:xfrm>
          <a:off x="1819120" y="673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Law “in the books” vs. law “in action” (judicial activism)</a:t>
          </a:r>
          <a:endParaRPr lang="en-US" sz="2500" kern="1200"/>
        </a:p>
      </dsp:txBody>
      <dsp:txXfrm>
        <a:off x="1819120" y="673"/>
        <a:ext cx="4545103" cy="1574995"/>
      </dsp:txXfrm>
    </dsp:sp>
    <dsp:sp modelId="{ECA385E8-5B38-44B6-A268-249FA5B4397A}">
      <dsp:nvSpPr>
        <dsp:cNvPr id="0" name=""/>
        <dsp:cNvSpPr/>
      </dsp:nvSpPr>
      <dsp:spPr>
        <a:xfrm>
          <a:off x="0" y="1969418"/>
          <a:ext cx="6364224" cy="15749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597BC7-511D-445C-ADD8-B461F0059DBE}">
      <dsp:nvSpPr>
        <dsp:cNvPr id="0" name=""/>
        <dsp:cNvSpPr/>
      </dsp:nvSpPr>
      <dsp:spPr>
        <a:xfrm>
          <a:off x="476436" y="2323792"/>
          <a:ext cx="866247" cy="86624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F3ED9B-5B2E-47DC-BDC0-D954F77E1C0D}">
      <dsp:nvSpPr>
        <dsp:cNvPr id="0" name=""/>
        <dsp:cNvSpPr/>
      </dsp:nvSpPr>
      <dsp:spPr>
        <a:xfrm>
          <a:off x="1819120" y="1969418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The role of institutions, discretion, and procedures</a:t>
          </a:r>
          <a:endParaRPr lang="en-US" sz="2500" kern="1200"/>
        </a:p>
      </dsp:txBody>
      <dsp:txXfrm>
        <a:off x="1819120" y="1969418"/>
        <a:ext cx="4545103" cy="1574995"/>
      </dsp:txXfrm>
    </dsp:sp>
    <dsp:sp modelId="{B6F96DCE-69B1-4A6E-A0DD-449F24CB23E9}">
      <dsp:nvSpPr>
        <dsp:cNvPr id="0" name=""/>
        <dsp:cNvSpPr/>
      </dsp:nvSpPr>
      <dsp:spPr>
        <a:xfrm>
          <a:off x="0" y="3938162"/>
          <a:ext cx="6364224" cy="15749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38C087-0E3B-4697-B338-5BCA1DEE2B1A}">
      <dsp:nvSpPr>
        <dsp:cNvPr id="0" name=""/>
        <dsp:cNvSpPr/>
      </dsp:nvSpPr>
      <dsp:spPr>
        <a:xfrm>
          <a:off x="476436" y="4292537"/>
          <a:ext cx="866247" cy="86624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7AD1AC-B4C6-40A4-A301-C4B290451E11}">
      <dsp:nvSpPr>
        <dsp:cNvPr id="0" name=""/>
        <dsp:cNvSpPr/>
      </dsp:nvSpPr>
      <dsp:spPr>
        <a:xfrm>
          <a:off x="1819120" y="3938162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Influence of supranational systems like the European Union</a:t>
          </a:r>
          <a:endParaRPr lang="en-US" sz="2500" kern="1200"/>
        </a:p>
      </dsp:txBody>
      <dsp:txXfrm>
        <a:off x="1819120" y="3938162"/>
        <a:ext cx="4545103" cy="15749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153C59-EADC-A7DD-6B18-C613ABEFA1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B33AF39-1A61-FC38-8E5C-6FD6AD2482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F3E631-9DC8-5058-CC80-EF8EAF3D4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DE0F-7B18-A543-9B16-EDCB22929730}" type="datetimeFigureOut">
              <a:rPr lang="it-IT" smtClean="0"/>
              <a:t>04/05/26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1FBF0C8-0C96-57A6-578D-7D895AFD2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87A047-AE6E-0285-1253-97E67930C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CCAE-8FA5-B144-BA83-D7CA6C8BA9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0940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7289DB-7031-B6C6-3AB4-1E3DE9C0C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742C11D-CD00-1743-F155-9F6FB2EF8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689FF4-520B-ED37-4330-69F46331F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DE0F-7B18-A543-9B16-EDCB22929730}" type="datetimeFigureOut">
              <a:rPr lang="it-IT" smtClean="0"/>
              <a:t>04/05/26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2B5E39B-AB3D-2758-71A3-7B836FBE6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1C62534-2391-B464-8943-44C77281A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CCAE-8FA5-B144-BA83-D7CA6C8BA9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0453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0EB14E9-C740-0F9F-4F9C-CB0E0789A7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BD231F0-C5DA-EE8A-F4A0-E3DD8C4E23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A5009C-9DCD-36E0-DE61-A02B29BC0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DE0F-7B18-A543-9B16-EDCB22929730}" type="datetimeFigureOut">
              <a:rPr lang="it-IT" smtClean="0"/>
              <a:t>04/05/26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304D9A-29D6-ACBE-4E9B-8637B7BC9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C0219E1-A71B-0E15-9F43-BB96F2856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CCAE-8FA5-B144-BA83-D7CA6C8BA9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8336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6F04E6-621F-29FE-1581-65BD1AE28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905411-45BF-F327-110E-12D52E02B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C94F0A9-0CE5-6C6A-941B-A279F24A2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DE0F-7B18-A543-9B16-EDCB22929730}" type="datetimeFigureOut">
              <a:rPr lang="it-IT" smtClean="0"/>
              <a:t>04/05/26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BC20444-1E9D-B057-3154-6228C657E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AD94B25-6E72-B69E-2C6D-E299D583C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CCAE-8FA5-B144-BA83-D7CA6C8BA9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2771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C05618-BD3A-2B53-09B3-0DD8C333F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066B39D-D03C-9494-6712-A6117F09FD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14951EA-6E5A-8688-E07E-490920A9A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DE0F-7B18-A543-9B16-EDCB22929730}" type="datetimeFigureOut">
              <a:rPr lang="it-IT" smtClean="0"/>
              <a:t>04/05/26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93225C6-F530-F466-FD60-5EDD9A06F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2EF641F-33D7-6D99-F93A-605AF8C54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CCAE-8FA5-B144-BA83-D7CA6C8BA9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3076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4D7980-66B5-5027-0811-EE6E3B25C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10A861-3312-B10A-806F-7E681DBE40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C2CD7FE-6093-DD57-DF8A-2ACF1C124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96DA20E-642C-BB54-79F6-A67A91B6A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DE0F-7B18-A543-9B16-EDCB22929730}" type="datetimeFigureOut">
              <a:rPr lang="it-IT" smtClean="0"/>
              <a:t>04/05/26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817F10D-F99C-8F8B-B98B-2AD60913A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75BAFDC-3180-11AE-EFB4-610DA1E9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CCAE-8FA5-B144-BA83-D7CA6C8BA9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7398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EA1BA3-C339-3E80-2B5A-4CF9D9210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A9FC27B-2615-BE02-048F-D3E3425E63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08957E8-0E13-6C05-AEA7-F4BDFE5827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337F83E-1AE4-FB41-26F2-A4CAF0AF80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64DCEF2-284B-0F86-C26E-B8CEBF0C13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3EBCF8C-3064-A770-F36A-1C9D88F6D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DE0F-7B18-A543-9B16-EDCB22929730}" type="datetimeFigureOut">
              <a:rPr lang="it-IT" smtClean="0"/>
              <a:t>04/05/26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1E98A88-9F04-096A-6193-E96FF1B6F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9F98130-5447-F48C-45AD-425C7C0CE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CCAE-8FA5-B144-BA83-D7CA6C8BA9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3025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0E41B2-CAEA-4962-AFB5-7E456E82E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5AFB5C6-CF6A-FD16-20BB-B2B28CCAF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DE0F-7B18-A543-9B16-EDCB22929730}" type="datetimeFigureOut">
              <a:rPr lang="it-IT" smtClean="0"/>
              <a:t>04/05/26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3A9D3A7-437F-885E-687F-4EA869A94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D956822-E880-6303-C569-8E6D758A1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CCAE-8FA5-B144-BA83-D7CA6C8BA9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758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99D1AAA-DD21-422E-E34C-81BF178F3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DE0F-7B18-A543-9B16-EDCB22929730}" type="datetimeFigureOut">
              <a:rPr lang="it-IT" smtClean="0"/>
              <a:t>04/05/26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B722B58-A60D-3CF6-7C46-92BFE8503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931F9F0-FFF2-53CB-287B-47E9A908C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CCAE-8FA5-B144-BA83-D7CA6C8BA9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1442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C96FA1-3497-C5DE-301E-5912E11E1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E431AD-E2CC-4282-1E21-B2B35F343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244B81D-C89E-E76D-3269-581DAB4B5A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ED3B629-B106-2682-E4A1-4E6A72272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DE0F-7B18-A543-9B16-EDCB22929730}" type="datetimeFigureOut">
              <a:rPr lang="it-IT" smtClean="0"/>
              <a:t>04/05/26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AE24E19-E830-C246-5986-688010BBE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86D2EB6-7DF8-1605-D82E-9BE99A22D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CCAE-8FA5-B144-BA83-D7CA6C8BA9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5619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FCD8EC-1F73-0851-A976-602219F05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73E6E65-D559-E66D-12A9-A3E0E6968C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DF1A7AC-FBDA-14DB-5397-5615F8BDCA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EF5C535-A371-9876-2FFB-53E79BC5B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EDE0F-7B18-A543-9B16-EDCB22929730}" type="datetimeFigureOut">
              <a:rPr lang="it-IT" smtClean="0"/>
              <a:t>04/05/26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8496635-F263-8167-EB22-CD3CF8957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5093BDE-1EAC-40C8-B5AB-3C18A4EDF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CCAE-8FA5-B144-BA83-D7CA6C8BA9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9699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4B01110-5384-DA8B-F9E4-9028BF250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2DB3E48-5329-EC3F-4A2F-C54548CB0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29AD33A-227C-9C3D-8F85-517D5FFC63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EDE0F-7B18-A543-9B16-EDCB22929730}" type="datetimeFigureOut">
              <a:rPr lang="it-IT" smtClean="0"/>
              <a:t>04/05/26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FB041D5-71FA-7D82-0F59-BDA5B4BCB7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07A2846-D9F9-F389-E51B-8F9233376D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1CCAE-8FA5-B144-BA83-D7CA6C8BA9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81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0Dk5HzdHn4s?si=yfiLmj3Aaxmzck3c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42A17CF-D75D-C20F-BC3D-A7FA661E6D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it-IT" sz="4800">
                <a:solidFill>
                  <a:srgbClr val="FFFFFF"/>
                </a:solidFill>
              </a:rPr>
              <a:t>Lecture 06</a:t>
            </a:r>
            <a:br>
              <a:rPr lang="it-IT" sz="4800">
                <a:solidFill>
                  <a:srgbClr val="FFFFFF"/>
                </a:solidFill>
              </a:rPr>
            </a:br>
            <a:r>
              <a:rPr lang="it-IT" sz="4800">
                <a:solidFill>
                  <a:srgbClr val="FFFFFF"/>
                </a:solidFill>
              </a:rPr>
              <a:t>Research Method in Administrative Law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3195CFF-FA1F-7794-8934-DD359D8E4C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it-IT" dirty="0"/>
              <a:t>Monica </a:t>
            </a:r>
            <a:r>
              <a:rPr lang="it-IT" dirty="0" err="1"/>
              <a:t>Delsignore</a:t>
            </a:r>
            <a:endParaRPr lang="it-IT"/>
          </a:p>
          <a:p>
            <a:pPr algn="l"/>
            <a:r>
              <a:rPr lang="it-IT" dirty="0" err="1"/>
              <a:t>monica.delsignore@unimib.it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2173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59D7CE6-83A9-6CAA-5118-07309916F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0129" y="877413"/>
            <a:ext cx="3346964" cy="4830660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buNone/>
            </a:pPr>
            <a:r>
              <a:rPr lang="it-IT" sz="3200" dirty="0"/>
              <a:t>Forget </a:t>
            </a:r>
            <a:r>
              <a:rPr lang="it-IT" sz="3200" dirty="0" err="1"/>
              <a:t>about</a:t>
            </a:r>
            <a:r>
              <a:rPr lang="it-IT" sz="3200" dirty="0"/>
              <a:t> writing, </a:t>
            </a:r>
            <a:r>
              <a:rPr lang="it-IT" sz="3200" dirty="0" err="1"/>
              <a:t>at</a:t>
            </a:r>
            <a:r>
              <a:rPr lang="it-IT" sz="3200" dirty="0"/>
              <a:t> </a:t>
            </a:r>
            <a:r>
              <a:rPr lang="it-IT" sz="3200" dirty="0" err="1"/>
              <a:t>least</a:t>
            </a:r>
            <a:r>
              <a:rPr lang="it-IT" sz="3200" dirty="0"/>
              <a:t> </a:t>
            </a:r>
            <a:r>
              <a:rPr lang="it-IT" sz="3200" dirty="0" err="1"/>
              <a:t>at</a:t>
            </a:r>
            <a:r>
              <a:rPr lang="it-IT" sz="3200" dirty="0"/>
              <a:t> the </a:t>
            </a:r>
            <a:r>
              <a:rPr lang="it-IT" sz="3200" dirty="0" err="1"/>
              <a:t>beginnig</a:t>
            </a:r>
            <a:r>
              <a:rPr lang="it-IT" sz="3200" dirty="0"/>
              <a:t>, and </a:t>
            </a:r>
            <a:r>
              <a:rPr lang="it-IT" sz="3200" b="1" dirty="0"/>
              <a:t>take some time just to </a:t>
            </a:r>
            <a:r>
              <a:rPr lang="it-IT" sz="3200" b="1" dirty="0" err="1"/>
              <a:t>read</a:t>
            </a:r>
            <a:endParaRPr lang="it-IT" sz="3200" b="1" dirty="0"/>
          </a:p>
          <a:p>
            <a:pPr marL="0" indent="0">
              <a:buNone/>
            </a:pPr>
            <a:r>
              <a:rPr lang="it-IT" sz="3200" dirty="0" err="1"/>
              <a:t>Importance</a:t>
            </a:r>
            <a:r>
              <a:rPr lang="it-IT" sz="3200" dirty="0"/>
              <a:t> for/of </a:t>
            </a:r>
            <a:r>
              <a:rPr lang="it-IT" sz="3200" dirty="0" err="1"/>
              <a:t>choosing</a:t>
            </a:r>
            <a:r>
              <a:rPr lang="it-IT" sz="3200" dirty="0"/>
              <a:t> the </a:t>
            </a:r>
            <a:r>
              <a:rPr lang="it-IT" sz="3200" dirty="0" err="1"/>
              <a:t>topic</a:t>
            </a:r>
            <a:endParaRPr lang="it-IT" sz="3200" dirty="0"/>
          </a:p>
          <a:p>
            <a:pPr marL="0" indent="0">
              <a:buNone/>
            </a:pPr>
            <a:r>
              <a:rPr lang="it-IT" sz="3200" dirty="0" err="1"/>
              <a:t>If</a:t>
            </a:r>
            <a:r>
              <a:rPr lang="it-IT" sz="3200" dirty="0"/>
              <a:t> </a:t>
            </a:r>
            <a:r>
              <a:rPr lang="it-IT" sz="3200" dirty="0" err="1"/>
              <a:t>you</a:t>
            </a:r>
            <a:r>
              <a:rPr lang="it-IT" sz="3200" dirty="0"/>
              <a:t> </a:t>
            </a:r>
            <a:r>
              <a:rPr lang="it-IT" sz="3200" dirty="0" err="1"/>
              <a:t>don’t</a:t>
            </a:r>
            <a:r>
              <a:rPr lang="it-IT" sz="3200" dirty="0"/>
              <a:t> know </a:t>
            </a:r>
            <a:r>
              <a:rPr lang="it-IT" sz="3200" dirty="0" err="1"/>
              <a:t>what</a:t>
            </a:r>
            <a:r>
              <a:rPr lang="it-IT" sz="3200" dirty="0"/>
              <a:t> </a:t>
            </a:r>
            <a:r>
              <a:rPr lang="it-IT" sz="3200" dirty="0" err="1"/>
              <a:t>you</a:t>
            </a:r>
            <a:r>
              <a:rPr lang="it-IT" sz="3200" dirty="0"/>
              <a:t> </a:t>
            </a:r>
            <a:r>
              <a:rPr lang="it-IT" sz="3200" dirty="0" err="1"/>
              <a:t>want</a:t>
            </a:r>
            <a:r>
              <a:rPr lang="it-IT" sz="3200" dirty="0"/>
              <a:t> to </a:t>
            </a:r>
            <a:r>
              <a:rPr lang="it-IT" sz="3200" dirty="0" err="1"/>
              <a:t>say</a:t>
            </a:r>
            <a:r>
              <a:rPr lang="it-IT" sz="3200" dirty="0"/>
              <a:t>, </a:t>
            </a:r>
            <a:r>
              <a:rPr lang="it-IT" sz="3200" dirty="0" err="1"/>
              <a:t>you</a:t>
            </a:r>
            <a:r>
              <a:rPr lang="it-IT" sz="3200" dirty="0"/>
              <a:t> </a:t>
            </a:r>
            <a:r>
              <a:rPr lang="it-IT" sz="3200" dirty="0" err="1"/>
              <a:t>have</a:t>
            </a:r>
            <a:r>
              <a:rPr lang="it-IT" sz="3200" dirty="0"/>
              <a:t> no </a:t>
            </a:r>
            <a:r>
              <a:rPr lang="it-IT" sz="3200" dirty="0" err="1"/>
              <a:t>basis</a:t>
            </a:r>
            <a:r>
              <a:rPr lang="it-IT" sz="3200" dirty="0"/>
              <a:t> to </a:t>
            </a:r>
            <a:r>
              <a:rPr lang="it-IT" sz="3200" dirty="0" err="1"/>
              <a:t>choose</a:t>
            </a:r>
            <a:r>
              <a:rPr lang="it-IT" sz="3200" dirty="0"/>
              <a:t> </a:t>
            </a:r>
            <a:r>
              <a:rPr lang="it-IT" sz="3200" dirty="0" err="1"/>
              <a:t>what</a:t>
            </a:r>
            <a:r>
              <a:rPr lang="it-IT" sz="3200" dirty="0"/>
              <a:t> to </a:t>
            </a:r>
            <a:r>
              <a:rPr lang="it-IT" sz="3200" dirty="0" err="1"/>
              <a:t>read</a:t>
            </a:r>
            <a:endParaRPr lang="it-IT" sz="3200" dirty="0"/>
          </a:p>
          <a:p>
            <a:pPr marL="0" indent="0">
              <a:buNone/>
            </a:pPr>
            <a:endParaRPr lang="it-IT" sz="2000" dirty="0"/>
          </a:p>
        </p:txBody>
      </p:sp>
      <p:pic>
        <p:nvPicPr>
          <p:cNvPr id="2050" name="Picture 2" descr="10 Books You Should Absolutely Read In Print, Not On An E-Reader, Because  You're Going To Want To Take Margin Notes">
            <a:extLst>
              <a:ext uri="{FF2B5EF4-FFF2-40B4-BE49-F238E27FC236}">
                <a16:creationId xmlns:a16="http://schemas.microsoft.com/office/drawing/2014/main" id="{15284810-0E8A-F59D-8204-42C0DA950E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76" b="-1"/>
          <a:stretch>
            <a:fillRect/>
          </a:stretch>
        </p:blipFill>
        <p:spPr bwMode="auto">
          <a:xfrm>
            <a:off x="5089243" y="877413"/>
            <a:ext cx="6222628" cy="504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63" name="Group 2054">
            <a:extLst>
              <a:ext uri="{FF2B5EF4-FFF2-40B4-BE49-F238E27FC236}">
                <a16:creationId xmlns:a16="http://schemas.microsoft.com/office/drawing/2014/main" id="{3AFCAD34-1AFC-BC1A-F6B2-C34C63912E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089243" y="5858828"/>
            <a:ext cx="6226463" cy="123363"/>
            <a:chOff x="7015162" y="5858828"/>
            <a:chExt cx="4300544" cy="123363"/>
          </a:xfrm>
        </p:grpSpPr>
        <p:sp>
          <p:nvSpPr>
            <p:cNvPr id="2056" name="Rectangle 2055">
              <a:extLst>
                <a:ext uri="{FF2B5EF4-FFF2-40B4-BE49-F238E27FC236}">
                  <a16:creationId xmlns:a16="http://schemas.microsoft.com/office/drawing/2014/main" id="{1129F4A2-3705-CF87-3DDA-AF9CE9389B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03753" y="3770237"/>
              <a:ext cx="123362" cy="4300544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4" name="Rectangle 2056">
              <a:extLst>
                <a:ext uri="{FF2B5EF4-FFF2-40B4-BE49-F238E27FC236}">
                  <a16:creationId xmlns:a16="http://schemas.microsoft.com/office/drawing/2014/main" id="{891B1028-FC76-5583-3A1F-5815A7DCF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09789" y="4876274"/>
              <a:ext cx="123362" cy="2088471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07269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9427AF5F-9A0E-42B7-A252-FD64C9885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2193132-7C76-0C07-1C97-791375B52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6443"/>
          </a:xfrm>
        </p:spPr>
        <p:txBody>
          <a:bodyPr>
            <a:normAutofit/>
          </a:bodyPr>
          <a:lstStyle/>
          <a:p>
            <a:r>
              <a:rPr lang="it-IT" sz="4000"/>
              <a:t>In the end …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7D69A3-6B11-9991-4C81-639186859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152774" cy="4303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600" dirty="0" err="1"/>
              <a:t>You</a:t>
            </a:r>
            <a:r>
              <a:rPr lang="it-IT" sz="3600" dirty="0"/>
              <a:t> </a:t>
            </a:r>
            <a:r>
              <a:rPr lang="it-IT" sz="3600" dirty="0" err="1"/>
              <a:t>will</a:t>
            </a:r>
            <a:r>
              <a:rPr lang="it-IT" sz="3600" dirty="0"/>
              <a:t> </a:t>
            </a:r>
            <a:r>
              <a:rPr lang="it-IT" sz="3600" dirty="0" err="1"/>
              <a:t>read</a:t>
            </a:r>
            <a:r>
              <a:rPr lang="it-IT" sz="3600" dirty="0"/>
              <a:t> a </a:t>
            </a:r>
            <a:r>
              <a:rPr lang="it-IT" sz="3600" dirty="0" err="1"/>
              <a:t>lot</a:t>
            </a:r>
            <a:r>
              <a:rPr lang="it-IT" sz="3600" dirty="0"/>
              <a:t> of papers </a:t>
            </a:r>
            <a:r>
              <a:rPr lang="it-IT" sz="3600" dirty="0" err="1"/>
              <a:t>that</a:t>
            </a:r>
            <a:r>
              <a:rPr lang="it-IT" sz="3600" dirty="0"/>
              <a:t> are </a:t>
            </a:r>
            <a:r>
              <a:rPr lang="it-IT" sz="3600" dirty="0" err="1"/>
              <a:t>not</a:t>
            </a:r>
            <a:r>
              <a:rPr lang="it-IT" sz="3600" dirty="0"/>
              <a:t> </a:t>
            </a:r>
            <a:r>
              <a:rPr lang="it-IT" sz="3600" dirty="0" err="1"/>
              <a:t>strictly</a:t>
            </a:r>
            <a:r>
              <a:rPr lang="it-IT" sz="3600" dirty="0"/>
              <a:t> </a:t>
            </a:r>
            <a:r>
              <a:rPr lang="it-IT" sz="3600" dirty="0" err="1"/>
              <a:t>useful</a:t>
            </a:r>
            <a:r>
              <a:rPr lang="it-IT" sz="3600" dirty="0"/>
              <a:t> for </a:t>
            </a:r>
            <a:r>
              <a:rPr lang="it-IT" sz="3600" dirty="0" err="1"/>
              <a:t>your</a:t>
            </a:r>
            <a:r>
              <a:rPr lang="it-IT" sz="3600" dirty="0"/>
              <a:t> </a:t>
            </a:r>
            <a:r>
              <a:rPr lang="it-IT" sz="3600" dirty="0" err="1"/>
              <a:t>research</a:t>
            </a:r>
            <a:r>
              <a:rPr lang="it-IT" sz="3600" dirty="0"/>
              <a:t> …</a:t>
            </a:r>
            <a:r>
              <a:rPr lang="it-IT" sz="3600" dirty="0" err="1"/>
              <a:t>but</a:t>
            </a:r>
            <a:r>
              <a:rPr lang="it-IT" sz="3600" dirty="0"/>
              <a:t> </a:t>
            </a:r>
            <a:r>
              <a:rPr lang="it-IT" sz="3600" dirty="0" err="1"/>
              <a:t>this</a:t>
            </a:r>
            <a:r>
              <a:rPr lang="it-IT" sz="3600" dirty="0"/>
              <a:t> </a:t>
            </a:r>
            <a:r>
              <a:rPr lang="it-IT" sz="3600" dirty="0" err="1"/>
              <a:t>is</a:t>
            </a:r>
            <a:r>
              <a:rPr lang="it-IT" sz="3600" dirty="0"/>
              <a:t> </a:t>
            </a:r>
            <a:r>
              <a:rPr lang="it-IT" sz="3600" dirty="0" err="1"/>
              <a:t>academic</a:t>
            </a:r>
            <a:r>
              <a:rPr lang="it-IT" sz="3600" dirty="0"/>
              <a:t> </a:t>
            </a:r>
            <a:r>
              <a:rPr lang="it-IT" sz="3600" dirty="0" err="1"/>
              <a:t>research</a:t>
            </a:r>
            <a:endParaRPr lang="it-IT" sz="3600" dirty="0"/>
          </a:p>
        </p:txBody>
      </p:sp>
      <p:pic>
        <p:nvPicPr>
          <p:cNvPr id="3074" name="Picture 2" descr="10 Academic Source Examples and How to Use Them in Your Research Papers">
            <a:extLst>
              <a:ext uri="{FF2B5EF4-FFF2-40B4-BE49-F238E27FC236}">
                <a16:creationId xmlns:a16="http://schemas.microsoft.com/office/drawing/2014/main" id="{CAA39C64-9B1D-4E12-5410-17645EB93D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5" r="13120" b="1"/>
          <a:stretch>
            <a:fillRect/>
          </a:stretch>
        </p:blipFill>
        <p:spPr bwMode="auto">
          <a:xfrm>
            <a:off x="5183500" y="1904282"/>
            <a:ext cx="6170299" cy="4224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956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B05077-DF49-1FFA-0486-F3014F9C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Research</a:t>
            </a:r>
            <a:r>
              <a:rPr lang="it-IT" dirty="0"/>
              <a:t> Design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F1A5EF-5B8A-31A3-6FA9-065EADC1C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Prof. Lorenzo Passerini</a:t>
            </a:r>
          </a:p>
          <a:p>
            <a:pPr marL="0" indent="0">
              <a:buNone/>
            </a:pPr>
            <a:r>
              <a:rPr lang="it-IT" dirty="0"/>
              <a:t>How to formulate a </a:t>
            </a:r>
            <a:r>
              <a:rPr lang="it-IT" i="1" dirty="0" err="1"/>
              <a:t>researchable</a:t>
            </a:r>
            <a:r>
              <a:rPr lang="it-IT" dirty="0"/>
              <a:t> </a:t>
            </a:r>
            <a:r>
              <a:rPr lang="it-IT" dirty="0" err="1"/>
              <a:t>question</a:t>
            </a:r>
            <a:r>
              <a:rPr lang="it-IT" dirty="0"/>
              <a:t> (</a:t>
            </a:r>
            <a:r>
              <a:rPr lang="it-IT" dirty="0" err="1"/>
              <a:t>not</a:t>
            </a:r>
            <a:r>
              <a:rPr lang="it-IT" dirty="0"/>
              <a:t> just a </a:t>
            </a:r>
            <a:r>
              <a:rPr lang="it-IT" dirty="0" err="1"/>
              <a:t>topic</a:t>
            </a:r>
            <a:r>
              <a:rPr lang="it-IT" dirty="0"/>
              <a:t>)?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err="1"/>
              <a:t>Choose</a:t>
            </a:r>
            <a:r>
              <a:rPr lang="it-IT" dirty="0"/>
              <a:t> a </a:t>
            </a:r>
            <a:r>
              <a:rPr lang="it-IT" dirty="0" err="1"/>
              <a:t>topic</a:t>
            </a:r>
            <a:r>
              <a:rPr lang="it-IT" dirty="0"/>
              <a:t> in </a:t>
            </a:r>
            <a:r>
              <a:rPr lang="it-IT" dirty="0" err="1"/>
              <a:t>Administrative</a:t>
            </a:r>
            <a:r>
              <a:rPr lang="it-IT" dirty="0"/>
              <a:t> </a:t>
            </a:r>
            <a:r>
              <a:rPr lang="it-IT" dirty="0" err="1"/>
              <a:t>Law</a:t>
            </a:r>
            <a:r>
              <a:rPr lang="it-IT" dirty="0"/>
              <a:t> (</a:t>
            </a:r>
            <a:r>
              <a:rPr lang="it-IT" dirty="0" err="1"/>
              <a:t>insitutions</a:t>
            </a:r>
            <a:r>
              <a:rPr lang="it-IT" dirty="0"/>
              <a:t>, public companies, public </a:t>
            </a:r>
            <a:r>
              <a:rPr lang="it-IT" dirty="0" err="1"/>
              <a:t>employment</a:t>
            </a:r>
            <a:r>
              <a:rPr lang="it-IT" dirty="0"/>
              <a:t>, </a:t>
            </a:r>
            <a:r>
              <a:rPr lang="it-IT" dirty="0" err="1"/>
              <a:t>tendering</a:t>
            </a:r>
            <a:r>
              <a:rPr lang="it-IT" dirty="0"/>
              <a:t>, public </a:t>
            </a:r>
            <a:r>
              <a:rPr lang="it-IT" dirty="0" err="1"/>
              <a:t>contracts</a:t>
            </a:r>
            <a:r>
              <a:rPr lang="it-IT" dirty="0"/>
              <a:t>, liability, </a:t>
            </a:r>
            <a:r>
              <a:rPr lang="it-IT" dirty="0" err="1"/>
              <a:t>adiministrative</a:t>
            </a:r>
            <a:r>
              <a:rPr lang="it-IT" dirty="0"/>
              <a:t> procedure, </a:t>
            </a:r>
            <a:r>
              <a:rPr lang="it-IT" dirty="0" err="1"/>
              <a:t>notice</a:t>
            </a:r>
            <a:r>
              <a:rPr lang="it-IT" dirty="0"/>
              <a:t> and </a:t>
            </a:r>
            <a:r>
              <a:rPr lang="it-IT" dirty="0" err="1"/>
              <a:t>comment</a:t>
            </a:r>
            <a:r>
              <a:rPr lang="it-IT" dirty="0"/>
              <a:t>, housing and welfare services, </a:t>
            </a:r>
            <a:r>
              <a:rPr lang="it-IT" dirty="0" err="1"/>
              <a:t>permitting</a:t>
            </a:r>
            <a:r>
              <a:rPr lang="it-IT" dirty="0"/>
              <a:t>, </a:t>
            </a:r>
            <a:r>
              <a:rPr lang="it-IT" dirty="0" err="1"/>
              <a:t>migration</a:t>
            </a:r>
            <a:r>
              <a:rPr lang="it-IT" dirty="0"/>
              <a:t> </a:t>
            </a:r>
            <a:r>
              <a:rPr lang="it-IT" dirty="0" err="1"/>
              <a:t>decisions</a:t>
            </a:r>
            <a:r>
              <a:rPr lang="it-IT" dirty="0"/>
              <a:t>…)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Formulate one or more </a:t>
            </a:r>
            <a:r>
              <a:rPr lang="it-IT" dirty="0" err="1"/>
              <a:t>researchable</a:t>
            </a:r>
            <a:r>
              <a:rPr lang="it-IT" dirty="0"/>
              <a:t> </a:t>
            </a:r>
            <a:r>
              <a:rPr lang="it-IT" dirty="0" err="1"/>
              <a:t>questions</a:t>
            </a:r>
            <a:r>
              <a:rPr lang="it-IT" dirty="0"/>
              <a:t> on the </a:t>
            </a:r>
            <a:r>
              <a:rPr lang="it-IT" dirty="0" err="1"/>
              <a:t>chosen</a:t>
            </a:r>
            <a:r>
              <a:rPr lang="it-IT" dirty="0"/>
              <a:t> </a:t>
            </a:r>
            <a:r>
              <a:rPr lang="it-IT" dirty="0" err="1"/>
              <a:t>topic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00558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51AB2E-8F7A-C570-AB67-4ED76C70C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5 common </a:t>
            </a:r>
            <a:r>
              <a:rPr lang="it-IT" dirty="0" err="1"/>
              <a:t>mistakes</a:t>
            </a:r>
            <a:r>
              <a:rPr lang="it-IT" dirty="0"/>
              <a:t> of </a:t>
            </a:r>
            <a:r>
              <a:rPr lang="it-IT" dirty="0" err="1"/>
              <a:t>Ph</a:t>
            </a:r>
            <a:r>
              <a:rPr lang="it-IT" dirty="0"/>
              <a:t> D </a:t>
            </a:r>
            <a:r>
              <a:rPr lang="it-IT" dirty="0" err="1"/>
              <a:t>students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4F0EE-31F7-FFCE-15E1-1966A6248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419" y="178155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it-IT" dirty="0">
                <a:hlinkClick r:id="rId2"/>
              </a:rPr>
              <a:t>https://youtu.be/0Dk5HzdHn4s?si=yfiLmj3Aaxmzck3c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James </a:t>
            </a:r>
            <a:r>
              <a:rPr lang="it-IT" dirty="0" err="1"/>
              <a:t>Hayton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50889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C3694-BE75-A449-F2CB-D71B366AB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694" y="741391"/>
            <a:ext cx="3549649" cy="1616203"/>
          </a:xfrm>
        </p:spPr>
        <p:txBody>
          <a:bodyPr anchor="b">
            <a:normAutofit/>
          </a:bodyPr>
          <a:lstStyle/>
          <a:p>
            <a:r>
              <a:rPr lang="it-IT" sz="3200" b="1">
                <a:latin typeface="Garamond" panose="02020404030301010803" pitchFamily="18" charset="0"/>
              </a:rPr>
              <a:t>Joseph Weiler</a:t>
            </a:r>
            <a:r>
              <a:rPr lang="it-IT" sz="3200">
                <a:latin typeface="Garamond" panose="02020404030301010803" pitchFamily="18" charset="0"/>
              </a:rPr>
              <a:t>, On my way out: </a:t>
            </a:r>
            <a:r>
              <a:rPr lang="it-IT" sz="3200">
                <a:effectLst/>
                <a:latin typeface="Garamond" panose="02020404030301010803" pitchFamily="18" charset="0"/>
              </a:rPr>
              <a:t>Advice to Young Scholars</a:t>
            </a:r>
            <a:endParaRPr lang="it-IT" sz="3200">
              <a:latin typeface="Garamond" panose="02020404030301010803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46A396-093F-D31D-BC87-0BE464C1F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3" y="2533476"/>
            <a:ext cx="3346964" cy="344783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it-IT" sz="2000" i="1">
                <a:latin typeface="Helvetica" pitchFamily="2" charset="0"/>
              </a:rPr>
              <a:t>- </a:t>
            </a:r>
            <a:r>
              <a:rPr lang="it-IT" sz="2000">
                <a:effectLst/>
                <a:latin typeface="Helvetica" pitchFamily="2" charset="0"/>
              </a:rPr>
              <a:t>Presenting</a:t>
            </a:r>
            <a:r>
              <a:rPr lang="it-IT" sz="2000">
                <a:latin typeface="Helvetica" pitchFamily="2" charset="0"/>
              </a:rPr>
              <a:t> </a:t>
            </a:r>
            <a:r>
              <a:rPr lang="it-IT" sz="2000">
                <a:effectLst/>
                <a:latin typeface="Helvetica" pitchFamily="2" charset="0"/>
              </a:rPr>
              <a:t>a Paper in an International (and National) Conference</a:t>
            </a:r>
          </a:p>
          <a:p>
            <a:pPr marL="0" indent="0">
              <a:buNone/>
            </a:pPr>
            <a:r>
              <a:rPr lang="it-IT" sz="2000">
                <a:effectLst/>
                <a:latin typeface="Helvetica" pitchFamily="2" charset="0"/>
              </a:rPr>
              <a:t>- Career Strategy and the Publication Trap</a:t>
            </a:r>
          </a:p>
          <a:p>
            <a:pPr marL="0" indent="0">
              <a:buNone/>
            </a:pPr>
            <a:endParaRPr lang="it-IT" sz="2000"/>
          </a:p>
        </p:txBody>
      </p:sp>
      <p:pic>
        <p:nvPicPr>
          <p:cNvPr id="4098" name="Picture 2" descr="Prof Dr. h.c. Joseph H. H. Weiler Ph.D.: Academic Advisory Council | HIIG">
            <a:extLst>
              <a:ext uri="{FF2B5EF4-FFF2-40B4-BE49-F238E27FC236}">
                <a16:creationId xmlns:a16="http://schemas.microsoft.com/office/drawing/2014/main" id="{EB07E180-AF25-30E3-1BAD-2281662C73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65"/>
          <a:stretch>
            <a:fillRect/>
          </a:stretch>
        </p:blipFill>
        <p:spPr bwMode="auto">
          <a:xfrm>
            <a:off x="5089243" y="877413"/>
            <a:ext cx="6222628" cy="504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103" name="Group 4102">
            <a:extLst>
              <a:ext uri="{FF2B5EF4-FFF2-40B4-BE49-F238E27FC236}">
                <a16:creationId xmlns:a16="http://schemas.microsoft.com/office/drawing/2014/main" id="{3AFCAD34-1AFC-BC1A-F6B2-C34C63912E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089243" y="5858828"/>
            <a:ext cx="6226463" cy="123363"/>
            <a:chOff x="7015162" y="5858828"/>
            <a:chExt cx="4300544" cy="123363"/>
          </a:xfrm>
        </p:grpSpPr>
        <p:sp>
          <p:nvSpPr>
            <p:cNvPr id="4104" name="Rectangle 4103">
              <a:extLst>
                <a:ext uri="{FF2B5EF4-FFF2-40B4-BE49-F238E27FC236}">
                  <a16:creationId xmlns:a16="http://schemas.microsoft.com/office/drawing/2014/main" id="{1129F4A2-3705-CF87-3DDA-AF9CE9389B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03753" y="3770237"/>
              <a:ext cx="123362" cy="4300544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05" name="Rectangle 4104">
              <a:extLst>
                <a:ext uri="{FF2B5EF4-FFF2-40B4-BE49-F238E27FC236}">
                  <a16:creationId xmlns:a16="http://schemas.microsoft.com/office/drawing/2014/main" id="{891B1028-FC76-5583-3A1F-5815A7DCF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09789" y="4876274"/>
              <a:ext cx="123362" cy="2088471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194225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Design pavimento a scacchi multicolore con colori accesi">
            <a:extLst>
              <a:ext uri="{FF2B5EF4-FFF2-40B4-BE49-F238E27FC236}">
                <a16:creationId xmlns:a16="http://schemas.microsoft.com/office/drawing/2014/main" id="{22D5FB9C-AFC6-EB46-BBCE-6CBE2FE5107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25" r="2401"/>
          <a:stretch>
            <a:fillRect/>
          </a:stretch>
        </p:blipFill>
        <p:spPr>
          <a:xfrm>
            <a:off x="0" y="286448"/>
            <a:ext cx="966964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CA7B483-3A9D-C65B-5903-9CF3F5D29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610" y="365125"/>
            <a:ext cx="3822189" cy="1899912"/>
          </a:xfrm>
        </p:spPr>
        <p:txBody>
          <a:bodyPr>
            <a:normAutofit/>
          </a:bodyPr>
          <a:lstStyle/>
          <a:p>
            <a:r>
              <a:rPr lang="it-IT" sz="4000"/>
              <a:t>database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006FF2-DF9A-8A9F-AF8A-65E34749B7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1610" y="2434201"/>
            <a:ext cx="3822189" cy="3742762"/>
          </a:xfrm>
        </p:spPr>
        <p:txBody>
          <a:bodyPr>
            <a:normAutofit/>
          </a:bodyPr>
          <a:lstStyle/>
          <a:p>
            <a:r>
              <a:rPr lang="it-IT" sz="3200" dirty="0" err="1"/>
              <a:t>Heinonline</a:t>
            </a:r>
            <a:endParaRPr lang="it-IT" sz="3200" dirty="0"/>
          </a:p>
          <a:p>
            <a:r>
              <a:rPr lang="it-IT" sz="3200" dirty="0" err="1"/>
              <a:t>Dalloz</a:t>
            </a:r>
            <a:endParaRPr lang="it-IT" sz="3200" dirty="0"/>
          </a:p>
          <a:p>
            <a:r>
              <a:rPr lang="it-IT" sz="3200" dirty="0" err="1"/>
              <a:t>Nexis</a:t>
            </a:r>
            <a:r>
              <a:rPr lang="it-IT" sz="3200" dirty="0"/>
              <a:t> Uni</a:t>
            </a:r>
          </a:p>
          <a:p>
            <a:endParaRPr lang="it-IT" sz="2000" dirty="0"/>
          </a:p>
          <a:p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40380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4804268-E53C-E2FE-AAA0-237BFC349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it-IT" sz="4800"/>
              <a:t>Different approaches to Law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28159FED-E60C-50D0-E8FA-B90F01EA9E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924263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6908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9AE572-EE1C-851B-89FD-86F7DFA79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Doctrinal</a:t>
            </a:r>
            <a:r>
              <a:rPr lang="it-IT" dirty="0"/>
              <a:t> </a:t>
            </a:r>
            <a:r>
              <a:rPr lang="it-IT" dirty="0" err="1"/>
              <a:t>method</a:t>
            </a:r>
            <a:r>
              <a:rPr lang="it-IT" dirty="0"/>
              <a:t> (Legal </a:t>
            </a:r>
            <a:r>
              <a:rPr lang="it-IT" dirty="0" err="1"/>
              <a:t>scholars</a:t>
            </a:r>
            <a:r>
              <a:rPr lang="it-IT" dirty="0"/>
              <a:t>)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4440C278-11C7-7E27-4EC6-406F4768A36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7895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1CD15C5-7FC5-04A7-0AAF-66863F8B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r>
              <a:rPr lang="it-IT" sz="3100" dirty="0" err="1">
                <a:solidFill>
                  <a:srgbClr val="FFFFFF"/>
                </a:solidFill>
              </a:rPr>
              <a:t>Theoretical</a:t>
            </a:r>
            <a:r>
              <a:rPr lang="it-IT" sz="3100" dirty="0">
                <a:solidFill>
                  <a:srgbClr val="FFFFFF"/>
                </a:solidFill>
              </a:rPr>
              <a:t>- Normative Method </a:t>
            </a:r>
            <a:br>
              <a:rPr lang="it-IT" sz="3100" dirty="0">
                <a:solidFill>
                  <a:srgbClr val="FFFFFF"/>
                </a:solidFill>
              </a:rPr>
            </a:br>
            <a:r>
              <a:rPr lang="it-IT" sz="3100" dirty="0">
                <a:solidFill>
                  <a:srgbClr val="FFFFFF"/>
                </a:solidFill>
              </a:rPr>
              <a:t>(Legal </a:t>
            </a:r>
            <a:r>
              <a:rPr lang="it-IT" sz="3100" dirty="0" err="1">
                <a:solidFill>
                  <a:srgbClr val="FFFFFF"/>
                </a:solidFill>
              </a:rPr>
              <a:t>Philosophy</a:t>
            </a:r>
            <a:r>
              <a:rPr lang="it-IT" sz="3100" dirty="0">
                <a:solidFill>
                  <a:srgbClr val="FFFFFF"/>
                </a:solidFill>
              </a:rPr>
              <a:t>-Public </a:t>
            </a:r>
            <a:r>
              <a:rPr lang="it-IT" sz="3100" dirty="0" err="1">
                <a:solidFill>
                  <a:srgbClr val="FFFFFF"/>
                </a:solidFill>
              </a:rPr>
              <a:t>law</a:t>
            </a:r>
            <a:r>
              <a:rPr lang="it-IT" sz="3100" dirty="0">
                <a:solidFill>
                  <a:srgbClr val="FFFFFF"/>
                </a:solidFill>
              </a:rPr>
              <a:t> theory)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3AAD9101-FCB9-D353-F23D-FB0441B8F0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1696194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2033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D4C7C2F-5E59-9457-78D9-E4789FED1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it-IT" sz="5400" dirty="0" err="1"/>
              <a:t>Empirical</a:t>
            </a:r>
            <a:r>
              <a:rPr lang="it-IT" sz="5400" dirty="0"/>
              <a:t> Method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A5EECD-2D80-5CCF-0BCE-3A06AD6CB1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it-IT" sz="2400"/>
              <a:t>Focus: how law operates in practice</a:t>
            </a:r>
          </a:p>
          <a:p>
            <a:pPr>
              <a:buFont typeface="Wingdings" pitchFamily="2" charset="2"/>
              <a:buChar char="Ø"/>
            </a:pPr>
            <a:r>
              <a:rPr lang="it-IT" sz="2400"/>
              <a:t>Method:</a:t>
            </a:r>
          </a:p>
          <a:p>
            <a:pPr marL="0" indent="0">
              <a:buNone/>
            </a:pPr>
            <a:r>
              <a:rPr lang="it-IT" sz="2400"/>
              <a:t>Interviews with officials</a:t>
            </a:r>
          </a:p>
          <a:p>
            <a:pPr marL="0" indent="0">
              <a:buNone/>
            </a:pPr>
            <a:r>
              <a:rPr lang="it-IT" sz="2400"/>
              <a:t>Data analysis of decisions</a:t>
            </a:r>
          </a:p>
          <a:p>
            <a:pPr marL="0" indent="0">
              <a:buNone/>
            </a:pPr>
            <a:r>
              <a:rPr lang="it-IT" sz="2400"/>
              <a:t>Work- stage in institutions</a:t>
            </a:r>
          </a:p>
          <a:p>
            <a:pPr>
              <a:buFont typeface="Wingdings" pitchFamily="2" charset="2"/>
              <a:buChar char="Ø"/>
            </a:pPr>
            <a:r>
              <a:rPr lang="it-IT" sz="2400"/>
              <a:t>Output: how law actually works</a:t>
            </a:r>
          </a:p>
        </p:txBody>
      </p:sp>
    </p:spTree>
    <p:extLst>
      <p:ext uri="{BB962C8B-B14F-4D97-AF65-F5344CB8AC3E}">
        <p14:creationId xmlns:p14="http://schemas.microsoft.com/office/powerpoint/2010/main" val="807114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763F6B7-840D-6FF0-9204-937099F0E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2963" y="1238080"/>
            <a:ext cx="9849751" cy="1349671"/>
          </a:xfrm>
        </p:spPr>
        <p:txBody>
          <a:bodyPr anchor="b">
            <a:normAutofit/>
          </a:bodyPr>
          <a:lstStyle/>
          <a:p>
            <a:r>
              <a:rPr lang="it-IT" sz="5400"/>
              <a:t>Furthermore …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2678B0-7AC0-1070-F290-D7CA6F705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9304" y="2902913"/>
            <a:ext cx="9849751" cy="3032168"/>
          </a:xfrm>
        </p:spPr>
        <p:txBody>
          <a:bodyPr anchor="ctr">
            <a:normAutofit/>
          </a:bodyPr>
          <a:lstStyle/>
          <a:p>
            <a:r>
              <a:rPr lang="it-IT" sz="1700"/>
              <a:t>Comparative approach</a:t>
            </a:r>
          </a:p>
          <a:p>
            <a:pPr marL="0" indent="0">
              <a:buNone/>
            </a:pPr>
            <a:r>
              <a:rPr lang="it-IT" sz="1700"/>
              <a:t>Comparing legal systems</a:t>
            </a:r>
          </a:p>
          <a:p>
            <a:pPr marL="0" indent="0">
              <a:buNone/>
            </a:pPr>
            <a:r>
              <a:rPr lang="it-IT" sz="1700"/>
              <a:t>Functional comparison (more then formal)</a:t>
            </a:r>
          </a:p>
          <a:p>
            <a:pPr marL="0" indent="0">
              <a:buNone/>
            </a:pPr>
            <a:endParaRPr lang="it-IT" sz="1700"/>
          </a:p>
          <a:p>
            <a:r>
              <a:rPr lang="it-IT" sz="1700"/>
              <a:t>Interdisciplinary approach</a:t>
            </a:r>
          </a:p>
          <a:p>
            <a:pPr marL="0" indent="0">
              <a:buNone/>
            </a:pPr>
            <a:r>
              <a:rPr lang="it-IT" sz="1700"/>
              <a:t>Especially in empirical approach </a:t>
            </a:r>
          </a:p>
          <a:p>
            <a:pPr marL="0" indent="0">
              <a:buNone/>
            </a:pPr>
            <a:r>
              <a:rPr lang="it-IT" sz="1700"/>
              <a:t>Regulatory impacts or governance models</a:t>
            </a:r>
          </a:p>
          <a:p>
            <a:pPr marL="0" indent="0">
              <a:buNone/>
            </a:pPr>
            <a:r>
              <a:rPr lang="it-IT" sz="1700"/>
              <a:t>But also law &amp;economics, history, political science</a:t>
            </a:r>
          </a:p>
        </p:txBody>
      </p:sp>
    </p:spTree>
    <p:extLst>
      <p:ext uri="{BB962C8B-B14F-4D97-AF65-F5344CB8AC3E}">
        <p14:creationId xmlns:p14="http://schemas.microsoft.com/office/powerpoint/2010/main" val="2890286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3DE49B0-476F-E282-40F9-CFFB3F104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it-IT" sz="4000"/>
              <a:t>What makes Administrative Law Research peculiar?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6E30E5E1-B086-8E20-8189-C174ABA868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0113129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9143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DBBD0B-8D1A-0BAE-7670-225CA5CF9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>
                <a:solidFill>
                  <a:srgbClr val="FF0000"/>
                </a:solidFill>
              </a:rPr>
              <a:t>Let’s</a:t>
            </a:r>
            <a:r>
              <a:rPr lang="it-IT" b="1" dirty="0">
                <a:solidFill>
                  <a:srgbClr val="FF0000"/>
                </a:solidFill>
              </a:rPr>
              <a:t> </a:t>
            </a:r>
            <a:r>
              <a:rPr lang="it-IT" b="1" dirty="0" err="1">
                <a:solidFill>
                  <a:srgbClr val="FF0000"/>
                </a:solidFill>
              </a:rPr>
              <a:t>try</a:t>
            </a:r>
            <a:r>
              <a:rPr lang="it-IT" b="1" dirty="0">
                <a:solidFill>
                  <a:srgbClr val="FF0000"/>
                </a:solidFill>
              </a:rPr>
              <a:t> to </a:t>
            </a:r>
            <a:r>
              <a:rPr lang="it-IT" b="1" dirty="0" err="1">
                <a:solidFill>
                  <a:srgbClr val="FF0000"/>
                </a:solidFill>
              </a:rPr>
              <a:t>apply</a:t>
            </a:r>
            <a:r>
              <a:rPr lang="it-IT" b="1" dirty="0">
                <a:solidFill>
                  <a:srgbClr val="FF0000"/>
                </a:solidFill>
              </a:rPr>
              <a:t> </a:t>
            </a:r>
            <a:r>
              <a:rPr lang="it-IT" b="1" dirty="0" err="1">
                <a:solidFill>
                  <a:srgbClr val="FF0000"/>
                </a:solidFill>
              </a:rPr>
              <a:t>approaches</a:t>
            </a:r>
            <a:r>
              <a:rPr lang="it-IT" b="1" dirty="0">
                <a:solidFill>
                  <a:srgbClr val="FF0000"/>
                </a:solidFill>
              </a:rPr>
              <a:t> and </a:t>
            </a:r>
            <a:r>
              <a:rPr lang="it-IT" b="1" dirty="0" err="1">
                <a:solidFill>
                  <a:srgbClr val="FF0000"/>
                </a:solidFill>
              </a:rPr>
              <a:t>methods</a:t>
            </a:r>
            <a:r>
              <a:rPr lang="it-IT" b="1" dirty="0">
                <a:solidFill>
                  <a:srgbClr val="FF0000"/>
                </a:solidFill>
              </a:rPr>
              <a:t> to </a:t>
            </a:r>
            <a:r>
              <a:rPr lang="it-IT" b="1" dirty="0" err="1">
                <a:solidFill>
                  <a:srgbClr val="FF0000"/>
                </a:solidFill>
              </a:rPr>
              <a:t>administrative</a:t>
            </a:r>
            <a:r>
              <a:rPr lang="it-IT" b="1" dirty="0">
                <a:solidFill>
                  <a:srgbClr val="FF0000"/>
                </a:solidFill>
              </a:rPr>
              <a:t> </a:t>
            </a:r>
            <a:r>
              <a:rPr lang="it-IT" b="1" dirty="0" err="1">
                <a:solidFill>
                  <a:srgbClr val="FF0000"/>
                </a:solidFill>
              </a:rPr>
              <a:t>law</a:t>
            </a:r>
            <a:r>
              <a:rPr lang="it-IT" b="1" dirty="0">
                <a:solidFill>
                  <a:srgbClr val="FF0000"/>
                </a:solidFill>
              </a:rPr>
              <a:t> </a:t>
            </a:r>
            <a:r>
              <a:rPr lang="it-IT" b="1" dirty="0" err="1">
                <a:solidFill>
                  <a:srgbClr val="FF0000"/>
                </a:solidFill>
              </a:rPr>
              <a:t>questions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7AF8B3-9382-3903-6B8F-68EB5FC25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it-IT" sz="5100" dirty="0" err="1">
                <a:latin typeface="Arial Rounded MT Bold" panose="020F0704030504030204" pitchFamily="34" charset="77"/>
              </a:rPr>
              <a:t>You</a:t>
            </a:r>
            <a:r>
              <a:rPr lang="it-IT" sz="5100" dirty="0">
                <a:latin typeface="Arial Rounded MT Bold" panose="020F0704030504030204" pitchFamily="34" charset="77"/>
              </a:rPr>
              <a:t> </a:t>
            </a:r>
            <a:r>
              <a:rPr lang="it-IT" sz="5100" dirty="0" err="1">
                <a:latin typeface="Arial Rounded MT Bold" panose="020F0704030504030204" pitchFamily="34" charset="77"/>
              </a:rPr>
              <a:t>want</a:t>
            </a:r>
            <a:r>
              <a:rPr lang="it-IT" sz="5100" dirty="0">
                <a:latin typeface="Arial Rounded MT Bold" panose="020F0704030504030204" pitchFamily="34" charset="77"/>
              </a:rPr>
              <a:t> to study </a:t>
            </a:r>
            <a:r>
              <a:rPr lang="it-IT" sz="5100" dirty="0" err="1">
                <a:latin typeface="Arial Rounded MT Bold" panose="020F0704030504030204" pitchFamily="34" charset="77"/>
              </a:rPr>
              <a:t>administrative</a:t>
            </a:r>
            <a:r>
              <a:rPr lang="it-IT" sz="5100" dirty="0">
                <a:latin typeface="Arial Rounded MT Bold" panose="020F0704030504030204" pitchFamily="34" charset="77"/>
              </a:rPr>
              <a:t> procedure in the </a:t>
            </a:r>
            <a:r>
              <a:rPr lang="it-IT" sz="5100" dirty="0" err="1">
                <a:latin typeface="Arial Rounded MT Bold" panose="020F0704030504030204" pitchFamily="34" charset="77"/>
              </a:rPr>
              <a:t>Municipality</a:t>
            </a:r>
            <a:r>
              <a:rPr lang="it-IT" sz="5100" dirty="0">
                <a:latin typeface="Arial Rounded MT Bold" panose="020F0704030504030204" pitchFamily="34" charset="77"/>
              </a:rPr>
              <a:t> of Milano. </a:t>
            </a:r>
          </a:p>
          <a:p>
            <a:pPr marL="0" indent="0">
              <a:buNone/>
            </a:pPr>
            <a:r>
              <a:rPr lang="it-IT" sz="5100" dirty="0">
                <a:latin typeface="Arial Rounded MT Bold" panose="020F0704030504030204" pitchFamily="34" charset="77"/>
              </a:rPr>
              <a:t>Do </a:t>
            </a:r>
            <a:r>
              <a:rPr lang="it-IT" sz="5100" dirty="0" err="1">
                <a:latin typeface="Arial Rounded MT Bold" panose="020F0704030504030204" pitchFamily="34" charset="77"/>
              </a:rPr>
              <a:t>you</a:t>
            </a:r>
            <a:r>
              <a:rPr lang="it-IT" sz="5100" dirty="0">
                <a:latin typeface="Arial Rounded MT Bold" panose="020F0704030504030204" pitchFamily="34" charset="77"/>
              </a:rPr>
              <a:t>:</a:t>
            </a:r>
          </a:p>
          <a:p>
            <a:pPr marL="0" indent="0">
              <a:buNone/>
            </a:pPr>
            <a:r>
              <a:rPr lang="it-IT" sz="5100" dirty="0">
                <a:latin typeface="Arial Rounded MT Bold" panose="020F0704030504030204" pitchFamily="34" charset="77"/>
              </a:rPr>
              <a:t>- </a:t>
            </a:r>
            <a:r>
              <a:rPr lang="it-IT" sz="5100" dirty="0" err="1">
                <a:latin typeface="Arial Rounded MT Bold" panose="020F0704030504030204" pitchFamily="34" charset="77"/>
              </a:rPr>
              <a:t>read</a:t>
            </a:r>
            <a:r>
              <a:rPr lang="it-IT" sz="5100" dirty="0">
                <a:latin typeface="Arial Rounded MT Bold" panose="020F0704030504030204" pitchFamily="34" charset="77"/>
              </a:rPr>
              <a:t> the </a:t>
            </a:r>
            <a:r>
              <a:rPr lang="it-IT" sz="5100" dirty="0" err="1">
                <a:latin typeface="Arial Rounded MT Bold" panose="020F0704030504030204" pitchFamily="34" charset="77"/>
              </a:rPr>
              <a:t>statute</a:t>
            </a:r>
            <a:r>
              <a:rPr lang="it-IT" sz="5100" dirty="0">
                <a:latin typeface="Arial Rounded MT Bold" panose="020F0704030504030204" pitchFamily="34" charset="77"/>
              </a:rPr>
              <a:t> or </a:t>
            </a:r>
            <a:r>
              <a:rPr lang="it-IT" sz="5100" dirty="0" err="1">
                <a:latin typeface="Arial Rounded MT Bold" panose="020F0704030504030204" pitchFamily="34" charset="77"/>
              </a:rPr>
              <a:t>read</a:t>
            </a:r>
            <a:r>
              <a:rPr lang="it-IT" sz="5100" dirty="0">
                <a:latin typeface="Arial Rounded MT Bold" panose="020F0704030504030204" pitchFamily="34" charset="77"/>
              </a:rPr>
              <a:t> the literature?</a:t>
            </a:r>
          </a:p>
          <a:p>
            <a:pPr marL="0" indent="0">
              <a:buNone/>
            </a:pPr>
            <a:r>
              <a:rPr lang="it-IT" sz="5100" dirty="0">
                <a:latin typeface="Arial Rounded MT Bold" panose="020F0704030504030204" pitchFamily="34" charset="77"/>
              </a:rPr>
              <a:t>- </a:t>
            </a:r>
            <a:r>
              <a:rPr lang="it-IT" sz="5100" dirty="0" err="1">
                <a:latin typeface="Arial Rounded MT Bold" panose="020F0704030504030204" pitchFamily="34" charset="77"/>
              </a:rPr>
              <a:t>read</a:t>
            </a:r>
            <a:r>
              <a:rPr lang="it-IT" sz="5100" dirty="0">
                <a:latin typeface="Arial Rounded MT Bold" panose="020F0704030504030204" pitchFamily="34" charset="77"/>
              </a:rPr>
              <a:t> case </a:t>
            </a:r>
            <a:r>
              <a:rPr lang="it-IT" sz="5100" dirty="0" err="1">
                <a:latin typeface="Arial Rounded MT Bold" panose="020F0704030504030204" pitchFamily="34" charset="77"/>
              </a:rPr>
              <a:t>law</a:t>
            </a:r>
            <a:r>
              <a:rPr lang="it-IT" sz="5100" dirty="0">
                <a:latin typeface="Arial Rounded MT Bold" panose="020F0704030504030204" pitchFamily="34" charset="77"/>
              </a:rPr>
              <a:t> or interview </a:t>
            </a:r>
            <a:r>
              <a:rPr lang="it-IT" sz="5100" dirty="0" err="1">
                <a:latin typeface="Arial Rounded MT Bold" panose="020F0704030504030204" pitchFamily="34" charset="77"/>
              </a:rPr>
              <a:t>civil</a:t>
            </a:r>
            <a:r>
              <a:rPr lang="it-IT" sz="5100" dirty="0">
                <a:latin typeface="Arial Rounded MT Bold" panose="020F0704030504030204" pitchFamily="34" charset="77"/>
              </a:rPr>
              <a:t> </a:t>
            </a:r>
            <a:r>
              <a:rPr lang="it-IT" sz="5100" dirty="0" err="1">
                <a:latin typeface="Arial Rounded MT Bold" panose="020F0704030504030204" pitchFamily="34" charset="77"/>
              </a:rPr>
              <a:t>servants</a:t>
            </a:r>
            <a:r>
              <a:rPr lang="it-IT" sz="5100" dirty="0">
                <a:latin typeface="Arial Rounded MT Bold" panose="020F0704030504030204" pitchFamily="34" charset="77"/>
              </a:rPr>
              <a:t>?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45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it-IT" sz="4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45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judicial</a:t>
            </a:r>
            <a:r>
              <a:rPr lang="it-IT" sz="4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review on Independent </a:t>
            </a:r>
            <a:r>
              <a:rPr lang="it-IT" sz="45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Authorities</a:t>
            </a:r>
            <a:r>
              <a:rPr lang="it-IT" sz="4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45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effective</a:t>
            </a:r>
            <a:r>
              <a:rPr lang="it-IT" sz="4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</a:p>
          <a:p>
            <a:pPr marL="0" indent="0">
              <a:buNone/>
            </a:pPr>
            <a:r>
              <a:rPr lang="it-IT" sz="45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Which</a:t>
            </a:r>
            <a:r>
              <a:rPr lang="it-IT" sz="4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45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methods</a:t>
            </a:r>
            <a:r>
              <a:rPr lang="it-IT" sz="4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 </a:t>
            </a:r>
            <a:r>
              <a:rPr lang="it-IT" sz="45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</a:t>
            </a:r>
            <a:r>
              <a:rPr lang="it-IT" sz="4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45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apply</a:t>
            </a:r>
            <a:r>
              <a:rPr lang="it-IT" sz="4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</a:p>
          <a:p>
            <a:pPr marL="0" indent="0">
              <a:buNone/>
            </a:pPr>
            <a:r>
              <a:rPr lang="it-IT" sz="4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 do </a:t>
            </a:r>
            <a:r>
              <a:rPr lang="it-IT" sz="45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</a:t>
            </a:r>
            <a:r>
              <a:rPr lang="it-IT" sz="4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45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organize</a:t>
            </a:r>
            <a:r>
              <a:rPr lang="it-IT" sz="4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45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our</a:t>
            </a:r>
            <a:r>
              <a:rPr lang="it-IT" sz="4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45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research</a:t>
            </a:r>
            <a:r>
              <a:rPr lang="it-IT" sz="45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6125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0DAA7A-E894-BBD6-3AFE-ECB690ECB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Literature Review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25D73A-F89F-A681-22EB-9BF256FC5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The </a:t>
            </a:r>
            <a:r>
              <a:rPr lang="it-IT" dirty="0" err="1"/>
              <a:t>broad</a:t>
            </a:r>
            <a:r>
              <a:rPr lang="it-IT" dirty="0"/>
              <a:t> picture: </a:t>
            </a:r>
            <a:r>
              <a:rPr lang="it-IT" dirty="0" err="1"/>
              <a:t>basic</a:t>
            </a:r>
            <a:r>
              <a:rPr lang="it-IT" dirty="0"/>
              <a:t> trends, </a:t>
            </a:r>
            <a:r>
              <a:rPr lang="it-IT" dirty="0" err="1"/>
              <a:t>problems</a:t>
            </a:r>
            <a:r>
              <a:rPr lang="it-IT" dirty="0"/>
              <a:t> and </a:t>
            </a:r>
            <a:r>
              <a:rPr lang="it-IT" dirty="0" err="1"/>
              <a:t>debates</a:t>
            </a:r>
            <a:r>
              <a:rPr lang="it-IT" dirty="0"/>
              <a:t> (brainstorming)</a:t>
            </a:r>
          </a:p>
          <a:p>
            <a:r>
              <a:rPr lang="it-IT" dirty="0"/>
              <a:t>Key papers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everybody</a:t>
            </a:r>
            <a:r>
              <a:rPr lang="it-IT" dirty="0"/>
              <a:t> </a:t>
            </a:r>
            <a:r>
              <a:rPr lang="it-IT" dirty="0" err="1"/>
              <a:t>references</a:t>
            </a:r>
            <a:r>
              <a:rPr lang="it-IT" dirty="0"/>
              <a:t>: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all</a:t>
            </a:r>
            <a:r>
              <a:rPr lang="it-IT" dirty="0"/>
              <a:t> the literature </a:t>
            </a:r>
            <a:r>
              <a:rPr lang="it-IT" dirty="0" err="1"/>
              <a:t>has</a:t>
            </a:r>
            <a:r>
              <a:rPr lang="it-IT" dirty="0"/>
              <a:t> an </a:t>
            </a:r>
            <a:r>
              <a:rPr lang="it-IT" dirty="0" err="1"/>
              <a:t>equal</a:t>
            </a:r>
            <a:r>
              <a:rPr lang="it-IT" dirty="0"/>
              <a:t> </a:t>
            </a:r>
            <a:r>
              <a:rPr lang="it-IT" dirty="0" err="1"/>
              <a:t>value</a:t>
            </a:r>
            <a:endParaRPr lang="it-IT" dirty="0"/>
          </a:p>
          <a:p>
            <a:r>
              <a:rPr lang="it-IT" dirty="0"/>
              <a:t>Always go back and </a:t>
            </a:r>
            <a:r>
              <a:rPr lang="it-IT" dirty="0" err="1"/>
              <a:t>read</a:t>
            </a:r>
            <a:r>
              <a:rPr lang="it-IT" dirty="0"/>
              <a:t> the </a:t>
            </a:r>
            <a:r>
              <a:rPr lang="it-IT" dirty="0" err="1"/>
              <a:t>original</a:t>
            </a:r>
            <a:r>
              <a:rPr lang="it-IT" dirty="0"/>
              <a:t> source: no </a:t>
            </a:r>
            <a:r>
              <a:rPr lang="it-IT" dirty="0" err="1"/>
              <a:t>secondary</a:t>
            </a:r>
            <a:r>
              <a:rPr lang="it-IT" dirty="0"/>
              <a:t> source (</a:t>
            </a:r>
            <a:r>
              <a:rPr lang="it-IT" dirty="0" err="1"/>
              <a:t>mistakes</a:t>
            </a:r>
            <a:r>
              <a:rPr lang="it-IT" dirty="0"/>
              <a:t> </a:t>
            </a:r>
            <a:r>
              <a:rPr lang="it-IT" dirty="0" err="1"/>
              <a:t>keep</a:t>
            </a:r>
            <a:r>
              <a:rPr lang="it-IT" dirty="0"/>
              <a:t> </a:t>
            </a:r>
            <a:r>
              <a:rPr lang="it-IT" dirty="0" err="1"/>
              <a:t>going</a:t>
            </a:r>
            <a:r>
              <a:rPr lang="it-IT" dirty="0"/>
              <a:t>)</a:t>
            </a:r>
          </a:p>
          <a:p>
            <a:r>
              <a:rPr lang="it-IT" dirty="0"/>
              <a:t>The </a:t>
            </a:r>
            <a:r>
              <a:rPr lang="it-IT" dirty="0" err="1"/>
              <a:t>most</a:t>
            </a:r>
            <a:r>
              <a:rPr lang="it-IT" dirty="0"/>
              <a:t> </a:t>
            </a:r>
            <a:r>
              <a:rPr lang="it-IT" dirty="0" err="1"/>
              <a:t>relevant</a:t>
            </a:r>
            <a:r>
              <a:rPr lang="it-IT" dirty="0"/>
              <a:t> literature for </a:t>
            </a:r>
            <a:r>
              <a:rPr lang="it-IT" dirty="0" err="1"/>
              <a:t>your</a:t>
            </a:r>
            <a:r>
              <a:rPr lang="it-IT" dirty="0"/>
              <a:t> </a:t>
            </a:r>
            <a:r>
              <a:rPr lang="it-IT" dirty="0" err="1"/>
              <a:t>specific</a:t>
            </a:r>
            <a:r>
              <a:rPr lang="it-IT" dirty="0"/>
              <a:t> </a:t>
            </a:r>
            <a:r>
              <a:rPr lang="it-IT" dirty="0" err="1"/>
              <a:t>problems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AI: </a:t>
            </a:r>
            <a:r>
              <a:rPr lang="it-IT" dirty="0" err="1"/>
              <a:t>you</a:t>
            </a:r>
            <a:r>
              <a:rPr lang="it-IT" dirty="0"/>
              <a:t> can </a:t>
            </a:r>
            <a:r>
              <a:rPr lang="it-IT" dirty="0" err="1"/>
              <a:t>not</a:t>
            </a:r>
            <a:r>
              <a:rPr lang="it-IT" dirty="0"/>
              <a:t> delegate, </a:t>
            </a:r>
            <a:r>
              <a:rPr lang="it-IT" dirty="0" err="1"/>
              <a:t>you</a:t>
            </a:r>
            <a:r>
              <a:rPr lang="it-IT" dirty="0"/>
              <a:t> must </a:t>
            </a:r>
            <a:r>
              <a:rPr lang="it-IT" dirty="0" err="1"/>
              <a:t>have</a:t>
            </a:r>
            <a:r>
              <a:rPr lang="it-IT" dirty="0"/>
              <a:t> the </a:t>
            </a:r>
            <a:r>
              <a:rPr lang="it-IT" dirty="0" err="1"/>
              <a:t>ability</a:t>
            </a:r>
            <a:r>
              <a:rPr lang="it-IT" dirty="0"/>
              <a:t> to filter: a </a:t>
            </a:r>
            <a:r>
              <a:rPr lang="it-IT" dirty="0" err="1"/>
              <a:t>lot</a:t>
            </a:r>
            <a:r>
              <a:rPr lang="it-IT" dirty="0"/>
              <a:t> of </a:t>
            </a:r>
            <a:r>
              <a:rPr lang="it-IT" dirty="0" err="1"/>
              <a:t>published</a:t>
            </a:r>
            <a:r>
              <a:rPr lang="it-IT" dirty="0"/>
              <a:t> papers are just </a:t>
            </a:r>
            <a:r>
              <a:rPr lang="it-IT" dirty="0" err="1"/>
              <a:t>bad</a:t>
            </a:r>
            <a:r>
              <a:rPr lang="it-IT" dirty="0"/>
              <a:t> and AI </a:t>
            </a:r>
            <a:r>
              <a:rPr lang="it-IT" dirty="0" err="1"/>
              <a:t>summerize</a:t>
            </a:r>
            <a:r>
              <a:rPr lang="it-IT" dirty="0"/>
              <a:t> </a:t>
            </a:r>
            <a:r>
              <a:rPr lang="it-IT" dirty="0" err="1"/>
              <a:t>everything</a:t>
            </a:r>
            <a:r>
              <a:rPr lang="it-IT" dirty="0"/>
              <a:t> with no </a:t>
            </a:r>
            <a:r>
              <a:rPr lang="it-IT" dirty="0" err="1"/>
              <a:t>critical</a:t>
            </a:r>
            <a:r>
              <a:rPr lang="it-IT" dirty="0"/>
              <a:t> mind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996085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</TotalTime>
  <Words>574</Words>
  <Application>Microsoft Macintosh PowerPoint</Application>
  <PresentationFormat>Widescreen</PresentationFormat>
  <Paragraphs>79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4" baseType="lpstr">
      <vt:lpstr>Arial</vt:lpstr>
      <vt:lpstr>Arial Rounded MT Bold</vt:lpstr>
      <vt:lpstr>Calibri</vt:lpstr>
      <vt:lpstr>Calibri Light</vt:lpstr>
      <vt:lpstr>Garamond</vt:lpstr>
      <vt:lpstr>Helvetica</vt:lpstr>
      <vt:lpstr>Verdana</vt:lpstr>
      <vt:lpstr>Wingdings</vt:lpstr>
      <vt:lpstr>Tema di Office</vt:lpstr>
      <vt:lpstr>Lecture 06 Research Method in Administrative Law</vt:lpstr>
      <vt:lpstr>Different approaches to Law</vt:lpstr>
      <vt:lpstr>Doctrinal method (Legal scholars)</vt:lpstr>
      <vt:lpstr>Theoretical- Normative Method  (Legal Philosophy-Public law theory)</vt:lpstr>
      <vt:lpstr>Empirical Method </vt:lpstr>
      <vt:lpstr>Furthermore …</vt:lpstr>
      <vt:lpstr>What makes Administrative Law Research peculiar?</vt:lpstr>
      <vt:lpstr>Let’s try to apply approaches and methods to administrative law questions</vt:lpstr>
      <vt:lpstr>Literature Review</vt:lpstr>
      <vt:lpstr>Presentazione standard di PowerPoint</vt:lpstr>
      <vt:lpstr>In the end …</vt:lpstr>
      <vt:lpstr>Research Design</vt:lpstr>
      <vt:lpstr>5 common mistakes of Ph D students</vt:lpstr>
      <vt:lpstr>Joseph Weiler, On my way out: Advice to Young Scholars</vt:lpstr>
      <vt:lpstr>database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06 Research Method in Administrative Law</dc:title>
  <dc:creator>monica.delsignore@unimib.it</dc:creator>
  <cp:lastModifiedBy>monica.delsignore@unimib.it</cp:lastModifiedBy>
  <cp:revision>3</cp:revision>
  <dcterms:created xsi:type="dcterms:W3CDTF">2026-05-04T09:17:45Z</dcterms:created>
  <dcterms:modified xsi:type="dcterms:W3CDTF">2026-05-05T06:42:04Z</dcterms:modified>
</cp:coreProperties>
</file>