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0850" autoAdjust="0"/>
  </p:normalViewPr>
  <p:slideViewPr>
    <p:cSldViewPr>
      <p:cViewPr varScale="1">
        <p:scale>
          <a:sx n="65" d="100"/>
          <a:sy n="65" d="100"/>
        </p:scale>
        <p:origin x="730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ulia Rampoldi" userId="6b5a41c328b754ce" providerId="LiveId" clId="{B08FC4A1-1EA7-4262-B94A-B841B0261BBB}"/>
    <pc:docChg chg="modSld">
      <pc:chgData name="Giulia Rampoldi" userId="6b5a41c328b754ce" providerId="LiveId" clId="{B08FC4A1-1EA7-4262-B94A-B841B0261BBB}" dt="2026-04-19T21:27:39.435" v="0" actId="14100"/>
      <pc:docMkLst>
        <pc:docMk/>
      </pc:docMkLst>
      <pc:sldChg chg="modSp mod">
        <pc:chgData name="Giulia Rampoldi" userId="6b5a41c328b754ce" providerId="LiveId" clId="{B08FC4A1-1EA7-4262-B94A-B841B0261BBB}" dt="2026-04-19T21:27:39.435" v="0" actId="14100"/>
        <pc:sldMkLst>
          <pc:docMk/>
          <pc:sldMk cId="0" sldId="262"/>
        </pc:sldMkLst>
        <pc:spChg chg="mod">
          <ac:chgData name="Giulia Rampoldi" userId="6b5a41c328b754ce" providerId="LiveId" clId="{B08FC4A1-1EA7-4262-B94A-B841B0261BBB}" dt="2026-04-19T21:27:39.435" v="0" actId="14100"/>
          <ac:spMkLst>
            <pc:docMk/>
            <pc:sldMk cId="0" sldId="26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307924"/>
            <a:ext cx="10358120" cy="1301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3443" y="2766234"/>
            <a:ext cx="11145113" cy="2306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UBHVwvPV6M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5844" y="608533"/>
            <a:ext cx="95319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65" dirty="0"/>
              <a:t>ATTACHMENT </a:t>
            </a:r>
            <a:r>
              <a:rPr spc="-310" dirty="0"/>
              <a:t>THEORY </a:t>
            </a:r>
            <a:r>
              <a:rPr spc="575" dirty="0"/>
              <a:t>–</a:t>
            </a:r>
            <a:r>
              <a:rPr spc="-1019" dirty="0"/>
              <a:t> </a:t>
            </a:r>
            <a:r>
              <a:rPr spc="-114" dirty="0"/>
              <a:t>MEDICAL </a:t>
            </a:r>
            <a:r>
              <a:rPr spc="-245" dirty="0"/>
              <a:t>SETTING</a:t>
            </a:r>
          </a:p>
        </p:txBody>
      </p:sp>
      <p:sp>
        <p:nvSpPr>
          <p:cNvPr id="3" name="object 3"/>
          <p:cNvSpPr/>
          <p:nvPr/>
        </p:nvSpPr>
        <p:spPr>
          <a:xfrm>
            <a:off x="1066800" y="1784604"/>
            <a:ext cx="3145536" cy="37489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723891" y="1823161"/>
            <a:ext cx="6514465" cy="3573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latin typeface="Carlito"/>
                <a:cs typeface="Carlito"/>
              </a:rPr>
              <a:t>Attachment </a:t>
            </a:r>
            <a:r>
              <a:rPr sz="2400" spc="-10" dirty="0">
                <a:latin typeface="Carlito"/>
                <a:cs typeface="Carlito"/>
              </a:rPr>
              <a:t>style </a:t>
            </a:r>
            <a:r>
              <a:rPr sz="2400" spc="-5" dirty="0">
                <a:latin typeface="Carlito"/>
                <a:cs typeface="Carlito"/>
              </a:rPr>
              <a:t>tells us </a:t>
            </a:r>
            <a:r>
              <a:rPr sz="2400" b="1" dirty="0">
                <a:latin typeface="Carlito"/>
                <a:cs typeface="Carlito"/>
              </a:rPr>
              <a:t>how </a:t>
            </a:r>
            <a:r>
              <a:rPr sz="2400" b="1" spc="-5" dirty="0">
                <a:latin typeface="Carlito"/>
                <a:cs typeface="Carlito"/>
              </a:rPr>
              <a:t>individuals </a:t>
            </a:r>
            <a:r>
              <a:rPr sz="2400" b="1" spc="-10" dirty="0">
                <a:latin typeface="Carlito"/>
                <a:cs typeface="Carlito"/>
              </a:rPr>
              <a:t>differently  </a:t>
            </a:r>
            <a:r>
              <a:rPr sz="2400" b="1" spc="-5" dirty="0">
                <a:latin typeface="Carlito"/>
                <a:cs typeface="Carlito"/>
              </a:rPr>
              <a:t>approach </a:t>
            </a:r>
            <a:r>
              <a:rPr sz="2400" b="1" spc="-10" dirty="0">
                <a:latin typeface="Carlito"/>
                <a:cs typeface="Carlito"/>
              </a:rPr>
              <a:t>relationships </a:t>
            </a:r>
            <a:r>
              <a:rPr sz="2400" dirty="0">
                <a:latin typeface="Carlito"/>
                <a:cs typeface="Carlito"/>
              </a:rPr>
              <a:t>in </a:t>
            </a:r>
            <a:r>
              <a:rPr sz="2400" spc="-5" dirty="0">
                <a:latin typeface="Carlito"/>
                <a:cs typeface="Carlito"/>
              </a:rPr>
              <a:t>both </a:t>
            </a:r>
            <a:r>
              <a:rPr sz="2400" spc="-10" dirty="0">
                <a:latin typeface="Carlito"/>
                <a:cs typeface="Carlito"/>
              </a:rPr>
              <a:t>personal </a:t>
            </a:r>
            <a:r>
              <a:rPr sz="2400" dirty="0">
                <a:latin typeface="Carlito"/>
                <a:cs typeface="Carlito"/>
              </a:rPr>
              <a:t>and  </a:t>
            </a:r>
            <a:r>
              <a:rPr sz="2400" spc="-10" dirty="0">
                <a:latin typeface="Carlito"/>
                <a:cs typeface="Carlito"/>
              </a:rPr>
              <a:t>professional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fields</a:t>
            </a:r>
            <a:endParaRPr sz="2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2400">
              <a:latin typeface="Carlito"/>
              <a:cs typeface="Carlito"/>
            </a:endParaRPr>
          </a:p>
          <a:p>
            <a:pPr marL="12700" marR="5715" algn="just">
              <a:lnSpc>
                <a:spcPct val="100000"/>
              </a:lnSpc>
              <a:spcBef>
                <a:spcPts val="1960"/>
              </a:spcBef>
            </a:pPr>
            <a:r>
              <a:rPr sz="2400" spc="-20" dirty="0">
                <a:latin typeface="Carlito"/>
                <a:cs typeface="Carlito"/>
              </a:rPr>
              <a:t>Attachment </a:t>
            </a:r>
            <a:r>
              <a:rPr sz="2400" spc="-5" dirty="0">
                <a:latin typeface="Carlito"/>
                <a:cs typeface="Carlito"/>
              </a:rPr>
              <a:t>needs </a:t>
            </a:r>
            <a:r>
              <a:rPr sz="2400" spc="-15" dirty="0">
                <a:latin typeface="Carlito"/>
                <a:cs typeface="Carlito"/>
              </a:rPr>
              <a:t>are </a:t>
            </a:r>
            <a:r>
              <a:rPr sz="2400" spc="-5" dirty="0">
                <a:latin typeface="Carlito"/>
                <a:cs typeface="Carlito"/>
              </a:rPr>
              <a:t>of primary </a:t>
            </a:r>
            <a:r>
              <a:rPr sz="2400" spc="-10" dirty="0">
                <a:latin typeface="Carlito"/>
                <a:cs typeface="Carlito"/>
              </a:rPr>
              <a:t>importance </a:t>
            </a:r>
            <a:r>
              <a:rPr sz="2400" dirty="0">
                <a:latin typeface="Carlito"/>
                <a:cs typeface="Carlito"/>
              </a:rPr>
              <a:t>in the  </a:t>
            </a:r>
            <a:r>
              <a:rPr sz="2400" spc="-5" dirty="0">
                <a:latin typeface="Carlito"/>
                <a:cs typeface="Carlito"/>
              </a:rPr>
              <a:t>field of </a:t>
            </a:r>
            <a:r>
              <a:rPr sz="2400" b="1" spc="-5" dirty="0">
                <a:latin typeface="Carlito"/>
                <a:cs typeface="Carlito"/>
              </a:rPr>
              <a:t>healthcare </a:t>
            </a:r>
            <a:r>
              <a:rPr sz="2400" spc="-5" dirty="0">
                <a:latin typeface="Carlito"/>
                <a:cs typeface="Carlito"/>
              </a:rPr>
              <a:t>since </a:t>
            </a:r>
            <a:r>
              <a:rPr sz="2400" spc="-15" dirty="0">
                <a:latin typeface="Carlito"/>
                <a:cs typeface="Carlito"/>
              </a:rPr>
              <a:t>treatments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illnesses  </a:t>
            </a:r>
            <a:r>
              <a:rPr sz="2400" spc="-10" dirty="0">
                <a:latin typeface="Carlito"/>
                <a:cs typeface="Carlito"/>
              </a:rPr>
              <a:t>expose healthcare </a:t>
            </a:r>
            <a:r>
              <a:rPr sz="2400" spc="-15" dirty="0">
                <a:latin typeface="Carlito"/>
                <a:cs typeface="Carlito"/>
              </a:rPr>
              <a:t>providers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patients </a:t>
            </a:r>
            <a:r>
              <a:rPr sz="2400" spc="-25" dirty="0">
                <a:latin typeface="Carlito"/>
                <a:cs typeface="Carlito"/>
              </a:rPr>
              <a:t>to  </a:t>
            </a:r>
            <a:r>
              <a:rPr sz="2400" spc="-10" dirty="0">
                <a:latin typeface="Carlito"/>
                <a:cs typeface="Carlito"/>
              </a:rPr>
              <a:t>conditions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b="1" spc="-10" dirty="0">
                <a:latin typeface="Carlito"/>
                <a:cs typeface="Carlito"/>
              </a:rPr>
              <a:t>stress, </a:t>
            </a:r>
            <a:r>
              <a:rPr sz="2400" b="1" spc="-20" dirty="0">
                <a:latin typeface="Carlito"/>
                <a:cs typeface="Carlito"/>
              </a:rPr>
              <a:t>vulnerability, </a:t>
            </a:r>
            <a:r>
              <a:rPr sz="2400" b="1" dirty="0">
                <a:latin typeface="Carlito"/>
                <a:cs typeface="Carlito"/>
              </a:rPr>
              <a:t>and the need </a:t>
            </a:r>
            <a:r>
              <a:rPr sz="2400" b="1" spc="-15" dirty="0">
                <a:latin typeface="Carlito"/>
                <a:cs typeface="Carlito"/>
              </a:rPr>
              <a:t>for  </a:t>
            </a:r>
            <a:r>
              <a:rPr sz="2400" b="1" spc="-5" dirty="0">
                <a:latin typeface="Carlito"/>
                <a:cs typeface="Carlito"/>
              </a:rPr>
              <a:t>support</a:t>
            </a:r>
            <a:endParaRPr sz="2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4816" y="1437132"/>
            <a:ext cx="9930384" cy="39837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519928" y="0"/>
            <a:ext cx="6672072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9986" y="1574418"/>
            <a:ext cx="4012565" cy="662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z="2200" spc="-90" dirty="0"/>
              <a:t>Should</a:t>
            </a:r>
            <a:r>
              <a:rPr sz="2200" spc="-240" dirty="0"/>
              <a:t> </a:t>
            </a:r>
            <a:r>
              <a:rPr sz="2200" spc="-100" dirty="0"/>
              <a:t>Doctors</a:t>
            </a:r>
            <a:r>
              <a:rPr sz="2200" spc="-229" dirty="0"/>
              <a:t> </a:t>
            </a:r>
            <a:r>
              <a:rPr sz="2200" spc="-110" dirty="0"/>
              <a:t>Know</a:t>
            </a:r>
            <a:r>
              <a:rPr sz="2200" spc="-229" dirty="0"/>
              <a:t> </a:t>
            </a:r>
            <a:r>
              <a:rPr sz="2200" spc="-135" dirty="0"/>
              <a:t>Their</a:t>
            </a:r>
            <a:r>
              <a:rPr sz="2200" spc="-225" dirty="0"/>
              <a:t> </a:t>
            </a:r>
            <a:r>
              <a:rPr sz="2200" spc="-155" dirty="0"/>
              <a:t>Patients’</a:t>
            </a:r>
            <a:endParaRPr sz="2200"/>
          </a:p>
          <a:p>
            <a:pPr marL="12700">
              <a:lnSpc>
                <a:spcPts val="2510"/>
              </a:lnSpc>
            </a:pPr>
            <a:r>
              <a:rPr sz="2200" spc="-140" dirty="0"/>
              <a:t>Attachment</a:t>
            </a:r>
            <a:r>
              <a:rPr sz="2200" spc="-229" dirty="0"/>
              <a:t> </a:t>
            </a:r>
            <a:r>
              <a:rPr sz="2200" spc="-80" dirty="0"/>
              <a:t>Style?</a:t>
            </a:r>
            <a:endParaRPr sz="2200"/>
          </a:p>
        </p:txBody>
      </p:sp>
      <p:sp>
        <p:nvSpPr>
          <p:cNvPr id="4" name="object 4"/>
          <p:cNvSpPr txBox="1"/>
          <p:nvPr/>
        </p:nvSpPr>
        <p:spPr>
          <a:xfrm>
            <a:off x="449986" y="2712212"/>
            <a:ext cx="3185160" cy="51879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>
              <a:lnSpc>
                <a:spcPts val="1839"/>
              </a:lnSpc>
              <a:spcBef>
                <a:spcPts val="330"/>
              </a:spcBef>
              <a:buClr>
                <a:srgbClr val="000000"/>
              </a:buClr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700" b="1" u="heavy" spc="-15" dirty="0">
                <a:solidFill>
                  <a:srgbClr val="944F71"/>
                </a:solidFill>
                <a:uFill>
                  <a:solidFill>
                    <a:srgbClr val="944F71"/>
                  </a:solidFill>
                </a:uFill>
                <a:latin typeface="Carlito"/>
                <a:cs typeface="Carlito"/>
                <a:hlinkClick r:id="rId3"/>
              </a:rPr>
              <a:t>https://www.youtube.com/watc  </a:t>
            </a:r>
            <a:r>
              <a:rPr sz="1700" b="1" u="heavy" spc="-5" dirty="0">
                <a:solidFill>
                  <a:srgbClr val="944F71"/>
                </a:solidFill>
                <a:uFill>
                  <a:solidFill>
                    <a:srgbClr val="944F71"/>
                  </a:solidFill>
                </a:uFill>
                <a:latin typeface="Carlito"/>
                <a:cs typeface="Carlito"/>
                <a:hlinkClick r:id="rId3"/>
              </a:rPr>
              <a:t>h?v=eUBHVwvPV6M</a:t>
            </a:r>
            <a:endParaRPr sz="1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28032" y="0"/>
            <a:ext cx="7363967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9986" y="1513459"/>
            <a:ext cx="2790190" cy="7207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sz="2400" spc="-145" dirty="0"/>
              <a:t>ATTACHMENT </a:t>
            </a:r>
            <a:r>
              <a:rPr sz="2400" spc="-190" dirty="0"/>
              <a:t>STYLE  </a:t>
            </a:r>
            <a:r>
              <a:rPr sz="2400" spc="-100" dirty="0"/>
              <a:t>QUESTIONNAIRE</a:t>
            </a:r>
            <a:r>
              <a:rPr sz="2400" spc="-335" dirty="0"/>
              <a:t> </a:t>
            </a:r>
            <a:r>
              <a:rPr sz="2400" spc="-105" dirty="0"/>
              <a:t>(ASQ)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449986" y="2712212"/>
            <a:ext cx="3089275" cy="19894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700" spc="-5" dirty="0">
                <a:latin typeface="Carlito"/>
                <a:cs typeface="Carlito"/>
              </a:rPr>
              <a:t>40-item</a:t>
            </a:r>
            <a:endParaRPr sz="17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500">
              <a:latin typeface="Carlito"/>
              <a:cs typeface="Carlito"/>
            </a:endParaRPr>
          </a:p>
          <a:p>
            <a:pPr marL="12700" marR="5080">
              <a:lnSpc>
                <a:spcPts val="1839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700" spc="-5" dirty="0">
                <a:latin typeface="Carlito"/>
                <a:cs typeface="Carlito"/>
              </a:rPr>
              <a:t>Items are scored </a:t>
            </a:r>
            <a:r>
              <a:rPr sz="1700" dirty="0">
                <a:latin typeface="Carlito"/>
                <a:cs typeface="Carlito"/>
              </a:rPr>
              <a:t>on a </a:t>
            </a:r>
            <a:r>
              <a:rPr sz="1700" spc="-5" dirty="0">
                <a:latin typeface="Carlito"/>
                <a:cs typeface="Carlito"/>
              </a:rPr>
              <a:t>6-point  </a:t>
            </a:r>
            <a:r>
              <a:rPr sz="1700" spc="-10" dirty="0">
                <a:latin typeface="Carlito"/>
                <a:cs typeface="Carlito"/>
              </a:rPr>
              <a:t>Likert </a:t>
            </a:r>
            <a:r>
              <a:rPr sz="1700" spc="-5" dirty="0">
                <a:latin typeface="Carlito"/>
                <a:cs typeface="Carlito"/>
              </a:rPr>
              <a:t>scale ranging </a:t>
            </a:r>
            <a:r>
              <a:rPr sz="1700" spc="-10" dirty="0">
                <a:latin typeface="Carlito"/>
                <a:cs typeface="Carlito"/>
              </a:rPr>
              <a:t>from </a:t>
            </a:r>
            <a:r>
              <a:rPr sz="1700" dirty="0">
                <a:latin typeface="Carlito"/>
                <a:cs typeface="Carlito"/>
              </a:rPr>
              <a:t>1</a:t>
            </a:r>
            <a:r>
              <a:rPr sz="1700" spc="-90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(“totally  disagree”) to </a:t>
            </a:r>
            <a:r>
              <a:rPr sz="1700" dirty="0">
                <a:latin typeface="Carlito"/>
                <a:cs typeface="Carlito"/>
              </a:rPr>
              <a:t>6 </a:t>
            </a:r>
            <a:r>
              <a:rPr sz="1700" spc="-5" dirty="0">
                <a:latin typeface="Carlito"/>
                <a:cs typeface="Carlito"/>
              </a:rPr>
              <a:t>(“totally</a:t>
            </a:r>
            <a:r>
              <a:rPr sz="1700" spc="-65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agree”)</a:t>
            </a:r>
            <a:endParaRPr sz="17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225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700" b="1" spc="-15" dirty="0">
                <a:latin typeface="Carlito"/>
                <a:cs typeface="Carlito"/>
              </a:rPr>
              <a:t>Let’s </a:t>
            </a:r>
            <a:r>
              <a:rPr sz="1700" b="1" spc="-5" dirty="0">
                <a:latin typeface="Carlito"/>
                <a:cs typeface="Carlito"/>
              </a:rPr>
              <a:t>go!!!</a:t>
            </a:r>
            <a:endParaRPr sz="1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27220" y="0"/>
            <a:ext cx="776478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9986" y="1513459"/>
            <a:ext cx="2790190" cy="7207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sz="2400" spc="-145" dirty="0"/>
              <a:t>ATTACHMENT </a:t>
            </a:r>
            <a:r>
              <a:rPr sz="2400" spc="-190" dirty="0"/>
              <a:t>STYLE  </a:t>
            </a:r>
            <a:r>
              <a:rPr sz="2400" spc="-100" dirty="0"/>
              <a:t>QUESTIONNAIRE</a:t>
            </a:r>
            <a:r>
              <a:rPr sz="2400" spc="-335" dirty="0"/>
              <a:t> </a:t>
            </a:r>
            <a:r>
              <a:rPr sz="2400" spc="-105" dirty="0"/>
              <a:t>(ASQ)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449986" y="2662529"/>
            <a:ext cx="3228340" cy="304863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700" spc="-5" dirty="0">
                <a:latin typeface="Carlito"/>
                <a:cs typeface="Carlito"/>
              </a:rPr>
              <a:t>Five subscales</a:t>
            </a:r>
            <a:r>
              <a:rPr sz="1700" spc="-60" dirty="0">
                <a:latin typeface="Carlito"/>
                <a:cs typeface="Carlito"/>
              </a:rPr>
              <a:t> </a:t>
            </a:r>
            <a:r>
              <a:rPr sz="1700" dirty="0">
                <a:latin typeface="Carlito"/>
                <a:cs typeface="Carlito"/>
              </a:rPr>
              <a:t>:</a:t>
            </a:r>
            <a:endParaRPr sz="1700">
              <a:latin typeface="Carlito"/>
              <a:cs typeface="Carlito"/>
            </a:endParaRPr>
          </a:p>
          <a:p>
            <a:pPr marL="355600" lvl="1" indent="-228600">
              <a:lnSpc>
                <a:spcPts val="1939"/>
              </a:lnSpc>
              <a:spcBef>
                <a:spcPts val="3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700" dirty="0">
                <a:latin typeface="Carlito"/>
                <a:cs typeface="Carlito"/>
              </a:rPr>
              <a:t>“Confidence in oneself</a:t>
            </a:r>
            <a:r>
              <a:rPr sz="1700" spc="-85" dirty="0">
                <a:latin typeface="Carlito"/>
                <a:cs typeface="Carlito"/>
              </a:rPr>
              <a:t> </a:t>
            </a:r>
            <a:r>
              <a:rPr sz="1700" dirty="0">
                <a:latin typeface="Carlito"/>
                <a:cs typeface="Carlito"/>
              </a:rPr>
              <a:t>and</a:t>
            </a:r>
            <a:endParaRPr sz="1700">
              <a:latin typeface="Carlito"/>
              <a:cs typeface="Carlito"/>
            </a:endParaRPr>
          </a:p>
          <a:p>
            <a:pPr marL="355600">
              <a:lnSpc>
                <a:spcPts val="1939"/>
              </a:lnSpc>
            </a:pPr>
            <a:r>
              <a:rPr sz="1700" spc="-5" dirty="0">
                <a:latin typeface="Carlito"/>
                <a:cs typeface="Carlito"/>
              </a:rPr>
              <a:t>others” </a:t>
            </a:r>
            <a:r>
              <a:rPr sz="1700" b="1" spc="-5" dirty="0">
                <a:latin typeface="Carlito"/>
                <a:cs typeface="Carlito"/>
              </a:rPr>
              <a:t>(ASQ-C) </a:t>
            </a:r>
            <a:r>
              <a:rPr sz="1700" dirty="0">
                <a:latin typeface="Carlito"/>
                <a:cs typeface="Carlito"/>
              </a:rPr>
              <a:t>(8</a:t>
            </a:r>
            <a:r>
              <a:rPr sz="1700" spc="-35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items)</a:t>
            </a:r>
            <a:endParaRPr sz="1700">
              <a:latin typeface="Carlito"/>
              <a:cs typeface="Carlito"/>
            </a:endParaRPr>
          </a:p>
          <a:p>
            <a:pPr marL="241300" indent="-228600">
              <a:lnSpc>
                <a:spcPts val="1939"/>
              </a:lnSpc>
              <a:spcBef>
                <a:spcPts val="40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700" spc="-5" dirty="0">
                <a:latin typeface="Carlito"/>
                <a:cs typeface="Carlito"/>
              </a:rPr>
              <a:t>(2) </a:t>
            </a:r>
            <a:r>
              <a:rPr sz="1700" spc="-10" dirty="0">
                <a:latin typeface="Carlito"/>
                <a:cs typeface="Carlito"/>
              </a:rPr>
              <a:t>“Discomfort </a:t>
            </a:r>
            <a:r>
              <a:rPr sz="1700" dirty="0">
                <a:latin typeface="Carlito"/>
                <a:cs typeface="Carlito"/>
              </a:rPr>
              <a:t>with</a:t>
            </a:r>
            <a:r>
              <a:rPr sz="1700" spc="-35" dirty="0">
                <a:latin typeface="Carlito"/>
                <a:cs typeface="Carlito"/>
              </a:rPr>
              <a:t> </a:t>
            </a:r>
            <a:r>
              <a:rPr sz="1700" dirty="0">
                <a:latin typeface="Carlito"/>
                <a:cs typeface="Carlito"/>
              </a:rPr>
              <a:t>Closeness”</a:t>
            </a:r>
            <a:endParaRPr sz="1700">
              <a:latin typeface="Carlito"/>
              <a:cs typeface="Carlito"/>
            </a:endParaRPr>
          </a:p>
          <a:p>
            <a:pPr marL="12700">
              <a:lnSpc>
                <a:spcPts val="1939"/>
              </a:lnSpc>
            </a:pPr>
            <a:r>
              <a:rPr sz="1700" b="1" spc="-5" dirty="0">
                <a:latin typeface="Carlito"/>
                <a:cs typeface="Carlito"/>
              </a:rPr>
              <a:t>(ASQ-DC) </a:t>
            </a:r>
            <a:r>
              <a:rPr sz="1700" spc="-5" dirty="0">
                <a:latin typeface="Carlito"/>
                <a:cs typeface="Carlito"/>
              </a:rPr>
              <a:t>(10</a:t>
            </a:r>
            <a:r>
              <a:rPr sz="1700" spc="-15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items)</a:t>
            </a:r>
            <a:endParaRPr sz="1700">
              <a:latin typeface="Carlito"/>
              <a:cs typeface="Carlito"/>
            </a:endParaRPr>
          </a:p>
          <a:p>
            <a:pPr marL="12700" marR="5080">
              <a:lnSpc>
                <a:spcPts val="1839"/>
              </a:lnSpc>
              <a:spcBef>
                <a:spcPts val="62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700" spc="-5" dirty="0">
                <a:latin typeface="Carlito"/>
                <a:cs typeface="Carlito"/>
              </a:rPr>
              <a:t>(3) “Relationships </a:t>
            </a:r>
            <a:r>
              <a:rPr sz="1700" dirty="0">
                <a:latin typeface="Carlito"/>
                <a:cs typeface="Carlito"/>
              </a:rPr>
              <a:t>as </a:t>
            </a:r>
            <a:r>
              <a:rPr sz="1700" spc="-5" dirty="0">
                <a:latin typeface="Carlito"/>
                <a:cs typeface="Carlito"/>
              </a:rPr>
              <a:t>Secondary</a:t>
            </a:r>
            <a:r>
              <a:rPr sz="1700" spc="-120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to  </a:t>
            </a:r>
            <a:r>
              <a:rPr sz="1700" dirty="0">
                <a:latin typeface="Carlito"/>
                <a:cs typeface="Carlito"/>
              </a:rPr>
              <a:t>achievement” </a:t>
            </a:r>
            <a:r>
              <a:rPr sz="1700" b="1" spc="-5" dirty="0">
                <a:latin typeface="Carlito"/>
                <a:cs typeface="Carlito"/>
              </a:rPr>
              <a:t>(ASQ-RS) </a:t>
            </a:r>
            <a:r>
              <a:rPr sz="1700" spc="-5" dirty="0">
                <a:latin typeface="Carlito"/>
                <a:cs typeface="Carlito"/>
              </a:rPr>
              <a:t>(7</a:t>
            </a:r>
            <a:r>
              <a:rPr sz="1700" spc="-50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items)</a:t>
            </a:r>
            <a:endParaRPr sz="1700">
              <a:latin typeface="Carlito"/>
              <a:cs typeface="Carlito"/>
            </a:endParaRPr>
          </a:p>
          <a:p>
            <a:pPr marL="241300" indent="-228600">
              <a:lnSpc>
                <a:spcPts val="1939"/>
              </a:lnSpc>
              <a:spcBef>
                <a:spcPts val="36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700" spc="-5" dirty="0">
                <a:latin typeface="Carlito"/>
                <a:cs typeface="Carlito"/>
              </a:rPr>
              <a:t>(4) </a:t>
            </a:r>
            <a:r>
              <a:rPr sz="1700" dirty="0">
                <a:latin typeface="Carlito"/>
                <a:cs typeface="Carlito"/>
              </a:rPr>
              <a:t>“Need </a:t>
            </a:r>
            <a:r>
              <a:rPr sz="1700" spc="-15" dirty="0">
                <a:latin typeface="Carlito"/>
                <a:cs typeface="Carlito"/>
              </a:rPr>
              <a:t>for </a:t>
            </a:r>
            <a:r>
              <a:rPr sz="1700" spc="-10" dirty="0">
                <a:latin typeface="Carlito"/>
                <a:cs typeface="Carlito"/>
              </a:rPr>
              <a:t>Approval”</a:t>
            </a:r>
            <a:r>
              <a:rPr sz="1700" spc="-45" dirty="0">
                <a:latin typeface="Carlito"/>
                <a:cs typeface="Carlito"/>
              </a:rPr>
              <a:t> </a:t>
            </a:r>
            <a:r>
              <a:rPr sz="1700" b="1" spc="-5" dirty="0">
                <a:latin typeface="Carlito"/>
                <a:cs typeface="Carlito"/>
              </a:rPr>
              <a:t>(ASQ-NA)</a:t>
            </a:r>
            <a:endParaRPr sz="1700">
              <a:latin typeface="Carlito"/>
              <a:cs typeface="Carlito"/>
            </a:endParaRPr>
          </a:p>
          <a:p>
            <a:pPr marL="12700">
              <a:lnSpc>
                <a:spcPts val="1939"/>
              </a:lnSpc>
            </a:pPr>
            <a:r>
              <a:rPr sz="1700" spc="-5" dirty="0">
                <a:latin typeface="Carlito"/>
                <a:cs typeface="Carlito"/>
              </a:rPr>
              <a:t>(7 items)</a:t>
            </a:r>
            <a:endParaRPr sz="1700">
              <a:latin typeface="Carlito"/>
              <a:cs typeface="Carlito"/>
            </a:endParaRPr>
          </a:p>
          <a:p>
            <a:pPr marL="241300" indent="-228600">
              <a:lnSpc>
                <a:spcPts val="1939"/>
              </a:lnSpc>
              <a:spcBef>
                <a:spcPts val="39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1700" spc="-5" dirty="0">
                <a:latin typeface="Carlito"/>
                <a:cs typeface="Carlito"/>
              </a:rPr>
              <a:t>(5) “Preoccupation</a:t>
            </a:r>
            <a:r>
              <a:rPr sz="1700" spc="-45" dirty="0">
                <a:latin typeface="Carlito"/>
                <a:cs typeface="Carlito"/>
              </a:rPr>
              <a:t> </a:t>
            </a:r>
            <a:r>
              <a:rPr sz="1700" dirty="0">
                <a:latin typeface="Carlito"/>
                <a:cs typeface="Carlito"/>
              </a:rPr>
              <a:t>with</a:t>
            </a:r>
            <a:endParaRPr sz="1700">
              <a:latin typeface="Carlito"/>
              <a:cs typeface="Carlito"/>
            </a:endParaRPr>
          </a:p>
          <a:p>
            <a:pPr marL="12700">
              <a:lnSpc>
                <a:spcPts val="1939"/>
              </a:lnSpc>
            </a:pPr>
            <a:r>
              <a:rPr sz="1700" spc="-5" dirty="0">
                <a:latin typeface="Carlito"/>
                <a:cs typeface="Carlito"/>
              </a:rPr>
              <a:t>Relationships” </a:t>
            </a:r>
            <a:r>
              <a:rPr sz="1700" b="1" spc="-5" dirty="0">
                <a:latin typeface="Carlito"/>
                <a:cs typeface="Carlito"/>
              </a:rPr>
              <a:t>(ASQ-PR) </a:t>
            </a:r>
            <a:r>
              <a:rPr sz="1700" spc="-5" dirty="0">
                <a:latin typeface="Carlito"/>
                <a:cs typeface="Carlito"/>
              </a:rPr>
              <a:t>(8</a:t>
            </a:r>
            <a:r>
              <a:rPr sz="1700" spc="-60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items)</a:t>
            </a:r>
            <a:endParaRPr sz="1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8" y="614248"/>
            <a:ext cx="6703061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95" dirty="0"/>
              <a:t>ASQ</a:t>
            </a:r>
            <a:r>
              <a:rPr lang="it-IT" spc="-95" dirty="0"/>
              <a:t> SCORING</a:t>
            </a:r>
            <a:endParaRPr spc="-1230" dirty="0"/>
          </a:p>
        </p:txBody>
      </p:sp>
      <p:sp>
        <p:nvSpPr>
          <p:cNvPr id="3" name="object 3"/>
          <p:cNvSpPr txBox="1"/>
          <p:nvPr/>
        </p:nvSpPr>
        <p:spPr>
          <a:xfrm>
            <a:off x="916938" y="2047532"/>
            <a:ext cx="9870440" cy="276293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arlito"/>
                <a:cs typeface="Carlito"/>
              </a:rPr>
              <a:t>item</a:t>
            </a:r>
            <a:r>
              <a:rPr sz="2000" spc="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33,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20,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21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Carlito"/>
                <a:cs typeface="Carlito"/>
              </a:rPr>
              <a:t>reversed</a:t>
            </a:r>
            <a:r>
              <a:rPr sz="2000" spc="25" dirty="0">
                <a:latin typeface="Carlito"/>
                <a:cs typeface="Carlito"/>
              </a:rPr>
              <a:t> </a:t>
            </a:r>
            <a:r>
              <a:rPr lang="it-IT" sz="2000" spc="25" dirty="0">
                <a:latin typeface="Carlito"/>
                <a:cs typeface="Carlito"/>
              </a:rPr>
              <a:t> </a:t>
            </a:r>
            <a:r>
              <a:rPr lang="it-IT" sz="2000" spc="25" dirty="0">
                <a:latin typeface="Carlito"/>
                <a:cs typeface="Carlito"/>
                <a:sym typeface="Wingdings" panose="05000000000000000000" pitchFamily="2" charset="2"/>
              </a:rPr>
              <a:t> 1:6, 2:5, 3:4, 4:3, 5:2, 6:1</a:t>
            </a:r>
            <a:endParaRPr sz="20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2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arlito"/>
                <a:cs typeface="Carlito"/>
              </a:rPr>
              <a:t>“Confidence </a:t>
            </a:r>
            <a:r>
              <a:rPr sz="2000" dirty="0">
                <a:latin typeface="Carlito"/>
                <a:cs typeface="Carlito"/>
              </a:rPr>
              <a:t>in oneself and </a:t>
            </a:r>
            <a:r>
              <a:rPr sz="2000" spc="-10" dirty="0">
                <a:latin typeface="Carlito"/>
                <a:cs typeface="Carlito"/>
              </a:rPr>
              <a:t>others” </a:t>
            </a:r>
            <a:r>
              <a:rPr sz="2000" b="1" dirty="0">
                <a:latin typeface="Carlito"/>
                <a:cs typeface="Carlito"/>
              </a:rPr>
              <a:t>(ASQ-C) </a:t>
            </a:r>
            <a:r>
              <a:rPr sz="2000" dirty="0">
                <a:latin typeface="Carlito"/>
                <a:cs typeface="Carlito"/>
              </a:rPr>
              <a:t>(8 </a:t>
            </a:r>
            <a:r>
              <a:rPr sz="2000" spc="-5" dirty="0">
                <a:latin typeface="Carlito"/>
                <a:cs typeface="Carlito"/>
              </a:rPr>
              <a:t>items) summing </a:t>
            </a:r>
            <a:r>
              <a:rPr sz="2000" dirty="0">
                <a:latin typeface="Carlito"/>
                <a:cs typeface="Carlito"/>
              </a:rPr>
              <a:t>1, 2, 3, 19, 31, 33, 37, 38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2000" spc="-5" dirty="0">
                <a:latin typeface="Carlito"/>
                <a:cs typeface="Carlito"/>
              </a:rPr>
              <a:t>“Discomfort with Closeness” </a:t>
            </a:r>
            <a:r>
              <a:rPr sz="2000" b="1" spc="-5" dirty="0">
                <a:latin typeface="Carlito"/>
                <a:cs typeface="Carlito"/>
              </a:rPr>
              <a:t>(ASQ-DC) </a:t>
            </a:r>
            <a:r>
              <a:rPr sz="2000" dirty="0">
                <a:latin typeface="Carlito"/>
                <a:cs typeface="Carlito"/>
              </a:rPr>
              <a:t>(10 </a:t>
            </a:r>
            <a:r>
              <a:rPr sz="2000" spc="-10" dirty="0">
                <a:latin typeface="Carlito"/>
                <a:cs typeface="Carlito"/>
              </a:rPr>
              <a:t>items) </a:t>
            </a:r>
            <a:r>
              <a:rPr sz="2000" spc="-5" dirty="0">
                <a:latin typeface="Carlito"/>
                <a:cs typeface="Carlito"/>
              </a:rPr>
              <a:t>summing </a:t>
            </a:r>
            <a:r>
              <a:rPr sz="2000" dirty="0">
                <a:latin typeface="Carlito"/>
                <a:cs typeface="Carlito"/>
              </a:rPr>
              <a:t>4, 5, 16, 17, 20, 21, 23, 25, </a:t>
            </a:r>
            <a:r>
              <a:rPr sz="2000" spc="-245" dirty="0">
                <a:latin typeface="Carlito"/>
                <a:cs typeface="Carlito"/>
              </a:rPr>
              <a:t>26,  </a:t>
            </a:r>
            <a:r>
              <a:rPr sz="2000" dirty="0">
                <a:latin typeface="Carlito"/>
                <a:cs typeface="Carlito"/>
              </a:rPr>
              <a:t>34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000" spc="-5" dirty="0">
                <a:latin typeface="Carlito"/>
                <a:cs typeface="Carlito"/>
              </a:rPr>
              <a:t>“Relationships </a:t>
            </a:r>
            <a:r>
              <a:rPr sz="2000" dirty="0">
                <a:latin typeface="Carlito"/>
                <a:cs typeface="Carlito"/>
              </a:rPr>
              <a:t>as Secondary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achievement” </a:t>
            </a:r>
            <a:r>
              <a:rPr sz="2000" b="1" spc="-5" dirty="0">
                <a:latin typeface="Carlito"/>
                <a:cs typeface="Carlito"/>
              </a:rPr>
              <a:t>(ASQ-RS) </a:t>
            </a:r>
            <a:r>
              <a:rPr sz="2000" spc="-5" dirty="0">
                <a:latin typeface="Carlito"/>
                <a:cs typeface="Carlito"/>
              </a:rPr>
              <a:t>summing </a:t>
            </a:r>
            <a:r>
              <a:rPr sz="2000" dirty="0">
                <a:latin typeface="Carlito"/>
                <a:cs typeface="Carlito"/>
              </a:rPr>
              <a:t>6, 7, 8, 9, 10, 14, 36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2000" dirty="0">
                <a:latin typeface="Carlito"/>
                <a:cs typeface="Carlito"/>
              </a:rPr>
              <a:t>“Need </a:t>
            </a:r>
            <a:r>
              <a:rPr sz="2000" spc="-15" dirty="0">
                <a:latin typeface="Carlito"/>
                <a:cs typeface="Carlito"/>
              </a:rPr>
              <a:t>for </a:t>
            </a:r>
            <a:r>
              <a:rPr sz="2000" spc="-10" dirty="0">
                <a:latin typeface="Carlito"/>
                <a:cs typeface="Carlito"/>
              </a:rPr>
              <a:t>Approval” </a:t>
            </a:r>
            <a:r>
              <a:rPr sz="2000" b="1" dirty="0">
                <a:latin typeface="Carlito"/>
                <a:cs typeface="Carlito"/>
              </a:rPr>
              <a:t>(ASQ-NA) </a:t>
            </a:r>
            <a:r>
              <a:rPr sz="2000" spc="-5" dirty="0">
                <a:latin typeface="Carlito"/>
                <a:cs typeface="Carlito"/>
              </a:rPr>
              <a:t>(7 </a:t>
            </a:r>
            <a:r>
              <a:rPr sz="2000" spc="-10" dirty="0">
                <a:latin typeface="Carlito"/>
                <a:cs typeface="Carlito"/>
              </a:rPr>
              <a:t>items) </a:t>
            </a:r>
            <a:r>
              <a:rPr sz="2000" spc="-1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rlito"/>
                <a:cs typeface="Carlito"/>
              </a:rPr>
              <a:t>11, 12, 13, 15, 24, 27, 35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2000" spc="-5" dirty="0">
                <a:latin typeface="Carlito"/>
                <a:cs typeface="Carlito"/>
              </a:rPr>
              <a:t>“Preoccupation with Relationships” </a:t>
            </a:r>
            <a:r>
              <a:rPr sz="2000" b="1" dirty="0">
                <a:latin typeface="Carlito"/>
                <a:cs typeface="Carlito"/>
              </a:rPr>
              <a:t>(ASQ-PR) </a:t>
            </a:r>
            <a:r>
              <a:rPr sz="2000" spc="-5" dirty="0">
                <a:latin typeface="Carlito"/>
                <a:cs typeface="Carlito"/>
              </a:rPr>
              <a:t>(8 </a:t>
            </a:r>
            <a:r>
              <a:rPr sz="2000" spc="-10" dirty="0">
                <a:latin typeface="Carlito"/>
                <a:cs typeface="Carlito"/>
              </a:rPr>
              <a:t>items) </a:t>
            </a:r>
            <a:r>
              <a:rPr sz="2000" dirty="0">
                <a:latin typeface="Carlito"/>
                <a:cs typeface="Carlito"/>
              </a:rPr>
              <a:t>18, 22, 28, 29, 30, 32, 39, 40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pc="-245" dirty="0"/>
              <a:t>Attachment </a:t>
            </a:r>
            <a:r>
              <a:rPr spc="-240" dirty="0"/>
              <a:t>Style </a:t>
            </a:r>
            <a:r>
              <a:rPr spc="-185" dirty="0"/>
              <a:t>Questionnaire </a:t>
            </a:r>
            <a:r>
              <a:rPr spc="-170" dirty="0"/>
              <a:t>(ASQ)</a:t>
            </a:r>
            <a:r>
              <a:rPr spc="-790" dirty="0"/>
              <a:t> </a:t>
            </a:r>
            <a:r>
              <a:rPr spc="-200" dirty="0"/>
              <a:t>in  </a:t>
            </a:r>
            <a:r>
              <a:rPr spc="-245" dirty="0"/>
              <a:t>Italian </a:t>
            </a:r>
            <a:r>
              <a:rPr spc="-210" dirty="0"/>
              <a:t>Population </a:t>
            </a:r>
            <a:r>
              <a:rPr spc="-220" dirty="0"/>
              <a:t>(Fossati </a:t>
            </a:r>
            <a:r>
              <a:rPr spc="-285" dirty="0"/>
              <a:t>et </a:t>
            </a:r>
            <a:r>
              <a:rPr spc="-415" dirty="0"/>
              <a:t>al.,</a:t>
            </a:r>
            <a:r>
              <a:rPr spc="-645" dirty="0"/>
              <a:t> </a:t>
            </a:r>
            <a:r>
              <a:rPr spc="-125" dirty="0"/>
              <a:t>2007)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3443" y="2766234"/>
            <a:ext cx="10449357" cy="230695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400" spc="-5" dirty="0">
                <a:latin typeface="Carlito"/>
                <a:cs typeface="Carlito"/>
              </a:rPr>
              <a:t>“Confidence </a:t>
            </a:r>
            <a:r>
              <a:rPr sz="2400" dirty="0">
                <a:latin typeface="Carlito"/>
                <a:cs typeface="Carlito"/>
              </a:rPr>
              <a:t>in </a:t>
            </a:r>
            <a:r>
              <a:rPr sz="2400" spc="-5" dirty="0">
                <a:latin typeface="Carlito"/>
                <a:cs typeface="Carlito"/>
              </a:rPr>
              <a:t>oneself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others” </a:t>
            </a:r>
            <a:r>
              <a:rPr sz="2400" b="1" spc="-5" dirty="0">
                <a:latin typeface="Carlito"/>
                <a:cs typeface="Carlito"/>
              </a:rPr>
              <a:t>(ASQ-C) </a:t>
            </a:r>
            <a:r>
              <a:rPr sz="2400" dirty="0">
                <a:latin typeface="Carlito"/>
                <a:cs typeface="Carlito"/>
              </a:rPr>
              <a:t>(8 </a:t>
            </a:r>
            <a:r>
              <a:rPr sz="2400" spc="-5" dirty="0">
                <a:latin typeface="Carlito"/>
                <a:cs typeface="Carlito"/>
              </a:rPr>
              <a:t>items) </a:t>
            </a:r>
            <a:r>
              <a:rPr sz="2400" spc="4040" dirty="0">
                <a:latin typeface="Wingdings"/>
                <a:cs typeface="Wingdings"/>
              </a:rPr>
              <a:t>→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arlito"/>
                <a:cs typeface="Carlito"/>
              </a:rPr>
              <a:t>M=32,25, ds </a:t>
            </a:r>
            <a:r>
              <a:rPr sz="2400" dirty="0">
                <a:latin typeface="Carlito"/>
                <a:cs typeface="Carlito"/>
              </a:rPr>
              <a:t>= </a:t>
            </a:r>
            <a:r>
              <a:rPr sz="2400" spc="-465" dirty="0">
                <a:latin typeface="Carlito"/>
                <a:cs typeface="Carlito"/>
              </a:rPr>
              <a:t>5,74</a:t>
            </a:r>
            <a:endParaRPr sz="2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400" spc="-15" dirty="0">
                <a:latin typeface="Carlito"/>
                <a:cs typeface="Carlito"/>
              </a:rPr>
              <a:t>“Discomfort </a:t>
            </a:r>
            <a:r>
              <a:rPr sz="2400" dirty="0">
                <a:latin typeface="Carlito"/>
                <a:cs typeface="Carlito"/>
              </a:rPr>
              <a:t>with </a:t>
            </a:r>
            <a:r>
              <a:rPr sz="2400" spc="-5" dirty="0">
                <a:latin typeface="Carlito"/>
                <a:cs typeface="Carlito"/>
              </a:rPr>
              <a:t>Closeness” </a:t>
            </a:r>
            <a:r>
              <a:rPr sz="2400" b="1" spc="-5" dirty="0">
                <a:latin typeface="Carlito"/>
                <a:cs typeface="Carlito"/>
              </a:rPr>
              <a:t>(ASQ-DC) </a:t>
            </a:r>
            <a:r>
              <a:rPr sz="2400" spc="-5" dirty="0">
                <a:latin typeface="Carlito"/>
                <a:cs typeface="Carlito"/>
              </a:rPr>
              <a:t>(10 items) </a:t>
            </a:r>
            <a:r>
              <a:rPr sz="2400" spc="4035" dirty="0">
                <a:latin typeface="Wingdings"/>
                <a:cs typeface="Wingdings"/>
              </a:rPr>
              <a:t>→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arlito"/>
                <a:cs typeface="Carlito"/>
              </a:rPr>
              <a:t>M=37,95, ds </a:t>
            </a:r>
            <a:r>
              <a:rPr sz="2400" dirty="0">
                <a:latin typeface="Carlito"/>
                <a:cs typeface="Carlito"/>
              </a:rPr>
              <a:t>= </a:t>
            </a:r>
            <a:r>
              <a:rPr sz="2400" spc="-5" dirty="0">
                <a:latin typeface="Carlito"/>
                <a:cs typeface="Carlito"/>
              </a:rPr>
              <a:t>7,12</a:t>
            </a:r>
            <a:endParaRPr sz="2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10" dirty="0">
                <a:latin typeface="Carlito"/>
                <a:cs typeface="Carlito"/>
              </a:rPr>
              <a:t>“Relationships </a:t>
            </a:r>
            <a:r>
              <a:rPr sz="2400" dirty="0">
                <a:latin typeface="Carlito"/>
                <a:cs typeface="Carlito"/>
              </a:rPr>
              <a:t>as </a:t>
            </a:r>
            <a:r>
              <a:rPr sz="2400" spc="-5" dirty="0">
                <a:latin typeface="Carlito"/>
                <a:cs typeface="Carlito"/>
              </a:rPr>
              <a:t>Secondary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dirty="0">
                <a:latin typeface="Carlito"/>
                <a:cs typeface="Carlito"/>
              </a:rPr>
              <a:t>achievement” </a:t>
            </a:r>
            <a:r>
              <a:rPr sz="2400" b="1" spc="-5" dirty="0">
                <a:latin typeface="Carlito"/>
                <a:cs typeface="Carlito"/>
              </a:rPr>
              <a:t>(ASQ-RS) </a:t>
            </a:r>
            <a:r>
              <a:rPr sz="2400" spc="4035" dirty="0">
                <a:latin typeface="Wingdings"/>
                <a:cs typeface="Wingdings"/>
              </a:rPr>
              <a:t>→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arlito"/>
                <a:cs typeface="Carlito"/>
              </a:rPr>
              <a:t>M=16,71, ds </a:t>
            </a:r>
            <a:r>
              <a:rPr sz="2400" dirty="0">
                <a:latin typeface="Carlito"/>
                <a:cs typeface="Carlito"/>
              </a:rPr>
              <a:t>=  </a:t>
            </a:r>
            <a:r>
              <a:rPr sz="2400" spc="-890" dirty="0">
                <a:latin typeface="Carlito"/>
                <a:cs typeface="Carlito"/>
              </a:rPr>
              <a:t>5,96</a:t>
            </a:r>
            <a:endParaRPr sz="2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  <a:tabLst>
                <a:tab pos="5095875" algn="l"/>
              </a:tabLst>
            </a:pPr>
            <a:r>
              <a:rPr sz="2400" spc="-5" dirty="0">
                <a:latin typeface="Carlito"/>
                <a:cs typeface="Carlito"/>
              </a:rPr>
              <a:t>“Need </a:t>
            </a:r>
            <a:r>
              <a:rPr sz="2400" spc="-20" dirty="0">
                <a:latin typeface="Carlito"/>
                <a:cs typeface="Carlito"/>
              </a:rPr>
              <a:t>for </a:t>
            </a:r>
            <a:r>
              <a:rPr sz="2400" spc="-10" dirty="0">
                <a:latin typeface="Carlito"/>
                <a:cs typeface="Carlito"/>
              </a:rPr>
              <a:t>Approval” </a:t>
            </a:r>
            <a:r>
              <a:rPr sz="2400" b="1" spc="-5" dirty="0">
                <a:latin typeface="Carlito"/>
                <a:cs typeface="Carlito"/>
              </a:rPr>
              <a:t>(ASQ-NA)</a:t>
            </a:r>
            <a:r>
              <a:rPr sz="2400" b="1" spc="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(7 </a:t>
            </a:r>
            <a:r>
              <a:rPr sz="2400" spc="-5" dirty="0">
                <a:latin typeface="Carlito"/>
                <a:cs typeface="Carlito"/>
              </a:rPr>
              <a:t>items)	</a:t>
            </a:r>
            <a:r>
              <a:rPr sz="2400" spc="4040" dirty="0">
                <a:latin typeface="Wingdings"/>
                <a:cs typeface="Wingdings"/>
              </a:rPr>
              <a:t>→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arlito"/>
                <a:cs typeface="Carlito"/>
              </a:rPr>
              <a:t>M=20, </a:t>
            </a:r>
            <a:r>
              <a:rPr sz="2400" spc="-10" dirty="0">
                <a:latin typeface="Carlito"/>
                <a:cs typeface="Carlito"/>
              </a:rPr>
              <a:t>82, </a:t>
            </a:r>
            <a:r>
              <a:rPr sz="2400" spc="-5" dirty="0">
                <a:latin typeface="Carlito"/>
                <a:cs typeface="Carlito"/>
              </a:rPr>
              <a:t>ds </a:t>
            </a:r>
            <a:r>
              <a:rPr sz="2400" dirty="0">
                <a:latin typeface="Carlito"/>
                <a:cs typeface="Carlito"/>
              </a:rPr>
              <a:t>= </a:t>
            </a:r>
            <a:r>
              <a:rPr sz="2400" spc="-10" dirty="0">
                <a:latin typeface="Carlito"/>
                <a:cs typeface="Carlito"/>
              </a:rPr>
              <a:t>5,99</a:t>
            </a:r>
            <a:endParaRPr sz="2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400" spc="-10" dirty="0">
                <a:latin typeface="Carlito"/>
                <a:cs typeface="Carlito"/>
              </a:rPr>
              <a:t>“Preoccupation </a:t>
            </a:r>
            <a:r>
              <a:rPr sz="2400" dirty="0">
                <a:latin typeface="Carlito"/>
                <a:cs typeface="Carlito"/>
              </a:rPr>
              <a:t>with </a:t>
            </a:r>
            <a:r>
              <a:rPr sz="2400" spc="-10" dirty="0">
                <a:latin typeface="Carlito"/>
                <a:cs typeface="Carlito"/>
              </a:rPr>
              <a:t>Relationships” </a:t>
            </a:r>
            <a:r>
              <a:rPr sz="2400" b="1" spc="-5" dirty="0">
                <a:latin typeface="Carlito"/>
                <a:cs typeface="Carlito"/>
              </a:rPr>
              <a:t>(ASQ-PR) </a:t>
            </a:r>
            <a:r>
              <a:rPr sz="2400" dirty="0">
                <a:latin typeface="Carlito"/>
                <a:cs typeface="Carlito"/>
              </a:rPr>
              <a:t>(8 </a:t>
            </a:r>
            <a:r>
              <a:rPr sz="2400" spc="-5" dirty="0">
                <a:latin typeface="Carlito"/>
                <a:cs typeface="Carlito"/>
              </a:rPr>
              <a:t>items) </a:t>
            </a:r>
            <a:r>
              <a:rPr sz="2400" spc="4035" dirty="0">
                <a:latin typeface="Wingdings"/>
                <a:cs typeface="Wingdings"/>
              </a:rPr>
              <a:t>→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arlito"/>
                <a:cs typeface="Carlito"/>
              </a:rPr>
              <a:t>M=28,81, ds </a:t>
            </a:r>
            <a:r>
              <a:rPr sz="2400" dirty="0">
                <a:latin typeface="Carlito"/>
                <a:cs typeface="Carlito"/>
              </a:rPr>
              <a:t>=  </a:t>
            </a:r>
            <a:r>
              <a:rPr sz="2400" spc="-725" dirty="0">
                <a:latin typeface="Carlito"/>
                <a:cs typeface="Carlito"/>
              </a:rPr>
              <a:t>6,0</a:t>
            </a:r>
            <a:endParaRPr sz="24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86343" y="1924304"/>
            <a:ext cx="2915285" cy="1799589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285"/>
              </a:spcBef>
            </a:pPr>
            <a:r>
              <a:rPr sz="1600" spc="-5" dirty="0">
                <a:solidFill>
                  <a:srgbClr val="212121"/>
                </a:solidFill>
                <a:latin typeface="Arial"/>
                <a:cs typeface="Arial"/>
              </a:rPr>
              <a:t>Ardenghi, S., Rampoldi, G.,  Bani, M., &amp; Strepparava, M. </a:t>
            </a:r>
            <a:r>
              <a:rPr sz="1600" spc="-10" dirty="0">
                <a:solidFill>
                  <a:srgbClr val="212121"/>
                </a:solidFill>
                <a:latin typeface="Arial"/>
                <a:cs typeface="Arial"/>
              </a:rPr>
              <a:t>G.  </a:t>
            </a:r>
            <a:r>
              <a:rPr sz="1600" spc="-5" dirty="0">
                <a:solidFill>
                  <a:srgbClr val="212121"/>
                </a:solidFill>
                <a:latin typeface="Arial"/>
                <a:cs typeface="Arial"/>
              </a:rPr>
              <a:t>(2020). Attachment styles as  predictors of self-reported  empathy in medical students  during pre-clinical </a:t>
            </a:r>
            <a:r>
              <a:rPr sz="1600" spc="-10" dirty="0">
                <a:solidFill>
                  <a:srgbClr val="212121"/>
                </a:solidFill>
                <a:latin typeface="Arial"/>
                <a:cs typeface="Arial"/>
              </a:rPr>
              <a:t>years. </a:t>
            </a:r>
            <a:r>
              <a:rPr sz="1600" i="1" spc="-5" dirty="0">
                <a:solidFill>
                  <a:srgbClr val="212121"/>
                </a:solidFill>
                <a:latin typeface="Arial"/>
                <a:cs typeface="Arial"/>
              </a:rPr>
              <a:t>Patient  education</a:t>
            </a:r>
            <a:r>
              <a:rPr sz="1600" i="1" spc="-1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12121"/>
                </a:solidFill>
                <a:latin typeface="Arial"/>
                <a:cs typeface="Arial"/>
              </a:rPr>
              <a:t>and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680"/>
              </a:lnSpc>
            </a:pPr>
            <a:r>
              <a:rPr sz="1600" i="1" spc="-5" dirty="0">
                <a:solidFill>
                  <a:srgbClr val="212121"/>
                </a:solidFill>
                <a:latin typeface="Arial"/>
                <a:cs typeface="Arial"/>
              </a:rPr>
              <a:t>counseling</a:t>
            </a:r>
            <a:r>
              <a:rPr sz="1600" spc="-5" dirty="0">
                <a:solidFill>
                  <a:srgbClr val="212121"/>
                </a:solidFill>
                <a:latin typeface="Arial"/>
                <a:cs typeface="Arial"/>
              </a:rPr>
              <a:t>, </a:t>
            </a:r>
            <a:r>
              <a:rPr sz="1600" i="1" spc="-5" dirty="0">
                <a:solidFill>
                  <a:srgbClr val="212121"/>
                </a:solidFill>
                <a:latin typeface="Arial"/>
                <a:cs typeface="Arial"/>
              </a:rPr>
              <a:t>103</a:t>
            </a:r>
            <a:r>
              <a:rPr sz="1600" spc="-5" dirty="0">
                <a:solidFill>
                  <a:srgbClr val="212121"/>
                </a:solidFill>
                <a:latin typeface="Arial"/>
                <a:cs typeface="Arial"/>
              </a:rPr>
              <a:t>(5),</a:t>
            </a:r>
            <a:r>
              <a:rPr sz="160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12121"/>
                </a:solidFill>
                <a:latin typeface="Arial"/>
                <a:cs typeface="Arial"/>
              </a:rPr>
              <a:t>965-970.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5145" y="257936"/>
            <a:ext cx="7456170" cy="0"/>
          </a:xfrm>
          <a:custGeom>
            <a:avLst/>
            <a:gdLst/>
            <a:ahLst/>
            <a:cxnLst/>
            <a:rect l="l" t="t" r="r" b="b"/>
            <a:pathLst>
              <a:path w="7456170">
                <a:moveTo>
                  <a:pt x="0" y="0"/>
                </a:moveTo>
                <a:lnTo>
                  <a:pt x="745592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86407" y="1860803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51504" y="1860803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49799" y="1860803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460235" y="0"/>
                </a:move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35" y="187452"/>
                </a:lnTo>
                <a:lnTo>
                  <a:pt x="460235" y="0"/>
                </a:lnTo>
                <a:close/>
              </a:path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86407" y="2378709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1504" y="2378709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49799" y="2378709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460235" y="0"/>
                </a:move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35" y="187452"/>
                </a:lnTo>
                <a:lnTo>
                  <a:pt x="460235" y="0"/>
                </a:lnTo>
                <a:close/>
              </a:path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986407" y="2896755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370332" y="0"/>
                </a:lnTo>
                <a:lnTo>
                  <a:pt x="0" y="0"/>
                </a:lnTo>
                <a:lnTo>
                  <a:pt x="0" y="187439"/>
                </a:lnTo>
                <a:lnTo>
                  <a:pt x="370332" y="187439"/>
                </a:lnTo>
                <a:lnTo>
                  <a:pt x="460248" y="187439"/>
                </a:lnTo>
                <a:lnTo>
                  <a:pt x="748284" y="187439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51504" y="2896755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370332" y="0"/>
                </a:lnTo>
                <a:lnTo>
                  <a:pt x="0" y="0"/>
                </a:lnTo>
                <a:lnTo>
                  <a:pt x="0" y="187439"/>
                </a:lnTo>
                <a:lnTo>
                  <a:pt x="370332" y="187439"/>
                </a:lnTo>
                <a:lnTo>
                  <a:pt x="460248" y="187439"/>
                </a:lnTo>
                <a:lnTo>
                  <a:pt x="748284" y="187439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49799" y="2896755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460235" y="0"/>
                </a:moveTo>
                <a:lnTo>
                  <a:pt x="370332" y="0"/>
                </a:lnTo>
                <a:lnTo>
                  <a:pt x="0" y="0"/>
                </a:lnTo>
                <a:lnTo>
                  <a:pt x="0" y="187439"/>
                </a:lnTo>
                <a:lnTo>
                  <a:pt x="370332" y="187439"/>
                </a:lnTo>
                <a:lnTo>
                  <a:pt x="460235" y="187439"/>
                </a:lnTo>
                <a:lnTo>
                  <a:pt x="460235" y="0"/>
                </a:lnTo>
                <a:close/>
              </a:path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460248" y="187439"/>
                </a:lnTo>
                <a:lnTo>
                  <a:pt x="748284" y="187439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86407" y="3414648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651504" y="3414648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249799" y="3414648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460235" y="0"/>
                </a:move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35" y="187452"/>
                </a:lnTo>
                <a:lnTo>
                  <a:pt x="460235" y="0"/>
                </a:lnTo>
                <a:close/>
              </a:path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86407" y="3932682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651504" y="3932682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249799" y="3932682"/>
            <a:ext cx="748665" cy="187960"/>
          </a:xfrm>
          <a:custGeom>
            <a:avLst/>
            <a:gdLst/>
            <a:ahLst/>
            <a:cxnLst/>
            <a:rect l="l" t="t" r="r" b="b"/>
            <a:pathLst>
              <a:path w="748664" h="187960">
                <a:moveTo>
                  <a:pt x="460235" y="0"/>
                </a:moveTo>
                <a:lnTo>
                  <a:pt x="370332" y="0"/>
                </a:lnTo>
                <a:lnTo>
                  <a:pt x="0" y="0"/>
                </a:lnTo>
                <a:lnTo>
                  <a:pt x="0" y="187452"/>
                </a:lnTo>
                <a:lnTo>
                  <a:pt x="370332" y="187452"/>
                </a:lnTo>
                <a:lnTo>
                  <a:pt x="460235" y="187452"/>
                </a:lnTo>
                <a:lnTo>
                  <a:pt x="460235" y="0"/>
                </a:lnTo>
                <a:close/>
              </a:path>
              <a:path w="748664" h="187960">
                <a:moveTo>
                  <a:pt x="748284" y="0"/>
                </a:moveTo>
                <a:lnTo>
                  <a:pt x="460248" y="0"/>
                </a:lnTo>
                <a:lnTo>
                  <a:pt x="460248" y="187452"/>
                </a:lnTo>
                <a:lnTo>
                  <a:pt x="748284" y="187452"/>
                </a:lnTo>
                <a:lnTo>
                  <a:pt x="7482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375145" y="554352"/>
          <a:ext cx="7618093" cy="58554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9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7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1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7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27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6625">
                <a:tc>
                  <a:txBody>
                    <a:bodyPr/>
                    <a:lstStyle/>
                    <a:p>
                      <a:pPr algn="r">
                        <a:lnSpc>
                          <a:spcPts val="1415"/>
                        </a:lnSpc>
                      </a:pPr>
                      <a:r>
                        <a:rPr sz="1300" dirty="0">
                          <a:latin typeface="Times New Roman"/>
                          <a:cs typeface="Times New Roman"/>
                        </a:rPr>
                        <a:t>Ma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193040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300" dirty="0">
                          <a:latin typeface="Times New Roman"/>
                          <a:cs typeface="Times New Roman"/>
                        </a:rPr>
                        <a:t>(N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9870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le</a:t>
                      </a:r>
                      <a:r>
                        <a:rPr sz="13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10" dirty="0">
                          <a:latin typeface="Times New Roman"/>
                          <a:cs typeface="Times New Roman"/>
                        </a:rPr>
                        <a:t>(M±SD)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20320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= 175,</a:t>
                      </a:r>
                      <a:r>
                        <a:rPr sz="13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48.47%)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0195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Female</a:t>
                      </a:r>
                      <a:r>
                        <a:rPr sz="13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10" dirty="0">
                          <a:latin typeface="Times New Roman"/>
                          <a:cs typeface="Times New Roman"/>
                        </a:rPr>
                        <a:t>(M±SD)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1082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(N = 186,</a:t>
                      </a:r>
                      <a:r>
                        <a:rPr sz="1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51.52%)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marR="30480" algn="ctr">
                        <a:lnSpc>
                          <a:spcPts val="1415"/>
                        </a:lnSpc>
                      </a:pPr>
                      <a:r>
                        <a:rPr sz="1300" spc="-25" dirty="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sz="13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(M±SD)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445" marR="3048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(N = 361,</a:t>
                      </a:r>
                      <a:r>
                        <a:rPr sz="1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100%)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Observed range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300" spc="-10" dirty="0">
                          <a:latin typeface="Times New Roman"/>
                          <a:cs typeface="Times New Roman"/>
                        </a:rPr>
                        <a:t>(min-Max)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74">
                <a:tc>
                  <a:txBody>
                    <a:bodyPr/>
                    <a:lstStyle/>
                    <a:p>
                      <a:pPr marR="121920"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86995" marR="121920"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Age</a:t>
                      </a:r>
                      <a:r>
                        <a:rPr sz="1300" spc="-10" dirty="0">
                          <a:latin typeface="Times New Roman"/>
                          <a:cs typeface="Times New Roman"/>
                        </a:rPr>
                        <a:t> (years)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sz="1300" spc="-10" dirty="0">
                          <a:latin typeface="Times New Roman"/>
                          <a:cs typeface="Times New Roman"/>
                        </a:rPr>
                        <a:t>19.49±1.11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19.75±1.56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80" marR="30480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19.62±1.35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271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18-33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9271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503">
                <a:tc>
                  <a:txBody>
                    <a:bodyPr/>
                    <a:lstStyle/>
                    <a:p>
                      <a:pPr marL="86995" marR="121920">
                        <a:lnSpc>
                          <a:spcPts val="1415"/>
                        </a:lnSpc>
                      </a:pPr>
                      <a:r>
                        <a:rPr sz="1300" spc="-10" dirty="0">
                          <a:latin typeface="Times New Roman"/>
                          <a:cs typeface="Times New Roman"/>
                        </a:rPr>
                        <a:t>ASQ-C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15"/>
                        </a:lnSpc>
                      </a:pPr>
                      <a:r>
                        <a:rPr sz="1300" spc="-10" dirty="0">
                          <a:latin typeface="Times New Roman"/>
                          <a:cs typeface="Times New Roman"/>
                        </a:rPr>
                        <a:t>30.81±4.51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5"/>
                        </a:lnSpc>
                      </a:pPr>
                      <a:r>
                        <a:rPr sz="1300" spc="-10" dirty="0">
                          <a:latin typeface="Times New Roman"/>
                          <a:cs typeface="Times New Roman"/>
                        </a:rPr>
                        <a:t>30.63±5.59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 marR="30480" algn="ctr">
                        <a:lnSpc>
                          <a:spcPts val="1415"/>
                        </a:lnSpc>
                      </a:pPr>
                      <a:r>
                        <a:rPr sz="1300" spc="-10" dirty="0">
                          <a:latin typeface="Times New Roman"/>
                          <a:cs typeface="Times New Roman"/>
                        </a:rPr>
                        <a:t>30.72±5.07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5"/>
                        </a:lnSpc>
                      </a:pPr>
                      <a:r>
                        <a:rPr sz="1300" spc="-10" dirty="0">
                          <a:latin typeface="Times New Roman"/>
                          <a:cs typeface="Times New Roman"/>
                        </a:rPr>
                        <a:t>13-44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927">
                <a:tc>
                  <a:txBody>
                    <a:bodyPr/>
                    <a:lstStyle/>
                    <a:p>
                      <a:pPr marR="12192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978">
                <a:tc>
                  <a:txBody>
                    <a:bodyPr/>
                    <a:lstStyle/>
                    <a:p>
                      <a:pPr marL="86995" marR="121920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ASQ-DC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35.79±6.95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36.22±7.95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 marR="30480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36.00±7.45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15-54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181">
                <a:tc>
                  <a:txBody>
                    <a:bodyPr/>
                    <a:lstStyle/>
                    <a:p>
                      <a:pPr marR="12192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7851">
                <a:tc>
                  <a:txBody>
                    <a:bodyPr/>
                    <a:lstStyle/>
                    <a:p>
                      <a:pPr marL="86995" marR="121920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ASQ-RS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17.17±5.41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14.92±4.96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 marR="30480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16.05±5.29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7-35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308">
                <a:tc>
                  <a:txBody>
                    <a:bodyPr/>
                    <a:lstStyle/>
                    <a:p>
                      <a:pPr marR="12192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597">
                <a:tc>
                  <a:txBody>
                    <a:bodyPr/>
                    <a:lstStyle/>
                    <a:p>
                      <a:pPr marL="86995" marR="121920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ASQ-NA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19.85±5.58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21.48±5.91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 marR="30480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20.66±5.79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7-40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562">
                <a:tc>
                  <a:txBody>
                    <a:bodyPr/>
                    <a:lstStyle/>
                    <a:p>
                      <a:pPr marR="12192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7470">
                <a:tc>
                  <a:txBody>
                    <a:bodyPr/>
                    <a:lstStyle/>
                    <a:p>
                      <a:pPr marL="86995" marR="121920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ASQ-PR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28.58±5.79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28.95±5.28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 marR="30480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28.77±5.53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415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13-43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70906">
                <a:tc>
                  <a:txBody>
                    <a:bodyPr/>
                    <a:lstStyle/>
                    <a:p>
                      <a:pPr marR="1219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86995" marR="121920"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IRI-EC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17.99±4.66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20.50±3.86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5080" marR="30480" algn="ctr"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19.24±4.45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4-28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8032">
                <a:tc>
                  <a:txBody>
                    <a:bodyPr/>
                    <a:lstStyle/>
                    <a:p>
                      <a:pPr marL="86995" marR="121920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IRI-PD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/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7.31±4.06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8.38±3.99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/>
                </a:tc>
                <a:tc>
                  <a:txBody>
                    <a:bodyPr/>
                    <a:lstStyle/>
                    <a:p>
                      <a:pPr marL="5080" marR="3048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7.85±4.05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0-24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8032">
                <a:tc>
                  <a:txBody>
                    <a:bodyPr/>
                    <a:lstStyle/>
                    <a:p>
                      <a:pPr marL="86995" marR="121920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IRI-PT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18.29±5.09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19.12±4.62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/>
                </a:tc>
                <a:tc>
                  <a:txBody>
                    <a:bodyPr/>
                    <a:lstStyle/>
                    <a:p>
                      <a:pPr marL="5080" marR="30480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18.70±4.87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1-28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73693">
                <a:tc>
                  <a:txBody>
                    <a:bodyPr/>
                    <a:lstStyle/>
                    <a:p>
                      <a:pPr marL="86995" marR="121920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IRI-F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15.66±5.67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18.01±5.69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0" marR="30480">
                        <a:lnSpc>
                          <a:spcPts val="152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16.83±5.79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823594">
                        <a:lnSpc>
                          <a:spcPts val="1400"/>
                        </a:lnSpc>
                      </a:pPr>
                      <a:r>
                        <a:rPr sz="1200" dirty="0">
                          <a:solidFill>
                            <a:srgbClr val="888888"/>
                          </a:solidFill>
                          <a:latin typeface="Carlito"/>
                          <a:cs typeface="Carlito"/>
                        </a:rPr>
                        <a:t>1</a:t>
                      </a:r>
                      <a:r>
                        <a:rPr sz="1200" spc="5" dirty="0">
                          <a:solidFill>
                            <a:srgbClr val="888888"/>
                          </a:solidFill>
                          <a:latin typeface="Carlito"/>
                          <a:cs typeface="Carlito"/>
                        </a:rPr>
                        <a:t>7</a:t>
                      </a:r>
                      <a:r>
                        <a:rPr sz="1200" dirty="0">
                          <a:solidFill>
                            <a:srgbClr val="888888"/>
                          </a:solidFill>
                          <a:latin typeface="Carlito"/>
                          <a:cs typeface="Carlito"/>
                        </a:rPr>
                        <a:t>/0</a:t>
                      </a:r>
                      <a:r>
                        <a:rPr sz="1200" spc="5" dirty="0">
                          <a:solidFill>
                            <a:srgbClr val="888888"/>
                          </a:solidFill>
                          <a:latin typeface="Carlito"/>
                          <a:cs typeface="Carlito"/>
                        </a:rPr>
                        <a:t>1</a:t>
                      </a:r>
                      <a:r>
                        <a:rPr sz="1200" dirty="0">
                          <a:solidFill>
                            <a:srgbClr val="888888"/>
                          </a:solidFill>
                          <a:latin typeface="Carlito"/>
                          <a:cs typeface="Carlito"/>
                        </a:rPr>
                        <a:t>/2</a:t>
                      </a:r>
                      <a:r>
                        <a:rPr sz="1200" spc="5" dirty="0">
                          <a:solidFill>
                            <a:srgbClr val="888888"/>
                          </a:solidFill>
                          <a:latin typeface="Carlito"/>
                          <a:cs typeface="Carlito"/>
                        </a:rPr>
                        <a:t>0</a:t>
                      </a:r>
                      <a:r>
                        <a:rPr sz="1200" dirty="0">
                          <a:solidFill>
                            <a:srgbClr val="888888"/>
                          </a:solidFill>
                          <a:latin typeface="Carlito"/>
                          <a:cs typeface="Carlito"/>
                        </a:rPr>
                        <a:t>22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4922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300" spc="-5" dirty="0">
                          <a:latin typeface="Times New Roman"/>
                          <a:cs typeface="Times New Roman"/>
                        </a:rPr>
                        <a:t>1-28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4922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44F7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613</Words>
  <Application>Microsoft Office PowerPoint</Application>
  <PresentationFormat>Widescreen</PresentationFormat>
  <Paragraphs>109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5" baseType="lpstr">
      <vt:lpstr>Arial</vt:lpstr>
      <vt:lpstr>Calibri</vt:lpstr>
      <vt:lpstr>Carlito</vt:lpstr>
      <vt:lpstr>Times New Roman</vt:lpstr>
      <vt:lpstr>Trebuchet MS</vt:lpstr>
      <vt:lpstr>Wingdings</vt:lpstr>
      <vt:lpstr>Office Theme</vt:lpstr>
      <vt:lpstr>ATTACHMENT THEORY – MEDICAL SETTING</vt:lpstr>
      <vt:lpstr>Presentazione standard di PowerPoint</vt:lpstr>
      <vt:lpstr>Should Doctors Know Their Patients’ Attachment Style?</vt:lpstr>
      <vt:lpstr>ATTACHMENT STYLE  QUESTIONNAIRE (ASQ)</vt:lpstr>
      <vt:lpstr>ATTACHMENT STYLE  QUESTIONNAIRE (ASQ)</vt:lpstr>
      <vt:lpstr>ASQ SCORING</vt:lpstr>
      <vt:lpstr>Attachment Style Questionnaire (ASQ) in  Italian Population (Fossati et al., 2007)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ATTACHMENT THEORY – MEDICAL SETTING</dc:title>
  <dc:creator>giulia rampoldi</dc:creator>
  <cp:lastModifiedBy>Giulia Rampoldi</cp:lastModifiedBy>
  <cp:revision>3</cp:revision>
  <dcterms:created xsi:type="dcterms:W3CDTF">2023-11-20T13:00:30Z</dcterms:created>
  <dcterms:modified xsi:type="dcterms:W3CDTF">2026-04-19T21:27:50Z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2022-01-17T00:00:00Z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2023-11-20T00:00:00Z</vt:filetime>
  </property>
</Properties>
</file>