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64" r:id="rId4"/>
    <p:sldId id="444" r:id="rId5"/>
    <p:sldId id="445" r:id="rId6"/>
    <p:sldId id="448" r:id="rId7"/>
    <p:sldId id="266" r:id="rId8"/>
    <p:sldId id="449" r:id="rId9"/>
    <p:sldId id="440" r:id="rId10"/>
    <p:sldId id="288" r:id="rId11"/>
    <p:sldId id="294" r:id="rId12"/>
    <p:sldId id="441" r:id="rId13"/>
    <p:sldId id="289" r:id="rId14"/>
    <p:sldId id="290" r:id="rId15"/>
    <p:sldId id="442" r:id="rId16"/>
    <p:sldId id="298" r:id="rId17"/>
    <p:sldId id="296" r:id="rId18"/>
    <p:sldId id="297" r:id="rId19"/>
    <p:sldId id="299" r:id="rId20"/>
    <p:sldId id="300" r:id="rId21"/>
    <p:sldId id="301" r:id="rId22"/>
    <p:sldId id="304" r:id="rId23"/>
    <p:sldId id="302" r:id="rId24"/>
    <p:sldId id="303" r:id="rId25"/>
    <p:sldId id="305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D9999-3A4A-4609-AB14-A29D1C91ED10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AD51-265B-4E9B-B8F4-5A372D156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2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55E7-D04D-4522-9CD3-A3B88EBE941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46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55E7-D04D-4522-9CD3-A3B88EBE941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4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55E7-D04D-4522-9CD3-A3B88EBE941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13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Human beings are personal scientists who are continually creating conceptual templates from experiences.</a:t>
            </a:r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People organize their experience in a way that creates meaning in their lives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28/11/2023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Knowledge is progressively shaped and changed in response to challenging environmental pressures (</a:t>
            </a:r>
            <a:r>
              <a:rPr lang="en-US" sz="1200" dirty="0" err="1"/>
              <a:t>Guidano</a:t>
            </a:r>
            <a:r>
              <a:rPr lang="en-US" sz="1200" dirty="0"/>
              <a:t>, 1995)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/>
              <a:t>Knowledge is a chief component in the person’s ability (as scientist) to organize, make sense of and give meaning to life experience, the self and the world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Constructs allow humans to </a:t>
            </a:r>
            <a:r>
              <a:rPr lang="en-US" sz="1200" b="1" dirty="0"/>
              <a:t>understand, predict and respond to their subsequent experiences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28/11/2023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55E7-D04D-4522-9CD3-A3B88EBE941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7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55E7-D04D-4522-9CD3-A3B88EBE941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A9C56-4BAD-E808-0197-11586337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CA7541-0BEB-D58F-0C71-24BD899D9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E6ACD-56BC-B77B-A99A-86F1A899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0F6AF7-C476-26A4-F2E1-6310D485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7E391-8D64-7895-03C8-F3EC9BB2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55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675C8-7853-D863-9EFA-B3B3B3D9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6B1B42-ABFE-750E-80B2-870CAD113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1F7B3-A52F-0798-6FF8-8A322E36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D2382-6EB3-32D9-2454-D90365C6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15E34-2F82-A0FE-30C9-F9866E09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96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AC91D7-0F62-0B2D-71C2-308D63B6C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0A017B-AA34-35FA-F93C-5150B9E66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BD6B8-4CC8-0F97-D5DC-7F18BBE4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69C2AB-B77C-A9D0-1406-50475B6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5CE5E-4D7A-268B-E117-87FED936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30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E8351-DD9F-7FA3-19DF-4B5F7CA1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20663-AC16-013F-7BB9-6546D946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286BD7-F046-1D47-AA8B-F717C211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3CB35-D399-1447-574A-6C0DB433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1FFEF3-9BA1-3256-619F-F1A53210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86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044FE-D440-F7E3-C8D1-A79E51EE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1565AA-EF14-3D71-4B34-9F1521B33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968A42-4E8E-A718-D1BD-5BBC3250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B2FFCA-DFB2-0536-6FCE-9A04072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CC914-7D6D-7629-F321-7558A112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6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15D87-C80F-FB59-1C4A-1C7D0E0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DF06E-B9F7-3BEC-6DEF-3F4D9ECD7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EC9851-7876-43F8-683A-2932873BA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CA45A0-47FD-3950-E3BC-72DFCF35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6AA935-02D7-35AA-BB05-EBF1AD73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376F6D-1382-298A-0CB7-AB36F743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06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DCEDC5-6D9F-F95A-1F14-F2AC91C6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57FAA-A10A-E640-33A9-87BDBDDFD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A45432-C943-8933-EC9B-F63C8BB0C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46E24C-2F20-7B5B-EC4D-3F14F3B54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92A1F2-3F31-28AC-3527-3EEB8625D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6C755A-87D4-0537-DFC2-5EFFDB76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5AF139-5570-9E78-AB41-49C44865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F15082-AE90-C0BE-1353-EEF9135A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DA4BE-EAE2-90E9-1271-5322F71E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2FBF25-57C8-5BBF-5FF8-43E3AF14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69F70E-160D-C9A1-2F14-5828200D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7F5FD3-5C54-09ED-BE66-05ED9C10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ADA6D7-7C11-5085-F32A-1758349E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853475-E37F-8303-FB41-85263480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992319-235D-9825-361D-7797B49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6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A8A07-34E6-6701-7A60-8D0E307A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AA1D2-A839-C0A1-849B-37E66396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5CC49C-E215-A61D-B16B-31E89E2E1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69E5DF-68B9-3C1D-7D7F-540F7895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2FF02B-6594-FA7B-9C0A-3E3632E6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9BEC46-9C27-1CE4-A7DD-9F788B89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9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E93B3-D392-F11E-B2AF-60AB0794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10F003-DBD8-6EC6-CEEE-F49F8C6AC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FFDBF3-E3E1-62AE-3809-85BFBA38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5C7FB9-4301-9361-A66A-0AD4DB04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9CFCBB-5151-225F-F124-4933FB74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E3860A-6C0E-DABC-8B95-D60EB81E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56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48E415-EA90-C199-8DF6-E9CB7C52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4D5826-BD34-879D-BDC0-47118955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CE67D-B68B-5812-C2CE-F2F20935F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A7C5-167B-4BDC-8081-5FB0B2A9A188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299103-61F6-267B-B806-E995576C8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37188F-3F2B-53AF-E08D-F3A963C2F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B4F4-37EE-4E0A-99B9-E3031628E4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4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L’approccio cognitivo costruttivista (post-razionalista)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56" y="1412777"/>
            <a:ext cx="5939382" cy="51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19536" y="2060849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Realtà </a:t>
            </a:r>
            <a:r>
              <a:rPr lang="it-IT" b="1" dirty="0" err="1"/>
              <a:t>multiversa</a:t>
            </a:r>
            <a:r>
              <a:rPr lang="it-IT" dirty="0"/>
              <a:t>: tanti universi possibili quanti sono gli osservatori.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Sostituzione del concetto di corrispondenza con la realtà esterna con quello di </a:t>
            </a:r>
            <a:r>
              <a:rPr lang="it-IT" b="1" dirty="0"/>
              <a:t>rappresentazione soggettiva</a:t>
            </a:r>
            <a:r>
              <a:rPr lang="it-IT" dirty="0"/>
              <a:t> di quella realtà.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Descrizione di quanto osservato ci fornisce informazioni essenziali sulle </a:t>
            </a:r>
            <a:r>
              <a:rPr lang="it-IT" b="1" dirty="0"/>
              <a:t>caratteristiche dell’osservatore</a:t>
            </a:r>
            <a:r>
              <a:rPr lang="it-IT" dirty="0"/>
              <a:t> più che informazioni «vere» sulla realtà che viene osservata.</a:t>
            </a:r>
          </a:p>
        </p:txBody>
      </p:sp>
    </p:spTree>
    <p:extLst>
      <p:ext uri="{BB962C8B-B14F-4D97-AF65-F5344CB8AC3E}">
        <p14:creationId xmlns:p14="http://schemas.microsoft.com/office/powerpoint/2010/main" val="359190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11BCB-986C-8F45-B8FE-2FD1787A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Volitiva-controllante (FOB)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BC5202-D656-D94C-BBA1-EB54C0F26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Controllo dell’equilibrio dinamico tra il bisogno di sentirsi adeguatamente </a:t>
            </a:r>
            <a:r>
              <a:rPr lang="it-IT" b="1" dirty="0"/>
              <a:t>protetto</a:t>
            </a:r>
            <a:r>
              <a:rPr lang="it-IT" dirty="0"/>
              <a:t> e quello di sentirsi sufficientemente </a:t>
            </a:r>
            <a:r>
              <a:rPr lang="it-IT" b="1" dirty="0"/>
              <a:t>libero</a:t>
            </a:r>
            <a:r>
              <a:rPr lang="it-IT" dirty="0"/>
              <a:t> e indipendente in un mondo percepito come potenzialmente pericoloso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Alternanza dell’equilibrio tra bisogno di </a:t>
            </a:r>
            <a:r>
              <a:rPr lang="it-IT" b="1" dirty="0"/>
              <a:t>riferimenti affidabili </a:t>
            </a:r>
            <a:r>
              <a:rPr lang="it-IT" dirty="0"/>
              <a:t>e </a:t>
            </a:r>
            <a:r>
              <a:rPr lang="it-IT" b="1" dirty="0"/>
              <a:t>bisogno di spazi autonomi </a:t>
            </a:r>
            <a:r>
              <a:rPr lang="it-IT" dirty="0"/>
              <a:t>attiva le tonalità emotive di paura e ansia che spesso sono somatizzate</a:t>
            </a:r>
          </a:p>
        </p:txBody>
      </p:sp>
    </p:spTree>
    <p:extLst>
      <p:ext uri="{BB962C8B-B14F-4D97-AF65-F5344CB8AC3E}">
        <p14:creationId xmlns:p14="http://schemas.microsoft.com/office/powerpoint/2010/main" val="296784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BEB0B-6DB7-FF4C-90D1-01133251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 di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05578-4DF0-4741-8979-4C522458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Relazioni incentrate sulla vicinanza fisica con </a:t>
            </a:r>
            <a:r>
              <a:rPr lang="it-IT" b="1" dirty="0"/>
              <a:t>limitazione del comportamento esploratorio</a:t>
            </a:r>
            <a:r>
              <a:rPr lang="it-IT" dirty="0"/>
              <a:t>, mondo esterno vissuto come pericoloso.</a:t>
            </a:r>
          </a:p>
          <a:p>
            <a:endParaRPr lang="it-IT" dirty="0"/>
          </a:p>
          <a:p>
            <a:r>
              <a:rPr lang="it-IT" dirty="0"/>
              <a:t>Il bambino sviluppa schemi emotivi di PAURA e ATTENZIONE SELETTIVA incentrata sui pericolo e sulla ricerca delle figure protettive.</a:t>
            </a:r>
          </a:p>
        </p:txBody>
      </p:sp>
    </p:spTree>
    <p:extLst>
      <p:ext uri="{BB962C8B-B14F-4D97-AF65-F5344CB8AC3E}">
        <p14:creationId xmlns:p14="http://schemas.microsoft.com/office/powerpoint/2010/main" val="24627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83DBE-78B4-464D-B557-B5BACE3B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Atteggiamento verso se stesso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1AE04A-1BF3-8E47-AB01-760B7A36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Potenzialmente positivo, vincente e di successo, ma condizionato dalla vicinanza delle figure di riferimento e controllo delle situazioni;</a:t>
            </a:r>
          </a:p>
          <a:p>
            <a:r>
              <a:rPr lang="it-IT" dirty="0"/>
              <a:t>Sensazione intrinseca di debolezza fisica o mentale </a:t>
            </a:r>
          </a:p>
        </p:txBody>
      </p:sp>
    </p:spTree>
    <p:extLst>
      <p:ext uri="{BB962C8B-B14F-4D97-AF65-F5344CB8AC3E}">
        <p14:creationId xmlns:p14="http://schemas.microsoft.com/office/powerpoint/2010/main" val="32292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11BCB-986C-8F45-B8FE-2FD1787A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Controllo su…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BC5202-D656-D94C-BBA1-EB54C0F26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eventi </a:t>
            </a:r>
            <a:r>
              <a:rPr lang="it-IT" b="1" dirty="0"/>
              <a:t>interni</a:t>
            </a:r>
            <a:r>
              <a:rPr lang="it-IT" dirty="0"/>
              <a:t>: emozioni = debolezze, vulnerabilità</a:t>
            </a:r>
          </a:p>
          <a:p>
            <a:pPr algn="just"/>
            <a:r>
              <a:rPr lang="it-IT" dirty="0"/>
              <a:t>eventi </a:t>
            </a:r>
            <a:r>
              <a:rPr lang="it-IT" b="1" dirty="0"/>
              <a:t>esterni</a:t>
            </a:r>
            <a:r>
              <a:rPr lang="it-IT" dirty="0"/>
              <a:t>: l’apparente sicurezza e estroversione nascondono un’attenta selezione per le situazioni/persone conosciute; cura della propria immagine esteriore (vestiario, preoccupazioni per inadeguatezze fisiche)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99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0730C-9EF0-DA49-B4CC-E168FB9F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Scompensi FOB…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9C95D8-1E85-EB41-A5B9-25E7D46D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/>
              <a:t>Cambiamenti e modificazioni di vita</a:t>
            </a:r>
            <a:r>
              <a:rPr lang="it-IT" dirty="0"/>
              <a:t>: imminente o avvenuta perdita di una persona significativa;  aumento di autonomia dalla famiglia di origine, cambiamento di abitudini per trasferimento, matrimonio, nascita di un figlio…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Ovvero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Tutte quelle situazioni in cui si verifica un contrasto, senza consapevolezza, tra </a:t>
            </a:r>
            <a:r>
              <a:rPr lang="it-IT" b="1" dirty="0"/>
              <a:t>desiderio di autonomia ma timore di solitudine</a:t>
            </a:r>
            <a:r>
              <a:rPr lang="it-IT" dirty="0"/>
              <a:t>, necessità di protezione ma idiosincrasia alle costrizioni.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4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E2160F-4E78-A641-B754-8B265CA2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Responsabile-riflessiva (DEP)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D765B2-9D35-E244-8630-E8808A90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Marcato senso personale di separazione rispetto agli altri, deriva da una visione di sé come una </a:t>
            </a:r>
            <a:r>
              <a:rPr lang="it-IT" b="1" dirty="0"/>
              <a:t>persona destinata ad andare incontro nel ciclo di vita al rischio di sperimentate sconfitte e perdite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19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D8E5E-9F5D-3B4D-B24E-0C3A5FAD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 di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6286FD-6406-0A4F-9FBF-7ADAAA1F2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Genitori insufficienti sul piano affettivo e del riconoscimento</a:t>
            </a:r>
          </a:p>
          <a:p>
            <a:endParaRPr lang="it-IT" dirty="0"/>
          </a:p>
          <a:p>
            <a:r>
              <a:rPr lang="it-IT" dirty="0"/>
              <a:t>Separazioni fisiche, distacco affettivo e </a:t>
            </a:r>
            <a:r>
              <a:rPr lang="it-IT" dirty="0" err="1"/>
              <a:t>disconferme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82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83DBE-78B4-464D-B557-B5BACE3B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Atteggiamento verso se stesso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1AE04A-1BF3-8E47-AB01-760B7A36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Persona negativa, poco amabile o  indegna di amore, impotente davanti alle situazioni da affrontare e malevola;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Senso di </a:t>
            </a:r>
            <a:r>
              <a:rPr lang="it-IT" b="1" dirty="0" err="1"/>
              <a:t>autoresponsabilità</a:t>
            </a:r>
            <a:r>
              <a:rPr lang="it-IT" dirty="0"/>
              <a:t> che rende pesante ogni insuccesso;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Costante immagine di sé come perdente;</a:t>
            </a:r>
          </a:p>
        </p:txBody>
      </p:sp>
    </p:spTree>
    <p:extLst>
      <p:ext uri="{BB962C8B-B14F-4D97-AF65-F5344CB8AC3E}">
        <p14:creationId xmlns:p14="http://schemas.microsoft.com/office/powerpoint/2010/main" val="26688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68112-7562-1940-9021-20851F64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Atteggiamento verso la realtà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E7813B-5889-3541-92BC-584019A5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b="1" dirty="0"/>
              <a:t>Aspettativa di esclusione </a:t>
            </a:r>
            <a:r>
              <a:rPr lang="it-IT" dirty="0"/>
              <a:t>quando le persone scoprono lo scarso valore e la scarsa amabilità;</a:t>
            </a:r>
          </a:p>
          <a:p>
            <a:pPr marL="0" indent="0" algn="just">
              <a:buNone/>
              <a:defRPr/>
            </a:pPr>
            <a:endParaRPr lang="it-IT" dirty="0"/>
          </a:p>
          <a:p>
            <a:pPr algn="just">
              <a:defRPr/>
            </a:pPr>
            <a:r>
              <a:rPr lang="it-IT" b="1" dirty="0"/>
              <a:t>Impossibilità</a:t>
            </a:r>
            <a:r>
              <a:rPr lang="it-IT" dirty="0"/>
              <a:t> ad accettare gratificazioni autonome o </a:t>
            </a:r>
            <a:r>
              <a:rPr lang="it-IT" b="1" dirty="0"/>
              <a:t>piaceri incondizionati</a:t>
            </a:r>
            <a:r>
              <a:rPr lang="it-IT" dirty="0"/>
              <a:t>; per raggiungere le cose desiderate è necessario grande sforzo e deve essere fatto senza aiuto</a:t>
            </a:r>
          </a:p>
          <a:p>
            <a:pPr marL="0" indent="0" algn="just">
              <a:buNone/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Gli </a:t>
            </a:r>
            <a:r>
              <a:rPr lang="it-IT" b="1" dirty="0"/>
              <a:t>obiettivi</a:t>
            </a:r>
            <a:r>
              <a:rPr lang="it-IT" dirty="0"/>
              <a:t> eventualmente raggiunti hanno </a:t>
            </a:r>
            <a:r>
              <a:rPr lang="it-IT" b="1" dirty="0"/>
              <a:t>scarso valore </a:t>
            </a:r>
            <a:r>
              <a:rPr lang="it-IT" dirty="0"/>
              <a:t>per il soggetto in quanto raggiunti anche da uno come lui.</a:t>
            </a:r>
          </a:p>
        </p:txBody>
      </p:sp>
    </p:spTree>
    <p:extLst>
      <p:ext uri="{BB962C8B-B14F-4D97-AF65-F5344CB8AC3E}">
        <p14:creationId xmlns:p14="http://schemas.microsoft.com/office/powerpoint/2010/main" val="134466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6779B-8F70-F241-9857-B80AF53D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Fantasioso-duttile (D.A.P.)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6FE386-B945-4844-8892-816E88A9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Lettura di sé esterna: senso di sé dai contorni vaghi e indefiniti, alla costante </a:t>
            </a:r>
            <a:r>
              <a:rPr lang="it-IT" b="1" dirty="0"/>
              <a:t>ricerca di conferma da parte delle figure significative</a:t>
            </a:r>
            <a:r>
              <a:rPr lang="it-IT" dirty="0"/>
              <a:t>;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Tendenza a percepirsi come l’altro li giudica, a </a:t>
            </a:r>
            <a:r>
              <a:rPr lang="it-IT" b="1" dirty="0"/>
              <a:t>identificarsi con il giudizio esterno </a:t>
            </a:r>
            <a:r>
              <a:rPr lang="it-IT" dirty="0"/>
              <a:t>fino ad anticiparlo e comportarsi di conseguenza;</a:t>
            </a:r>
          </a:p>
        </p:txBody>
      </p:sp>
    </p:spTree>
    <p:extLst>
      <p:ext uri="{BB962C8B-B14F-4D97-AF65-F5344CB8AC3E}">
        <p14:creationId xmlns:p14="http://schemas.microsoft.com/office/powerpoint/2010/main" val="393596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00056" y="4046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b="1" dirty="0"/>
              <a:t>lavoro terapeutico </a:t>
            </a:r>
            <a:r>
              <a:rPr lang="it-IT" dirty="0"/>
              <a:t>è concettualizzato come un processo di ricerca all’interno</a:t>
            </a:r>
          </a:p>
          <a:p>
            <a:pPr algn="just"/>
            <a:r>
              <a:rPr lang="it-IT" dirty="0"/>
              <a:t>del quale paziente e terapeuta svolgono i ruoli distinti e complementari rispettivamente di ricercatore e di supervisore alla </a:t>
            </a:r>
            <a:r>
              <a:rPr lang="it-IT" b="1" dirty="0"/>
              <a:t>ricerca del modo del paziente di dare senso e significato agli eventi della vita</a:t>
            </a:r>
            <a:r>
              <a:rPr lang="it-IT" dirty="0"/>
              <a:t>. </a:t>
            </a:r>
          </a:p>
        </p:txBody>
      </p:sp>
      <p:pic>
        <p:nvPicPr>
          <p:cNvPr id="3077" name="Picture 5" descr="C:\Users\Stefano\Desktop\Tavol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6633"/>
            <a:ext cx="4751363" cy="33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efano\Desktop\Tavol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53" y="3140968"/>
            <a:ext cx="4925671" cy="34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631504" y="3796006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b="1" dirty="0"/>
              <a:t>paziente</a:t>
            </a:r>
            <a:r>
              <a:rPr lang="it-IT" dirty="0"/>
              <a:t> è l’esperto rispetto all’oggetto della ricerca (il suo sistema di conoscenza, le sue sensazioni, i suoi</a:t>
            </a:r>
          </a:p>
          <a:p>
            <a:pPr algn="just"/>
            <a:r>
              <a:rPr lang="it-IT" dirty="0"/>
              <a:t>pensieri, le sue emozioni, ecc.) poiché è l’unico ad avere la possibilità di un contatto diretto con esso; il </a:t>
            </a:r>
            <a:r>
              <a:rPr lang="it-IT" b="1" dirty="0"/>
              <a:t>terapeuta</a:t>
            </a:r>
            <a:r>
              <a:rPr lang="it-IT" dirty="0"/>
              <a:t> è l’esperto rispetto al metodo maieutico di «perturbatore strategicamente orientato».</a:t>
            </a:r>
          </a:p>
        </p:txBody>
      </p:sp>
    </p:spTree>
    <p:extLst>
      <p:ext uri="{BB962C8B-B14F-4D97-AF65-F5344CB8AC3E}">
        <p14:creationId xmlns:p14="http://schemas.microsoft.com/office/powerpoint/2010/main" val="195216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BBED0-47DA-B443-9F0D-D6EB25D4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 di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C0DCD6-76C1-E84F-AB4A-9045024C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it-IT" sz="1800" dirty="0"/>
              <a:t>Ridefinizione  delle sensazioni, percezioni, emozioni, pensieri del figlio quando non sono in accordo con i </a:t>
            </a:r>
            <a:r>
              <a:rPr lang="it-IT" sz="1800" b="1" dirty="0"/>
              <a:t>canoni familiari</a:t>
            </a:r>
            <a:r>
              <a:rPr lang="it-IT" sz="1800" dirty="0"/>
              <a:t>;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b="1" dirty="0"/>
              <a:t>Incongruenza tra i messaggi delle figure di attaccamento e sue sensazioni interne</a:t>
            </a:r>
            <a:r>
              <a:rPr lang="it-IT" sz="1800" dirty="0"/>
              <a:t>, il genitore disincentiva la comprensione delle sensazioni interne e fornisce significati suoi già confezionati;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Faticoso sviluppo del pensiero riflessivo e quindi </a:t>
            </a:r>
            <a:r>
              <a:rPr lang="it-IT" sz="1800" b="1" dirty="0"/>
              <a:t>debole </a:t>
            </a:r>
            <a:r>
              <a:rPr lang="it-IT" sz="1800" b="1" dirty="0" err="1"/>
              <a:t>metacognizione</a:t>
            </a:r>
            <a:r>
              <a:rPr lang="it-IT" sz="1800" b="1" dirty="0"/>
              <a:t> di sé, la lettura dell’altro eccellente</a:t>
            </a:r>
            <a:r>
              <a:rPr lang="it-IT" sz="1800" dirty="0"/>
              <a:t>, il soggetto fin da piccolo è impegnato nell’impresa di riuscire a capire l’altro;</a:t>
            </a:r>
          </a:p>
          <a:p>
            <a:endParaRPr lang="it-IT" sz="1800" dirty="0"/>
          </a:p>
          <a:p>
            <a:r>
              <a:rPr lang="it-IT" sz="1800" b="1" dirty="0"/>
              <a:t>Figli d’oro</a:t>
            </a:r>
            <a:r>
              <a:rPr lang="it-IT" sz="1800" dirty="0"/>
              <a:t>: </a:t>
            </a:r>
            <a:r>
              <a:rPr lang="it-IT" sz="1800" dirty="0" err="1"/>
              <a:t>iperadeguati</a:t>
            </a:r>
            <a:r>
              <a:rPr lang="it-IT" sz="1800" dirty="0"/>
              <a:t> alle regole familiari e all’educazione imposta a discapito dello sviluppo dell’individualità e l’esigenza di esplorazione; 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 </a:t>
            </a:r>
            <a:r>
              <a:rPr lang="it-IT" sz="1800" b="1" dirty="0"/>
              <a:t>Mostrare sempre la parte migliore di sé </a:t>
            </a:r>
            <a:r>
              <a:rPr lang="it-IT" sz="1800" dirty="0"/>
              <a:t>per adeguarsi e compiacere gli altri</a:t>
            </a:r>
          </a:p>
        </p:txBody>
      </p:sp>
    </p:spTree>
    <p:extLst>
      <p:ext uri="{BB962C8B-B14F-4D97-AF65-F5344CB8AC3E}">
        <p14:creationId xmlns:p14="http://schemas.microsoft.com/office/powerpoint/2010/main" val="44829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5A389-91EE-5D41-99B0-B6B939C8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Madri e padri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FC470-1058-0644-9775-6246004B3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/>
              <a:t>Madri</a:t>
            </a:r>
            <a:r>
              <a:rPr lang="it-IT" dirty="0"/>
              <a:t>: Figura genitoriale in genere dominante, iperprotettiva ma sembra non ricevere piacere nell’accudimento. In genere </a:t>
            </a:r>
            <a:r>
              <a:rPr lang="it-IT" b="1" dirty="0"/>
              <a:t>prevale il controllo </a:t>
            </a:r>
            <a:r>
              <a:rPr lang="it-IT" dirty="0"/>
              <a:t>sulla tenerezza e il calore emotivo.</a:t>
            </a:r>
          </a:p>
          <a:p>
            <a:pPr marL="0" indent="0" algn="just">
              <a:buNone/>
            </a:pPr>
            <a:r>
              <a:rPr lang="it-IT" dirty="0"/>
              <a:t>Interesse per:</a:t>
            </a:r>
          </a:p>
          <a:p>
            <a:pPr marL="0" indent="0" algn="just">
              <a:buNone/>
            </a:pPr>
            <a:r>
              <a:rPr lang="it-IT" dirty="0"/>
              <a:t>- Benessere fisico</a:t>
            </a:r>
          </a:p>
          <a:p>
            <a:pPr marL="0" indent="0" algn="just">
              <a:buNone/>
            </a:pPr>
            <a:r>
              <a:rPr lang="it-IT" dirty="0"/>
              <a:t>- Gradevolezza dell’aspetto corporeo</a:t>
            </a:r>
          </a:p>
          <a:p>
            <a:pPr algn="just">
              <a:buFontTx/>
              <a:buChar char="-"/>
            </a:pPr>
            <a:r>
              <a:rPr lang="it-IT" dirty="0"/>
              <a:t>Meno interesse per benessere emotivo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dirty="0"/>
              <a:t>Padri</a:t>
            </a:r>
            <a:r>
              <a:rPr lang="it-IT" dirty="0"/>
              <a:t>: sullo sfondo, passivi e poco presenti, a volte propri per l’assenza vengono idealizzati.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50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32961-B2F8-5747-B36B-D538AE0C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256C61-D17D-6A47-8874-1BC0FCD7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Atteggiamento verso se stesso è oscillante tra il </a:t>
            </a:r>
            <a:r>
              <a:rPr lang="it-IT" b="1" dirty="0"/>
              <a:t>valore assoluto e la critica più spietata</a:t>
            </a:r>
            <a:r>
              <a:rPr lang="it-IT" dirty="0"/>
              <a:t>, con una stima  confusa della propria efficienza. Elevata vulnerabilità alle </a:t>
            </a:r>
            <a:r>
              <a:rPr lang="it-IT" dirty="0" err="1"/>
              <a:t>disconferme</a:t>
            </a:r>
            <a:r>
              <a:rPr lang="it-IT" dirty="0"/>
              <a:t> e sensibilità all’approvazione;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Atteggiamento verso la realtà basato sull’ambiguità: il mondo può essere sia la fonte del riconoscimento sia delle possibili e temutissime delusioni;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57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33727-6AF9-324C-9D28-599D420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cibo e il corpo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0996D-094C-0A49-A31E-55BFEF4BC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A volte il mangiare troppo o troppo poco rappresenta </a:t>
            </a:r>
            <a:r>
              <a:rPr lang="it-IT" b="1" dirty="0"/>
              <a:t>l’unica possibilità di libera scelta</a:t>
            </a:r>
            <a:r>
              <a:rPr lang="it-IT" dirty="0"/>
              <a:t>; il cibo e l’aspetto fisico diventano il campo neutro in cui è possibile controllare l’ambiente e esporre le proprie esigenze;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Emergenza di un senso di </a:t>
            </a:r>
            <a:r>
              <a:rPr lang="it-IT" b="1" dirty="0"/>
              <a:t>sé confuso</a:t>
            </a:r>
            <a:r>
              <a:rPr lang="it-IT" dirty="0"/>
              <a:t>, lo specchio genitoriale non riflette immagini chiare e rende difficile il processo di identificazione, l’attenzione rimane focalizzata a ciò che gli altri;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Emerge immagine di sé confusa e indefinita per la tendenza ad essere anticipati nelle decisioni e sensazioni;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Dipendenza dal contesto. Si sintonizzano sugli altri ed hanno una straordinaria capacità di fare quello che l’altro si aspetta, che è adeguato al contesto. Si muovono sul desiderio dell’altro.</a:t>
            </a:r>
          </a:p>
          <a:p>
            <a:endParaRPr lang="it-IT" dirty="0"/>
          </a:p>
          <a:p>
            <a:r>
              <a:rPr lang="it-IT" dirty="0"/>
              <a:t>Attenzione rimane focalizzata sugli altri alla ricerca di conferme e giudizi esterni, temuti ma indispensabili</a:t>
            </a:r>
          </a:p>
        </p:txBody>
      </p:sp>
    </p:spTree>
    <p:extLst>
      <p:ext uri="{BB962C8B-B14F-4D97-AF65-F5344CB8AC3E}">
        <p14:creationId xmlns:p14="http://schemas.microsoft.com/office/powerpoint/2010/main" val="385938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1E07A-9DE8-D846-B2A1-F80DCE96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Metodico-analitico (OSS)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0D6C1A-273D-654F-86A6-D4452839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Costante ricerca della certezza e delle perfezione in risposta a un’esigenza interna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Esclusione del mondo emotivo (debolezza e irrazionalità) prevalenza di quello logico-analitico</a:t>
            </a:r>
          </a:p>
        </p:txBody>
      </p:sp>
    </p:spTree>
    <p:extLst>
      <p:ext uri="{BB962C8B-B14F-4D97-AF65-F5344CB8AC3E}">
        <p14:creationId xmlns:p14="http://schemas.microsoft.com/office/powerpoint/2010/main" val="781696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3F2D6-A1F7-9842-91FB-28A1E345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 di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0EB2D9-A964-0245-BD83-3FC0C185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La tendenza dei genitori di comunicare amore al bambino è bloccata da </a:t>
            </a:r>
            <a:r>
              <a:rPr lang="it-IT" b="1" dirty="0"/>
              <a:t>regole e convinzioni educative rigide</a:t>
            </a:r>
          </a:p>
          <a:p>
            <a:endParaRPr lang="it-IT" dirty="0"/>
          </a:p>
          <a:p>
            <a:r>
              <a:rPr lang="it-IT" dirty="0"/>
              <a:t>Figure genitoriali con una forma particolare di </a:t>
            </a:r>
            <a:r>
              <a:rPr lang="it-IT" b="1" dirty="0"/>
              <a:t>autoritarismo</a:t>
            </a:r>
            <a:r>
              <a:rPr lang="it-IT" dirty="0"/>
              <a:t>, caratterizzato dall’incapacità di immedesimarsi nel ruolo del bambino;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Il figlio tende a costruire un </a:t>
            </a:r>
            <a:r>
              <a:rPr lang="it-IT" b="1" dirty="0"/>
              <a:t>rapporto preferenziale con la figura rigida e precisa, perché coglie in lui la sicurezza di cui è alla ricerca</a:t>
            </a:r>
            <a:r>
              <a:rPr lang="it-IT" dirty="0"/>
              <a:t>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Richiesta di compiti inadeguati all’età</a:t>
            </a:r>
            <a:r>
              <a:rPr lang="it-IT" dirty="0"/>
              <a:t>: abbondano le spiegazioni verbalizzate, limitando al minimo la comunicazione non verbale </a:t>
            </a:r>
            <a:r>
              <a:rPr lang="it-IT" dirty="0">
                <a:sym typeface="Wingdings" panose="05000000000000000000" pitchFamily="2" charset="2"/>
              </a:rPr>
              <a:t> reciprocità semantica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56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14435-D0DB-DD48-9505-EDF017B5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Atteggiamento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E3BE75-C110-B145-BDE4-C4A4D493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Atteggiamento verso </a:t>
            </a:r>
            <a:r>
              <a:rPr lang="it-IT" b="1" dirty="0"/>
              <a:t>se stesso</a:t>
            </a:r>
            <a:r>
              <a:rPr lang="it-IT" dirty="0"/>
              <a:t>: richiesta di perfezionismo; il </a:t>
            </a:r>
            <a:r>
              <a:rPr lang="it-IT" b="1" dirty="0"/>
              <a:t>sé reale </a:t>
            </a:r>
            <a:r>
              <a:rPr lang="it-IT" dirty="0"/>
              <a:t>contrasta sempre con il </a:t>
            </a:r>
            <a:r>
              <a:rPr lang="it-IT" b="1" dirty="0"/>
              <a:t>sé ideale</a:t>
            </a:r>
            <a:r>
              <a:rPr lang="it-IT" dirty="0"/>
              <a:t>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Atteggiamento verso la </a:t>
            </a:r>
            <a:r>
              <a:rPr lang="it-IT" b="1" dirty="0"/>
              <a:t>realtà</a:t>
            </a:r>
            <a:r>
              <a:rPr lang="it-IT" dirty="0"/>
              <a:t>: ricerca continua di certezze e ordine; prima di prendere ogni </a:t>
            </a:r>
            <a:r>
              <a:rPr lang="it-IT" b="1" dirty="0"/>
              <a:t>decisione </a:t>
            </a:r>
            <a:r>
              <a:rPr lang="it-IT" dirty="0"/>
              <a:t>è necessario vagliare ogni possibilità di errore (verifiche, controlli e dubbi continui).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908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17BC-CEDD-D04F-B0BA-2E67FE47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Scompensi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BC16E-E7A5-9745-A9A7-D1820624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dubbio</a:t>
            </a:r>
            <a:r>
              <a:rPr lang="it-IT" dirty="0"/>
              <a:t>: l’idea che al mondo ci siano certezze assolute che bisogna perseguire per confermare l’immagine positiva di sé, porta a situazioni di difficile equilibrio di fronte a scelte più o meno importanti.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Necessità di certezza: preoccupazione per i minimi dettagli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Ogni decisione raramente dà piacere o soddisfazione, la scelta fa aumentare l’ansia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Il dubbio tende a divenire l’elemento presente in ogni attività e finisce per provocare l’</a:t>
            </a:r>
            <a:r>
              <a:rPr lang="it-IT" dirty="0" err="1"/>
              <a:t>evitamento</a:t>
            </a:r>
            <a:r>
              <a:rPr lang="it-IT" dirty="0"/>
              <a:t> o il rinvio della difficile decisione.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46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4" y="548681"/>
            <a:ext cx="5112569" cy="59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tefano\Desktop\Tavol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18" y="3269316"/>
            <a:ext cx="4925671" cy="34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063552" y="607049"/>
            <a:ext cx="31683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L’obiettivo della ricerca è la ricostruzione delle caratteristiche degli </a:t>
            </a:r>
            <a:r>
              <a:rPr lang="it-IT" sz="2000" b="1" dirty="0"/>
              <a:t>schemi prevalenti del sistema di conoscenza</a:t>
            </a:r>
            <a:r>
              <a:rPr lang="it-IT" sz="2000" dirty="0"/>
              <a:t> del paziente, della loro influenza sul suo comportamento e dei processi di costruzione dei significati.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Gli atti di conoscenza non sono impersonali, ma riflettono l’ordinamento dell’esperienza su cui sono basati e sono </a:t>
            </a:r>
            <a:r>
              <a:rPr lang="it-IT" sz="2000" b="1" dirty="0"/>
              <a:t>inseparabili dalle unità vitali che li producono</a:t>
            </a:r>
            <a:r>
              <a:rPr lang="it-IT" sz="2000" dirty="0"/>
              <a:t>.</a:t>
            </a:r>
          </a:p>
        </p:txBody>
      </p:sp>
      <p:pic>
        <p:nvPicPr>
          <p:cNvPr id="4098" name="Picture 2" descr="C:\Users\Stefano\Desktop\Tavol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18" y="0"/>
            <a:ext cx="4925671" cy="32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9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776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b="1" dirty="0"/>
              <a:t>CONSTRUCTIVISM - KELLY</a:t>
            </a:r>
            <a:br>
              <a:rPr lang="it-IT" b="1" dirty="0"/>
            </a:b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86D915F-E9D1-4A9E-A128-658CCD0B8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232" y="1748589"/>
            <a:ext cx="10459452" cy="41035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/>
              <a:t>Derives from Kelly’s personal theory (1955):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/>
              <a:t> </a:t>
            </a:r>
            <a:r>
              <a:rPr lang="en-US" sz="3200" b="1" dirty="0"/>
              <a:t>Person =  scientist AND architect.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32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/>
              <a:t>Knowledge</a:t>
            </a:r>
            <a:r>
              <a:rPr lang="en-US" sz="3200" dirty="0"/>
              <a:t> is the main way in which humans regulate their perceptions of environmental events (</a:t>
            </a:r>
            <a:r>
              <a:rPr lang="en-US" sz="3200" dirty="0" err="1"/>
              <a:t>Guidano</a:t>
            </a:r>
            <a:r>
              <a:rPr lang="en-US" sz="3200" dirty="0"/>
              <a:t>, 1995)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/>
              <a:t>Continuous comparison (similarities and contrasts) and organization of ongoing life experiences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43CE2-9DDB-4262-9F3B-3FC0D8D4C08A}"/>
              </a:ext>
            </a:extLst>
          </p:cNvPr>
          <p:cNvSpPr txBox="1"/>
          <p:nvPr/>
        </p:nvSpPr>
        <p:spPr>
          <a:xfrm>
            <a:off x="1066799" y="2103120"/>
            <a:ext cx="6670431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96159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b="1" dirty="0"/>
              <a:t>CONSTRUCTIVISM - KNOWLEDGE</a:t>
            </a:r>
            <a:br>
              <a:rPr lang="it-IT" b="1" dirty="0"/>
            </a:b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43CE2-9DDB-4262-9F3B-3FC0D8D4C08A}"/>
              </a:ext>
            </a:extLst>
          </p:cNvPr>
          <p:cNvSpPr txBox="1"/>
          <p:nvPr/>
        </p:nvSpPr>
        <p:spPr>
          <a:xfrm>
            <a:off x="1066799" y="2103120"/>
            <a:ext cx="6670431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it-IT" sz="1300" dirty="0"/>
          </a:p>
        </p:txBody>
      </p:sp>
      <p:pic>
        <p:nvPicPr>
          <p:cNvPr id="2050" name="Picture 2" descr="Constructivism - The Peak Performance Center">
            <a:extLst>
              <a:ext uri="{FF2B5EF4-FFF2-40B4-BE49-F238E27FC236}">
                <a16:creationId xmlns:a16="http://schemas.microsoft.com/office/drawing/2014/main" id="{172917E6-F6A2-494D-BDB9-CF4B6D76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4700"/>
            <a:ext cx="9144000" cy="44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7060" b="-2"/>
          <a:stretch/>
        </p:blipFill>
        <p:spPr>
          <a:xfrm>
            <a:off x="1066799" y="2142564"/>
            <a:ext cx="3200401" cy="2572872"/>
          </a:xfrm>
          <a:prstGeom prst="rect">
            <a:avLst/>
          </a:prstGeom>
          <a:noFill/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86D915F-E9D1-4A9E-A128-658CCD0B8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4925" y="1774716"/>
            <a:ext cx="7066547" cy="44761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Rosenbaum and Ronen (1998)</a:t>
            </a:r>
            <a:r>
              <a:rPr lang="en-US" sz="2000" b="1" dirty="0">
                <a:sym typeface="Wingdings" panose="05000000000000000000" pitchFamily="2" charset="2"/>
              </a:rPr>
              <a:t> 7 features</a:t>
            </a:r>
            <a:r>
              <a:rPr lang="en-US" sz="2000" dirty="0"/>
              <a:t>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Understanding the meanings that the particular person attributes to his or her life,  or the meanings attributed to specific events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Systematic and goal-directed processes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Practicing and experiencing, not only a talking therapy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Collaborative effort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Patient-focused intervention 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Therapist as facilitator of change processes in a strategically oriented way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Empowerment and resourcefulness.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F6E4F84-6ADF-4B54-AAC3-C0C641D5161F}"/>
              </a:ext>
            </a:extLst>
          </p:cNvPr>
          <p:cNvSpPr txBox="1">
            <a:spLocks/>
          </p:cNvSpPr>
          <p:nvPr/>
        </p:nvSpPr>
        <p:spPr>
          <a:xfrm>
            <a:off x="1066799" y="264929"/>
            <a:ext cx="8122270" cy="1034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br>
              <a:rPr lang="it-IT" b="1" dirty="0">
                <a:solidFill>
                  <a:srgbClr val="020202"/>
                </a:solidFill>
                <a:latin typeface="MuseoSans"/>
              </a:rPr>
            </a:br>
            <a:r>
              <a:rPr lang="it-IT" sz="3600" b="1" dirty="0">
                <a:solidFill>
                  <a:srgbClr val="020202"/>
                </a:solidFill>
                <a:latin typeface="MuseoSans"/>
              </a:rPr>
              <a:t>COGNITIVE-CONSTRUCTIVIST THERAPY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L’organizzazione della conoscenza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La </a:t>
            </a:r>
            <a:r>
              <a:rPr lang="it-IT" b="1" dirty="0"/>
              <a:t>conoscenza </a:t>
            </a:r>
            <a:r>
              <a:rPr lang="it-IT" dirty="0"/>
              <a:t>è il </a:t>
            </a:r>
            <a:r>
              <a:rPr lang="it-IT" b="1" dirty="0"/>
              <a:t>processo di costruzione</a:t>
            </a:r>
            <a:r>
              <a:rPr lang="it-IT" dirty="0"/>
              <a:t> di un mondo che rende l’esperienza soggettiva consistente e non una riproduzione, vera o falsa, di una realtà data.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Il significato attribuito ad un evento è quello che, tra le molte possibili interpretazioni, meglio concorre a </a:t>
            </a:r>
            <a:r>
              <a:rPr lang="it-IT" b="1" dirty="0"/>
              <a:t>mantenere il senso di coerenza personale</a:t>
            </a:r>
            <a:r>
              <a:rPr lang="it-IT" dirty="0"/>
              <a:t>, il meno possibile in contraddizione con i nuclei di significato personale su cui si fonda il proprio senso di identità.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556792"/>
            <a:ext cx="430607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280971"/>
            <a:ext cx="10892316" cy="885471"/>
          </a:xfrm>
        </p:spPr>
        <p:txBody>
          <a:bodyPr rtlCol="0">
            <a:normAutofit fontScale="90000"/>
          </a:bodyPr>
          <a:lstStyle/>
          <a:p>
            <a:br>
              <a:rPr lang="it-IT" b="1" i="0" dirty="0">
                <a:solidFill>
                  <a:srgbClr val="020202"/>
                </a:solidFill>
                <a:effectLst/>
                <a:latin typeface="MuseoSans"/>
              </a:rPr>
            </a:br>
            <a:r>
              <a:rPr lang="it-IT" sz="3600" b="1" i="0" dirty="0">
                <a:solidFill>
                  <a:srgbClr val="020202"/>
                </a:solidFill>
                <a:effectLst/>
                <a:latin typeface="MuseoSans"/>
              </a:rPr>
              <a:t>PER</a:t>
            </a:r>
            <a:r>
              <a:rPr lang="it-IT" sz="3600" b="1" dirty="0">
                <a:solidFill>
                  <a:srgbClr val="020202"/>
                </a:solidFill>
                <a:latin typeface="MuseoSans"/>
              </a:rPr>
              <a:t>SONAL MEANING ORGANIZATION STYLES (</a:t>
            </a:r>
            <a:r>
              <a:rPr lang="it-IT" sz="3600" b="1" dirty="0" err="1">
                <a:solidFill>
                  <a:srgbClr val="020202"/>
                </a:solidFill>
                <a:latin typeface="MuseoSans"/>
              </a:rPr>
              <a:t>PMOs</a:t>
            </a:r>
            <a:r>
              <a:rPr lang="it-IT" sz="3600" b="1" dirty="0">
                <a:solidFill>
                  <a:srgbClr val="020202"/>
                </a:solidFill>
                <a:latin typeface="MuseoSans"/>
              </a:rPr>
              <a:t>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43CE2-9DDB-4262-9F3B-3FC0D8D4C08A}"/>
              </a:ext>
            </a:extLst>
          </p:cNvPr>
          <p:cNvSpPr txBox="1"/>
          <p:nvPr/>
        </p:nvSpPr>
        <p:spPr>
          <a:xfrm>
            <a:off x="1119673" y="2528127"/>
            <a:ext cx="10554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Within the theoretical background of cognitive-constructivism, the introduction of concepts such as ‘</a:t>
            </a:r>
            <a:r>
              <a:rPr lang="en-US" sz="2400" b="1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cognitive organization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’ and ‘personal meaning organization’ (PMO) provided a general and explanatory theory of personality (</a:t>
            </a:r>
            <a:r>
              <a:rPr lang="en-US" sz="2400" b="0" i="0" dirty="0" err="1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Guidano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, 1981, 1987; </a:t>
            </a:r>
            <a:r>
              <a:rPr lang="en-US" sz="2400" b="0" i="0" dirty="0" err="1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Guidano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 &amp; </a:t>
            </a:r>
            <a:r>
              <a:rPr lang="en-US" sz="2400" b="0" i="0" dirty="0" err="1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Liotti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, 1983) </a:t>
            </a:r>
          </a:p>
          <a:p>
            <a:pPr algn="just"/>
            <a:endParaRPr lang="en-US" sz="2400" dirty="0">
              <a:solidFill>
                <a:srgbClr val="3E3D4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>
                <a:solidFill>
                  <a:srgbClr val="3E3D40"/>
                </a:solidFill>
                <a:latin typeface="Georgia" panose="02040502050405020303" pitchFamily="18" charset="0"/>
              </a:rPr>
              <a:t>E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veryone is oriented by an internal consistency provided by </a:t>
            </a:r>
            <a:r>
              <a:rPr lang="en-US" sz="2400" b="1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‘personal meaning organization styles’ (PMOs)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2383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Dallo Stile di Attaccamento all’Organizzazione di Significato Personale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D29202-FD6F-CB48-AAEA-D5737F346D2C}"/>
              </a:ext>
            </a:extLst>
          </p:cNvPr>
          <p:cNvSpPr/>
          <p:nvPr/>
        </p:nvSpPr>
        <p:spPr>
          <a:xfrm>
            <a:off x="1981200" y="234888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it-IT" sz="2800" b="1" dirty="0"/>
              <a:t>Volitiva-controllante </a:t>
            </a:r>
            <a:r>
              <a:rPr lang="it-IT" sz="2800" dirty="0"/>
              <a:t>(fobica)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it-IT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800" b="1" dirty="0"/>
              <a:t> Responsabile-riflessiva </a:t>
            </a:r>
            <a:r>
              <a:rPr lang="it-IT" sz="2800" dirty="0"/>
              <a:t>(depressiva)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it-IT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800" dirty="0"/>
              <a:t> F</a:t>
            </a:r>
            <a:r>
              <a:rPr lang="it-IT" sz="2800" b="1" dirty="0"/>
              <a:t>antasioso-duttile </a:t>
            </a:r>
            <a:r>
              <a:rPr lang="it-IT" sz="2800" dirty="0"/>
              <a:t>(psicosomatica o da disturbo alimentare psicogeno)</a:t>
            </a:r>
          </a:p>
          <a:p>
            <a:pPr algn="just">
              <a:defRPr/>
            </a:pPr>
            <a:endParaRPr lang="it-IT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800" b="1" dirty="0"/>
              <a:t> Analitico-metodica</a:t>
            </a:r>
            <a:r>
              <a:rPr lang="it-IT" sz="2800" dirty="0"/>
              <a:t> (ossessiva)</a:t>
            </a:r>
          </a:p>
        </p:txBody>
      </p:sp>
    </p:spTree>
    <p:extLst>
      <p:ext uri="{BB962C8B-B14F-4D97-AF65-F5344CB8AC3E}">
        <p14:creationId xmlns:p14="http://schemas.microsoft.com/office/powerpoint/2010/main" val="2461564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1695</Words>
  <Application>Microsoft Office PowerPoint</Application>
  <PresentationFormat>Widescreen</PresentationFormat>
  <Paragraphs>162</Paragraphs>
  <Slides>28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MuseoSans</vt:lpstr>
      <vt:lpstr>Wingdings</vt:lpstr>
      <vt:lpstr>Tema di Office</vt:lpstr>
      <vt:lpstr>L’approccio cognitivo costruttivista (post-razionalista)</vt:lpstr>
      <vt:lpstr>Presentazione standard di PowerPoint</vt:lpstr>
      <vt:lpstr>Presentazione standard di PowerPoint</vt:lpstr>
      <vt:lpstr>CONSTRUCTIVISM - KELLY </vt:lpstr>
      <vt:lpstr>CONSTRUCTIVISM - KNOWLEDGE </vt:lpstr>
      <vt:lpstr>Presentazione standard di PowerPoint</vt:lpstr>
      <vt:lpstr>L’organizzazione della conoscenza</vt:lpstr>
      <vt:lpstr> PERSONAL MEANING ORGANIZATION STYLES (PMOs)</vt:lpstr>
      <vt:lpstr>Dallo Stile di Attaccamento all’Organizzazione di Significato Personale</vt:lpstr>
      <vt:lpstr>Volitiva-controllante (FOB)</vt:lpstr>
      <vt:lpstr>Storia di sviluppo</vt:lpstr>
      <vt:lpstr>Atteggiamento verso se stesso</vt:lpstr>
      <vt:lpstr>Controllo su…</vt:lpstr>
      <vt:lpstr>Scompensi FOB…</vt:lpstr>
      <vt:lpstr>Responsabile-riflessiva (DEP)</vt:lpstr>
      <vt:lpstr>Storia di sviluppo</vt:lpstr>
      <vt:lpstr>Atteggiamento verso se stesso</vt:lpstr>
      <vt:lpstr>Atteggiamento verso la realtà</vt:lpstr>
      <vt:lpstr>Fantasioso-duttile (D.A.P.)</vt:lpstr>
      <vt:lpstr>Storia di sviluppo</vt:lpstr>
      <vt:lpstr>Madri e padri</vt:lpstr>
      <vt:lpstr>Atteggiamento</vt:lpstr>
      <vt:lpstr>Il cibo e il corpo</vt:lpstr>
      <vt:lpstr>Metodico-analitico (OSS)</vt:lpstr>
      <vt:lpstr>Storia di sviluppo</vt:lpstr>
      <vt:lpstr>Atteggiamento</vt:lpstr>
      <vt:lpstr>Scompensi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L’approccio cognitivo costruttivista (post-razionalista)</dc:title>
  <dc:creator>giulia.rampoldi@unimib.it</dc:creator>
  <cp:lastModifiedBy>giulia.rampoldi@unimib.it</cp:lastModifiedBy>
  <cp:revision>1</cp:revision>
  <dcterms:created xsi:type="dcterms:W3CDTF">2023-11-28T14:53:09Z</dcterms:created>
  <dcterms:modified xsi:type="dcterms:W3CDTF">2023-11-28T14:53:50Z</dcterms:modified>
</cp:coreProperties>
</file>