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28" r:id="rId2"/>
    <p:sldId id="437" r:id="rId3"/>
    <p:sldId id="438" r:id="rId4"/>
    <p:sldId id="439" r:id="rId5"/>
    <p:sldId id="336" r:id="rId6"/>
    <p:sldId id="363" r:id="rId7"/>
    <p:sldId id="350" r:id="rId8"/>
    <p:sldId id="360" r:id="rId9"/>
    <p:sldId id="434" r:id="rId10"/>
    <p:sldId id="361" r:id="rId11"/>
    <p:sldId id="362" r:id="rId12"/>
    <p:sldId id="435" r:id="rId13"/>
    <p:sldId id="443" r:id="rId14"/>
    <p:sldId id="337" r:id="rId15"/>
    <p:sldId id="340" r:id="rId16"/>
    <p:sldId id="354" r:id="rId17"/>
    <p:sldId id="341" r:id="rId18"/>
    <p:sldId id="355" r:id="rId19"/>
    <p:sldId id="338" r:id="rId20"/>
    <p:sldId id="353" r:id="rId21"/>
    <p:sldId id="273" r:id="rId22"/>
    <p:sldId id="352" r:id="rId23"/>
    <p:sldId id="339" r:id="rId24"/>
    <p:sldId id="356" r:id="rId25"/>
    <p:sldId id="436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660"/>
  </p:normalViewPr>
  <p:slideViewPr>
    <p:cSldViewPr snapToGrid="0">
      <p:cViewPr varScale="1">
        <p:scale>
          <a:sx n="82" d="100"/>
          <a:sy n="82" d="100"/>
        </p:scale>
        <p:origin x="9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0CB33-F159-4375-A407-195B2AFF56FD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74D36-5108-430F-96C2-774090EC3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677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082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711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034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332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947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958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365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711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9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878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26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46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691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943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834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5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62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26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6706-58B6-4DB5-BF7C-6124ED2D7A8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58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951707-9DAD-4BAB-BA90-58B833D9A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A27A059-C376-43B1-8704-1FDE3464E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EC514D-53DB-4588-A8F1-374C8AD5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052AE7-45C7-446E-9F9B-CF34DAAB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127EDF-2A7A-4226-9861-19FAF3E5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0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56B71-ADA2-4CF3-A6DC-D40A3584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9939B68-4978-4D68-A6C3-604DC3C1F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DB2DB2-D758-4E06-80B8-CC3D4AFD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C6FB74-BDA9-4086-AF19-867E8993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748563-126F-4E7B-A65C-0D952AD8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02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8B018D5-E6CE-403B-BFF8-ACA87FC71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7EB891-9D22-4490-B7C9-8125E3EFE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DF246F-194B-4C6E-AC07-72C903A4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C82BFA-175A-4CC4-9257-1DF1C1B28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B9E32B-FD1A-4B44-8604-172AC9B80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695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C574CE-CEC6-4266-B87A-E70F78D7B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15D17B-23F6-431B-BA36-5BC498328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AF2070-E2E8-4078-B475-4AD93CBB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EFBF00-A904-4786-8FEA-45B7F9DB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229D3A-46E7-4B72-BE7C-D5BFDB931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30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15F781-7933-4FD0-B490-271F742E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779F41-1465-451A-9766-3358CBED6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3594FC-9544-4B45-B27B-06E799C9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9B7E46-1C99-4A4D-A074-F7170975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3193FE-7202-412B-AA4E-3762902A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60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7B4FCE-012A-4CA7-A211-3009F3E1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F4F9A3-B684-4DA5-96BF-F971B17B7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0FBCD03-CEA0-42D8-BEAE-F345C183F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C46BCCA-3941-4954-859C-62B9EE2A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3AB361-76E9-4D7E-AB40-5FE787A62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B82283-34EF-4758-8160-995CCDE89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52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340FCE-2EBD-4826-BE9A-986FE5A05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67A93C-DBDF-4EAB-B700-76D4AD21F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63C64C-9B28-4198-9238-48304A863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E658643-5C78-4ED2-8910-07A6AD133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5E763E8-CDA3-4432-AF45-8C5568628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89CF6E4-17BE-4CA4-8D31-65800B5B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2FC1FB4-5A7B-4E92-9DE0-20F49CD24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AE9A043-47A8-4ACD-BBDA-E9BABE1C9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30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3D84EA-6ACF-45DA-880A-4178CA427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6FDD644-F1B7-4564-A17D-6D214051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041844-37B9-42BA-8B1A-B5CB5ADF7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D19453A-F5D5-4AD5-AA60-3C88574A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55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3B6AE9E-7E41-4E27-B772-19DA85A7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576BD11-B83B-4F4D-8982-A50D0DE8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6E4057-97E7-4340-8955-E860DF6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30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B60CC-9B39-43E9-AB0C-8BC1DFCF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9FA6C6-ADF1-48EB-A46D-9CEEDCD1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26D754-EC5E-4B0D-A7DC-E18BAAC75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65FD3E-DEC2-4A01-B9AE-D44BF93DB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1FF82C-5840-403F-9258-3D1A96DD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0C9EFDC-0679-4C0A-8441-81A0ADE2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89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5EB76C-588D-44AA-AE7C-428DD4F4C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E7CCC11-E0AF-4878-A374-A2E35888B2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0C51AD-31A6-4B5E-9413-DD1DED3E8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B83F104-FED8-43CD-9C9D-F89395D3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2D54FC-6F6A-4CDB-8F7A-DD4D07C6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C39D67-C14F-4A81-8DA2-8D2F5B3F8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24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B5F0B71-6F0C-45D2-9091-4529F4D9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BCBE47-9459-4CF2-AB71-52CD76E65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029381-7CB7-4F36-8DD5-B4F39E8BC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D1560-6466-4D8C-BD26-97B99E1D9FA6}" type="datetimeFigureOut">
              <a:rPr lang="it-IT" smtClean="0"/>
              <a:t>28/11/2023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328B45-4D27-4BB8-B68C-943C789D5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76A442-0CFF-4DC0-A7FB-3A359C3FC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361AA-DE57-4BEC-AE4D-EDB3D03544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35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286000"/>
            <a:ext cx="8305800" cy="1987420"/>
          </a:xfrm>
        </p:spPr>
        <p:txBody>
          <a:bodyPr>
            <a:noAutofit/>
          </a:bodyPr>
          <a:lstStyle/>
          <a:p>
            <a:pPr algn="ctr"/>
            <a:r>
              <a:rPr lang="it-IT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SISTEMI MOTIVAZIONALI</a:t>
            </a:r>
          </a:p>
        </p:txBody>
      </p:sp>
    </p:spTree>
    <p:extLst>
      <p:ext uri="{BB962C8B-B14F-4D97-AF65-F5344CB8AC3E}">
        <p14:creationId xmlns:p14="http://schemas.microsoft.com/office/powerpoint/2010/main" val="4181171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16550"/>
            <a:ext cx="10515600" cy="1325563"/>
          </a:xfrm>
        </p:spPr>
        <p:txBody>
          <a:bodyPr/>
          <a:lstStyle/>
          <a:p>
            <a:r>
              <a:rPr lang="it-IT" dirty="0"/>
              <a:t>Cervello limbico – interazione sociale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495" y="1233996"/>
            <a:ext cx="10954305" cy="5424256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Cervello antico (mammifero) </a:t>
            </a:r>
            <a:r>
              <a:rPr lang="it-IT" dirty="0">
                <a:sym typeface="Wingdings" panose="05000000000000000000" pitchFamily="2" charset="2"/>
              </a:rPr>
              <a:t> amigdala e giro del cingolo</a:t>
            </a:r>
          </a:p>
          <a:p>
            <a:r>
              <a:rPr lang="it-IT" dirty="0"/>
              <a:t>Sistemi che regolano la comunicazione fra i membri del gruppo sociale in tutte le specie animali capaci di riconoscimento durevole fra conspecifici interagenti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Invarianti universali dei comportamenti </a:t>
            </a:r>
            <a:r>
              <a:rPr lang="it-IT" b="1" dirty="0"/>
              <a:t>socio-motivazionali</a:t>
            </a:r>
          </a:p>
          <a:p>
            <a:r>
              <a:rPr lang="it-IT" dirty="0"/>
              <a:t>Richiesta di cura e di vicinanza protettiva</a:t>
            </a:r>
          </a:p>
          <a:p>
            <a:r>
              <a:rPr lang="it-IT" dirty="0"/>
              <a:t>Offerta di cura</a:t>
            </a:r>
          </a:p>
          <a:p>
            <a:r>
              <a:rPr lang="it-IT" dirty="0"/>
              <a:t>Condotte aggressive ritualizzate</a:t>
            </a:r>
          </a:p>
          <a:p>
            <a:r>
              <a:rPr lang="it-IT" dirty="0"/>
              <a:t>Coppie sessuali che durano nel tempo</a:t>
            </a:r>
          </a:p>
          <a:p>
            <a:endParaRPr lang="it-IT" dirty="0"/>
          </a:p>
          <a:p>
            <a:r>
              <a:rPr lang="it-IT" dirty="0"/>
              <a:t>Cooperazione </a:t>
            </a:r>
            <a:r>
              <a:rPr lang="it-IT" dirty="0">
                <a:sym typeface="Wingdings" panose="05000000000000000000" pitchFamily="2" charset="2"/>
              </a:rPr>
              <a:t> solo nell’uomo complessità funzionale unica  segnale non verbale: indice puntato verso </a:t>
            </a:r>
            <a:r>
              <a:rPr lang="it-IT" dirty="0" err="1">
                <a:sym typeface="Wingdings" panose="05000000000000000000" pitchFamily="2" charset="2"/>
              </a:rPr>
              <a:t>ogg</a:t>
            </a:r>
            <a:r>
              <a:rPr lang="it-IT" dirty="0">
                <a:sym typeface="Wingdings" panose="05000000000000000000" pitchFamily="2" charset="2"/>
              </a:rPr>
              <a:t> che si intende proporre all’attenzione congiunta di un altro essere umano percepito come simile a sé nell’intenzionalità</a:t>
            </a:r>
          </a:p>
          <a:p>
            <a:pPr marL="0" indent="0">
              <a:buNone/>
            </a:pPr>
            <a:endParaRPr lang="it-IT" dirty="0">
              <a:sym typeface="Wingdings" panose="05000000000000000000" pitchFamily="2" charset="2"/>
            </a:endParaRPr>
          </a:p>
          <a:p>
            <a:r>
              <a:rPr lang="it-IT" dirty="0"/>
              <a:t>Gioco sociale + Affiliazione al gruppo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Memoria episodica + emozione semplice</a:t>
            </a:r>
          </a:p>
        </p:txBody>
      </p:sp>
    </p:spTree>
    <p:extLst>
      <p:ext uri="{BB962C8B-B14F-4D97-AF65-F5344CB8AC3E}">
        <p14:creationId xmlns:p14="http://schemas.microsoft.com/office/powerpoint/2010/main" val="140506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Cervello neocorticale – evoluzione culturale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Reti neurali della neocorteccia</a:t>
            </a:r>
          </a:p>
          <a:p>
            <a:r>
              <a:rPr lang="it-IT" b="1" dirty="0"/>
              <a:t>Intersoggettività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potenziamento del </a:t>
            </a:r>
            <a:r>
              <a:rPr lang="it-IT" dirty="0" err="1">
                <a:sym typeface="Wingdings" panose="05000000000000000000" pitchFamily="2" charset="2"/>
              </a:rPr>
              <a:t>pre</a:t>
            </a:r>
            <a:r>
              <a:rPr lang="it-IT" dirty="0">
                <a:sym typeface="Wingdings" panose="05000000000000000000" pitchFamily="2" charset="2"/>
              </a:rPr>
              <a:t>-esistente sistema cooperativo che ha reso l’uomo capace di percepire l’altro essere umano come fondamentalmente simile a sé nell’intenzionalità  dall’esercizio di questa capacità nasce la tendenza alla condivisione dell’esperienza soggettiva</a:t>
            </a:r>
            <a:endParaRPr lang="it-IT" dirty="0"/>
          </a:p>
          <a:p>
            <a:r>
              <a:rPr lang="it-IT" dirty="0"/>
              <a:t>Linguaggio simbolico</a:t>
            </a:r>
          </a:p>
          <a:p>
            <a:r>
              <a:rPr lang="it-IT" dirty="0"/>
              <a:t>Coscienza </a:t>
            </a:r>
            <a:r>
              <a:rPr lang="it-IT" dirty="0">
                <a:sym typeface="Wingdings" panose="05000000000000000000" pitchFamily="2" charset="2"/>
              </a:rPr>
              <a:t> costruzione di strutture di significato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Vasta esplorazione congiunta del mondo dei significati che genera le culture umane!!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Relazioni gruppali: comportamento </a:t>
            </a:r>
            <a:r>
              <a:rPr lang="it-IT" dirty="0" err="1"/>
              <a:t>coalittivo</a:t>
            </a:r>
            <a:r>
              <a:rPr lang="it-IT" dirty="0"/>
              <a:t> + inganno tattico + caccia in gruppo + capacità mimica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Emozioni complesse + memoria semantica</a:t>
            </a:r>
          </a:p>
        </p:txBody>
      </p:sp>
    </p:spTree>
    <p:extLst>
      <p:ext uri="{BB962C8B-B14F-4D97-AF65-F5344CB8AC3E}">
        <p14:creationId xmlns:p14="http://schemas.microsoft.com/office/powerpoint/2010/main" val="4251149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E68B86E-1EA9-4B41-B960-FB1D790A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26" y="81083"/>
            <a:ext cx="8794748" cy="669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9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/>
              <a:t>A ogni livello di questa gerarchia motivazionale aumenta progressivamente la capacità dell’apprendimento di plasmare l’espressione della disposizione innata in funzione dell’esperienza 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I sistemi motivazionali procedono dal primo livello non-sociale al terzo che si apre all’evoluzione culturale</a:t>
            </a:r>
          </a:p>
        </p:txBody>
      </p:sp>
    </p:spTree>
    <p:extLst>
      <p:ext uri="{BB962C8B-B14F-4D97-AF65-F5344CB8AC3E}">
        <p14:creationId xmlns:p14="http://schemas.microsoft.com/office/powerpoint/2010/main" val="4276973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 Sistemi Motivazionali Interpersonali (SMI)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Programmi di regolazione del comportamento  relazionale cablati (</a:t>
            </a:r>
            <a:r>
              <a:rPr lang="it-IT" i="1" dirty="0" err="1"/>
              <a:t>wired</a:t>
            </a:r>
            <a:r>
              <a:rPr lang="it-IT" i="1" dirty="0"/>
              <a:t>-in</a:t>
            </a:r>
            <a:r>
              <a:rPr lang="it-IT" dirty="0"/>
              <a:t>) nelle reti neurali del sistema limbico attivati da adatti segnali comunicativi emessi dai conspecifici che mediano la relazionalità degli animali.</a:t>
            </a:r>
          </a:p>
          <a:p>
            <a:r>
              <a:rPr lang="it-IT" dirty="0"/>
              <a:t>È possibile ricondurre ogni incontro fra esseri umani ad una delle forme fondamentali di relazione prodotte dall’evoluzione.</a:t>
            </a:r>
          </a:p>
          <a:p>
            <a:r>
              <a:rPr lang="it-IT" dirty="0"/>
              <a:t>Valore evoluzionistico: relazione vantaggiosa per entrambi i contraenti della relazione in termini di:</a:t>
            </a:r>
            <a:br>
              <a:rPr lang="it-IT" dirty="0"/>
            </a:br>
            <a:r>
              <a:rPr lang="it-IT" dirty="0"/>
              <a:t>a) adattamento all’ambiente;</a:t>
            </a:r>
            <a:br>
              <a:rPr lang="it-IT" dirty="0"/>
            </a:br>
            <a:r>
              <a:rPr lang="it-IT" dirty="0"/>
              <a:t>b) successo riproduttivo.</a:t>
            </a:r>
          </a:p>
        </p:txBody>
      </p:sp>
    </p:spTree>
    <p:extLst>
      <p:ext uri="{BB962C8B-B14F-4D97-AF65-F5344CB8AC3E}">
        <p14:creationId xmlns:p14="http://schemas.microsoft.com/office/powerpoint/2010/main" val="4137016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/>
              <a:t>AGONISMO (competizione per il rango sociale)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it-IT" sz="4200" i="1" dirty="0"/>
              <a:t>Se ti trovi a competere con un membro del tuo gruppo per un bene o una risorsa qualsiasi, mostragli la tua forza; se nella contesa rischi di essere danneggiato perché l’avversario si rivela più forte di te, comunicagli che riconosci la sua superiorità attraverso un segnale di sottomissione; se è invece l’altro a darti segnali di sottomissione </a:t>
            </a:r>
            <a:r>
              <a:rPr lang="it-IT" sz="4200" dirty="0"/>
              <a:t>(</a:t>
            </a:r>
            <a:r>
              <a:rPr lang="it-IT" sz="4200" dirty="0" err="1"/>
              <a:t>yielding</a:t>
            </a:r>
            <a:r>
              <a:rPr lang="it-IT" sz="4200" dirty="0"/>
              <a:t> subroutine)</a:t>
            </a:r>
            <a:r>
              <a:rPr lang="it-IT" sz="4200" i="1" dirty="0"/>
              <a:t>, smetti di attaccarlo e consentigli di restarti vicino.</a:t>
            </a:r>
          </a:p>
          <a:p>
            <a:pPr marL="0" indent="0" algn="ctr">
              <a:buNone/>
            </a:pPr>
            <a:endParaRPr lang="it-IT" sz="3200" i="1" dirty="0"/>
          </a:p>
          <a:p>
            <a:r>
              <a:rPr lang="it-IT" dirty="0"/>
              <a:t>È ATTIVATO dalla percezione di una competizione per accedere alle risorse disponibili, non solo “biologiche”, ma anche sociali e culturali.</a:t>
            </a:r>
          </a:p>
          <a:p>
            <a:r>
              <a:rPr lang="it-IT" dirty="0"/>
              <a:t>Un ostacolo nel raggiungimento della meta genera rabbia, umiliazione, vergogna, tristezza, invidia, ecc.</a:t>
            </a:r>
          </a:p>
          <a:p>
            <a:r>
              <a:rPr lang="it-IT" dirty="0"/>
              <a:t>Il raggiungimento della meta da luogo a emozioni di gioia, trionfo, orgoglio, ecc.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6004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coscienza nell’agonismo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Aggressività, bramosia, trionfo, umiliazione e vergogna sono potenti emozioni che occupano il campo della coscienza escludendo da esso il ricordo di </a:t>
            </a:r>
            <a:r>
              <a:rPr lang="it-IT" dirty="0" err="1"/>
              <a:t>sé-con-l’altro</a:t>
            </a:r>
            <a:r>
              <a:rPr lang="it-IT" dirty="0"/>
              <a:t> all’interno di forme diverse di relazione.</a:t>
            </a:r>
          </a:p>
          <a:p>
            <a:r>
              <a:rPr lang="it-IT" dirty="0"/>
              <a:t>Collera-paura-vergogna-tristezza/umiliazione</a:t>
            </a:r>
          </a:p>
          <a:p>
            <a:r>
              <a:rPr lang="it-IT" dirty="0"/>
              <a:t>Collera-orgoglioso trionfo-disprezzo</a:t>
            </a:r>
          </a:p>
          <a:p>
            <a:endParaRPr lang="it-IT" dirty="0"/>
          </a:p>
          <a:p>
            <a:r>
              <a:rPr lang="it-IT" dirty="0"/>
              <a:t>Dominante: dimenticare proprie vulnerabilità e limiti; altro visto solo come dissimile ed inferiore.</a:t>
            </a:r>
          </a:p>
          <a:p>
            <a:endParaRPr lang="it-IT" dirty="0"/>
          </a:p>
          <a:p>
            <a:r>
              <a:rPr lang="it-IT" dirty="0"/>
              <a:t>Sconfitto/sottomesso: dimenticare le nostre capacità ed abilità</a:t>
            </a:r>
            <a:br>
              <a:rPr lang="it-IT" dirty="0"/>
            </a:br>
            <a:r>
              <a:rPr lang="it-IT" dirty="0"/>
              <a:t>Es. depressione</a:t>
            </a:r>
          </a:p>
        </p:txBody>
      </p:sp>
    </p:spTree>
    <p:extLst>
      <p:ext uri="{BB962C8B-B14F-4D97-AF65-F5344CB8AC3E}">
        <p14:creationId xmlns:p14="http://schemas.microsoft.com/office/powerpoint/2010/main" val="3373714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SESSUALITÀ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800" i="1" dirty="0"/>
              <a:t>Cerca un partner che si dichiari disponibile per l’accoppiamento, corteggialo, consuma il coito e mantieni la vicinanza con lui in vista sia di nuovi incontri sessuali sia dell’accudimento congiunto della prole.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2237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coscienza nella sessualità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Tendenza ad idealizzare se stessi e l’altro durante le fasi del corteggiamento: esclusione dall’elaborazione cosciente delle caratteristiche giudicate negative di sé e dell’altro.</a:t>
            </a:r>
          </a:p>
          <a:p>
            <a:endParaRPr lang="it-IT" dirty="0"/>
          </a:p>
          <a:p>
            <a:r>
              <a:rPr lang="it-IT" dirty="0"/>
              <a:t>Ridurre alla corporeità la consapevolezza di sé e dell’altro.</a:t>
            </a:r>
          </a:p>
        </p:txBody>
      </p:sp>
    </p:spTree>
    <p:extLst>
      <p:ext uri="{BB962C8B-B14F-4D97-AF65-F5344CB8AC3E}">
        <p14:creationId xmlns:p14="http://schemas.microsoft.com/office/powerpoint/2010/main" val="3550407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ACCUDIMENTO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200" i="1" dirty="0"/>
              <a:t>Se un membro conosciuto del tuo gruppo ti chiede aiuto, offrilo – e offrilo con particolare sollecitudine se a chiederlo è un tuo discendente genetico.</a:t>
            </a:r>
          </a:p>
          <a:p>
            <a:pPr marL="0" indent="0">
              <a:buNone/>
            </a:pPr>
            <a:endParaRPr lang="it-IT" sz="3200" dirty="0"/>
          </a:p>
          <a:p>
            <a:r>
              <a:rPr lang="it-IT" sz="1800" dirty="0"/>
              <a:t>Viene ATTIVATO attraverso segnali di richiesta d’aiuto</a:t>
            </a:r>
          </a:p>
          <a:p>
            <a:r>
              <a:rPr lang="it-IT" sz="1800" dirty="0"/>
              <a:t>Un ostacolo nel raggiungimento della meta può generare preoccupazione, ansia per l’incolumità dell’altro, compassione, tristezza, fino anche a disperazione, colpa, ecc.</a:t>
            </a:r>
          </a:p>
          <a:p>
            <a:r>
              <a:rPr lang="it-IT" sz="1800" dirty="0"/>
              <a:t>Il raggiungimento della meta genera emozioni di gioia, tenerezza,  ecc.</a:t>
            </a:r>
          </a:p>
          <a:p>
            <a:pPr marL="0" indent="0">
              <a:buNone/>
            </a:pP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732233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EE6FBE-97EB-41FA-A4FB-07592652B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231" y="2422725"/>
            <a:ext cx="4383193" cy="2012550"/>
          </a:xfrm>
        </p:spPr>
        <p:txBody>
          <a:bodyPr>
            <a:noAutofit/>
          </a:bodyPr>
          <a:lstStyle/>
          <a:p>
            <a:pPr algn="just"/>
            <a:r>
              <a:rPr lang="it-IT" sz="2000" b="0" i="0" dirty="0">
                <a:solidFill>
                  <a:srgbClr val="000000"/>
                </a:solidFill>
                <a:effectLst/>
                <a:latin typeface="Libre Franklin" panose="020B0604020202020204" pitchFamily="2" charset="0"/>
              </a:rPr>
              <a:t>In psicologia si parla di 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Libre Franklin" panose="020B0604020202020204" pitchFamily="2" charset="0"/>
              </a:rPr>
              <a:t>motivazioni primarie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Libre Franklin" panose="020B0604020202020204" pitchFamily="2" charset="0"/>
              </a:rPr>
              <a:t> per indicare quelle 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Libre Franklin" panose="020B0604020202020204" pitchFamily="2" charset="0"/>
              </a:rPr>
              <a:t>motivazioni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Libre Franklin" panose="020B0604020202020204" pitchFamily="2" charset="0"/>
              </a:rPr>
              <a:t> che svolgono la funzione di soddisfare i bisogni primari quali fame, sete, sonno, ecc. e di 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Libre Franklin" panose="020B0604020202020204" pitchFamily="2" charset="0"/>
              </a:rPr>
              <a:t>motivazioni secondarie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Libre Franklin" panose="020B0604020202020204" pitchFamily="2" charset="0"/>
              </a:rPr>
              <a:t>, 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Libre Franklin" panose="020B0604020202020204" pitchFamily="2" charset="0"/>
              </a:rPr>
              <a:t>motivazioni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Libre Franklin" panose="020B0604020202020204" pitchFamily="2" charset="0"/>
              </a:rPr>
              <a:t> acquisite o apprese dal contesto e dall’ambiente di vita, che non necessariamente sono legate a 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Libre Franklin" panose="020B0604020202020204" pitchFamily="2" charset="0"/>
              </a:rPr>
              <a:t>motivazioni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Libre Franklin" panose="020B0604020202020204" pitchFamily="2" charset="0"/>
              </a:rPr>
              <a:t> pratiche (pensiamo al bisogno di fare amicizia o di autoaffermarsi).</a:t>
            </a:r>
            <a:endParaRPr lang="it-IT" sz="2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1CB1710-9EBA-0791-8BFC-2F1EC0F84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694" y="1195804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10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coscienza nell’accudimento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Inorgogliti dalla percezione della nostra efficienza, messa in risalto dalla vulnerabilità dell’altro, possiamo dimenticare di non essere invulnerabili e smarrire la consapevolezza del valore e della dignità di chi stiamo aiutando.</a:t>
            </a:r>
          </a:p>
        </p:txBody>
      </p:sp>
    </p:spTree>
    <p:extLst>
      <p:ext uri="{BB962C8B-B14F-4D97-AF65-F5344CB8AC3E}">
        <p14:creationId xmlns:p14="http://schemas.microsoft.com/office/powerpoint/2010/main" val="3931349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ATTACCAMENTO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91544" y="1556792"/>
            <a:ext cx="8229600" cy="51125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altLang="it-IT" sz="3200" i="1" dirty="0"/>
              <a:t>Quando ti trovi in difficoltà (per stanchezza, paura, dolore, vulnerabilità, etc.) avvicinati ad un membro conosciuto del tuo gruppo sociale che ti appaia più forte o più saggio di te.</a:t>
            </a:r>
          </a:p>
          <a:p>
            <a:pPr marL="0" indent="0">
              <a:buNone/>
            </a:pPr>
            <a:endParaRPr lang="it-IT" sz="3200" i="1" dirty="0"/>
          </a:p>
          <a:p>
            <a:r>
              <a:rPr lang="it-IT" sz="1800" dirty="0"/>
              <a:t>Viene ATTIVATO da condizioni di difficoltà, sensazioni di vulnerabilità, debolezza, stanchezza, pericolo, sofferenza.</a:t>
            </a:r>
          </a:p>
          <a:p>
            <a:r>
              <a:rPr lang="it-IT" sz="1800" dirty="0"/>
              <a:t>Un ostacolo nel raggiungimento della meta genera emozioni quali la rabbia, collera (come protesta verso la </a:t>
            </a:r>
            <a:r>
              <a:rPr lang="it-IT" sz="1800" dirty="0" err="1"/>
              <a:t>FdA</a:t>
            </a:r>
            <a:r>
              <a:rPr lang="it-IT" sz="1800" dirty="0"/>
              <a:t>), paura per la separazione o mancanza di protezione, tristezza per la mancanza di cure o per la perdita delle stesse, distacco emozionale, ecc.</a:t>
            </a:r>
          </a:p>
          <a:p>
            <a:r>
              <a:rPr lang="it-IT" sz="1800" dirty="0"/>
              <a:t>Si DISATTIVA con l’avvicinamento della figura di attaccamento, che genera emozioni di gioia, sicurezza, fiducia, ecc.</a:t>
            </a:r>
          </a:p>
          <a:p>
            <a:pPr marL="0" indent="0">
              <a:buNone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931248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coscienza nell’attaccamento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Carichi di dolore e di paura, non possiamo facilmente ricordarci di noi stessi nei momenti in cui non ci sentivamo forti e competenti.</a:t>
            </a:r>
          </a:p>
          <a:p>
            <a:endParaRPr lang="it-IT" dirty="0"/>
          </a:p>
          <a:p>
            <a:r>
              <a:rPr lang="it-IT" dirty="0"/>
              <a:t>Coscienza dell’altro solo nella dimensione della sua disponibilità/indisponibilità a darci aiuto.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246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/>
              <a:t>COOPERAZIONE PARITETICA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3500" i="1" dirty="0"/>
              <a:t>Considera un membro del gruppo, che sia interessato al conseguimento di un dato obiettivo più facile da raggiungere attraverso uno sforzo congiunto, come un pari.</a:t>
            </a:r>
          </a:p>
          <a:p>
            <a:pPr marL="0" indent="0" algn="ctr">
              <a:buNone/>
            </a:pPr>
            <a:endParaRPr lang="it-IT" sz="3200" i="1" dirty="0"/>
          </a:p>
          <a:p>
            <a:r>
              <a:rPr lang="it-IT" sz="2100" dirty="0"/>
              <a:t>Si ATTIVA quando il soggetto si percepisce come parte di un gruppo che lavora in modo vantaggioso per il perseguimento di una meta comune (ritenuta vantaggiosa a sua volta).</a:t>
            </a:r>
          </a:p>
          <a:p>
            <a:r>
              <a:rPr lang="it-IT" sz="2100" dirty="0"/>
              <a:t>Un ostacolo nel raggiungimento della meta genera sfiducia, colpa, rabbia, isolamento, ecc.</a:t>
            </a:r>
          </a:p>
          <a:p>
            <a:r>
              <a:rPr lang="it-IT" sz="2100" dirty="0"/>
              <a:t>Il raggiungimento della meta dà luogo a emozioni di gioia, solidarietà, fiducia, serenità, lealtà reciproca ecc.</a:t>
            </a:r>
          </a:p>
        </p:txBody>
      </p:sp>
    </p:spTree>
    <p:extLst>
      <p:ext uri="{BB962C8B-B14F-4D97-AF65-F5344CB8AC3E}">
        <p14:creationId xmlns:p14="http://schemas.microsoft.com/office/powerpoint/2010/main" val="2510931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coscienza nella cooperazione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Massima fluidità, ampiezza e continuità della coscienza: tutte le abilità e capacità proprie e altrui sono accessibili alla valutazione cosciente.</a:t>
            </a:r>
          </a:p>
          <a:p>
            <a:endParaRPr lang="it-IT" dirty="0"/>
          </a:p>
          <a:p>
            <a:r>
              <a:rPr lang="it-IT" dirty="0"/>
              <a:t>Lo stato emotivo non è tale da precludere il ricordo di noi stessi e dell’altro come si era verificato durante altre forme di interazione.</a:t>
            </a:r>
          </a:p>
        </p:txBody>
      </p:sp>
    </p:spTree>
    <p:extLst>
      <p:ext uri="{BB962C8B-B14F-4D97-AF65-F5344CB8AC3E}">
        <p14:creationId xmlns:p14="http://schemas.microsoft.com/office/powerpoint/2010/main" val="2743034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596DA55-F39E-4C20-8ABB-425303130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972" y="200725"/>
            <a:ext cx="6904056" cy="64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2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C44C8-810B-4D8E-9FEC-A89DA79C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67" y="1504061"/>
            <a:ext cx="10515600" cy="4392538"/>
          </a:xfrm>
        </p:spPr>
        <p:txBody>
          <a:bodyPr>
            <a:normAutofit fontScale="90000"/>
          </a:bodyPr>
          <a:lstStyle/>
          <a:p>
            <a:r>
              <a:rPr lang="it-IT" sz="2200" dirty="0">
                <a:solidFill>
                  <a:srgbClr val="000000"/>
                </a:solidFill>
                <a:latin typeface="Libre Franklin" pitchFamily="2" charset="0"/>
              </a:rPr>
              <a:t>I</a:t>
            </a:r>
            <a:r>
              <a:rPr lang="it-IT" sz="22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n vista del raggiungimento di determinati </a:t>
            </a:r>
            <a:r>
              <a:rPr lang="it-IT" sz="2200" b="1" i="0" dirty="0">
                <a:solidFill>
                  <a:srgbClr val="000000"/>
                </a:solidFill>
                <a:effectLst/>
                <a:latin typeface="Libre Franklin" pitchFamily="2" charset="0"/>
              </a:rPr>
              <a:t>obiettivi adattivi</a:t>
            </a:r>
            <a:r>
              <a:rPr lang="it-IT" sz="22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, esistono dei </a:t>
            </a:r>
            <a:r>
              <a:rPr lang="it-IT" sz="2200" b="1" i="0" dirty="0">
                <a:solidFill>
                  <a:srgbClr val="000000"/>
                </a:solidFill>
                <a:effectLst/>
                <a:latin typeface="Libre Franklin" pitchFamily="2" charset="0"/>
              </a:rPr>
              <a:t>sistemi psicobiologici</a:t>
            </a:r>
            <a:r>
              <a:rPr lang="it-IT" sz="22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frutto dell’evoluzione, omologhi nell’uomo e negli animali, che regolano sia i comportamenti ma anche le emozioni utili a raggiungere l’obiettivo desiderato. Tali sistemi sono detti </a:t>
            </a:r>
            <a:r>
              <a:rPr lang="it-IT" sz="2200" b="1" i="0" dirty="0">
                <a:solidFill>
                  <a:srgbClr val="000000"/>
                </a:solidFill>
                <a:effectLst/>
                <a:latin typeface="Libre Franklin" pitchFamily="2" charset="0"/>
              </a:rPr>
              <a:t>sistemi motivazionali</a:t>
            </a:r>
            <a:br>
              <a:rPr lang="it-IT" sz="2200" b="1" i="0" dirty="0">
                <a:solidFill>
                  <a:srgbClr val="000000"/>
                </a:solidFill>
                <a:effectLst/>
                <a:latin typeface="Libre Franklin" pitchFamily="2" charset="0"/>
              </a:rPr>
            </a:br>
            <a:br>
              <a:rPr lang="it-IT" sz="2200" b="1" i="0" dirty="0">
                <a:solidFill>
                  <a:srgbClr val="000000"/>
                </a:solidFill>
                <a:effectLst/>
                <a:latin typeface="Libre Franklin" pitchFamily="2" charset="0"/>
              </a:rPr>
            </a:br>
            <a:r>
              <a:rPr lang="it-IT" sz="22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Un </a:t>
            </a:r>
            <a:r>
              <a:rPr lang="it-IT" sz="2200" b="1" i="0" dirty="0">
                <a:solidFill>
                  <a:srgbClr val="000000"/>
                </a:solidFill>
                <a:effectLst/>
                <a:latin typeface="Libre Franklin" pitchFamily="2" charset="0"/>
              </a:rPr>
              <a:t>sistema motivazionale</a:t>
            </a:r>
            <a:r>
              <a:rPr lang="it-IT" sz="22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 è dunque un </a:t>
            </a:r>
            <a:r>
              <a:rPr lang="it-IT" sz="2200" b="1" i="0" dirty="0">
                <a:solidFill>
                  <a:srgbClr val="FF0000"/>
                </a:solidFill>
                <a:effectLst/>
                <a:latin typeface="Libre Franklin" pitchFamily="2" charset="0"/>
              </a:rPr>
              <a:t>sistema cerebrale e mentale che regola il comportamento e le emozioni in vista di una </a:t>
            </a:r>
            <a:r>
              <a:rPr lang="it-IT" sz="2200" b="1" dirty="0">
                <a:solidFill>
                  <a:srgbClr val="FF0000"/>
                </a:solidFill>
                <a:effectLst/>
                <a:latin typeface="Libre Franklin" pitchFamily="2" charset="0"/>
              </a:rPr>
              <a:t>meta ben definita</a:t>
            </a:r>
            <a:r>
              <a:rPr lang="it-IT" sz="22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Esso è un sistema funzionale complesso, concepito come simile ai sistemi fisiologici, dunque non “meccanico” come l’istinto, né “idraulico” come la “pulsione” ma, come l’istinto e la pulsione, è “universale” e “naturale”, </a:t>
            </a:r>
            <a:r>
              <a:rPr lang="it-IT" sz="22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cioe</a:t>
            </a:r>
            <a:r>
              <a:rPr lang="it-IT" sz="22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̀ presente in tutti i membri della stessa specie (Liotti, 2016).</a:t>
            </a:r>
            <a:br>
              <a:rPr lang="it-IT" b="0" i="0" dirty="0">
                <a:solidFill>
                  <a:srgbClr val="000000"/>
                </a:solidFill>
                <a:effectLst/>
                <a:latin typeface="Libre Franklin" pitchFamily="2" charset="0"/>
              </a:rPr>
            </a:br>
            <a:br>
              <a:rPr lang="it-IT" b="1" i="0" dirty="0">
                <a:solidFill>
                  <a:srgbClr val="000000"/>
                </a:solidFill>
                <a:effectLst/>
                <a:latin typeface="Libre Franklin" pitchFamily="2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2935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453D11-E514-4C2F-857C-35F9105E7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95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I sistemi motivazionali (Riello, 2018) sono:</a:t>
            </a:r>
          </a:p>
          <a:p>
            <a:endParaRPr lang="it-IT" dirty="0"/>
          </a:p>
          <a:p>
            <a:r>
              <a:rPr lang="it-IT" dirty="0"/>
              <a:t>Sistemi di regole innate, orientati biologicamente a organizzare il comportamento che porta alla sopravvivenza dell’individuo e della specie.</a:t>
            </a:r>
          </a:p>
          <a:p>
            <a:r>
              <a:rPr lang="it-IT" dirty="0"/>
              <a:t>Sistemi che predispongono l’individuo all’azione e a comportamenti in grado di modificare il rapporto tra sé e l’ambiente fisico e relazionale.</a:t>
            </a:r>
          </a:p>
          <a:p>
            <a:r>
              <a:rPr lang="it-IT" dirty="0"/>
              <a:t>Sistemi dotati di componenti cognitive, emotive e comportamentali.</a:t>
            </a:r>
          </a:p>
          <a:p>
            <a:r>
              <a:rPr lang="it-IT" dirty="0"/>
              <a:t>Forme di adattamento a specifici aspetti della nicchia ecologica in cui una specie evolve.</a:t>
            </a:r>
          </a:p>
          <a:p>
            <a:r>
              <a:rPr lang="it-IT" dirty="0"/>
              <a:t>Sistemi in grado di “disattivarsi” se e quando l’obiettivo è raggiunto.</a:t>
            </a:r>
          </a:p>
        </p:txBody>
      </p:sp>
    </p:spTree>
    <p:extLst>
      <p:ext uri="{BB962C8B-B14F-4D97-AF65-F5344CB8AC3E}">
        <p14:creationId xmlns:p14="http://schemas.microsoft.com/office/powerpoint/2010/main" val="3989182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1403" y="999389"/>
            <a:ext cx="9439469" cy="5343872"/>
          </a:xfrm>
        </p:spPr>
        <p:txBody>
          <a:bodyPr/>
          <a:lstStyle/>
          <a:p>
            <a:r>
              <a:rPr lang="it-IT" dirty="0"/>
              <a:t>La coscienza individuale non è autosufficiente: la relazione fra organismo e ambiente ne costituisce un aspetto assolutamente imprescindibile (carattere sociale della mente).</a:t>
            </a:r>
          </a:p>
          <a:p>
            <a:endParaRPr lang="it-IT" dirty="0"/>
          </a:p>
          <a:p>
            <a:r>
              <a:rPr lang="it-IT" dirty="0"/>
              <a:t>Basi interpersonali della cognizione umana.</a:t>
            </a:r>
          </a:p>
          <a:p>
            <a:endParaRPr lang="it-IT" dirty="0"/>
          </a:p>
          <a:p>
            <a:r>
              <a:rPr lang="it-IT" dirty="0"/>
              <a:t>Relazione fra cervello, corpo e mondo (filogenesi + ontogenesi).</a:t>
            </a:r>
          </a:p>
        </p:txBody>
      </p:sp>
    </p:spTree>
    <p:extLst>
      <p:ext uri="{BB962C8B-B14F-4D97-AF65-F5344CB8AC3E}">
        <p14:creationId xmlns:p14="http://schemas.microsoft.com/office/powerpoint/2010/main" val="263164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mente e i processi mentali emergono dall’incontro tra processi neurofisiologici ed esperienze interpersonali</a:t>
            </a:r>
          </a:p>
          <a:p>
            <a:endParaRPr lang="it-IT" dirty="0"/>
          </a:p>
          <a:p>
            <a:r>
              <a:rPr lang="it-IT" dirty="0"/>
              <a:t>«Ciò che oggi un bambino non fa o dice con un adulto, domani non lo farà né lo dirà da solo» (</a:t>
            </a:r>
            <a:r>
              <a:rPr lang="it-IT" dirty="0" err="1"/>
              <a:t>Vygotskij</a:t>
            </a:r>
            <a:r>
              <a:rPr lang="it-IT" dirty="0"/>
              <a:t>, 1934)</a:t>
            </a:r>
          </a:p>
        </p:txBody>
      </p:sp>
    </p:spTree>
    <p:extLst>
      <p:ext uri="{BB962C8B-B14F-4D97-AF65-F5344CB8AC3E}">
        <p14:creationId xmlns:p14="http://schemas.microsoft.com/office/powerpoint/2010/main" val="1801440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Il cervello tripartito (</a:t>
            </a:r>
            <a:r>
              <a:rPr lang="it-IT" dirty="0" err="1"/>
              <a:t>Triune</a:t>
            </a:r>
            <a:r>
              <a:rPr lang="it-IT" dirty="0"/>
              <a:t> Brain; </a:t>
            </a:r>
            <a:r>
              <a:rPr lang="it-IT" dirty="0" err="1"/>
              <a:t>MacLean</a:t>
            </a:r>
            <a:r>
              <a:rPr lang="it-IT" dirty="0"/>
              <a:t>, 1973)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844824"/>
            <a:ext cx="6264696" cy="485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92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Cervello rettiliano – non sociale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err="1"/>
              <a:t>Troncoencefalo+ipotalamo+talamo+nuclei</a:t>
            </a:r>
            <a:r>
              <a:rPr lang="it-IT" dirty="0"/>
              <a:t> della base</a:t>
            </a:r>
          </a:p>
          <a:p>
            <a:endParaRPr lang="it-IT" dirty="0"/>
          </a:p>
          <a:p>
            <a:r>
              <a:rPr lang="it-IT" dirty="0"/>
              <a:t>Schemi d’azione dell’esplorazione, della predazione e della territorialità: necessità alimentari e riproduttive</a:t>
            </a:r>
          </a:p>
          <a:p>
            <a:endParaRPr lang="it-IT" dirty="0"/>
          </a:p>
          <a:p>
            <a:r>
              <a:rPr lang="it-IT" dirty="0"/>
              <a:t>Espressione comportamentale automatica con ridotta o nulla possibilità di modulare o arrestare il comportamento una volta innescato</a:t>
            </a:r>
          </a:p>
          <a:p>
            <a:endParaRPr lang="it-IT" dirty="0"/>
          </a:p>
          <a:p>
            <a:r>
              <a:rPr lang="it-IT" dirty="0"/>
              <a:t>Percezione e memoria procedurale</a:t>
            </a:r>
          </a:p>
        </p:txBody>
      </p:sp>
    </p:spTree>
    <p:extLst>
      <p:ext uri="{BB962C8B-B14F-4D97-AF65-F5344CB8AC3E}">
        <p14:creationId xmlns:p14="http://schemas.microsoft.com/office/powerpoint/2010/main" val="414082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4A9A7F-1DFD-4F94-950F-B295E9D3B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Cervello rettiliano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D16715-8CA0-44A5-9F05-9BDF74E97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Regolazione fisiologica</a:t>
            </a:r>
          </a:p>
          <a:p>
            <a:r>
              <a:rPr lang="it-IT" dirty="0"/>
              <a:t>Difesa</a:t>
            </a:r>
          </a:p>
          <a:p>
            <a:r>
              <a:rPr lang="it-IT" dirty="0"/>
              <a:t>Esplorazione</a:t>
            </a:r>
          </a:p>
          <a:p>
            <a:r>
              <a:rPr lang="it-IT" dirty="0"/>
              <a:t>Territorialità</a:t>
            </a:r>
          </a:p>
          <a:p>
            <a:r>
              <a:rPr lang="it-IT" dirty="0"/>
              <a:t>Sessualità arcaica (anonima)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28391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1498</Words>
  <Application>Microsoft Office PowerPoint</Application>
  <PresentationFormat>Widescreen</PresentationFormat>
  <Paragraphs>133</Paragraphs>
  <Slides>25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Libre Franklin</vt:lpstr>
      <vt:lpstr>Tema di Office</vt:lpstr>
      <vt:lpstr>I SISTEMI MOTIVAZIONALI</vt:lpstr>
      <vt:lpstr>In psicologia si parla di motivazioni primarie per indicare quelle motivazioni che svolgono la funzione di soddisfare i bisogni primari quali fame, sete, sonno, ecc. e di motivazioni secondarie, motivazioni acquisite o apprese dal contesto e dall’ambiente di vita, che non necessariamente sono legate a motivazioni pratiche (pensiamo al bisogno di fare amicizia o di autoaffermarsi).</vt:lpstr>
      <vt:lpstr>In vista del raggiungimento di determinati obiettivi adattivi, esistono dei sistemi psicobiologici frutto dell’evoluzione, omologhi nell’uomo e negli animali, che regolano sia i comportamenti ma anche le emozioni utili a raggiungere l’obiettivo desiderato. Tali sistemi sono detti sistemi motivazionali  Un sistema motivazionale è dunque un sistema cerebrale e mentale che regola il comportamento e le emozioni in vista di una meta ben definita. Esso è un sistema funzionale complesso, concepito come simile ai sistemi fisiologici, dunque non “meccanico” come l’istinto, né “idraulico” come la “pulsione” ma, come l’istinto e la pulsione, è “universale” e “naturale”, cioè presente in tutti i membri della stessa specie (Liotti, 2016).  </vt:lpstr>
      <vt:lpstr>Presentazione standard di PowerPoint</vt:lpstr>
      <vt:lpstr>Presentazione standard di PowerPoint</vt:lpstr>
      <vt:lpstr>Presentazione standard di PowerPoint</vt:lpstr>
      <vt:lpstr>Il cervello tripartito (Triune Brain; MacLean, 1973)</vt:lpstr>
      <vt:lpstr>Cervello rettiliano – non sociale</vt:lpstr>
      <vt:lpstr>Cervello rettiliano</vt:lpstr>
      <vt:lpstr>Cervello limbico – interazione sociale</vt:lpstr>
      <vt:lpstr>Cervello neocorticale – evoluzione culturale </vt:lpstr>
      <vt:lpstr>Presentazione standard di PowerPoint</vt:lpstr>
      <vt:lpstr>Presentazione standard di PowerPoint</vt:lpstr>
      <vt:lpstr>I Sistemi Motivazionali Interpersonali (SMI)</vt:lpstr>
      <vt:lpstr>AGONISMO (competizione per il rango sociale)</vt:lpstr>
      <vt:lpstr>La coscienza nell’agonismo</vt:lpstr>
      <vt:lpstr>SESSUALITÀ</vt:lpstr>
      <vt:lpstr>La coscienza nella sessualità</vt:lpstr>
      <vt:lpstr>ACCUDIMENTO</vt:lpstr>
      <vt:lpstr>La coscienza nell’accudimento</vt:lpstr>
      <vt:lpstr>ATTACCAMENTO</vt:lpstr>
      <vt:lpstr>La coscienza nell’attaccamento</vt:lpstr>
      <vt:lpstr>COOPERAZIONE PARITETICA</vt:lpstr>
      <vt:lpstr>La coscienza nella cooperazione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dimensione interpersonale della coscienza (Liotti, 2005)</dc:title>
  <dc:creator>giulia rampoldi</dc:creator>
  <cp:lastModifiedBy>giulia.rampoldi@unimib.it</cp:lastModifiedBy>
  <cp:revision>29</cp:revision>
  <dcterms:created xsi:type="dcterms:W3CDTF">2022-01-10T22:49:41Z</dcterms:created>
  <dcterms:modified xsi:type="dcterms:W3CDTF">2023-11-28T14:54:55Z</dcterms:modified>
</cp:coreProperties>
</file>