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  <p:sldId id="257" r:id="rId3"/>
    <p:sldId id="258" r:id="rId4"/>
    <p:sldId id="266" r:id="rId5"/>
    <p:sldId id="267" r:id="rId6"/>
    <p:sldId id="269" r:id="rId7"/>
    <p:sldId id="268" r:id="rId8"/>
    <p:sldId id="270" r:id="rId9"/>
    <p:sldId id="271" r:id="rId10"/>
    <p:sldId id="272" r:id="rId11"/>
    <p:sldId id="273" r:id="rId12"/>
    <p:sldId id="274" r:id="rId13"/>
    <p:sldId id="276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66FA"/>
    <a:srgbClr val="BCB7FA"/>
    <a:srgbClr val="A39DF9"/>
    <a:srgbClr val="C3B9EF"/>
    <a:srgbClr val="5CD2B5"/>
    <a:srgbClr val="EB58FA"/>
    <a:srgbClr val="97C4EB"/>
    <a:srgbClr val="4771C4"/>
    <a:srgbClr val="A099F9"/>
    <a:srgbClr val="EE77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18"/>
    <p:restoredTop sz="94665"/>
  </p:normalViewPr>
  <p:slideViewPr>
    <p:cSldViewPr snapToGrid="0">
      <p:cViewPr varScale="1">
        <p:scale>
          <a:sx n="102" d="100"/>
          <a:sy n="102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BB35AB-B817-7224-38AB-13C91BDBB5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03928CD-55BD-ABF7-B7E1-2D9B0B3F6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65C97D-FBF6-3EA4-0673-4ABE8BC4F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917A7A-FE5C-82B5-40FB-40C2A4D78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B5EF54A-F84B-FACF-1BD7-26D634CDD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01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F36F2E-DBCD-ACBA-B755-A3B22212C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84A1CC0-8919-A2C6-7836-72847E065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3D4B9F-1251-395F-24EA-D2D186398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1FB195-4651-48CC-8D6E-88E91D898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A4601F5-BE15-DEFC-5D2C-6EF32E942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922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1219EBB-F44E-1A64-21DB-C7E1021F7C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08DF8C5-10FE-3208-3A18-5DAEE0792A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FD9D0A3-9151-896B-B2D8-AD1FB8DE8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C4D830-9B43-5E44-9B53-9A9F1E1A4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F81FB8-405C-1F38-4852-B4B8874B9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1215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C9BE17-061E-BD38-D946-DB273F7E2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7A8E86-2FC4-25F3-1DCC-F1A39BD6A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47DF42-D292-E22F-677E-9978B6F4C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9B610A-22D6-DA5E-8ADB-44CFB727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E9E58A-85FD-748E-083A-FEB2D7958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916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68DCC4-DC9B-CDC7-DD0C-D5304069C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37D77F1-4C46-596D-9658-D15D6B7F4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50A0B7-5AAB-7CE8-7756-7DABDABF5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BD7948-D079-69FB-A8AF-CAD4F9540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148309-FD89-4997-8A05-8A7202135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0590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1AF19B-56BE-73CA-4F60-7DB610A31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A560CA-9ACB-8D44-69DE-347A18317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2B42499-2F3A-B041-E5DE-4D3D1B09C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3C0E0FA-AB55-3E65-6174-B18F6353A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5B752CA-6F90-708C-8AFB-87351300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CF69C67-B90B-1B90-3152-A3CD6A213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327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86C4C5-CBC0-5B3F-5F29-E6E63097F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25F007B-0599-A76F-469B-197357652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473F53E-5294-8606-421E-5F79F765D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635FB5C-6449-DD1B-21A1-BAEDC929C7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546225A-9634-9A45-F641-113B76325D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5AC4450-74CC-AB07-EF60-D1CF5B7FE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4452A9D-34A5-7FD9-DB67-070437B1F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0590C30-D499-24EA-7EBE-2CF9571CE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1061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294145-A3AA-1FB4-F951-2A1FD9588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2F014A8-08D6-F4AE-26E3-C4A7AF3DA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DCB61C2-24EC-6C99-647F-8A894A00F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E0ECA83-FE22-5DD0-6A98-9D33B047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510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F34EF8D-B8C0-7225-62B5-C75965455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7DC55C8-B861-ACB7-515C-1643F424D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C5D9AF4-5ABB-4931-6E7B-6DD0ABC40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9055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F02611-5EEC-27B5-9F5F-8ED5DAD9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969024-45A7-6231-BDC4-7C6AB3E80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AA2D714-F599-4E0B-8A87-43C21A3E0B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D62DFFF-B156-5034-C42D-923CF9747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A4100B3-52CE-72A3-FFE8-6414A8EFA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AFADAF-9F2A-DED3-0BE9-983C2CDB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4900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358BDF-CFE0-B186-1C49-9B1FAA9FA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FF1C695-309F-1EF2-5D0C-3947D2F64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EA99C2A-240E-FB14-8AF7-E45C4D368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A1F08F-5797-6716-CD21-30AB7CE4D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A8914F-C78E-6CD8-A53A-EBF69952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E443389-71EE-CACE-28C3-7C5FA36A7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413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3326A09-F273-22E5-55C2-39D3D1C94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E33ADC8-C0CA-A28E-63A0-81C90EFBB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64AB27-AE40-EF45-AD3E-7E966C95D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F3B05-C67D-2342-8FA2-79D9DA1F0179}" type="datetimeFigureOut">
              <a:rPr lang="it-IT" smtClean="0"/>
              <a:t>21/05/26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D45C09-83C6-CD46-881F-8D55EF699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E0336B-F664-01D3-DCD1-1BFAA2550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B58C9-CA93-7C4C-9D73-9A344C8EF5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624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C96AF0A-742F-07E3-DB76-60C440E34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5452532" cy="4567137"/>
          </a:xfrm>
        </p:spPr>
        <p:txBody>
          <a:bodyPr>
            <a:normAutofit/>
          </a:bodyPr>
          <a:lstStyle/>
          <a:p>
            <a:pPr algn="l"/>
            <a:r>
              <a:rPr lang="it-IT" sz="4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STRUTTURA E DINAMICA CONFORMAZIONALE DEL CFTR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364D237-11DC-86EA-7BA0-0C73CDE87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476" y="-1203284"/>
            <a:ext cx="6092951" cy="8818029"/>
          </a:xfrm>
          <a:prstGeom prst="rect">
            <a:avLst/>
          </a:prstGeom>
        </p:spPr>
      </p:pic>
      <p:sp>
        <p:nvSpPr>
          <p:cNvPr id="3" name="Sottotitolo 2">
            <a:extLst>
              <a:ext uri="{FF2B5EF4-FFF2-40B4-BE49-F238E27FC236}">
                <a16:creationId xmlns:a16="http://schemas.microsoft.com/office/drawing/2014/main" id="{20BF2737-773F-75B7-8B49-DDF5DBB23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10604"/>
            <a:ext cx="4757589" cy="842574"/>
          </a:xfrm>
        </p:spPr>
        <p:txBody>
          <a:bodyPr>
            <a:normAutofit/>
          </a:bodyPr>
          <a:lstStyle/>
          <a:p>
            <a:pPr algn="just"/>
            <a:r>
              <a:rPr lang="it-IT" sz="1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Giulia Cattaneo, Greta Guido, </a:t>
            </a:r>
            <a:r>
              <a:rPr lang="it-IT" sz="18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Kleanta</a:t>
            </a:r>
            <a:r>
              <a:rPr lang="it-IT" sz="1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Lleshi, Marta Ronchi</a:t>
            </a:r>
          </a:p>
        </p:txBody>
      </p:sp>
    </p:spTree>
    <p:extLst>
      <p:ext uri="{BB962C8B-B14F-4D97-AF65-F5344CB8AC3E}">
        <p14:creationId xmlns:p14="http://schemas.microsoft.com/office/powerpoint/2010/main" val="42740456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586B84-AB01-4825-3F4B-3D0CCB9A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DOMINIO </a:t>
            </a:r>
            <a:r>
              <a:rPr lang="it-IT" b="1" dirty="0" err="1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it-IT" b="1" dirty="0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8BCA76-397A-518A-8A36-0BC42AF72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4928"/>
            <a:ext cx="4382047" cy="45366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it-IT" sz="1800" b="0" i="0" u="none" strike="noStrike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950" b="0" i="0" u="none" strike="noStrike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Dominio regolatorio citoplasmatico tipico del CFTR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950" b="0" i="0" u="none" strike="noStrike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Controlla apertura e chiusura del canale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950" b="0" i="0" u="none" strike="noStrike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Stato inattivo: dominio </a:t>
            </a:r>
            <a:r>
              <a:rPr lang="it-IT" sz="1950" b="0" i="0" u="none" strike="noStrike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it-IT" sz="1950" b="0" i="0" u="none" strike="noStrike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tra i NBD → blocca la dimerizzazione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950" b="0" i="0" u="none" strike="noStrike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Fosforilazione da parte della PKA → spostamento del dominio </a:t>
            </a:r>
            <a:r>
              <a:rPr lang="it-IT" sz="1950" b="0" i="0" u="none" strike="noStrike" dirty="0" err="1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endParaRPr lang="it-IT" sz="1950" b="0" i="0" u="none" strike="noStrike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950" b="0" i="0" u="none" strike="noStrike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Permette la dimerizzazione dei NBD e l’attivazione del CFTR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950" b="0" i="0" u="none" strike="noStrike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Regione altamente dinamica e parzialmente disordinata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3024208D-C1E1-9D3F-E572-99B536E7A5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" t="4503" r="980"/>
          <a:stretch/>
        </p:blipFill>
        <p:spPr>
          <a:xfrm>
            <a:off x="5414630" y="2250749"/>
            <a:ext cx="6613797" cy="23565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847822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FF5A33BC-4A97-1862-B22F-045D40187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3461" y="1460550"/>
            <a:ext cx="4877120" cy="47164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BA91B97-62EB-EB40-40C3-08CA7474C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 E GRUPPI LATERALI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6D6F27-DDBA-992D-73D7-B7691D478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93676" cy="4351338"/>
          </a:xfrm>
        </p:spPr>
        <p:txBody>
          <a:bodyPr>
            <a:normAutofit/>
          </a:bodyPr>
          <a:lstStyle/>
          <a:p>
            <a:pPr algn="just"/>
            <a:r>
              <a:rPr lang="it-IT" sz="195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gruppi laterali regolano struttura e funzione del CFTR</a:t>
            </a:r>
          </a:p>
          <a:p>
            <a:pPr algn="just"/>
            <a:r>
              <a:rPr lang="it-IT" sz="195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Residui positivi (R104, R334, K335) favoriscono gli anioni</a:t>
            </a:r>
          </a:p>
          <a:p>
            <a:pPr algn="just"/>
            <a:r>
              <a:rPr lang="it-IT" sz="195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L102, F337, T338, N1138 coinvolti nel </a:t>
            </a:r>
            <a:r>
              <a:rPr lang="it-IT" sz="195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gating</a:t>
            </a:r>
            <a:r>
              <a:rPr lang="it-IT" sz="195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del poro</a:t>
            </a:r>
          </a:p>
          <a:p>
            <a:pPr algn="just"/>
            <a:r>
              <a:rPr lang="it-IT" sz="195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Ponte salino R352–D993 stabilizza la conformazione aperta</a:t>
            </a:r>
          </a:p>
          <a:p>
            <a:pPr algn="just"/>
            <a:r>
              <a:rPr lang="it-IT" sz="195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Mutazioni dei residui → alterazioni strutturali e funzionali</a:t>
            </a:r>
          </a:p>
        </p:txBody>
      </p:sp>
    </p:spTree>
    <p:extLst>
      <p:ext uri="{BB962C8B-B14F-4D97-AF65-F5344CB8AC3E}">
        <p14:creationId xmlns:p14="http://schemas.microsoft.com/office/powerpoint/2010/main" val="3440269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381BA9-9445-B440-62BE-2450F852E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CICLO DI GATING E RUOLO DELL’ATP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8695E6B-1B01-CD65-6BC3-9B144DFFA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28349"/>
            <a:ext cx="5257800" cy="2801302"/>
          </a:xfrm>
        </p:spPr>
        <p:txBody>
          <a:bodyPr>
            <a:noAutofit/>
          </a:bodyPr>
          <a:lstStyle/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ATP si lega ai due siti NBD (NBD1 e NBD2)</a:t>
            </a:r>
          </a:p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Il legame di ATP induce la dimerizzazione dei domini NBD</a:t>
            </a:r>
          </a:p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Il dimero NBD stabilizza lo stato aperto del canale</a:t>
            </a:r>
          </a:p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Uno dei due siti idrolizza ATP (sito catalitico)</a:t>
            </a:r>
          </a:p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L’idrolisi destabilizza il dimero NBD</a:t>
            </a:r>
          </a:p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Il canale si richiude e il ciclo ricomincia</a:t>
            </a:r>
          </a:p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Processo ciclico e asimmetrico nei due siti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7ABCDAA-B5F1-7E0D-F12B-14E85F401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471" y="1543155"/>
            <a:ext cx="4053839" cy="473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0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e 4">
            <a:extLst>
              <a:ext uri="{FF2B5EF4-FFF2-40B4-BE49-F238E27FC236}">
                <a16:creationId xmlns:a16="http://schemas.microsoft.com/office/drawing/2014/main" id="{505E9777-F3D9-705F-4026-A762E85AAD5C}"/>
              </a:ext>
            </a:extLst>
          </p:cNvPr>
          <p:cNvSpPr/>
          <p:nvPr/>
        </p:nvSpPr>
        <p:spPr>
          <a:xfrm>
            <a:off x="2719450" y="495537"/>
            <a:ext cx="10113818" cy="9251136"/>
          </a:xfrm>
          <a:prstGeom prst="ellipse">
            <a:avLst/>
          </a:prstGeom>
          <a:solidFill>
            <a:srgbClr val="A39D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495C251-36BE-A8F8-2321-51D57199FF4D}"/>
              </a:ext>
            </a:extLst>
          </p:cNvPr>
          <p:cNvSpPr txBox="1"/>
          <p:nvPr/>
        </p:nvSpPr>
        <p:spPr>
          <a:xfrm>
            <a:off x="7142800" y="4351664"/>
            <a:ext cx="2198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GRAZIE</a:t>
            </a:r>
            <a:r>
              <a:rPr lang="it-IT" sz="4400" b="1" dirty="0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9766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8FFB9B-5758-EF2A-5F16-B0B495C52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703" y="2087082"/>
            <a:ext cx="7167425" cy="29360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</a:t>
            </a:r>
            <a:r>
              <a:rPr lang="it-IT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fibrosi cistica 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è una malattia genetica causata da mutazioni del gene CFTR una delle più comuni patologie ereditarie letali nelle popolazioni di origine nord-europea.</a:t>
            </a:r>
          </a:p>
          <a:p>
            <a:pPr marL="0" indent="0" algn="just">
              <a:buNone/>
            </a:pPr>
            <a:endParaRPr lang="it-IT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Il </a:t>
            </a:r>
            <a:r>
              <a:rPr lang="it-IT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CFTR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appartiene alla famiglia dei trasportatori ABC, ma a differenza degli altri funziona come canale ionico per anioni (es. Cl⁻), permettendo il passaggio secondo gradiente elettrochimico.</a:t>
            </a:r>
          </a:p>
          <a:p>
            <a:pPr marL="0" indent="0">
              <a:buNone/>
            </a:pPr>
            <a:endParaRPr lang="it-IT" sz="1800" dirty="0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56BAADAD-B51E-DF99-5006-50A0470ADBF4}"/>
              </a:ext>
            </a:extLst>
          </p:cNvPr>
          <p:cNvSpPr/>
          <p:nvPr/>
        </p:nvSpPr>
        <p:spPr>
          <a:xfrm>
            <a:off x="-3589867" y="-246416"/>
            <a:ext cx="7755467" cy="7525808"/>
          </a:xfrm>
          <a:prstGeom prst="ellipse">
            <a:avLst/>
          </a:prstGeom>
          <a:solidFill>
            <a:srgbClr val="A39DF9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C3B9EF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97B41E-13FE-25A9-CAC9-F1079B352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06" y="2754709"/>
            <a:ext cx="4078394" cy="1348581"/>
          </a:xfrm>
          <a:ln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INTRODUZIONE</a:t>
            </a:r>
            <a:r>
              <a:rPr lang="it-IT" sz="3600" dirty="0">
                <a:solidFill>
                  <a:srgbClr val="C3B9E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7286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2B2D14-1AE1-FBF1-CC75-F6131CC344FA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it-IT" b="1" dirty="0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STUDI DI RIFERIMENTO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7CB32D-153C-1B8E-54FF-AE37B021E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0794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 questo lavoro sono stati utilizzati due articoli scientifici basati sulla determinazione strutturale del CFTR umano mediante </a:t>
            </a:r>
            <a:r>
              <a:rPr lang="it-IT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microscopia </a:t>
            </a:r>
            <a:r>
              <a:rPr lang="it-IT" sz="20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crio</a:t>
            </a:r>
            <a:r>
              <a:rPr lang="it-IT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-elettronica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</a:t>
            </a:r>
            <a:r>
              <a:rPr lang="it-IT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cryo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-EM):</a:t>
            </a:r>
          </a:p>
          <a:p>
            <a:pPr marL="0" indent="0" algn="just">
              <a:buNone/>
            </a:pPr>
            <a:endParaRPr lang="it-IT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/>
            <a:r>
              <a:rPr lang="it-IT" sz="2000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Molecular</a:t>
            </a:r>
            <a:r>
              <a:rPr lang="it-IT" sz="20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it-IT" sz="2000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Structure</a:t>
            </a:r>
            <a:r>
              <a:rPr lang="it-IT" sz="20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of the Human CFTR Ion Channel (</a:t>
            </a:r>
            <a:r>
              <a:rPr lang="it-IT" sz="2000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Liu</a:t>
            </a:r>
            <a:r>
              <a:rPr lang="it-IT" sz="20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et al., 2017)</a:t>
            </a:r>
          </a:p>
          <a:p>
            <a:pPr algn="just"/>
            <a:r>
              <a:rPr lang="it-IT" sz="2000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Molecular</a:t>
            </a:r>
            <a:r>
              <a:rPr lang="it-IT" sz="20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it-IT" sz="2000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Structure</a:t>
            </a:r>
            <a:r>
              <a:rPr lang="it-IT" sz="20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of the ATP-</a:t>
            </a:r>
            <a:r>
              <a:rPr lang="it-IT" sz="2000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bound</a:t>
            </a:r>
            <a:r>
              <a:rPr lang="it-IT" sz="20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it-IT" sz="2000" i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Phosphorylated</a:t>
            </a:r>
            <a:r>
              <a:rPr lang="it-IT" sz="2000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Human CFTR (Zhang et al., 2018)</a:t>
            </a:r>
          </a:p>
          <a:p>
            <a:pPr marL="0" indent="0" algn="just">
              <a:buNone/>
            </a:pPr>
            <a:endParaRPr lang="it-IT" sz="2000" i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L’obiettivo degli studi era comprendere la struttura del CFTR e i cambiamenti conformazionali che regolano l’apertura e la chiusura del canale ionico.</a:t>
            </a:r>
          </a:p>
          <a:p>
            <a:pPr marL="0" indent="0" algn="just">
              <a:buNone/>
            </a:pPr>
            <a:endParaRPr lang="it-IT" sz="2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Il primo articolo analizza il CFTR nello stato </a:t>
            </a:r>
            <a:r>
              <a:rPr lang="it-IT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defosforilato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 privo di ATP (canale chiuso), mentre il secondo studia il CFTR fosforilato e legato all’ATP (stato attivato).</a:t>
            </a:r>
          </a:p>
          <a:p>
            <a:pPr marL="0" indent="0">
              <a:buNone/>
            </a:pPr>
            <a:endParaRPr lang="it-IT" sz="1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348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4E7A13-61FF-DB62-FF65-E148C3322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ANALISI DEL CFTR MEDIANTE CRYO-EM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392298-197D-C6AE-99FC-D2FF464A0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3141"/>
            <a:ext cx="10639567" cy="22321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entrambi i lavori il CFTR umano è stato purificato e analizzato tramite </a:t>
            </a:r>
            <a:r>
              <a:rPr lang="it-IT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cryo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-EM ad alta risoluzione. Questa tecnica consente di osservare biomolecole congelate rapidamente in condizioni vicine allo stato naturale e di ricostruirne la struttura tridimensionale attraverso l’elaborazione di migliaia di immagini.</a:t>
            </a:r>
          </a:p>
          <a:p>
            <a:pPr marL="0" indent="0" algn="just">
              <a:buNone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Grazie alla </a:t>
            </a:r>
            <a:r>
              <a:rPr lang="it-IT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cryo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-EM è stato possibile visualizzare l’organizzazione dei domini del CFTR e i cambiamenti strutturali associati alla fosforilazione e al legame dell’ATP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B0F3D83-DF86-DFC1-040A-1556536F0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587496"/>
            <a:ext cx="7772400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38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EFE5CC96-C21B-9FF9-A76A-B7FD30DFE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260" y="1256715"/>
            <a:ext cx="6682740" cy="434457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38400C3-1C91-7B22-FB2E-1ED712120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dirty="0">
                <a:solidFill>
                  <a:srgbClr val="C3B9E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it-IT" b="1" dirty="0">
                <a:solidFill>
                  <a:srgbClr val="C3B9E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it-IT" sz="4900" b="1" dirty="0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STRUTTURA</a:t>
            </a:r>
            <a:r>
              <a:rPr lang="it-IT" sz="4900" b="1" dirty="0">
                <a:solidFill>
                  <a:srgbClr val="C3B9E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br>
              <a:rPr lang="it-IT" b="1" dirty="0">
                <a:solidFill>
                  <a:srgbClr val="C3B9E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br>
              <a:rPr lang="it-IT" b="1" dirty="0">
                <a:solidFill>
                  <a:srgbClr val="C3B9E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it-IT" b="1" dirty="0">
              <a:solidFill>
                <a:srgbClr val="C3B9E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3886D21-AD84-8799-C93D-7CDA87EB9D1D}"/>
              </a:ext>
            </a:extLst>
          </p:cNvPr>
          <p:cNvSpPr txBox="1"/>
          <p:nvPr/>
        </p:nvSpPr>
        <p:spPr>
          <a:xfrm>
            <a:off x="838200" y="5162092"/>
            <a:ext cx="8945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 analisi strutturali del CFTR hanno permesso di identificare due principali conformazioni funzionali del canale: una conformazione chiusa e una aperta, associate a importanti cambiamenti strutturali ed elettrostatici del poro ionico.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4265422-4ED2-0BFB-711D-76B37637AEAA}"/>
              </a:ext>
            </a:extLst>
          </p:cNvPr>
          <p:cNvSpPr txBox="1"/>
          <p:nvPr/>
        </p:nvSpPr>
        <p:spPr>
          <a:xfrm>
            <a:off x="838201" y="1653156"/>
            <a:ext cx="4563414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9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Dal punto di vista strutturale, il CFTR è formato da:</a:t>
            </a:r>
          </a:p>
          <a:p>
            <a:pPr algn="just"/>
            <a:endParaRPr lang="it-IT" sz="1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just"/>
            <a:r>
              <a:rPr lang="it-IT" sz="19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Due domini transmembrana (TMD), che costituiscono il percorso di conduzione ionica;</a:t>
            </a:r>
          </a:p>
          <a:p>
            <a:pPr algn="just"/>
            <a:r>
              <a:rPr lang="it-IT" sz="19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Due domini di legame ai nucleotidi (NBD), che legano e idrolizzano ATP;</a:t>
            </a:r>
          </a:p>
          <a:p>
            <a:pPr algn="just"/>
            <a:r>
              <a:rPr lang="it-IT" sz="19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Un dominio regolatorio citoplasmatico (</a:t>
            </a:r>
            <a:r>
              <a:rPr lang="it-IT" sz="19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it-IT" sz="19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domain), caratteristico del CFTR e assente negli altri trasportatori ABC.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575A242-7AAB-A013-A461-49D29DB13E2B}"/>
              </a:ext>
            </a:extLst>
          </p:cNvPr>
          <p:cNvSpPr txBox="1"/>
          <p:nvPr/>
        </p:nvSpPr>
        <p:spPr>
          <a:xfrm rot="16200000">
            <a:off x="6064728" y="2451473"/>
            <a:ext cx="938456" cy="261610"/>
          </a:xfrm>
          <a:prstGeom prst="rect">
            <a:avLst/>
          </a:prstGeom>
          <a:solidFill>
            <a:srgbClr val="97C4EB"/>
          </a:solidFill>
        </p:spPr>
        <p:txBody>
          <a:bodyPr wrap="square" rtlCol="0">
            <a:spAutoFit/>
          </a:bodyPr>
          <a:lstStyle/>
          <a:p>
            <a:r>
              <a:rPr lang="it-IT" sz="1100" b="1" dirty="0"/>
              <a:t>TMD1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5135ACF-8154-7004-9A32-9FDBC99E5807}"/>
              </a:ext>
            </a:extLst>
          </p:cNvPr>
          <p:cNvSpPr txBox="1"/>
          <p:nvPr/>
        </p:nvSpPr>
        <p:spPr>
          <a:xfrm rot="16200000">
            <a:off x="6609911" y="2451473"/>
            <a:ext cx="938456" cy="261610"/>
          </a:xfrm>
          <a:prstGeom prst="rect">
            <a:avLst/>
          </a:prstGeom>
          <a:solidFill>
            <a:srgbClr val="97C4EB"/>
          </a:solidFill>
        </p:spPr>
        <p:txBody>
          <a:bodyPr wrap="square" rtlCol="0">
            <a:spAutoFit/>
          </a:bodyPr>
          <a:lstStyle/>
          <a:p>
            <a:r>
              <a:rPr lang="it-IT" sz="1100" b="1" dirty="0"/>
              <a:t>TMD2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EE5E65C-0887-98E8-E4F0-9F46F6DE1D58}"/>
              </a:ext>
            </a:extLst>
          </p:cNvPr>
          <p:cNvSpPr txBox="1"/>
          <p:nvPr/>
        </p:nvSpPr>
        <p:spPr>
          <a:xfrm rot="16200000">
            <a:off x="9967976" y="2451473"/>
            <a:ext cx="938456" cy="261610"/>
          </a:xfrm>
          <a:prstGeom prst="rect">
            <a:avLst/>
          </a:prstGeom>
          <a:solidFill>
            <a:srgbClr val="97C4EB"/>
          </a:solidFill>
        </p:spPr>
        <p:txBody>
          <a:bodyPr wrap="square" rtlCol="0">
            <a:spAutoFit/>
          </a:bodyPr>
          <a:lstStyle/>
          <a:p>
            <a:r>
              <a:rPr lang="it-IT" sz="1100" b="1" dirty="0"/>
              <a:t>TMD1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2FA06A4-68AC-59DB-3681-92C079A84BAD}"/>
              </a:ext>
            </a:extLst>
          </p:cNvPr>
          <p:cNvSpPr txBox="1"/>
          <p:nvPr/>
        </p:nvSpPr>
        <p:spPr>
          <a:xfrm rot="16200000">
            <a:off x="10590431" y="2451473"/>
            <a:ext cx="938456" cy="261610"/>
          </a:xfrm>
          <a:prstGeom prst="rect">
            <a:avLst/>
          </a:prstGeom>
          <a:solidFill>
            <a:srgbClr val="97C4EB"/>
          </a:solidFill>
        </p:spPr>
        <p:txBody>
          <a:bodyPr wrap="square" rtlCol="0">
            <a:spAutoFit/>
          </a:bodyPr>
          <a:lstStyle/>
          <a:p>
            <a:r>
              <a:rPr lang="it-IT" sz="1100" b="1" dirty="0"/>
              <a:t>TMD2</a:t>
            </a:r>
          </a:p>
        </p:txBody>
      </p:sp>
    </p:spTree>
    <p:extLst>
      <p:ext uri="{BB962C8B-B14F-4D97-AF65-F5344CB8AC3E}">
        <p14:creationId xmlns:p14="http://schemas.microsoft.com/office/powerpoint/2010/main" val="1685256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4CA5AFCC-0A9B-0E6A-D6BD-559FB922D2C3}"/>
              </a:ext>
            </a:extLst>
          </p:cNvPr>
          <p:cNvSpPr/>
          <p:nvPr/>
        </p:nvSpPr>
        <p:spPr>
          <a:xfrm>
            <a:off x="-1887941" y="1326545"/>
            <a:ext cx="8080397" cy="1331116"/>
          </a:xfrm>
          <a:prstGeom prst="roundRect">
            <a:avLst/>
          </a:prstGeom>
          <a:solidFill>
            <a:srgbClr val="EED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4B993F-F6D9-0258-8AE3-C280865E1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80" y="1227253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CONFORMAZIONE CHIUSA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72C2718-D84C-87EF-044E-320B7FB2B7EC}"/>
              </a:ext>
            </a:extLst>
          </p:cNvPr>
          <p:cNvSpPr txBox="1"/>
          <p:nvPr/>
        </p:nvSpPr>
        <p:spPr>
          <a:xfrm>
            <a:off x="5941325" y="1759608"/>
            <a:ext cx="6250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dirty="0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C06527CB-65A0-F37E-244C-D3E608E99575}"/>
              </a:ext>
            </a:extLst>
          </p:cNvPr>
          <p:cNvSpPr/>
          <p:nvPr/>
        </p:nvSpPr>
        <p:spPr>
          <a:xfrm>
            <a:off x="-717076" y="2293438"/>
            <a:ext cx="6250675" cy="3238018"/>
          </a:xfrm>
          <a:prstGeom prst="roundRect">
            <a:avLst/>
          </a:prstGeom>
          <a:solidFill>
            <a:srgbClr val="A39D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272DAB-B662-CD9B-B504-230FBF23E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70" y="2756953"/>
            <a:ext cx="5158246" cy="4318483"/>
          </a:xfrm>
        </p:spPr>
        <p:txBody>
          <a:bodyPr>
            <a:normAutofit/>
          </a:bodyPr>
          <a:lstStyle/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Assenza di ATP e dominio </a:t>
            </a:r>
            <a:r>
              <a:rPr lang="it-IT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non fosforilato</a:t>
            </a:r>
          </a:p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NBD separati</a:t>
            </a:r>
          </a:p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Dominio </a:t>
            </a:r>
            <a:r>
              <a:rPr lang="it-IT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tra i NBD → impedisce la dimerizzazione</a:t>
            </a:r>
          </a:p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Poro ristretto e pathway ionico interrotto</a:t>
            </a:r>
          </a:p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Stato inattivo del canale</a:t>
            </a:r>
          </a:p>
          <a:p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E11AB2D8-3DE4-046C-9256-FB9606242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540" y="0"/>
            <a:ext cx="5158246" cy="68580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C224200-BF8A-DA38-1D93-E056D9574F35}"/>
              </a:ext>
            </a:extLst>
          </p:cNvPr>
          <p:cNvSpPr txBox="1"/>
          <p:nvPr/>
        </p:nvSpPr>
        <p:spPr>
          <a:xfrm>
            <a:off x="7364008" y="1470098"/>
            <a:ext cx="83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4771C4"/>
                </a:solidFill>
              </a:rPr>
              <a:t>TMD2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32F90E6-0DE5-4FAC-A10E-F9964B748E6F}"/>
              </a:ext>
            </a:extLst>
          </p:cNvPr>
          <p:cNvSpPr txBox="1"/>
          <p:nvPr/>
        </p:nvSpPr>
        <p:spPr>
          <a:xfrm>
            <a:off x="6798447" y="5976299"/>
            <a:ext cx="83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A099F9"/>
                </a:solidFill>
              </a:rPr>
              <a:t>NBD2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6EEE9DA-02BF-77A7-ACFD-1EC33C2DC4C9}"/>
              </a:ext>
            </a:extLst>
          </p:cNvPr>
          <p:cNvSpPr txBox="1"/>
          <p:nvPr/>
        </p:nvSpPr>
        <p:spPr>
          <a:xfrm>
            <a:off x="10382768" y="1520703"/>
            <a:ext cx="83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EE77D6"/>
                </a:solidFill>
              </a:rPr>
              <a:t>TMD1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B10D58E-C488-2E70-7A10-07A37F82BB75}"/>
              </a:ext>
            </a:extLst>
          </p:cNvPr>
          <p:cNvSpPr txBox="1"/>
          <p:nvPr/>
        </p:nvSpPr>
        <p:spPr>
          <a:xfrm>
            <a:off x="10629796" y="5976299"/>
            <a:ext cx="83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EC66FA"/>
                </a:solidFill>
              </a:rPr>
              <a:t>NBD1</a:t>
            </a:r>
          </a:p>
        </p:txBody>
      </p:sp>
      <p:cxnSp>
        <p:nvCxnSpPr>
          <p:cNvPr id="19" name="Connettore 1 18">
            <a:extLst>
              <a:ext uri="{FF2B5EF4-FFF2-40B4-BE49-F238E27FC236}">
                <a16:creationId xmlns:a16="http://schemas.microsoft.com/office/drawing/2014/main" id="{511A4E13-A4BF-5A83-C94B-2918EBDF8538}"/>
              </a:ext>
            </a:extLst>
          </p:cNvPr>
          <p:cNvCxnSpPr/>
          <p:nvPr/>
        </p:nvCxnSpPr>
        <p:spPr>
          <a:xfrm>
            <a:off x="9187053" y="3813593"/>
            <a:ext cx="1442743" cy="0"/>
          </a:xfrm>
          <a:prstGeom prst="line">
            <a:avLst/>
          </a:prstGeom>
          <a:ln>
            <a:solidFill>
              <a:srgbClr val="5CD2B5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C29BF58-B209-EBAB-9C25-AD4439226790}"/>
              </a:ext>
            </a:extLst>
          </p:cNvPr>
          <p:cNvSpPr txBox="1"/>
          <p:nvPr/>
        </p:nvSpPr>
        <p:spPr>
          <a:xfrm>
            <a:off x="10556780" y="3627692"/>
            <a:ext cx="982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solidFill>
                  <a:srgbClr val="5CD2B5"/>
                </a:solidFill>
              </a:rPr>
              <a:t>R</a:t>
            </a:r>
            <a:r>
              <a:rPr lang="it-IT" sz="1600" dirty="0">
                <a:solidFill>
                  <a:srgbClr val="5CD2B5"/>
                </a:solidFill>
              </a:rPr>
              <a:t> domain</a:t>
            </a:r>
          </a:p>
        </p:txBody>
      </p:sp>
    </p:spTree>
    <p:extLst>
      <p:ext uri="{BB962C8B-B14F-4D97-AF65-F5344CB8AC3E}">
        <p14:creationId xmlns:p14="http://schemas.microsoft.com/office/powerpoint/2010/main" val="93791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A261B999-A363-DB90-5601-5BE29E57BAB6}"/>
              </a:ext>
            </a:extLst>
          </p:cNvPr>
          <p:cNvSpPr/>
          <p:nvPr/>
        </p:nvSpPr>
        <p:spPr>
          <a:xfrm>
            <a:off x="5444074" y="1963144"/>
            <a:ext cx="7983941" cy="1149777"/>
          </a:xfrm>
          <a:prstGeom prst="roundRect">
            <a:avLst/>
          </a:prstGeom>
          <a:solidFill>
            <a:srgbClr val="EED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1861930-8BA6-120C-DFE9-A1E1C45A5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886" y="1875250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CONFORMAZIONE APERTA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2249CD6F-05C9-2C61-A5C6-5E45A78FAD98}"/>
              </a:ext>
            </a:extLst>
          </p:cNvPr>
          <p:cNvSpPr/>
          <p:nvPr/>
        </p:nvSpPr>
        <p:spPr>
          <a:xfrm>
            <a:off x="6215603" y="2909949"/>
            <a:ext cx="7455480" cy="2671372"/>
          </a:xfrm>
          <a:prstGeom prst="roundRect">
            <a:avLst/>
          </a:prstGeom>
          <a:solidFill>
            <a:srgbClr val="A39D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93FC67B-CD9F-5448-1F01-D01946DC0891}"/>
              </a:ext>
            </a:extLst>
          </p:cNvPr>
          <p:cNvSpPr txBox="1"/>
          <p:nvPr/>
        </p:nvSpPr>
        <p:spPr>
          <a:xfrm>
            <a:off x="6691742" y="3288707"/>
            <a:ext cx="6250675" cy="2544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Fosforilazione del dominio </a:t>
            </a:r>
            <a:r>
              <a:rPr lang="it-IT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+ legame ATP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Spostamento del dominio </a:t>
            </a:r>
            <a:r>
              <a:rPr lang="it-IT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verso la periferia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Dimerizzazione dei NBD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Riarrangiamento delle eliche transmembrana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Poro esteso verso l’esterno e canale attivo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F98170D4-474A-0028-7557-6EB6CC75D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34" y="0"/>
            <a:ext cx="4562849" cy="68580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D09FD68-82C1-8BA2-BE7E-8877B2114E6F}"/>
              </a:ext>
            </a:extLst>
          </p:cNvPr>
          <p:cNvSpPr txBox="1"/>
          <p:nvPr/>
        </p:nvSpPr>
        <p:spPr>
          <a:xfrm>
            <a:off x="663301" y="857539"/>
            <a:ext cx="83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4771C4"/>
                </a:solidFill>
              </a:rPr>
              <a:t>TMD2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C21932F-8DF1-BEDE-9C69-A5F22C9E441F}"/>
              </a:ext>
            </a:extLst>
          </p:cNvPr>
          <p:cNvSpPr txBox="1"/>
          <p:nvPr/>
        </p:nvSpPr>
        <p:spPr>
          <a:xfrm>
            <a:off x="3838470" y="857539"/>
            <a:ext cx="83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EE77D6"/>
                </a:solidFill>
              </a:rPr>
              <a:t>TMD1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A245F85-9BA3-0F9C-219E-8E21EC93DF18}"/>
              </a:ext>
            </a:extLst>
          </p:cNvPr>
          <p:cNvSpPr txBox="1"/>
          <p:nvPr/>
        </p:nvSpPr>
        <p:spPr>
          <a:xfrm>
            <a:off x="663301" y="6046232"/>
            <a:ext cx="83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A099F9"/>
                </a:solidFill>
              </a:rPr>
              <a:t>NBD2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A4DB82A-FF15-87BB-5EB3-17F4BF4FC33F}"/>
              </a:ext>
            </a:extLst>
          </p:cNvPr>
          <p:cNvSpPr txBox="1"/>
          <p:nvPr/>
        </p:nvSpPr>
        <p:spPr>
          <a:xfrm>
            <a:off x="3838471" y="6046232"/>
            <a:ext cx="83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EC66FA"/>
                </a:solidFill>
              </a:rPr>
              <a:t>NBD1</a:t>
            </a:r>
          </a:p>
        </p:txBody>
      </p:sp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2B1BFA21-756C-A04B-8E6B-F44894719155}"/>
              </a:ext>
            </a:extLst>
          </p:cNvPr>
          <p:cNvCxnSpPr/>
          <p:nvPr/>
        </p:nvCxnSpPr>
        <p:spPr>
          <a:xfrm>
            <a:off x="2374920" y="3889782"/>
            <a:ext cx="1442743" cy="0"/>
          </a:xfrm>
          <a:prstGeom prst="line">
            <a:avLst/>
          </a:prstGeom>
          <a:ln>
            <a:solidFill>
              <a:srgbClr val="5CD2B5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1207F283-B089-B830-BD8B-B072BA1D275E}"/>
              </a:ext>
            </a:extLst>
          </p:cNvPr>
          <p:cNvSpPr txBox="1"/>
          <p:nvPr/>
        </p:nvSpPr>
        <p:spPr>
          <a:xfrm>
            <a:off x="3744647" y="3703881"/>
            <a:ext cx="982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solidFill>
                  <a:srgbClr val="5CD2B5"/>
                </a:solidFill>
              </a:rPr>
              <a:t>R</a:t>
            </a:r>
            <a:r>
              <a:rPr lang="it-IT" sz="1600" dirty="0">
                <a:solidFill>
                  <a:srgbClr val="5CD2B5"/>
                </a:solidFill>
              </a:rPr>
              <a:t> domain</a:t>
            </a:r>
          </a:p>
        </p:txBody>
      </p:sp>
    </p:spTree>
    <p:extLst>
      <p:ext uri="{BB962C8B-B14F-4D97-AF65-F5344CB8AC3E}">
        <p14:creationId xmlns:p14="http://schemas.microsoft.com/office/powerpoint/2010/main" val="3945319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170F78-2BC9-7807-8501-6C443C079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ASSETTO ELETTROSTATICO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9A8A95-A0EB-1F56-52F6-F841D9370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75558" cy="2667547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it-IT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Residui positivi: R104, R334, K335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Ambiente favorevole agli anioni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Attrazione degli ioni Cl⁻ verso il poro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Coinvolgimento nella conduzione e selettività ionica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200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Presenza di una piccola apertura extracellulare</a:t>
            </a:r>
          </a:p>
          <a:p>
            <a:pPr algn="just"/>
            <a:endParaRPr lang="it-IT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E6B702-596C-3963-B6C0-4BEACB180220}"/>
              </a:ext>
            </a:extLst>
          </p:cNvPr>
          <p:cNvSpPr txBox="1"/>
          <p:nvPr/>
        </p:nvSpPr>
        <p:spPr>
          <a:xfrm>
            <a:off x="838200" y="4493172"/>
            <a:ext cx="43755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 strutture ottenute mediante </a:t>
            </a:r>
            <a:r>
              <a:rPr lang="it-IT" sz="2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cryo</a:t>
            </a:r>
            <a:r>
              <a:rPr lang="it-IT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-EM suggeriscono inoltre che la distribuzione elettrostatica sia strettamente associata allo stato conformazionale del CFTR e contribuisca alla regolazione della conduzione ionica.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FE77071-7173-85E7-FA96-4228647D6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436" y="1825625"/>
            <a:ext cx="2885956" cy="414493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1D7548B-F95F-1849-F4E2-EE6DCA4F2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197" y="1825625"/>
            <a:ext cx="2650603" cy="414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74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FA8E44-9FEC-2046-5156-B3EAD8580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A39DF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ANALISI DEL CANALE IONICO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A408F5-3468-03F8-B97A-7FF8E8DF1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8536"/>
            <a:ext cx="5684520" cy="502242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it-IT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Nello stato chiuso il pathway ionico è interrotto e il poro risulta ristretto nella regione dei residui L102, F337, T338 e N1138.</a:t>
            </a:r>
          </a:p>
          <a:p>
            <a:pPr algn="just"/>
            <a:r>
              <a:rPr lang="it-IT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 fosforilazione del dominio </a:t>
            </a:r>
            <a:r>
              <a:rPr lang="it-IT" sz="4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it-IT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 il legame dell’ATP inducono la dimerizzazione degli NBD e un riarrangiamento delle regioni transmembrana.</a:t>
            </a:r>
          </a:p>
          <a:p>
            <a:pPr algn="just"/>
            <a:r>
              <a:rPr lang="it-IT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seguito all’attivazione, il poro si estende di circa 6 A verso lo spazio extracellulare, formando un pathway più continuo per il passaggio degli anioni.</a:t>
            </a:r>
          </a:p>
          <a:p>
            <a:pPr algn="just"/>
            <a:r>
              <a:rPr lang="it-IT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 eliche TM1, TM6, TM8 e TM12 subiscono importanti movimenti conformazionali; in particolare la TM8, con struttura “</a:t>
            </a:r>
            <a:r>
              <a:rPr lang="it-IT" sz="4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helix</a:t>
            </a:r>
            <a:r>
              <a:rPr lang="it-IT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-loop-</a:t>
            </a:r>
            <a:r>
              <a:rPr lang="it-IT" sz="4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helix</a:t>
            </a:r>
            <a:r>
              <a:rPr lang="it-IT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”, sembra avere un ruolo chiave nel </a:t>
            </a:r>
            <a:r>
              <a:rPr lang="it-IT" sz="40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gating</a:t>
            </a:r>
            <a:r>
              <a:rPr lang="it-IT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del canale.</a:t>
            </a:r>
          </a:p>
          <a:p>
            <a:pPr algn="just"/>
            <a:r>
              <a:rPr lang="it-IT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Nella conformazione attivata compare inoltre una piccola apertura extracellulare tra TM1 e TM6.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50C92BE-6002-DF31-3E52-E4DAC6DDA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381" y="2690391"/>
            <a:ext cx="4889387" cy="26624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8642B35-BCDA-8ADD-134F-101E6A7E801C}"/>
              </a:ext>
            </a:extLst>
          </p:cNvPr>
          <p:cNvSpPr txBox="1"/>
          <p:nvPr/>
        </p:nvSpPr>
        <p:spPr>
          <a:xfrm>
            <a:off x="838200" y="1505206"/>
            <a:ext cx="797661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 strutture del CFTR hanno mostrato che l’attivazione del canale induce un rimodellamento significativo del poro ionico.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16350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815</Words>
  <Application>Microsoft Macintosh PowerPoint</Application>
  <PresentationFormat>Widescreen</PresentationFormat>
  <Paragraphs>88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Lato</vt:lpstr>
      <vt:lpstr>Tema di Office</vt:lpstr>
      <vt:lpstr>STRUTTURA E DINAMICA CONFORMAZIONALE DEL CFTR</vt:lpstr>
      <vt:lpstr>INTRODUZIONE </vt:lpstr>
      <vt:lpstr>STUDI DI RIFERIMENTO</vt:lpstr>
      <vt:lpstr>ANALISI DEL CFTR MEDIANTE CRYO-EM</vt:lpstr>
      <vt:lpstr>  STRUTTURA   </vt:lpstr>
      <vt:lpstr>CONFORMAZIONE CHIUSA</vt:lpstr>
      <vt:lpstr>CONFORMAZIONE APERTA</vt:lpstr>
      <vt:lpstr>ASSETTO ELETTROSTATICO</vt:lpstr>
      <vt:lpstr>ANALISI DEL CANALE IONICO</vt:lpstr>
      <vt:lpstr>DOMINIO R </vt:lpstr>
      <vt:lpstr>AA E GRUPPI LATERALI</vt:lpstr>
      <vt:lpstr>CICLO DI GATING E RUOLO DELL’ATP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STRUTTURA E DINAMICA CONFORMAZIONALE DEL CFTR</dc:title>
  <dc:creator>g.cattaneo59@campus.unimib.it</dc:creator>
  <cp:lastModifiedBy>g.cattaneo59@campus.unimib.it</cp:lastModifiedBy>
  <cp:revision>4</cp:revision>
  <dcterms:created xsi:type="dcterms:W3CDTF">2026-05-19T07:57:17Z</dcterms:created>
  <dcterms:modified xsi:type="dcterms:W3CDTF">2026-05-21T09:58:30Z</dcterms:modified>
</cp:coreProperties>
</file>