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Merriweather ExtraBold"/>
      <p:bold r:id="rId20"/>
      <p:boldItalic r:id="rId21"/>
    </p:embeddedFont>
    <p:embeddedFont>
      <p:font typeface="Merriweath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ExtraBold-bold.fntdata"/><Relationship Id="rId22" Type="http://schemas.openxmlformats.org/officeDocument/2006/relationships/font" Target="fonts/Merriweather-regular.fntdata"/><Relationship Id="rId21" Type="http://schemas.openxmlformats.org/officeDocument/2006/relationships/font" Target="fonts/MerriweatherExtraBold-boldItalic.fntdata"/><Relationship Id="rId24" Type="http://schemas.openxmlformats.org/officeDocument/2006/relationships/font" Target="fonts/Merriweather-italic.fntdata"/><Relationship Id="rId23" Type="http://schemas.openxmlformats.org/officeDocument/2006/relationships/font" Target="fonts/Merriweather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Merriweather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d328bf9ea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d328bf9ea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d366d65b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d366d65b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d328bf9ea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d328bf9ea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d366d65b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d366d65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d328bf9e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d328bf9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d328bf9e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d328bf9e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d328bf9e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d328bf9e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d328bf9e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d328bf9e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d328bf9e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d328bf9e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d328bf9e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d328bf9e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d37dc9bfc_4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d37dc9bfc_4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d328bf9ea_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d328bf9ea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d34dd56b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d34dd56b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sciencedirect.com/topics/biochemistry-genetics-and-molecular-biology/delta-f508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15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6.pn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14.png"/><Relationship Id="rId6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617950" y="3906450"/>
            <a:ext cx="8032800" cy="10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5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Rebecca Sotelo Gutierrez, Yodit Bacchi, Cristian Barillari, Martina Carbone, Althea Colombo</a:t>
            </a:r>
            <a:endParaRPr b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5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Laboratorio </a:t>
            </a:r>
            <a:r>
              <a:rPr b="1" i="1" lang="it" sz="15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Malattie genetiche: dalla diagnosi alla terapia</a:t>
            </a:r>
            <a:endParaRPr b="1" i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5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Modulo di Biochimica											a.a.2025-2026</a:t>
            </a:r>
            <a:endParaRPr b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55" name="Google Shape;55;p13" title="Screenshot 2026-05-19 alle 10.46.4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950" y="192265"/>
            <a:ext cx="7638227" cy="370590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351050" y="3252750"/>
            <a:ext cx="1966800" cy="57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ctrTitle"/>
          </p:nvPr>
        </p:nvSpPr>
        <p:spPr>
          <a:xfrm>
            <a:off x="311700" y="142175"/>
            <a:ext cx="8520600" cy="11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52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Sovrapposizione dei ligandi e della tasca di legame</a:t>
            </a:r>
            <a:endParaRPr sz="252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5580"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pic>
        <p:nvPicPr>
          <p:cNvPr id="174" name="Google Shape;1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79975"/>
            <a:ext cx="5975375" cy="396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 rotWithShape="1">
          <a:blip r:embed="rId4">
            <a:alphaModFix/>
          </a:blip>
          <a:srcRect b="0" l="0" r="16023" t="0"/>
          <a:stretch/>
        </p:blipFill>
        <p:spPr>
          <a:xfrm>
            <a:off x="4726225" y="1179975"/>
            <a:ext cx="4417775" cy="396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/>
          <p:nvPr/>
        </p:nvSpPr>
        <p:spPr>
          <a:xfrm>
            <a:off x="270950" y="376375"/>
            <a:ext cx="7982400" cy="12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E06666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Validazione funzionale degli effetti dei farmaci</a:t>
            </a:r>
            <a:endParaRPr sz="1800">
              <a:solidFill>
                <a:srgbClr val="E06666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Merriweather"/>
                <a:ea typeface="Merriweather"/>
                <a:cs typeface="Merriweather"/>
                <a:sym typeface="Merriweather"/>
              </a:rPr>
              <a:t>Gel shift glycosilation assay</a:t>
            </a:r>
            <a:endParaRPr b="1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81" name="Google Shape;181;p23"/>
          <p:cNvPicPr preferRelativeResize="0"/>
          <p:nvPr/>
        </p:nvPicPr>
        <p:blipFill rotWithShape="1">
          <a:blip r:embed="rId3">
            <a:alphaModFix/>
          </a:blip>
          <a:srcRect b="35020" l="0" r="2515" t="17777"/>
          <a:stretch/>
        </p:blipFill>
        <p:spPr>
          <a:xfrm>
            <a:off x="744950" y="1836150"/>
            <a:ext cx="8122998" cy="275034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/>
          <p:nvPr/>
        </p:nvSpPr>
        <p:spPr>
          <a:xfrm>
            <a:off x="6158825" y="1742550"/>
            <a:ext cx="1009800" cy="2750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3"/>
          <p:cNvSpPr/>
          <p:nvPr/>
        </p:nvSpPr>
        <p:spPr>
          <a:xfrm>
            <a:off x="5111125" y="1742550"/>
            <a:ext cx="1009800" cy="2750400"/>
          </a:xfrm>
          <a:prstGeom prst="rect">
            <a:avLst/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23" title="Screenshot 2026-05-20 alle 18.28.0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1125" y="353736"/>
            <a:ext cx="1946475" cy="13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3" title="Screenshot 2026-05-20 alle 20.19.5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77600" y="549400"/>
            <a:ext cx="888100" cy="100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/>
          <p:nvPr/>
        </p:nvSpPr>
        <p:spPr>
          <a:xfrm>
            <a:off x="118500" y="242450"/>
            <a:ext cx="89070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300">
                <a:solidFill>
                  <a:srgbClr val="FF0000"/>
                </a:solidFill>
                <a:latin typeface="Merriweather"/>
                <a:ea typeface="Merriweather"/>
                <a:cs typeface="Merriweather"/>
                <a:sym typeface="Merriweather"/>
              </a:rPr>
              <a:t>Conclusioni</a:t>
            </a:r>
            <a:r>
              <a:rPr lang="it" sz="1800">
                <a:solidFill>
                  <a:schemeClr val="dk1"/>
                </a:solidFill>
              </a:rPr>
              <a:t>: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it" sz="1800">
                <a:solidFill>
                  <a:schemeClr val="dk1"/>
                </a:solidFill>
              </a:rPr>
              <a:t>Lumacaftor</a:t>
            </a:r>
            <a:r>
              <a:rPr lang="it" sz="1800">
                <a:solidFill>
                  <a:schemeClr val="dk1"/>
                </a:solidFill>
              </a:rPr>
              <a:t> promuove il folding di TMD1, stabilizzandolo nella sua </a:t>
            </a:r>
            <a:r>
              <a:rPr b="1" lang="it" sz="1800">
                <a:solidFill>
                  <a:schemeClr val="dk1"/>
                </a:solidFill>
              </a:rPr>
              <a:t>conformazione nativa</a:t>
            </a:r>
            <a:r>
              <a:rPr lang="it" sz="1800">
                <a:solidFill>
                  <a:schemeClr val="dk1"/>
                </a:solidFill>
              </a:rPr>
              <a:t>;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91" name="Google Shape;1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23050"/>
            <a:ext cx="8839204" cy="2805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/>
          <p:nvPr/>
        </p:nvSpPr>
        <p:spPr>
          <a:xfrm>
            <a:off x="461750" y="1653675"/>
            <a:ext cx="8040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it" sz="1800">
                <a:solidFill>
                  <a:schemeClr val="dk1"/>
                </a:solidFill>
              </a:rPr>
              <a:t>Sia il </a:t>
            </a:r>
            <a:r>
              <a:rPr b="1" lang="it" sz="1800">
                <a:solidFill>
                  <a:schemeClr val="dk1"/>
                </a:solidFill>
              </a:rPr>
              <a:t>Lumacaftor</a:t>
            </a:r>
            <a:r>
              <a:rPr lang="it" sz="1800">
                <a:solidFill>
                  <a:schemeClr val="dk1"/>
                </a:solidFill>
              </a:rPr>
              <a:t>, sia il </a:t>
            </a:r>
            <a:r>
              <a:rPr b="1" lang="it" sz="1800">
                <a:solidFill>
                  <a:schemeClr val="dk1"/>
                </a:solidFill>
              </a:rPr>
              <a:t>Tezacaftor</a:t>
            </a:r>
            <a:r>
              <a:rPr lang="it" sz="1800">
                <a:solidFill>
                  <a:schemeClr val="dk1"/>
                </a:solidFill>
              </a:rPr>
              <a:t> si legano attraverso le stesse interazioni nella stessa tasca idrofobica, ad eccezione del ponte salino con K68 (Lumacaftor) e legame idrogeno con R74 (Tezacaftor);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it" sz="1800">
                <a:solidFill>
                  <a:schemeClr val="dk1"/>
                </a:solidFill>
              </a:rPr>
              <a:t>Lumacaftor e Tezacaftor </a:t>
            </a:r>
            <a:r>
              <a:rPr b="1" lang="it" sz="1800">
                <a:solidFill>
                  <a:schemeClr val="dk1"/>
                </a:solidFill>
              </a:rPr>
              <a:t>competono</a:t>
            </a:r>
            <a:r>
              <a:rPr lang="it" sz="1800">
                <a:solidFill>
                  <a:schemeClr val="dk1"/>
                </a:solidFill>
              </a:rPr>
              <a:t> per il sito di legame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97" name="Google Shape;197;p25"/>
          <p:cNvSpPr txBox="1"/>
          <p:nvPr/>
        </p:nvSpPr>
        <p:spPr>
          <a:xfrm>
            <a:off x="890400" y="492575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300">
                <a:solidFill>
                  <a:srgbClr val="FF0000"/>
                </a:solidFill>
                <a:latin typeface="Merriweather"/>
                <a:ea typeface="Merriweather"/>
                <a:cs typeface="Merriweather"/>
                <a:sym typeface="Merriweather"/>
              </a:rPr>
              <a:t>Conclusioni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/>
          <p:nvPr/>
        </p:nvSpPr>
        <p:spPr>
          <a:xfrm>
            <a:off x="77282" y="842770"/>
            <a:ext cx="6316200" cy="5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40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GRAZIE PER L’ATTENZIONE</a:t>
            </a:r>
            <a:endParaRPr b="1" sz="3400">
              <a:solidFill>
                <a:schemeClr val="lt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388375" y="664125"/>
            <a:ext cx="5379000" cy="3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1"/>
                </a:solidFill>
              </a:rPr>
              <a:t>Correttori</a:t>
            </a:r>
            <a:r>
              <a:rPr lang="it" sz="1800">
                <a:solidFill>
                  <a:schemeClr val="dk1"/>
                </a:solidFill>
              </a:rPr>
              <a:t> Classe I considerati: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it" sz="1800">
                <a:solidFill>
                  <a:schemeClr val="dk1"/>
                </a:solidFill>
              </a:rPr>
              <a:t>Lumacaftor</a:t>
            </a:r>
            <a:r>
              <a:rPr lang="it" sz="1800">
                <a:solidFill>
                  <a:schemeClr val="dk1"/>
                </a:solidFill>
              </a:rPr>
              <a:t> (nelle conformazioni di CFTR con e senza ATP); 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it" sz="1800">
                <a:solidFill>
                  <a:schemeClr val="dk1"/>
                </a:solidFill>
              </a:rPr>
              <a:t>Tezacaftor</a:t>
            </a:r>
            <a:r>
              <a:rPr lang="it" sz="1800">
                <a:solidFill>
                  <a:schemeClr val="dk1"/>
                </a:solidFill>
              </a:rPr>
              <a:t>;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</a:rPr>
              <a:t>Correggono difetti nel folding di  </a:t>
            </a:r>
            <a:r>
              <a:rPr lang="it" sz="18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ΔF508</a:t>
            </a:r>
            <a:r>
              <a:rPr lang="it" sz="1800">
                <a:solidFill>
                  <a:schemeClr val="dk1"/>
                </a:solidFill>
              </a:rPr>
              <a:t>-</a:t>
            </a:r>
            <a:r>
              <a:rPr lang="it" sz="1800">
                <a:solidFill>
                  <a:schemeClr val="dk1"/>
                </a:solidFill>
              </a:rPr>
              <a:t>CFTR</a:t>
            </a:r>
            <a:r>
              <a:rPr lang="it" sz="1200">
                <a:solidFill>
                  <a:srgbClr val="1F1F1F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F1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F1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1F1F1F"/>
                </a:solidFill>
              </a:rPr>
              <a:t>Domande di ricerca:</a:t>
            </a:r>
            <a:endParaRPr b="1" sz="1800">
              <a:solidFill>
                <a:srgbClr val="1F1F1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800"/>
              <a:buChar char="-"/>
            </a:pPr>
            <a:r>
              <a:rPr lang="it" sz="1800">
                <a:solidFill>
                  <a:srgbClr val="1F1F1F"/>
                </a:solidFill>
              </a:rPr>
              <a:t>Come agiscono lumacaftor e tezacaftor?</a:t>
            </a:r>
            <a:endParaRPr sz="1800">
              <a:solidFill>
                <a:srgbClr val="1F1F1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800"/>
              <a:buChar char="-"/>
            </a:pPr>
            <a:r>
              <a:rPr lang="it" sz="1800">
                <a:solidFill>
                  <a:srgbClr val="1F1F1F"/>
                </a:solidFill>
              </a:rPr>
              <a:t>Dove si legano? </a:t>
            </a:r>
            <a:endParaRPr sz="1800">
              <a:solidFill>
                <a:srgbClr val="1F1F1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800"/>
              <a:buChar char="-"/>
            </a:pPr>
            <a:r>
              <a:rPr lang="it" sz="1800">
                <a:solidFill>
                  <a:srgbClr val="1F1F1F"/>
                </a:solidFill>
              </a:rPr>
              <a:t>Competono tra di loro?</a:t>
            </a:r>
            <a:endParaRPr sz="1800">
              <a:solidFill>
                <a:srgbClr val="1F1F1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F1F1F"/>
              </a:solidFill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76875" y="84825"/>
            <a:ext cx="52452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800">
                <a:solidFill>
                  <a:schemeClr val="accent1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Introduzione e obiettivo</a:t>
            </a:r>
            <a:endParaRPr sz="2800">
              <a:solidFill>
                <a:schemeClr val="accent1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pic>
        <p:nvPicPr>
          <p:cNvPr id="63" name="Google Shape;63;p14" title="Screenshot 2026-05-19 alle 10.58.2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8275" y="1401900"/>
            <a:ext cx="3398449" cy="2876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Screenshot 2026-05-19 alle 11.56.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700" y="527825"/>
            <a:ext cx="2766274" cy="461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title="Screenshot 2026-05-19 alle 12.01.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1701" y="484133"/>
            <a:ext cx="2574025" cy="451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 title="Screenshot 2026-05-19 alle 12.02.0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0834" y="1449238"/>
            <a:ext cx="2874440" cy="2327084"/>
          </a:xfrm>
          <a:prstGeom prst="rect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" name="Google Shape;71;p15"/>
          <p:cNvSpPr txBox="1"/>
          <p:nvPr/>
        </p:nvSpPr>
        <p:spPr>
          <a:xfrm>
            <a:off x="279625" y="113600"/>
            <a:ext cx="46527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Lumacaftor con ATP</a:t>
            </a:r>
            <a:endParaRPr sz="220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4731250" y="2152350"/>
            <a:ext cx="835200" cy="838800"/>
          </a:xfrm>
          <a:prstGeom prst="rect">
            <a:avLst/>
          </a:prstGeom>
          <a:noFill/>
          <a:ln cap="flat" cmpd="sng" w="38100">
            <a:solidFill>
              <a:srgbClr val="FF99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73" name="Google Shape;73;p15"/>
          <p:cNvCxnSpPr/>
          <p:nvPr/>
        </p:nvCxnSpPr>
        <p:spPr>
          <a:xfrm flipH="1" rot="10800000">
            <a:off x="5566450" y="1677700"/>
            <a:ext cx="498000" cy="524400"/>
          </a:xfrm>
          <a:prstGeom prst="straightConnector1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" name="Google Shape;74;p15"/>
          <p:cNvCxnSpPr/>
          <p:nvPr/>
        </p:nvCxnSpPr>
        <p:spPr>
          <a:xfrm>
            <a:off x="5583925" y="3041000"/>
            <a:ext cx="506700" cy="559200"/>
          </a:xfrm>
          <a:prstGeom prst="straightConnector1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5" name="Google Shape;75;p15" title="Screenshot 2026-05-19 alle 12.10.24.png"/>
          <p:cNvPicPr preferRelativeResize="0"/>
          <p:nvPr/>
        </p:nvPicPr>
        <p:blipFill rotWithShape="1">
          <a:blip r:embed="rId6">
            <a:alphaModFix/>
          </a:blip>
          <a:srcRect b="45156" l="0" r="2931" t="-15460"/>
          <a:stretch/>
        </p:blipFill>
        <p:spPr>
          <a:xfrm>
            <a:off x="2953525" y="4878935"/>
            <a:ext cx="2766275" cy="26456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241475" y="4749075"/>
            <a:ext cx="7782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dk2"/>
                </a:solidFill>
              </a:rPr>
              <a:t>PDB: 7SVD </a:t>
            </a:r>
            <a:endParaRPr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/>
        </p:nvSpPr>
        <p:spPr>
          <a:xfrm>
            <a:off x="393225" y="375750"/>
            <a:ext cx="4745100" cy="39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2" name="Google Shape;82;p16" title="7SVDR_VX8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3525" y="-42160"/>
            <a:ext cx="3700875" cy="318497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4876100" y="1952840"/>
            <a:ext cx="1083600" cy="1153500"/>
          </a:xfrm>
          <a:prstGeom prst="ellipse">
            <a:avLst/>
          </a:prstGeom>
          <a:noFill/>
          <a:ln cap="flat" cmpd="sng" w="38100">
            <a:solidFill>
              <a:srgbClr val="6AA84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253400" y="970075"/>
            <a:ext cx="4745100" cy="29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it" sz="1600">
                <a:solidFill>
                  <a:schemeClr val="dk1"/>
                </a:solidFill>
              </a:rPr>
              <a:t>Prevalentemente forze di </a:t>
            </a:r>
            <a:r>
              <a:rPr b="1" lang="it" sz="1600">
                <a:solidFill>
                  <a:schemeClr val="dk1"/>
                </a:solidFill>
              </a:rPr>
              <a:t>Van der Waals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b="1" lang="it" sz="1600">
                <a:solidFill>
                  <a:srgbClr val="38761D"/>
                </a:solidFill>
              </a:rPr>
              <a:t>Ponte salino</a:t>
            </a:r>
            <a:r>
              <a:rPr lang="it" sz="1600">
                <a:solidFill>
                  <a:schemeClr val="dk1"/>
                </a:solidFill>
              </a:rPr>
              <a:t> tra </a:t>
            </a:r>
            <a:r>
              <a:rPr b="1" lang="it" sz="1600">
                <a:solidFill>
                  <a:schemeClr val="dk1"/>
                </a:solidFill>
              </a:rPr>
              <a:t>K68</a:t>
            </a:r>
            <a:r>
              <a:rPr lang="it" sz="1600">
                <a:solidFill>
                  <a:schemeClr val="dk1"/>
                </a:solidFill>
              </a:rPr>
              <a:t> di CFTR e </a:t>
            </a:r>
            <a:r>
              <a:rPr b="1" lang="it" sz="1600">
                <a:solidFill>
                  <a:schemeClr val="dk1"/>
                </a:solidFill>
              </a:rPr>
              <a:t>COOH</a:t>
            </a:r>
            <a:r>
              <a:rPr lang="it" sz="1600">
                <a:solidFill>
                  <a:schemeClr val="dk1"/>
                </a:solidFill>
              </a:rPr>
              <a:t> di Lumacaftor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La tasca di legame è </a:t>
            </a:r>
            <a:r>
              <a:rPr b="1" lang="it" sz="1600">
                <a:solidFill>
                  <a:schemeClr val="dk1"/>
                </a:solidFill>
              </a:rPr>
              <a:t>idrofobica. </a:t>
            </a:r>
            <a:r>
              <a:rPr lang="it" sz="1600">
                <a:solidFill>
                  <a:schemeClr val="dk1"/>
                </a:solidFill>
              </a:rPr>
              <a:t>Il sito di legame del farmaco è formato da </a:t>
            </a:r>
            <a:r>
              <a:rPr lang="it" sz="1600">
                <a:solidFill>
                  <a:schemeClr val="dk1"/>
                </a:solidFill>
              </a:rPr>
              <a:t>TM</a:t>
            </a:r>
            <a:r>
              <a:rPr lang="it" sz="1600">
                <a:solidFill>
                  <a:schemeClr val="dk1"/>
                </a:solidFill>
              </a:rPr>
              <a:t> 1, 2, 3 e 6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La parte idrofilica del Lumacaftor si estende all’esterno e collega tra loro le estremità citoplasmatiche di </a:t>
            </a:r>
            <a:r>
              <a:rPr b="1" lang="it" sz="1600">
                <a:solidFill>
                  <a:schemeClr val="dk1"/>
                </a:solidFill>
              </a:rPr>
              <a:t>TM1</a:t>
            </a:r>
            <a:r>
              <a:rPr lang="it" sz="1600">
                <a:solidFill>
                  <a:schemeClr val="dk1"/>
                </a:solidFill>
              </a:rPr>
              <a:t> e </a:t>
            </a:r>
            <a:r>
              <a:rPr b="1" lang="it" sz="1600">
                <a:solidFill>
                  <a:schemeClr val="dk1"/>
                </a:solidFill>
              </a:rPr>
              <a:t>TM6</a:t>
            </a:r>
            <a:r>
              <a:rPr lang="it" sz="1600">
                <a:solidFill>
                  <a:schemeClr val="dk1"/>
                </a:solidFill>
              </a:rPr>
              <a:t> attraverso interazioni con i residui aminoacidici.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TM1 coordina il legame con il farmaco che si lega al dominio ripiegato, stabilizzando il canale.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85" name="Google Shape;85;p16" title="Screenshot 2026-05-19 alle 13.06.0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3450" y="2668986"/>
            <a:ext cx="2313776" cy="230587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/>
          <p:nvPr/>
        </p:nvSpPr>
        <p:spPr>
          <a:xfrm>
            <a:off x="5882865" y="4971931"/>
            <a:ext cx="2348100" cy="111900"/>
          </a:xfrm>
          <a:prstGeom prst="rect">
            <a:avLst/>
          </a:prstGeom>
          <a:gradFill>
            <a:gsLst>
              <a:gs pos="0">
                <a:srgbClr val="3AB3B3"/>
              </a:gs>
              <a:gs pos="50000">
                <a:schemeClr val="lt1"/>
              </a:gs>
              <a:gs pos="100000">
                <a:srgbClr val="FAD370"/>
              </a:gs>
            </a:gsLst>
            <a:lin ang="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8165730" y="4793268"/>
            <a:ext cx="19716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">
                <a:solidFill>
                  <a:srgbClr val="1B1B1B"/>
                </a:solidFill>
                <a:highlight>
                  <a:srgbClr val="FFFFFF"/>
                </a:highlight>
                <a:latin typeface="Cambria"/>
                <a:ea typeface="Cambria"/>
                <a:cs typeface="Cambria"/>
                <a:sym typeface="Cambria"/>
              </a:rPr>
              <a:t>idrofobicità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5132532" y="4827920"/>
            <a:ext cx="12819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">
                <a:solidFill>
                  <a:srgbClr val="1B1B1B"/>
                </a:solidFill>
                <a:highlight>
                  <a:srgbClr val="FFFFFF"/>
                </a:highlight>
                <a:latin typeface="Cambria"/>
                <a:ea typeface="Cambria"/>
                <a:cs typeface="Cambria"/>
                <a:sym typeface="Cambria"/>
              </a:rPr>
              <a:t>idrofilia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 title="Screenshot 2026-05-19 alle 11.14.0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350" y="821425"/>
            <a:ext cx="3487176" cy="40913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217575" y="121850"/>
            <a:ext cx="41688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L</a:t>
            </a:r>
            <a:r>
              <a:rPr lang="it" sz="22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umacaftor senza ATP </a:t>
            </a:r>
            <a:endParaRPr sz="220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pic>
        <p:nvPicPr>
          <p:cNvPr id="95" name="Google Shape;95;p17" title="Screenshot 2026-05-19 alle 11.18.2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8751" y="884276"/>
            <a:ext cx="2969374" cy="3941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 title="Screenshot 2026-05-19 alle 11.22.48.png"/>
          <p:cNvPicPr preferRelativeResize="0"/>
          <p:nvPr/>
        </p:nvPicPr>
        <p:blipFill rotWithShape="1">
          <a:blip r:embed="rId5">
            <a:alphaModFix/>
          </a:blip>
          <a:srcRect b="41435" l="0" r="0" t="0"/>
          <a:stretch/>
        </p:blipFill>
        <p:spPr>
          <a:xfrm>
            <a:off x="5900650" y="1829250"/>
            <a:ext cx="3090899" cy="2043476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7" name="Google Shape;97;p17"/>
          <p:cNvSpPr txBox="1"/>
          <p:nvPr/>
        </p:nvSpPr>
        <p:spPr>
          <a:xfrm>
            <a:off x="4386425" y="2428025"/>
            <a:ext cx="1131300" cy="983400"/>
          </a:xfrm>
          <a:prstGeom prst="rect">
            <a:avLst/>
          </a:prstGeom>
          <a:noFill/>
          <a:ln cap="flat" cmpd="sng" w="28575">
            <a:solidFill>
              <a:srgbClr val="38761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98" name="Google Shape;98;p17"/>
          <p:cNvCxnSpPr/>
          <p:nvPr/>
        </p:nvCxnSpPr>
        <p:spPr>
          <a:xfrm flipH="1" rot="10800000">
            <a:off x="5517725" y="2114975"/>
            <a:ext cx="295800" cy="365400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9" name="Google Shape;99;p17"/>
          <p:cNvCxnSpPr/>
          <p:nvPr/>
        </p:nvCxnSpPr>
        <p:spPr>
          <a:xfrm>
            <a:off x="5535125" y="3446400"/>
            <a:ext cx="287100" cy="270000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0" name="Google Shape;100;p17" title="Screenshot 2026-05-19 alle 12.10.24.png"/>
          <p:cNvPicPr preferRelativeResize="0"/>
          <p:nvPr/>
        </p:nvPicPr>
        <p:blipFill rotWithShape="1">
          <a:blip r:embed="rId6">
            <a:alphaModFix/>
          </a:blip>
          <a:srcRect b="45156" l="0" r="2931" t="-15460"/>
          <a:stretch/>
        </p:blipFill>
        <p:spPr>
          <a:xfrm>
            <a:off x="3055950" y="4742610"/>
            <a:ext cx="2766275" cy="26456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241475" y="4749075"/>
            <a:ext cx="7782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dk2"/>
                </a:solidFill>
              </a:rPr>
              <a:t>PDB: 7SVR </a:t>
            </a:r>
            <a:endParaRPr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/>
        </p:nvSpPr>
        <p:spPr>
          <a:xfrm>
            <a:off x="217575" y="121850"/>
            <a:ext cx="47499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Saggio di competizione</a:t>
            </a:r>
            <a:endParaRPr sz="210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0" l="47663" r="0" t="58208"/>
          <a:stretch/>
        </p:blipFill>
        <p:spPr>
          <a:xfrm>
            <a:off x="372725" y="2253375"/>
            <a:ext cx="5693998" cy="28128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372725" y="807550"/>
            <a:ext cx="35904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</a:rPr>
              <a:t>Variazione del binding di lumacaftor in presenza di </a:t>
            </a:r>
            <a:r>
              <a:rPr b="1" lang="it" sz="1800">
                <a:solidFill>
                  <a:schemeClr val="dk1"/>
                </a:solidFill>
              </a:rPr>
              <a:t>possibili competitori</a:t>
            </a:r>
            <a:r>
              <a:rPr lang="it" sz="1800">
                <a:solidFill>
                  <a:schemeClr val="dk1"/>
                </a:solidFill>
              </a:rPr>
              <a:t>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b="42200" l="72076" r="0" t="0"/>
          <a:stretch/>
        </p:blipFill>
        <p:spPr>
          <a:xfrm>
            <a:off x="6520725" y="235525"/>
            <a:ext cx="2387502" cy="305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 title="Screenshot 2026-05-19 alle 10.58.27.png"/>
          <p:cNvPicPr preferRelativeResize="0"/>
          <p:nvPr/>
        </p:nvPicPr>
        <p:blipFill rotWithShape="1">
          <a:blip r:embed="rId4">
            <a:alphaModFix/>
          </a:blip>
          <a:srcRect b="9641" l="0" r="0" t="0"/>
          <a:stretch/>
        </p:blipFill>
        <p:spPr>
          <a:xfrm>
            <a:off x="3443050" y="235525"/>
            <a:ext cx="3054326" cy="233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 title="7SV7_electro_hd.jpg"/>
          <p:cNvPicPr preferRelativeResize="0"/>
          <p:nvPr/>
        </p:nvPicPr>
        <p:blipFill rotWithShape="1">
          <a:blip r:embed="rId3">
            <a:alphaModFix/>
          </a:blip>
          <a:srcRect b="0" l="42074" r="23518" t="0"/>
          <a:stretch/>
        </p:blipFill>
        <p:spPr>
          <a:xfrm>
            <a:off x="3260599" y="81800"/>
            <a:ext cx="2861074" cy="475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0398" y="329775"/>
            <a:ext cx="2405426" cy="15281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p19"/>
          <p:cNvSpPr/>
          <p:nvPr/>
        </p:nvSpPr>
        <p:spPr>
          <a:xfrm>
            <a:off x="3304750" y="4826911"/>
            <a:ext cx="2348100" cy="111900"/>
          </a:xfrm>
          <a:prstGeom prst="rect">
            <a:avLst/>
          </a:prstGeom>
          <a:gradFill>
            <a:gsLst>
              <a:gs pos="0">
                <a:srgbClr val="FF0000"/>
              </a:gs>
              <a:gs pos="50000">
                <a:schemeClr val="lt1"/>
              </a:gs>
              <a:gs pos="100000">
                <a:srgbClr val="0000FF"/>
              </a:gs>
            </a:gsLst>
            <a:lin ang="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"/>
          <p:cNvSpPr txBox="1"/>
          <p:nvPr/>
        </p:nvSpPr>
        <p:spPr>
          <a:xfrm>
            <a:off x="5587628" y="4648241"/>
            <a:ext cx="449400" cy="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+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2844972" y="4609703"/>
            <a:ext cx="6378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2"/>
                </a:solidFill>
              </a:rPr>
              <a:t>  -</a:t>
            </a:r>
            <a:endParaRPr sz="2400">
              <a:solidFill>
                <a:schemeClr val="dk2"/>
              </a:solidFill>
            </a:endParaRPr>
          </a:p>
        </p:txBody>
      </p:sp>
      <p:cxnSp>
        <p:nvCxnSpPr>
          <p:cNvPr id="120" name="Google Shape;120;p19"/>
          <p:cNvCxnSpPr/>
          <p:nvPr/>
        </p:nvCxnSpPr>
        <p:spPr>
          <a:xfrm flipH="1">
            <a:off x="5685700" y="323200"/>
            <a:ext cx="673800" cy="1598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" name="Google Shape;121;p19"/>
          <p:cNvSpPr/>
          <p:nvPr/>
        </p:nvSpPr>
        <p:spPr>
          <a:xfrm>
            <a:off x="5159375" y="1917700"/>
            <a:ext cx="530100" cy="393600"/>
          </a:xfrm>
          <a:prstGeom prst="rect">
            <a:avLst/>
          </a:prstGeom>
          <a:noFill/>
          <a:ln cap="flat" cmpd="sng" w="28575">
            <a:solidFill>
              <a:srgbClr val="1F1F1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2" name="Google Shape;122;p19"/>
          <p:cNvCxnSpPr/>
          <p:nvPr/>
        </p:nvCxnSpPr>
        <p:spPr>
          <a:xfrm flipH="1">
            <a:off x="5689550" y="1857925"/>
            <a:ext cx="682800" cy="453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3" name="Google Shape;123;p19" title="7SV7 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4075" y="2016626"/>
            <a:ext cx="2466850" cy="292218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/>
        </p:nvSpPr>
        <p:spPr>
          <a:xfrm>
            <a:off x="217575" y="121850"/>
            <a:ext cx="47499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Tezacaftor con ATP </a:t>
            </a:r>
            <a:endParaRPr sz="210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41475" y="4749075"/>
            <a:ext cx="7782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dk2"/>
                </a:solidFill>
              </a:rPr>
              <a:t>PDB: 7SV7 </a:t>
            </a:r>
            <a:endParaRPr sz="800">
              <a:solidFill>
                <a:schemeClr val="dk2"/>
              </a:solidFill>
            </a:endParaRPr>
          </a:p>
        </p:txBody>
      </p:sp>
      <p:pic>
        <p:nvPicPr>
          <p:cNvPr id="126" name="Google Shape;126;p19" title="7sd7_highq.jpg"/>
          <p:cNvPicPr preferRelativeResize="0"/>
          <p:nvPr/>
        </p:nvPicPr>
        <p:blipFill rotWithShape="1">
          <a:blip r:embed="rId6">
            <a:alphaModFix/>
          </a:blip>
          <a:srcRect b="0" l="30589" r="27236" t="0"/>
          <a:stretch/>
        </p:blipFill>
        <p:spPr>
          <a:xfrm>
            <a:off x="326275" y="689984"/>
            <a:ext cx="2685599" cy="404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/>
        </p:nvSpPr>
        <p:spPr>
          <a:xfrm>
            <a:off x="2844972" y="4609703"/>
            <a:ext cx="6378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2"/>
                </a:solidFill>
              </a:rPr>
              <a:t>  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217575" y="121850"/>
            <a:ext cx="40233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Tasca di interazione con Tezacaftor: idrofobicità</a:t>
            </a:r>
            <a:endParaRPr sz="220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pic>
        <p:nvPicPr>
          <p:cNvPr id="133" name="Google Shape;133;p20" title="7SV7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819114" y="251837"/>
            <a:ext cx="3396399" cy="402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0"/>
          <p:cNvSpPr txBox="1"/>
          <p:nvPr/>
        </p:nvSpPr>
        <p:spPr>
          <a:xfrm>
            <a:off x="7974950" y="2012750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R74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5876363" y="1005975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F81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7322738" y="1068525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F78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6742788" y="816550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F77</a:t>
            </a:r>
            <a:endParaRPr sz="1100">
              <a:solidFill>
                <a:schemeClr val="dk2"/>
              </a:solidFill>
            </a:endParaRPr>
          </a:p>
        </p:txBody>
      </p:sp>
      <p:pic>
        <p:nvPicPr>
          <p:cNvPr id="138" name="Google Shape;138;p20"/>
          <p:cNvPicPr preferRelativeResize="0"/>
          <p:nvPr/>
        </p:nvPicPr>
        <p:blipFill rotWithShape="1">
          <a:blip r:embed="rId4">
            <a:alphaModFix/>
          </a:blip>
          <a:srcRect b="0" l="0" r="4825" t="0"/>
          <a:stretch/>
        </p:blipFill>
        <p:spPr>
          <a:xfrm>
            <a:off x="0" y="1599075"/>
            <a:ext cx="4687325" cy="354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/>
        </p:nvSpPr>
        <p:spPr>
          <a:xfrm>
            <a:off x="4755063" y="1140400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L195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4687313" y="2541852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S364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6036963" y="3556902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I</a:t>
            </a:r>
            <a:r>
              <a:rPr lang="it" sz="1100">
                <a:solidFill>
                  <a:schemeClr val="dk2"/>
                </a:solidFill>
              </a:rPr>
              <a:t>368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6742788" y="3071302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I70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8024706" y="2864277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N71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44" name="Google Shape;144;p20"/>
          <p:cNvSpPr/>
          <p:nvPr/>
        </p:nvSpPr>
        <p:spPr>
          <a:xfrm rot="1048100">
            <a:off x="7641222" y="1961999"/>
            <a:ext cx="753552" cy="1514601"/>
          </a:xfrm>
          <a:prstGeom prst="ellipse">
            <a:avLst/>
          </a:prstGeom>
          <a:noFill/>
          <a:ln cap="flat" cmpd="sng" w="38100">
            <a:solidFill>
              <a:srgbClr val="BE009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D5A6BD"/>
              </a:highlight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4636100" y="4042500"/>
            <a:ext cx="4507800" cy="10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</a:rPr>
              <a:t>Occupa la </a:t>
            </a:r>
            <a:r>
              <a:rPr b="1" lang="it" sz="1800">
                <a:solidFill>
                  <a:schemeClr val="dk1"/>
                </a:solidFill>
              </a:rPr>
              <a:t>stessa tasca</a:t>
            </a:r>
            <a:r>
              <a:rPr lang="it" sz="1800">
                <a:solidFill>
                  <a:schemeClr val="dk1"/>
                </a:solidFill>
              </a:rPr>
              <a:t> di Lumacaftor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</a:rPr>
              <a:t>Assenza del ponte salino, </a:t>
            </a:r>
            <a:r>
              <a:rPr b="1" lang="it" sz="1800">
                <a:solidFill>
                  <a:schemeClr val="dk1"/>
                </a:solidFill>
              </a:rPr>
              <a:t>H-bond specifico con R74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46" name="Google Shape;146;p20"/>
          <p:cNvSpPr/>
          <p:nvPr/>
        </p:nvSpPr>
        <p:spPr>
          <a:xfrm>
            <a:off x="737025" y="1261911"/>
            <a:ext cx="2348100" cy="111900"/>
          </a:xfrm>
          <a:prstGeom prst="rect">
            <a:avLst/>
          </a:prstGeom>
          <a:gradFill>
            <a:gsLst>
              <a:gs pos="0">
                <a:srgbClr val="3AB3B3"/>
              </a:gs>
              <a:gs pos="50000">
                <a:schemeClr val="lt1"/>
              </a:gs>
              <a:gs pos="100000">
                <a:srgbClr val="FAD370"/>
              </a:gs>
            </a:gsLst>
            <a:lin ang="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0"/>
          <p:cNvSpPr txBox="1"/>
          <p:nvPr/>
        </p:nvSpPr>
        <p:spPr>
          <a:xfrm>
            <a:off x="3019890" y="1083249"/>
            <a:ext cx="19716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">
                <a:solidFill>
                  <a:srgbClr val="1B1B1B"/>
                </a:solidFill>
                <a:highlight>
                  <a:srgbClr val="FFFFFF"/>
                </a:highlight>
                <a:latin typeface="Cambria"/>
                <a:ea typeface="Cambria"/>
                <a:cs typeface="Cambria"/>
                <a:sym typeface="Cambria"/>
              </a:rPr>
              <a:t>idrofobicità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-13308" y="1117901"/>
            <a:ext cx="12819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it">
                <a:solidFill>
                  <a:srgbClr val="1B1B1B"/>
                </a:solidFill>
                <a:highlight>
                  <a:srgbClr val="FFFFFF"/>
                </a:highlight>
                <a:latin typeface="Cambria"/>
                <a:ea typeface="Cambria"/>
                <a:cs typeface="Cambria"/>
                <a:sym typeface="Cambria"/>
              </a:rPr>
              <a:t>idrofilia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/>
        </p:nvSpPr>
        <p:spPr>
          <a:xfrm>
            <a:off x="2844972" y="4609703"/>
            <a:ext cx="6378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2"/>
                </a:solidFill>
              </a:rPr>
              <a:t>  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217575" y="121850"/>
            <a:ext cx="40233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9900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Tasca di interazione con Tezacaftor: cambiamenti conformazionali</a:t>
            </a:r>
            <a:endParaRPr sz="2200">
              <a:solidFill>
                <a:srgbClr val="FF9900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pic>
        <p:nvPicPr>
          <p:cNvPr id="155" name="Google Shape;155;p21" title="7SV7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819114" y="251837"/>
            <a:ext cx="3396399" cy="402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1"/>
          <p:cNvSpPr txBox="1"/>
          <p:nvPr/>
        </p:nvSpPr>
        <p:spPr>
          <a:xfrm>
            <a:off x="7974950" y="2012750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R74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5876363" y="1005975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F81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7322738" y="1068525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F78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6742788" y="816550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F77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4755063" y="1140400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L195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4687313" y="2541852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S364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6036963" y="3556902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I368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6742788" y="3071302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I70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8024706" y="2864277"/>
            <a:ext cx="12819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2"/>
                </a:solidFill>
              </a:rPr>
              <a:t>N71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65" name="Google Shape;165;p21"/>
          <p:cNvSpPr/>
          <p:nvPr/>
        </p:nvSpPr>
        <p:spPr>
          <a:xfrm rot="1048100">
            <a:off x="7641222" y="1961999"/>
            <a:ext cx="753552" cy="1514601"/>
          </a:xfrm>
          <a:prstGeom prst="ellipse">
            <a:avLst/>
          </a:prstGeom>
          <a:noFill/>
          <a:ln cap="flat" cmpd="sng" w="38100">
            <a:solidFill>
              <a:srgbClr val="BE009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D5A6BD"/>
              </a:highlight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4636100" y="4042500"/>
            <a:ext cx="4655400" cy="9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</a:rPr>
              <a:t>Solo </a:t>
            </a:r>
            <a:r>
              <a:rPr b="1" lang="it" sz="1800">
                <a:solidFill>
                  <a:schemeClr val="dk1"/>
                </a:solidFill>
              </a:rPr>
              <a:t>R74 </a:t>
            </a:r>
            <a:r>
              <a:rPr lang="it" sz="1800">
                <a:solidFill>
                  <a:schemeClr val="dk1"/>
                </a:solidFill>
              </a:rPr>
              <a:t>e </a:t>
            </a:r>
            <a:r>
              <a:rPr b="1" lang="it" sz="1800">
                <a:solidFill>
                  <a:schemeClr val="dk1"/>
                </a:solidFill>
              </a:rPr>
              <a:t>K68</a:t>
            </a:r>
            <a:r>
              <a:rPr lang="it" sz="1800">
                <a:solidFill>
                  <a:schemeClr val="dk1"/>
                </a:solidFill>
              </a:rPr>
              <a:t> vanno </a:t>
            </a:r>
            <a:r>
              <a:rPr lang="it" sz="1800">
                <a:solidFill>
                  <a:schemeClr val="dk1"/>
                </a:solidFill>
              </a:rPr>
              <a:t>incontro</a:t>
            </a:r>
            <a:r>
              <a:rPr lang="it" sz="1800">
                <a:solidFill>
                  <a:schemeClr val="dk1"/>
                </a:solidFill>
              </a:rPr>
              <a:t> a cambiamenti conformazionali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67" name="Google Shape;16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6397" y="1431650"/>
            <a:ext cx="4655453" cy="372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/>
          <p:nvPr/>
        </p:nvSpPr>
        <p:spPr>
          <a:xfrm>
            <a:off x="4505650" y="4860800"/>
            <a:ext cx="24507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dk2"/>
                </a:solidFill>
              </a:rPr>
              <a:t>PDB: 7SV7 &amp; PDB: 5UAK</a:t>
            </a:r>
            <a:endParaRPr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