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CCCC"/>
    <a:srgbClr val="1AF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1A3203-9113-429D-92C7-FAD4E30BB96D}" v="53" dt="2026-05-20T10:59:38.5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4417D2-001D-1F96-E942-23CC79B1E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7CFC63-998A-31C3-0F0D-D620D6BB7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076E26-FA31-B5DB-2970-312D36371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A2B7A5-B24B-F458-FE70-7C2E5188E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405329-0C10-6643-5399-14B8A3735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564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09D7D1-E985-1938-D52A-BD0CCED0C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76005DB-88BC-039D-BF3A-6F9CC55B3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6BD283-8BF8-71D1-08C3-0174F11E2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3A3C3E-1B9D-9028-CE4C-04459F6EB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F044AE-2B39-6B73-445F-AF9656578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84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1C05874-FC42-5B14-CCB6-77B9AA4358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18FCA54-C83A-506D-784C-1D6FB3C46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B367D3-639F-7712-152C-660D1D372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98805B-731B-1248-7A2D-C05D3FFD7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60ABE6-F23F-3FFE-7DC3-EAF1828FC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63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D1590-46F0-50A6-ED8C-8A3E39C99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26CC94-51B6-EA3D-F838-C56EAEB10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474FB7-A684-60E7-B0CE-4685E8BD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1AC058-655B-D308-87A7-C4A1525A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C000D2-FDB3-C0AC-73DB-254A6BD64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06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D18E57-79ED-38E0-B901-80E60DA35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3A0C6E0-1DF4-CE65-BF18-7141C2C68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D75F1D-CEA2-0FD3-7CB4-13D4A0C70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A223FF-724A-2FA7-BD87-BB5131F9C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FAADAD-8AE3-7D26-01E3-160783EAF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8015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27133D-7B5A-FEB8-428D-3A51955C9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ECAA2F-3192-ADC6-E22A-6BF07F24D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44CBD9B-B8A1-DBAD-A041-4CAD2E5CE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BA37B6-E835-F1F3-B187-4218CBD30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FB9859D-DA35-D813-D688-2D553FF72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C4E195-082D-CB70-C5B6-07F42157D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113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90BFEC-3A6B-15FC-5342-A399A446E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50977A-7812-1C5A-8B67-2D3C03FBC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2A962E0-0F7C-AE83-09F5-AA889CEFA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188467D-8F8B-A733-5E7F-0442ACC70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4DCA198-E04C-A6B0-4298-09EEB8B20C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41B6FE5-2F9D-0031-4398-E930099C1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DF44CAE-023A-8794-442A-17644720A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6996E2B-3509-28CE-85C6-2A8546441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719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BC90F3-79B4-9D84-35DB-5B838DC80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905A94A-5CE0-4E51-CCD5-43AD0D1FF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26FBB4B-C2B2-1B01-2947-D3D7E8E03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AC48B42-45D4-31D4-8BAE-FEA520794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089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D69E193-EDAA-FBCE-55F6-F92509F9D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02BE8CB-585E-B8BE-657A-14A084DC5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BE26DB-A415-4C82-B83F-FA7D55704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808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02061A-8F56-9C46-80D3-44E5F31BD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CAE422-4711-A384-F876-4C57030F0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F8919E-29CD-9BEC-DB5A-56710290E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34CBD6A-2E88-6B93-CE33-C45C0EC1F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481D90-9F65-02C7-5973-7702DFFF9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25E3D6-86AD-03F5-B362-07AAF0738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213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F43E32-48C8-92C0-9891-56025802A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29096DD-12EE-36DC-DD02-834722CF8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CE5CB80-80AA-1ECB-FF2E-60618B9D7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FE69D7E-20CE-149E-F9BC-4CD1752EC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A34ABB5-8183-B78A-B439-D115CE2F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9FB069C-38CD-A156-E0B4-5B0D691AE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114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C3CB12-2BAC-7EAD-2BEF-0B9AC3F6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3E1842-D85C-BFC0-BB8A-B9DF93E07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7D3130-E3F3-11BE-A9F1-3E244797E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D94C3F-F822-4B44-8D85-05823C7E1691}" type="datetimeFigureOut">
              <a:rPr lang="it-IT" smtClean="0"/>
              <a:t>21/05/2026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7996DF-581B-20AD-8A2A-242BC241F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05BDFA-FD6F-7B0A-F3E7-BC9AC42ADF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CC5E49-8CCE-4DC7-ADD6-A67CFBA302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13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ABE4233-A0B1-2287-1720-EFEDACF00E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2977" r="-1" b="11499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4BDDD84-3BCB-2F3F-FA1B-8BB5719A5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3668" y="2489377"/>
            <a:ext cx="9881616" cy="1677938"/>
          </a:xfrm>
        </p:spPr>
        <p:txBody>
          <a:bodyPr>
            <a:normAutofit fontScale="90000"/>
          </a:bodyPr>
          <a:lstStyle/>
          <a:p>
            <a:r>
              <a:rPr lang="it-IT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DOCKING MOLECOLARE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4D2085-429D-670D-10A9-522F47C761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7148" y="4569931"/>
            <a:ext cx="7534656" cy="1536192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  <a:latin typeface="Bahnschrift Light" panose="020B0502040204020203" pitchFamily="34" charset="0"/>
              </a:rPr>
              <a:t>Emma Carnevale, Elisa Diani, Pietro Dittonghi, Maddalena Rossi, Francesca Santamaria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74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50B22-5894-16F8-6137-B42AD5CFA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07A2AFE-D26D-A1A2-505E-452B827E3CA4}"/>
              </a:ext>
            </a:extLst>
          </p:cNvPr>
          <p:cNvSpPr txBox="1"/>
          <p:nvPr/>
        </p:nvSpPr>
        <p:spPr>
          <a:xfrm>
            <a:off x="397714" y="471311"/>
            <a:ext cx="98420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QUENCHING ASSAY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5B5162-F698-AB6F-27F1-DC73740B8D06}"/>
              </a:ext>
            </a:extLst>
          </p:cNvPr>
          <p:cNvSpPr txBox="1"/>
          <p:nvPr/>
        </p:nvSpPr>
        <p:spPr>
          <a:xfrm>
            <a:off x="397714" y="1358241"/>
            <a:ext cx="112425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Le cellule vengono caricate con un composto fluorescente ed un suo </a:t>
            </a:r>
            <a:r>
              <a:rPr lang="it-IT" sz="2200" dirty="0" err="1"/>
              <a:t>quencher</a:t>
            </a:r>
            <a:r>
              <a:rPr lang="it-IT" sz="2200" dirty="0"/>
              <a:t>, ad esempio lo ione ioduro.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Questo ione è in grado di passare da CFTR.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Se CTFR è aperto lo ioduro si dissocia dal fluoroforo che emetterà perciò luce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F2B5D93-F02A-09B4-0335-AF7F74639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12" y="3429000"/>
            <a:ext cx="11037400" cy="236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95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7B1267-16AC-C325-24B3-88974FEC2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8B78831-7C47-E7B7-A67A-75F669F979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2987" b="1151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FC26883-EAFA-E8DA-938D-E32E4F636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8394"/>
            <a:ext cx="9144000" cy="290051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15296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C6B655-C7F3-9BC8-57BE-B4F48B691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019" y="82296"/>
            <a:ext cx="7342632" cy="848917"/>
          </a:xfrm>
        </p:spPr>
        <p:txBody>
          <a:bodyPr>
            <a:noAutofit/>
          </a:bodyPr>
          <a:lstStyle/>
          <a:p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COS’E’ IL DOCKING?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DEBF5F7-6401-0FE1-FA79-18344A763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4769" y="648241"/>
            <a:ext cx="4116068" cy="7248242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200" dirty="0"/>
              <a:t>Tecnica di simulazione con l’utilizzo di software per prevedere come un ligando si lega alla struttura 3D di una macromolecola bersaglio.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200" dirty="0"/>
              <a:t>Lo scopo principale del docking è  simulare la posizione del ligando nella proteina, l’orientamento, le interazioni chimiche e  la stabilità energetica del complesso.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200" dirty="0"/>
              <a:t>Serve per confrontare molecole diverse e le loro affinità per una stessa proteina, in questo caso CFTR.  Questo serve per predire le affinità di legame.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2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746CAA6-DEB1-B438-09D8-95648E027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444" y="1179576"/>
            <a:ext cx="6868764" cy="52029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5331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8F7045-1007-E78A-DFB2-1B1ABE10F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450" y="265176"/>
            <a:ext cx="5183188" cy="686763"/>
          </a:xfrm>
        </p:spPr>
        <p:txBody>
          <a:bodyPr>
            <a:normAutofit/>
          </a:bodyPr>
          <a:lstStyle/>
          <a:p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 CONFORMERI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0098D850-BF15-E83C-BEAE-CCBFA1A75ED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816" t="4895" r="13816" b="10090"/>
          <a:stretch>
            <a:fillRect/>
          </a:stretch>
        </p:blipFill>
        <p:spPr>
          <a:xfrm>
            <a:off x="7196329" y="585216"/>
            <a:ext cx="4522372" cy="30358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DFA97E3-60E1-BB7B-D0A7-4CC176CEC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850" y="4525109"/>
            <a:ext cx="2923343" cy="1756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AA179DF4-5A6B-1AA5-4378-65EDBE35D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5638" y="4443049"/>
            <a:ext cx="5264307" cy="3555942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200" dirty="0"/>
              <a:t>Lo scopo è quello di trovare i </a:t>
            </a:r>
            <a:r>
              <a:rPr lang="it-IT" sz="2200" dirty="0" err="1"/>
              <a:t>conformeri</a:t>
            </a:r>
            <a:r>
              <a:rPr lang="it-IT" sz="2200" dirty="0"/>
              <a:t> più stabili con energia di legame bassa. Questo è effettuato dal software: applicazione di uno scoring per applicare una minimizzazione energetica. 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E0962F-1ABC-9F83-A475-E76C1D5584CE}"/>
              </a:ext>
            </a:extLst>
          </p:cNvPr>
          <p:cNvSpPr txBox="1"/>
          <p:nvPr/>
        </p:nvSpPr>
        <p:spPr>
          <a:xfrm>
            <a:off x="252162" y="1128133"/>
            <a:ext cx="6645050" cy="360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2200" dirty="0"/>
              <a:t>Un </a:t>
            </a:r>
            <a:r>
              <a:rPr lang="it-IT" sz="2200" dirty="0" err="1"/>
              <a:t>conformero</a:t>
            </a:r>
            <a:r>
              <a:rPr lang="it-IT" sz="2200" dirty="0"/>
              <a:t> è una diversa disposizione spaziale della stessa molecola ottenuta tramite rotazione attorno ai legami singoli, cambiamenti torsionali e orientamenti differenti dei gruppi chimici.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200" dirty="0"/>
              <a:t>I </a:t>
            </a:r>
            <a:r>
              <a:rPr lang="it-IT" sz="2200" dirty="0" err="1"/>
              <a:t>conformeri</a:t>
            </a:r>
            <a:r>
              <a:rPr lang="it-IT" sz="2200" dirty="0"/>
              <a:t> si creano partendo dalla stessa formula chimica modificando la disposizione spaziale della molecola attraverso la rotazione attorno ai legami singoli. La molecola assume forme tridimensionali differenti.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1803C17-8273-BD09-C35C-B026EA047FAF}"/>
              </a:ext>
            </a:extLst>
          </p:cNvPr>
          <p:cNvGrpSpPr/>
          <p:nvPr/>
        </p:nvGrpSpPr>
        <p:grpSpPr>
          <a:xfrm>
            <a:off x="5628637" y="2869854"/>
            <a:ext cx="2879414" cy="1721221"/>
            <a:chOff x="5628637" y="2869854"/>
            <a:chExt cx="2879414" cy="1721221"/>
          </a:xfrm>
        </p:grpSpPr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9E4DD729-597B-41E5-C95F-C9859F1342CB}"/>
                </a:ext>
              </a:extLst>
            </p:cNvPr>
            <p:cNvSpPr/>
            <p:nvPr/>
          </p:nvSpPr>
          <p:spPr>
            <a:xfrm rot="3772285">
              <a:off x="6207733" y="2290758"/>
              <a:ext cx="1721221" cy="2879414"/>
            </a:xfrm>
            <a:prstGeom prst="arc">
              <a:avLst>
                <a:gd name="adj1" fmla="val 17552791"/>
                <a:gd name="adj2" fmla="val 21251406"/>
              </a:avLst>
            </a:prstGeom>
            <a:ln w="38100">
              <a:solidFill>
                <a:srgbClr val="0ACCC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Half Frame 39">
              <a:extLst>
                <a:ext uri="{FF2B5EF4-FFF2-40B4-BE49-F238E27FC236}">
                  <a16:creationId xmlns:a16="http://schemas.microsoft.com/office/drawing/2014/main" id="{6C0CAC5D-B1E1-30A9-25C3-02967BBA35E5}"/>
                </a:ext>
              </a:extLst>
            </p:cNvPr>
            <p:cNvSpPr/>
            <p:nvPr/>
          </p:nvSpPr>
          <p:spPr>
            <a:xfrm rot="16569173">
              <a:off x="7542733" y="4327961"/>
              <a:ext cx="144000" cy="144000"/>
            </a:xfrm>
            <a:prstGeom prst="halfFrame">
              <a:avLst>
                <a:gd name="adj1" fmla="val 0"/>
                <a:gd name="adj2" fmla="val 0"/>
              </a:avLst>
            </a:prstGeom>
            <a:ln w="38100">
              <a:solidFill>
                <a:srgbClr val="0ACCC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EEF91A7-5E4F-6786-209E-F5225697EC2D}"/>
              </a:ext>
            </a:extLst>
          </p:cNvPr>
          <p:cNvGrpSpPr/>
          <p:nvPr/>
        </p:nvGrpSpPr>
        <p:grpSpPr>
          <a:xfrm>
            <a:off x="9268488" y="2869855"/>
            <a:ext cx="2879414" cy="1721221"/>
            <a:chOff x="9268488" y="2869855"/>
            <a:chExt cx="2879414" cy="1721221"/>
          </a:xfrm>
        </p:grpSpPr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C9B370FA-4F24-0551-DBD5-6DE381D3AE45}"/>
                </a:ext>
              </a:extLst>
            </p:cNvPr>
            <p:cNvSpPr/>
            <p:nvPr/>
          </p:nvSpPr>
          <p:spPr>
            <a:xfrm rot="17827715" flipH="1">
              <a:off x="9847584" y="2290759"/>
              <a:ext cx="1721221" cy="2879414"/>
            </a:xfrm>
            <a:prstGeom prst="arc">
              <a:avLst>
                <a:gd name="adj1" fmla="val 17552791"/>
                <a:gd name="adj2" fmla="val 21263682"/>
              </a:avLst>
            </a:prstGeom>
            <a:ln w="38100">
              <a:solidFill>
                <a:srgbClr val="0ACCC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ACCCC"/>
                </a:solidFill>
              </a:endParaRPr>
            </a:p>
          </p:txBody>
        </p:sp>
        <p:sp>
          <p:nvSpPr>
            <p:cNvPr id="41" name="Half Frame 40">
              <a:extLst>
                <a:ext uri="{FF2B5EF4-FFF2-40B4-BE49-F238E27FC236}">
                  <a16:creationId xmlns:a16="http://schemas.microsoft.com/office/drawing/2014/main" id="{44793FA1-6B00-BB91-C659-B37D7B395880}"/>
                </a:ext>
              </a:extLst>
            </p:cNvPr>
            <p:cNvSpPr/>
            <p:nvPr/>
          </p:nvSpPr>
          <p:spPr>
            <a:xfrm rot="10132601">
              <a:off x="10089757" y="4311495"/>
              <a:ext cx="144000" cy="144000"/>
            </a:xfrm>
            <a:prstGeom prst="halfFrame">
              <a:avLst>
                <a:gd name="adj1" fmla="val 0"/>
                <a:gd name="adj2" fmla="val 0"/>
              </a:avLst>
            </a:prstGeom>
            <a:solidFill>
              <a:srgbClr val="0ACCCC"/>
            </a:solidFill>
            <a:ln w="38100">
              <a:solidFill>
                <a:srgbClr val="0ACCC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ACCCC"/>
                </a:solidFill>
              </a:endParaRPr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5E63A6B8-F31B-2D9C-C09C-1387DB4FE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1" t="18253" r="37492" b="30632"/>
          <a:stretch>
            <a:fillRect/>
          </a:stretch>
        </p:blipFill>
        <p:spPr>
          <a:xfrm>
            <a:off x="8983751" y="4547475"/>
            <a:ext cx="2923344" cy="1756819"/>
          </a:xfrm>
          <a:prstGeom prst="rect">
            <a:avLst/>
          </a:prstGeom>
          <a:effectLst>
            <a:outerShdw blurRad="190500" algn="ctr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213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AEEFF2-3B0E-57A9-EA69-EF76D0ED9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43" y="293700"/>
            <a:ext cx="13218695" cy="725738"/>
          </a:xfrm>
        </p:spPr>
        <p:txBody>
          <a:bodyPr>
            <a:normAutofit/>
          </a:bodyPr>
          <a:lstStyle/>
          <a:p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WORKFLOW DEL DOCKING MOLECOLARE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F91C8C-F00B-0469-0484-39148DD9C4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1399" y="1169466"/>
            <a:ext cx="11725072" cy="158714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2600" dirty="0"/>
              <a:t>  </a:t>
            </a:r>
            <a:r>
              <a:rPr lang="it-IT" sz="2400" dirty="0"/>
              <a:t>Cercare la struttura 7SVR (</a:t>
            </a:r>
            <a:r>
              <a:rPr lang="it-IT" sz="2400" dirty="0" err="1"/>
              <a:t>CFTR+Lumacaftor</a:t>
            </a:r>
            <a:r>
              <a:rPr lang="it-IT" sz="2400" dirty="0"/>
              <a:t>) su PDB. </a:t>
            </a:r>
          </a:p>
          <a:p>
            <a:pPr algn="just"/>
            <a:r>
              <a:rPr lang="it-IT" sz="2400" dirty="0"/>
              <a:t>  Su </a:t>
            </a:r>
            <a:r>
              <a:rPr lang="it-IT" sz="2400" dirty="0" err="1"/>
              <a:t>ChimeraX</a:t>
            </a:r>
            <a:r>
              <a:rPr lang="it-IT" sz="2400" dirty="0"/>
              <a:t> si carica prima la struttura di 7SVR. </a:t>
            </a:r>
          </a:p>
          <a:p>
            <a:pPr algn="just"/>
            <a:r>
              <a:rPr lang="it-IT" sz="2400" dirty="0"/>
              <a:t>  Accedere su </a:t>
            </a:r>
            <a:r>
              <a:rPr lang="it-IT" sz="2400" dirty="0" err="1"/>
              <a:t>PubChem</a:t>
            </a:r>
            <a:r>
              <a:rPr lang="it-IT" sz="2400" dirty="0"/>
              <a:t> e cercare la struttura SMILES del </a:t>
            </a:r>
            <a:r>
              <a:rPr lang="it-IT" sz="2400" dirty="0" err="1"/>
              <a:t>Lumacaftor</a:t>
            </a:r>
            <a:r>
              <a:rPr lang="it-IT" sz="2400" dirty="0"/>
              <a:t>: </a:t>
            </a:r>
          </a:p>
          <a:p>
            <a:pPr marL="0" indent="0" algn="just">
              <a:buNone/>
            </a:pPr>
            <a:r>
              <a:rPr lang="it-IT" sz="2600" b="1" dirty="0">
                <a:solidFill>
                  <a:srgbClr val="00B050"/>
                </a:solidFill>
              </a:rPr>
              <a:t>      </a:t>
            </a:r>
            <a:r>
              <a:rPr lang="pt-BR" sz="2400" b="1" dirty="0">
                <a:solidFill>
                  <a:srgbClr val="00B050"/>
                </a:solidFill>
              </a:rPr>
              <a:t>CC1=C(N=C(C=C1)NC(=O)C2(CC2)C3=CC4=C(C=C3)OC(O4)(F)F)C5=CC(=CC=C5)C(=O)O</a:t>
            </a:r>
            <a:endParaRPr lang="pt-BR" sz="2400" dirty="0">
              <a:solidFill>
                <a:srgbClr val="00B050"/>
              </a:solidFill>
            </a:endParaRP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52061DB6-5192-57EB-35A7-2819C8788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8788" y="2956784"/>
            <a:ext cx="6949440" cy="115375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 3"/>
              <a:buChar char=""/>
            </a:pPr>
            <a:r>
              <a:rPr lang="it-IT" sz="1600" dirty="0">
                <a:solidFill>
                  <a:schemeClr val="tx1"/>
                </a:solidFill>
                <a:ea typeface="+mn-lt"/>
                <a:cs typeface="Times New Roman"/>
              </a:rPr>
              <a:t> Cc1ccc(NC(=O)C2(c3ccc4c(c3)OC(F)(F)O4)</a:t>
            </a:r>
            <a:r>
              <a:rPr lang="it-IT" sz="1600" dirty="0">
                <a:ea typeface="+mn-lt"/>
                <a:cs typeface="Times New Roman"/>
              </a:rPr>
              <a:t>CC2)nc1-c1cccc(C(=O)[O-])c1</a:t>
            </a:r>
            <a:endParaRPr lang="it-IT" sz="1600" dirty="0">
              <a:cs typeface="Times New Roman"/>
            </a:endParaRPr>
          </a:p>
          <a:p>
            <a:pPr algn="just">
              <a:buFont typeface="Wingdings 3"/>
              <a:buChar char=""/>
            </a:pPr>
            <a:r>
              <a:rPr lang="it-IT" sz="1600" dirty="0">
                <a:ea typeface="+mn-lt"/>
                <a:cs typeface="Times New Roman"/>
              </a:rPr>
              <a:t> Cc1ccc(NC(=O)C2(c3ccc4c(c3)OC(F)(F)O4)CC2)[</a:t>
            </a:r>
            <a:r>
              <a:rPr lang="it-IT" sz="1600" dirty="0" err="1">
                <a:ea typeface="+mn-lt"/>
                <a:cs typeface="Times New Roman"/>
              </a:rPr>
              <a:t>nH</a:t>
            </a:r>
            <a:r>
              <a:rPr lang="it-IT" sz="1600" dirty="0">
                <a:ea typeface="+mn-lt"/>
                <a:cs typeface="Times New Roman"/>
              </a:rPr>
              <a:t>+]c1-c1cccc(C(=O)[O-])c1</a:t>
            </a:r>
            <a:endParaRPr lang="it-IT" sz="1600" dirty="0">
              <a:cs typeface="Times New Roman"/>
            </a:endParaRPr>
          </a:p>
          <a:p>
            <a:pPr algn="just">
              <a:buFont typeface="Wingdings 3"/>
              <a:buChar char=""/>
            </a:pPr>
            <a:r>
              <a:rPr lang="it-IT" sz="1600" b="1" dirty="0">
                <a:solidFill>
                  <a:srgbClr val="FF0000"/>
                </a:solidFill>
                <a:ea typeface="+mn-lt"/>
                <a:cs typeface="Times New Roman"/>
              </a:rPr>
              <a:t> Cc1ccc(NC(=O)C2(c3ccc4c(c3)OC(F)(F)O4)CC2)[</a:t>
            </a:r>
            <a:r>
              <a:rPr lang="it-IT" sz="1600" b="1" dirty="0" err="1">
                <a:solidFill>
                  <a:srgbClr val="FF0000"/>
                </a:solidFill>
                <a:ea typeface="+mn-lt"/>
                <a:cs typeface="Times New Roman"/>
              </a:rPr>
              <a:t>nH</a:t>
            </a:r>
            <a:r>
              <a:rPr lang="it-IT" sz="1600" b="1" dirty="0">
                <a:solidFill>
                  <a:srgbClr val="FF0000"/>
                </a:solidFill>
                <a:ea typeface="+mn-lt"/>
                <a:cs typeface="Times New Roman"/>
              </a:rPr>
              <a:t>+]c1-c1cccc(C(=O)O)c1</a:t>
            </a:r>
            <a:endParaRPr lang="it-IT" sz="1600" b="1" dirty="0">
              <a:solidFill>
                <a:srgbClr val="FF0000"/>
              </a:solidFill>
              <a:cs typeface="Times New Roman"/>
            </a:endParaRPr>
          </a:p>
          <a:p>
            <a:pPr algn="just">
              <a:buFont typeface="Wingdings 3"/>
              <a:buChar char=""/>
            </a:pPr>
            <a:r>
              <a:rPr lang="it-IT" sz="1600" dirty="0">
                <a:ea typeface="+mn-lt"/>
                <a:cs typeface="Times New Roman"/>
              </a:rPr>
              <a:t> Cc1ccc(NC(=O)C2(c3ccc4c(c3)OC(F)(F)O4)CC2)nc1-c1cccc(C(=O)O)c1</a:t>
            </a:r>
            <a:endParaRPr lang="it-IT" sz="1600" dirty="0"/>
          </a:p>
          <a:p>
            <a:pPr marL="0" indent="0" algn="just">
              <a:buNone/>
            </a:pPr>
            <a:endParaRPr lang="it-IT" sz="1600" b="1" dirty="0"/>
          </a:p>
          <a:p>
            <a:endParaRPr lang="it-IT" sz="160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CAE026A-63D8-9334-74AB-A7C47193DF75}"/>
              </a:ext>
            </a:extLst>
          </p:cNvPr>
          <p:cNvSpPr/>
          <p:nvPr/>
        </p:nvSpPr>
        <p:spPr>
          <a:xfrm>
            <a:off x="868680" y="2835348"/>
            <a:ext cx="6999548" cy="13731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 descr="Immagine che contiene schermata, nero&#10;&#10;Il contenuto generato dall&amp;#39;IA potrebbe non essere corretto.">
            <a:extLst>
              <a:ext uri="{FF2B5EF4-FFF2-40B4-BE49-F238E27FC236}">
                <a16:creationId xmlns:a16="http://schemas.microsoft.com/office/drawing/2014/main" id="{A0A239FB-ABA1-AC9E-E7BB-2995AB529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728" y="2816925"/>
            <a:ext cx="3930431" cy="1788952"/>
          </a:xfrm>
          <a:prstGeom prst="rect">
            <a:avLst/>
          </a:prstGeom>
        </p:spPr>
      </p:pic>
      <p:pic>
        <p:nvPicPr>
          <p:cNvPr id="15" name="Immagine 14" descr="Immagine che contiene schermata, nero&#10;&#10;Il contenuto generato dall&amp;#39;IA potrebbe non essere corretto.">
            <a:extLst>
              <a:ext uri="{FF2B5EF4-FFF2-40B4-BE49-F238E27FC236}">
                <a16:creationId xmlns:a16="http://schemas.microsoft.com/office/drawing/2014/main" id="{FF83537C-5EC9-8E70-7733-A63049826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71" y="4887645"/>
            <a:ext cx="3981564" cy="16200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5A7C47-E4FB-C168-57D2-B1ECE5FE1C1D}"/>
              </a:ext>
            </a:extLst>
          </p:cNvPr>
          <p:cNvSpPr txBox="1"/>
          <p:nvPr/>
        </p:nvSpPr>
        <p:spPr>
          <a:xfrm>
            <a:off x="393432" y="4399546"/>
            <a:ext cx="747807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La SMILES viene inserita nel programma Dimorphite per ottenere strutture protonate in base al range di pH desiderato da impostare dall’operatore.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Si ripete lo stesso processo anche per il pH 7,4 che è quello fisiologico su cui si dovrebbe effettivamente lavorare in quanto CFTR lavora a tale ambiente. </a:t>
            </a:r>
          </a:p>
        </p:txBody>
      </p:sp>
    </p:spTree>
    <p:extLst>
      <p:ext uri="{BB962C8B-B14F-4D97-AF65-F5344CB8AC3E}">
        <p14:creationId xmlns:p14="http://schemas.microsoft.com/office/powerpoint/2010/main" val="334898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60675A-273E-D0C4-A8B3-359E7A5B4C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716" y="1227058"/>
            <a:ext cx="10948867" cy="151614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2200" dirty="0" err="1"/>
              <a:t>RDKit</a:t>
            </a:r>
            <a:r>
              <a:rPr lang="it-IT" sz="2200" dirty="0"/>
              <a:t> </a:t>
            </a:r>
            <a:r>
              <a:rPr lang="it-IT" sz="2200" dirty="0">
                <a:sym typeface="Wingdings" panose="05000000000000000000" pitchFamily="2" charset="2"/>
              </a:rPr>
              <a:t> Minimizzazione</a:t>
            </a:r>
            <a:endParaRPr lang="it-IT" sz="2200" dirty="0"/>
          </a:p>
          <a:p>
            <a:pPr algn="just"/>
            <a:r>
              <a:rPr lang="it-IT" sz="2200" dirty="0"/>
              <a:t>Una volta scelta la struttura si applica su </a:t>
            </a:r>
            <a:r>
              <a:rPr lang="it-IT" sz="2200" dirty="0" err="1"/>
              <a:t>PyMol</a:t>
            </a:r>
            <a:r>
              <a:rPr lang="it-IT" sz="2200" dirty="0"/>
              <a:t>, il quale restituisce tutte le conformazioni che si possono ottenere dalla stringa di base (SMILES). </a:t>
            </a:r>
          </a:p>
          <a:p>
            <a:pPr algn="just"/>
            <a:r>
              <a:rPr lang="it-IT" sz="2200" dirty="0"/>
              <a:t>Tra le varie conformazioni si individua quella con minore energia di legame e maggiore affinità: quella che presumibilmente si adatta meglio ai sistemi biologici. </a:t>
            </a:r>
          </a:p>
        </p:txBody>
      </p:sp>
      <p:pic>
        <p:nvPicPr>
          <p:cNvPr id="5" name="WhatsApp Video 2026-05-19 at 12.10.39">
            <a:hlinkClick r:id="" action="ppaction://media"/>
            <a:extLst>
              <a:ext uri="{FF2B5EF4-FFF2-40B4-BE49-F238E27FC236}">
                <a16:creationId xmlns:a16="http://schemas.microsoft.com/office/drawing/2014/main" id="{42537D23-4CF9-78BD-69ED-EF6B4ADAFCFA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23998" t="39148" r="20668" b="37196"/>
          <a:stretch>
            <a:fillRect/>
          </a:stretch>
        </p:blipFill>
        <p:spPr>
          <a:xfrm>
            <a:off x="666110" y="3023762"/>
            <a:ext cx="5220340" cy="3017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WhatsApp Video 2026-05-19 at 12.10.39 (1)">
            <a:hlinkClick r:id="" action="ppaction://media"/>
            <a:extLst>
              <a:ext uri="{FF2B5EF4-FFF2-40B4-BE49-F238E27FC236}">
                <a16:creationId xmlns:a16="http://schemas.microsoft.com/office/drawing/2014/main" id="{A4FCB55B-FD08-2EF3-5421-58A76B69CEB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l="23570" t="40225" r="22344" b="42258"/>
          <a:stretch>
            <a:fillRect/>
          </a:stretch>
        </p:blipFill>
        <p:spPr>
          <a:xfrm>
            <a:off x="6305549" y="3023762"/>
            <a:ext cx="5220341" cy="3017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5A49BF6C-4079-539F-8610-FCCC392142EB}"/>
              </a:ext>
            </a:extLst>
          </p:cNvPr>
          <p:cNvSpPr/>
          <p:nvPr/>
        </p:nvSpPr>
        <p:spPr>
          <a:xfrm>
            <a:off x="805077" y="3150902"/>
            <a:ext cx="1014198" cy="440023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pH 7.4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71D8433-FACC-C82C-44F0-A63345042BB5}"/>
              </a:ext>
            </a:extLst>
          </p:cNvPr>
          <p:cNvSpPr/>
          <p:nvPr/>
        </p:nvSpPr>
        <p:spPr>
          <a:xfrm>
            <a:off x="6490374" y="3153717"/>
            <a:ext cx="1014198" cy="440023"/>
          </a:xfrm>
          <a:prstGeom prst="rect">
            <a:avLst/>
          </a:prstGeom>
          <a:noFill/>
          <a:ln w="38100">
            <a:solidFill>
              <a:srgbClr val="0ACC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>
                <a:solidFill>
                  <a:srgbClr val="0ACCCC"/>
                </a:solidFill>
              </a:rPr>
              <a:t>pH 4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2F69E572-365B-BF16-8F6C-ED41CF1E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31" y="293700"/>
            <a:ext cx="13218695" cy="725738"/>
          </a:xfrm>
        </p:spPr>
        <p:txBody>
          <a:bodyPr>
            <a:normAutofit/>
          </a:bodyPr>
          <a:lstStyle/>
          <a:p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WORKFLOW DEL DOCKING MOLECOLARE (2)</a:t>
            </a:r>
          </a:p>
        </p:txBody>
      </p:sp>
    </p:spTree>
    <p:extLst>
      <p:ext uri="{BB962C8B-B14F-4D97-AF65-F5344CB8AC3E}">
        <p14:creationId xmlns:p14="http://schemas.microsoft.com/office/powerpoint/2010/main" val="241808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3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25A930-9E3B-332F-7FEA-9F637ACAC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695" y="1232078"/>
            <a:ext cx="3945544" cy="4684089"/>
          </a:xfrm>
        </p:spPr>
        <p:txBody>
          <a:bodyPr>
            <a:noAutofit/>
          </a:bodyPr>
          <a:lstStyle/>
          <a:p>
            <a:pPr algn="just"/>
            <a:r>
              <a:rPr lang="it-IT" sz="2200" dirty="0"/>
              <a:t>Si carica la proteina originale 7SVR che lega già </a:t>
            </a:r>
            <a:r>
              <a:rPr lang="it-IT" sz="2200" dirty="0" err="1"/>
              <a:t>Lumacaftor</a:t>
            </a:r>
            <a:r>
              <a:rPr lang="it-IT" sz="2200" dirty="0"/>
              <a:t> e si osserva e mappa il punto di interazione ligando-proteina CFTR.</a:t>
            </a:r>
          </a:p>
          <a:p>
            <a:pPr algn="just"/>
            <a:r>
              <a:rPr lang="it-IT" sz="2200" dirty="0"/>
              <a:t>L’obiettivo è individuare una tasca specifica di legame: si crea una GRID Box in cui si inseriscono le coordinate specifiche. </a:t>
            </a:r>
          </a:p>
          <a:p>
            <a:pPr algn="just"/>
            <a:r>
              <a:rPr lang="it-IT" sz="2200" dirty="0"/>
              <a:t>Questo serve per indicare il punto specifico di legame per fare docking. Questo serve per escludere i </a:t>
            </a:r>
            <a:r>
              <a:rPr lang="it-IT" sz="2200" dirty="0" err="1"/>
              <a:t>conformeri</a:t>
            </a:r>
            <a:r>
              <a:rPr lang="it-IT" sz="2200" dirty="0"/>
              <a:t> che si legano nei punti non desiderati di CFTR. </a:t>
            </a:r>
          </a:p>
          <a:p>
            <a:endParaRPr lang="it-IT" sz="2200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2A0C657-F241-032A-D6E5-D37F735C49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56302" y="1615435"/>
            <a:ext cx="3106461" cy="43906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magine 6" descr="Immagine che contiene arte, calze&#10;&#10;Il contenuto generato dall&amp;#39;IA potrebbe non essere corretto.">
            <a:extLst>
              <a:ext uri="{FF2B5EF4-FFF2-40B4-BE49-F238E27FC236}">
                <a16:creationId xmlns:a16="http://schemas.microsoft.com/office/drawing/2014/main" id="{7BEBDCBC-1025-FB90-C1D0-7F374FBE84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93" r="5392"/>
          <a:stretch>
            <a:fillRect/>
          </a:stretch>
        </p:blipFill>
        <p:spPr>
          <a:xfrm>
            <a:off x="7907530" y="1615435"/>
            <a:ext cx="3718479" cy="4364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32CDF3E9-2058-EFEA-2614-B3069A020C23}"/>
              </a:ext>
            </a:extLst>
          </p:cNvPr>
          <p:cNvSpPr txBox="1">
            <a:spLocks/>
          </p:cNvSpPr>
          <p:nvPr/>
        </p:nvSpPr>
        <p:spPr>
          <a:xfrm>
            <a:off x="428831" y="293700"/>
            <a:ext cx="13218695" cy="725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WORKFLOW DEL DOCKING MOLECOLARE (3)</a:t>
            </a:r>
          </a:p>
        </p:txBody>
      </p:sp>
    </p:spTree>
    <p:extLst>
      <p:ext uri="{BB962C8B-B14F-4D97-AF65-F5344CB8AC3E}">
        <p14:creationId xmlns:p14="http://schemas.microsoft.com/office/powerpoint/2010/main" val="283169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50E92D-7022-ED21-1378-B970264B8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730" y="218821"/>
            <a:ext cx="10928540" cy="979043"/>
          </a:xfrm>
        </p:spPr>
        <p:txBody>
          <a:bodyPr>
            <a:normAutofit/>
          </a:bodyPr>
          <a:lstStyle/>
          <a:p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CONFRONTO DEL DOCKING A pH DIVERSI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7ECC75-57CB-25FC-93E8-5B503D5D4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64" y="1406843"/>
            <a:ext cx="5157787" cy="37377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it-IT" i="1" dirty="0"/>
              <a:t>pH 7.4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359EBEB-D82B-F1AF-3551-8F2D22D450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80376" y="1415987"/>
            <a:ext cx="3775012" cy="37377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it-IT" i="1" dirty="0"/>
              <a:t>pH 4</a:t>
            </a:r>
          </a:p>
        </p:txBody>
      </p:sp>
      <p:pic>
        <p:nvPicPr>
          <p:cNvPr id="7" name="Segnaposto contenuto 6" descr="Immagine che contiene testo, schermata, grafica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A1B31172-8CF5-6745-387A-0AA2467410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38673" b="54"/>
          <a:stretch>
            <a:fillRect/>
          </a:stretch>
        </p:blipFill>
        <p:spPr>
          <a:xfrm>
            <a:off x="508445" y="1872062"/>
            <a:ext cx="6666765" cy="4290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C694BE44-0B3B-73F6-7D37-20CFC1A4CB4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551991" y="1872062"/>
            <a:ext cx="4042411" cy="4290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698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6D800-C842-29BB-3B28-5E77417E2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1A0C3B-562B-6B8B-FDA5-ABE4AA466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146" y="214240"/>
            <a:ext cx="10928540" cy="979043"/>
          </a:xfrm>
        </p:spPr>
        <p:txBody>
          <a:bodyPr>
            <a:normAutofit/>
          </a:bodyPr>
          <a:lstStyle/>
          <a:p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THERMAL STABILITY ASSAY</a:t>
            </a:r>
          </a:p>
        </p:txBody>
      </p:sp>
      <p:sp>
        <p:nvSpPr>
          <p:cNvPr id="15" name="Sottotitolo 2">
            <a:extLst>
              <a:ext uri="{FF2B5EF4-FFF2-40B4-BE49-F238E27FC236}">
                <a16:creationId xmlns:a16="http://schemas.microsoft.com/office/drawing/2014/main" id="{C9308462-89F2-FF67-9A7E-79FF8D15AEB7}"/>
              </a:ext>
            </a:extLst>
          </p:cNvPr>
          <p:cNvSpPr txBox="1">
            <a:spLocks/>
          </p:cNvSpPr>
          <p:nvPr/>
        </p:nvSpPr>
        <p:spPr>
          <a:xfrm>
            <a:off x="576866" y="1201178"/>
            <a:ext cx="9376235" cy="12442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b="0" dirty="0"/>
              <a:t>CFTR esposta a un gradiente di temperatura </a:t>
            </a:r>
            <a:r>
              <a:rPr lang="it-IT" sz="2200" b="0" dirty="0">
                <a:sym typeface="Wingdings" panose="05000000000000000000" pitchFamily="2" charset="2"/>
              </a:rPr>
              <a:t></a:t>
            </a:r>
            <a:r>
              <a:rPr lang="it-IT" sz="2200" b="0" dirty="0"/>
              <a:t> profilo di denaturazione</a:t>
            </a:r>
            <a:endParaRPr lang="it-IT" sz="2200" b="0" dirty="0">
              <a:sym typeface="Wingdings" panose="05000000000000000000" pitchFamily="2" charset="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b="0" dirty="0">
                <a:sym typeface="Wingdings" panose="05000000000000000000" pitchFamily="2" charset="2"/>
              </a:rPr>
              <a:t>Somministrazione del composto proteina più stabile (Tm più alta)</a:t>
            </a:r>
          </a:p>
          <a:p>
            <a:pPr algn="just"/>
            <a:endParaRPr lang="it-IT" dirty="0"/>
          </a:p>
        </p:txBody>
      </p:sp>
      <p:pic>
        <p:nvPicPr>
          <p:cNvPr id="16" name="Immagine 4">
            <a:extLst>
              <a:ext uri="{FF2B5EF4-FFF2-40B4-BE49-F238E27FC236}">
                <a16:creationId xmlns:a16="http://schemas.microsoft.com/office/drawing/2014/main" id="{B034B30F-B73E-95B8-AC99-F9AC58721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66" y="2270476"/>
            <a:ext cx="6668431" cy="4039164"/>
          </a:xfrm>
          <a:prstGeom prst="rect">
            <a:avLst/>
          </a:prstGeom>
        </p:spPr>
      </p:pic>
      <p:pic>
        <p:nvPicPr>
          <p:cNvPr id="17" name="Immagine 6">
            <a:extLst>
              <a:ext uri="{FF2B5EF4-FFF2-40B4-BE49-F238E27FC236}">
                <a16:creationId xmlns:a16="http://schemas.microsoft.com/office/drawing/2014/main" id="{89054F25-034D-9999-C984-E4910C456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469" y="3103347"/>
            <a:ext cx="4390103" cy="246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49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5666F089-0C32-22ED-A812-946662CFBE77}"/>
                  </a:ext>
                </a:extLst>
              </p:cNvPr>
              <p:cNvSpPr txBox="1"/>
              <p:nvPr/>
            </p:nvSpPr>
            <p:spPr>
              <a:xfrm>
                <a:off x="5972393" y="5201158"/>
                <a:ext cx="5943600" cy="12688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𝐿𝑖𝑔𝑎𝑛𝑑𝑜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𝑟𝑒𝑐𝑒𝑡𝑡𝑜𝑟𝑒</m:t>
                          </m:r>
                        </m:e>
                      </m:d>
                      <m:r>
                        <a:rPr lang="it-IT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⇌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𝐶𝑜𝑚𝑝𝑙𝑒𝑠𝑠𝑜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it-IT" sz="2000" b="0" i="1" dirty="0"/>
              </a:p>
              <a:p>
                <a:endParaRPr lang="it-IT" sz="2000" b="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it-IT" sz="2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m:rPr>
                          <m:nor/>
                        </m:rPr>
                        <a:rPr lang="it-IT" sz="2000" dirty="0"/>
                        <m:t> = </m:t>
                      </m:r>
                      <m:f>
                        <m:fPr>
                          <m:ctrlPr>
                            <a:rPr lang="it-IT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it-IT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dirty="0" smtClean="0">
                                  <a:latin typeface="Cambria Math" panose="02040503050406030204" pitchFamily="18" charset="0"/>
                                </a:rPr>
                                <m:t>𝐿𝑖𝑔𝑎𝑛𝑑𝑜</m:t>
                              </m:r>
                            </m:e>
                          </m:d>
                          <m:r>
                            <a:rPr lang="it-IT" sz="2000" b="0" i="1" dirty="0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it-IT" sz="2000" b="0" i="1" dirty="0" smtClean="0">
                              <a:latin typeface="Cambria Math" panose="02040503050406030204" pitchFamily="18" charset="0"/>
                            </a:rPr>
                            <m:t>𝑅𝑒𝑐𝑒𝑡𝑡𝑜𝑟𝑒</m:t>
                          </m:r>
                          <m:r>
                            <a:rPr lang="it-IT" sz="2000" b="0" i="1" dirty="0" smtClean="0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it-IT" sz="2000" b="0" i="1" dirty="0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it-IT" sz="2000" b="0" i="1" dirty="0" smtClean="0">
                              <a:latin typeface="Cambria Math" panose="02040503050406030204" pitchFamily="18" charset="0"/>
                            </a:rPr>
                            <m:t>𝑐𝑜𝑚𝑝𝑙𝑒𝑠𝑠𝑜</m:t>
                          </m:r>
                          <m:r>
                            <a:rPr lang="it-IT" sz="2000" b="0" i="1" dirty="0" smtClean="0">
                              <a:latin typeface="Cambria Math" panose="02040503050406030204" pitchFamily="18" charset="0"/>
                            </a:rPr>
                            <m:t>]</m:t>
                          </m:r>
                        </m:den>
                      </m:f>
                      <m:r>
                        <m:rPr>
                          <m:nor/>
                        </m:rPr>
                        <a:rPr lang="it-IT" sz="2000" dirty="0"/>
                        <m:t> = </m:t>
                      </m:r>
                      <m:f>
                        <m:fPr>
                          <m:ctrlPr>
                            <a:rPr lang="it-IT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1" i="1" smtClean="0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it-IT" sz="2000" b="1" i="1" smtClean="0">
                                  <a:latin typeface="Cambria Math" panose="02040503050406030204" pitchFamily="18" charset="0"/>
                                </a:rPr>
                                <m:t>𝒐𝒇𝒇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1" i="1" smtClean="0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it-IT" sz="2000" b="1" i="1" smtClean="0">
                                  <a:latin typeface="Cambria Math" panose="02040503050406030204" pitchFamily="18" charset="0"/>
                                </a:rPr>
                                <m:t>𝒐𝒏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2000" b="1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5666F089-0C32-22ED-A812-946662CFB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393" y="5201158"/>
                <a:ext cx="5943600" cy="1268874"/>
              </a:xfrm>
              <a:prstGeom prst="rect">
                <a:avLst/>
              </a:prstGeom>
              <a:blipFill>
                <a:blip r:embed="rId2"/>
                <a:stretch>
                  <a:fillRect t="-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0FE42088-B477-EB6A-0D37-7EDBC96A5929}"/>
                  </a:ext>
                </a:extLst>
              </p:cNvPr>
              <p:cNvSpPr txBox="1"/>
              <p:nvPr/>
            </p:nvSpPr>
            <p:spPr>
              <a:xfrm>
                <a:off x="984602" y="5352580"/>
                <a:ext cx="5313656" cy="801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200" dirty="0"/>
                  <a:t>La macchina restituisce 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it-IT" sz="2200" b="1" i="1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it-IT" sz="2200" dirty="0"/>
                  <a:t> di ogni composto testato, calcolando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it-IT" sz="2200" b="1" i="1">
                            <a:latin typeface="Cambria Math" panose="02040503050406030204" pitchFamily="18" charset="0"/>
                          </a:rPr>
                          <m:t>𝒐𝒏</m:t>
                        </m:r>
                      </m:sub>
                    </m:sSub>
                    <m:r>
                      <a:rPr lang="it-IT" sz="2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2200" dirty="0"/>
                  <a:t>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it-IT" sz="2200" b="1" i="1">
                            <a:latin typeface="Cambria Math" panose="02040503050406030204" pitchFamily="18" charset="0"/>
                          </a:rPr>
                          <m:t>𝒐𝒇𝒇</m:t>
                        </m:r>
                      </m:sub>
                    </m:sSub>
                  </m:oMath>
                </a14:m>
                <a:r>
                  <a:rPr lang="it-IT" sz="2200" dirty="0"/>
                  <a:t> </a:t>
                </a:r>
              </a:p>
            </p:txBody>
          </p:sp>
        </mc:Choice>
        <mc:Fallback xmlns="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0FE42088-B477-EB6A-0D37-7EDBC96A5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02" y="5352580"/>
                <a:ext cx="5313656" cy="801438"/>
              </a:xfrm>
              <a:prstGeom prst="rect">
                <a:avLst/>
              </a:prstGeom>
              <a:blipFill>
                <a:blip r:embed="rId3"/>
                <a:stretch>
                  <a:fillRect l="-1493" t="-4545" b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olo 1">
            <a:extLst>
              <a:ext uri="{FF2B5EF4-FFF2-40B4-BE49-F238E27FC236}">
                <a16:creationId xmlns:a16="http://schemas.microsoft.com/office/drawing/2014/main" id="{8BC2A95C-2569-F15B-5D3F-26516A03059D}"/>
              </a:ext>
            </a:extLst>
          </p:cNvPr>
          <p:cNvSpPr txBox="1">
            <a:spLocks/>
          </p:cNvSpPr>
          <p:nvPr/>
        </p:nvSpPr>
        <p:spPr>
          <a:xfrm>
            <a:off x="1069749" y="76934"/>
            <a:ext cx="10928540" cy="9790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SPR – SURFACE PLASMON RESONANCE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B732004-8AF5-B680-5DD1-CA01C8050D23}"/>
              </a:ext>
            </a:extLst>
          </p:cNvPr>
          <p:cNvGrpSpPr/>
          <p:nvPr/>
        </p:nvGrpSpPr>
        <p:grpSpPr>
          <a:xfrm>
            <a:off x="6704029" y="1186603"/>
            <a:ext cx="4338777" cy="3630779"/>
            <a:chOff x="4791456" y="2276627"/>
            <a:chExt cx="3977639" cy="3188437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35676C3B-237F-AC4B-DCFA-D82FCE9B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09" b="8204"/>
            <a:stretch>
              <a:fillRect/>
            </a:stretch>
          </p:blipFill>
          <p:spPr>
            <a:xfrm>
              <a:off x="4873752" y="2276627"/>
              <a:ext cx="3895343" cy="3118333"/>
            </a:xfrm>
            <a:prstGeom prst="rect">
              <a:avLst/>
            </a:prstGeom>
          </p:spPr>
        </p:pic>
        <p:pic>
          <p:nvPicPr>
            <p:cNvPr id="5" name="Immagine 7">
              <a:extLst>
                <a:ext uri="{FF2B5EF4-FFF2-40B4-BE49-F238E27FC236}">
                  <a16:creationId xmlns:a16="http://schemas.microsoft.com/office/drawing/2014/main" id="{75876E86-1AE9-8608-C929-3B9609B1E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143" t="76617" b="8204"/>
            <a:stretch>
              <a:fillRect/>
            </a:stretch>
          </p:blipFill>
          <p:spPr>
            <a:xfrm>
              <a:off x="4791456" y="4949431"/>
              <a:ext cx="1176527" cy="515633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118611-0DE7-AB9B-26EB-EBCCEB9FCA31}"/>
              </a:ext>
            </a:extLst>
          </p:cNvPr>
          <p:cNvGrpSpPr/>
          <p:nvPr/>
        </p:nvGrpSpPr>
        <p:grpSpPr>
          <a:xfrm>
            <a:off x="1149194" y="1373272"/>
            <a:ext cx="4543093" cy="3397026"/>
            <a:chOff x="188877" y="2785643"/>
            <a:chExt cx="4337404" cy="3397026"/>
          </a:xfrm>
        </p:grpSpPr>
        <p:pic>
          <p:nvPicPr>
            <p:cNvPr id="3" name="Immagine 7">
              <a:extLst>
                <a:ext uri="{FF2B5EF4-FFF2-40B4-BE49-F238E27FC236}">
                  <a16:creationId xmlns:a16="http://schemas.microsoft.com/office/drawing/2014/main" id="{69FD2232-4848-64C0-EBC1-7D836A46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383"/>
            <a:stretch>
              <a:fillRect/>
            </a:stretch>
          </p:blipFill>
          <p:spPr>
            <a:xfrm>
              <a:off x="188877" y="2785643"/>
              <a:ext cx="4008220" cy="3397026"/>
            </a:xfrm>
            <a:prstGeom prst="rect">
              <a:avLst/>
            </a:prstGeom>
          </p:spPr>
        </p:pic>
        <p:pic>
          <p:nvPicPr>
            <p:cNvPr id="6" name="Immagine 7">
              <a:extLst>
                <a:ext uri="{FF2B5EF4-FFF2-40B4-BE49-F238E27FC236}">
                  <a16:creationId xmlns:a16="http://schemas.microsoft.com/office/drawing/2014/main" id="{0520D2ED-65C1-6007-D4D8-1165BB572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143" t="76617" b="8204"/>
            <a:stretch>
              <a:fillRect/>
            </a:stretch>
          </p:blipFill>
          <p:spPr>
            <a:xfrm>
              <a:off x="3517393" y="5465064"/>
              <a:ext cx="1008888" cy="51563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D2B965C-5A18-F1E1-71BB-C7B444C54018}"/>
              </a:ext>
            </a:extLst>
          </p:cNvPr>
          <p:cNvGrpSpPr/>
          <p:nvPr/>
        </p:nvGrpSpPr>
        <p:grpSpPr>
          <a:xfrm rot="19122329">
            <a:off x="3259476" y="336836"/>
            <a:ext cx="8535253" cy="4132969"/>
            <a:chOff x="8905590" y="2685202"/>
            <a:chExt cx="4550442" cy="2198993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BFA04150-0642-273B-20AF-DF5C03D720E5}"/>
                </a:ext>
              </a:extLst>
            </p:cNvPr>
            <p:cNvSpPr/>
            <p:nvPr/>
          </p:nvSpPr>
          <p:spPr>
            <a:xfrm rot="17827715" flipH="1">
              <a:off x="10081314" y="1509478"/>
              <a:ext cx="2198993" cy="4550442"/>
            </a:xfrm>
            <a:prstGeom prst="arc">
              <a:avLst>
                <a:gd name="adj1" fmla="val 17552791"/>
                <a:gd name="adj2" fmla="val 21263682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Half Frame 16">
              <a:extLst>
                <a:ext uri="{FF2B5EF4-FFF2-40B4-BE49-F238E27FC236}">
                  <a16:creationId xmlns:a16="http://schemas.microsoft.com/office/drawing/2014/main" id="{C61CB112-52C3-D4E1-A429-C01666BA6635}"/>
                </a:ext>
              </a:extLst>
            </p:cNvPr>
            <p:cNvSpPr/>
            <p:nvPr/>
          </p:nvSpPr>
          <p:spPr>
            <a:xfrm rot="9931267">
              <a:off x="10452494" y="4610365"/>
              <a:ext cx="119097" cy="114901"/>
            </a:xfrm>
            <a:prstGeom prst="halfFrame">
              <a:avLst>
                <a:gd name="adj1" fmla="val 0"/>
                <a:gd name="adj2" fmla="val 0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67373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727</Words>
  <Application>Microsoft Office PowerPoint</Application>
  <PresentationFormat>Widescreen</PresentationFormat>
  <Paragraphs>47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Aptos</vt:lpstr>
      <vt:lpstr>Aptos Display</vt:lpstr>
      <vt:lpstr>Arial</vt:lpstr>
      <vt:lpstr>Bahnschrift Light</vt:lpstr>
      <vt:lpstr>Book Antiqua</vt:lpstr>
      <vt:lpstr>Cambria Math</vt:lpstr>
      <vt:lpstr>Times New Roman</vt:lpstr>
      <vt:lpstr>Wingdings</vt:lpstr>
      <vt:lpstr>Wingdings 3</vt:lpstr>
      <vt:lpstr>Tema di Office</vt:lpstr>
      <vt:lpstr>DOCKING MOLECOLARE</vt:lpstr>
      <vt:lpstr>COS’E’ IL DOCKING?</vt:lpstr>
      <vt:lpstr>I CONFORMERI</vt:lpstr>
      <vt:lpstr>WORKFLOW DEL DOCKING MOLECOLARE (1)</vt:lpstr>
      <vt:lpstr>WORKFLOW DEL DOCKING MOLECOLARE (2)</vt:lpstr>
      <vt:lpstr>PowerPoint Presentation</vt:lpstr>
      <vt:lpstr>CONFRONTO DEL DOCKING A pH DIVERSI</vt:lpstr>
      <vt:lpstr>THERMAL STABILITY ASSAY</vt:lpstr>
      <vt:lpstr>PowerPoint Presentation</vt:lpstr>
      <vt:lpstr>PowerPoint Presentation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Francesca Santamaria</dc:creator>
  <cp:lastModifiedBy>Elisa Diani</cp:lastModifiedBy>
  <cp:revision>8</cp:revision>
  <dcterms:created xsi:type="dcterms:W3CDTF">2026-05-19T09:45:08Z</dcterms:created>
  <dcterms:modified xsi:type="dcterms:W3CDTF">2026-05-21T11:09:09Z</dcterms:modified>
</cp:coreProperties>
</file>