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527" r:id="rId1"/>
  </p:sldMasterIdLst>
  <p:notesMasterIdLst>
    <p:notesMasterId r:id="rId27"/>
  </p:notesMasterIdLst>
  <p:sldIdLst>
    <p:sldId id="258" r:id="rId2"/>
    <p:sldId id="327" r:id="rId3"/>
    <p:sldId id="594" r:id="rId4"/>
    <p:sldId id="600" r:id="rId5"/>
    <p:sldId id="307" r:id="rId6"/>
    <p:sldId id="596" r:id="rId7"/>
    <p:sldId id="598" r:id="rId8"/>
    <p:sldId id="602" r:id="rId9"/>
    <p:sldId id="604" r:id="rId10"/>
    <p:sldId id="606" r:id="rId11"/>
    <p:sldId id="610" r:id="rId12"/>
    <p:sldId id="613" r:id="rId13"/>
    <p:sldId id="580" r:id="rId14"/>
    <p:sldId id="618" r:id="rId15"/>
    <p:sldId id="620" r:id="rId16"/>
    <p:sldId id="622" r:id="rId17"/>
    <p:sldId id="608" r:id="rId18"/>
    <p:sldId id="626" r:id="rId19"/>
    <p:sldId id="628" r:id="rId20"/>
    <p:sldId id="630" r:id="rId21"/>
    <p:sldId id="591" r:id="rId22"/>
    <p:sldId id="590" r:id="rId23"/>
    <p:sldId id="717" r:id="rId24"/>
    <p:sldId id="719" r:id="rId25"/>
    <p:sldId id="631" r:id="rId2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00CCFF"/>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312304-FC2E-48B6-B059-4B68065057F0}" v="2" dt="2026-06-21T21:12:57.8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98" autoAdjust="0"/>
    <p:restoredTop sz="94707" autoAdjust="0"/>
  </p:normalViewPr>
  <p:slideViewPr>
    <p:cSldViewPr snapToGrid="0" snapToObjects="1">
      <p:cViewPr varScale="1">
        <p:scale>
          <a:sx n="83" d="100"/>
          <a:sy n="83" d="100"/>
        </p:scale>
        <p:origin x="532" y="56"/>
      </p:cViewPr>
      <p:guideLst>
        <p:guide orient="horz" pos="2160"/>
        <p:guide pos="2880"/>
      </p:guideLst>
    </p:cSldViewPr>
  </p:slideViewPr>
  <p:outlineViewPr>
    <p:cViewPr>
      <p:scale>
        <a:sx n="33" d="100"/>
        <a:sy n="33" d="100"/>
      </p:scale>
      <p:origin x="16" y="21208"/>
    </p:cViewPr>
  </p:outlin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angelista Paolo" userId="d01395a0-ec80-4244-b2ab-f26faa5723bb" providerId="ADAL" clId="{22C22168-0423-4EF4-AF26-9A04915F87F6}"/>
    <pc:docChg chg="addSld delSld modSld">
      <pc:chgData name="Evangelista Paolo" userId="d01395a0-ec80-4244-b2ab-f26faa5723bb" providerId="ADAL" clId="{22C22168-0423-4EF4-AF26-9A04915F87F6}" dt="2026-06-21T21:13:03.307" v="48" actId="2696"/>
      <pc:docMkLst>
        <pc:docMk/>
      </pc:docMkLst>
      <pc:sldChg chg="modSp mod">
        <pc:chgData name="Evangelista Paolo" userId="d01395a0-ec80-4244-b2ab-f26faa5723bb" providerId="ADAL" clId="{22C22168-0423-4EF4-AF26-9A04915F87F6}" dt="2026-06-19T22:31:37.200" v="38" actId="14100"/>
        <pc:sldMkLst>
          <pc:docMk/>
          <pc:sldMk cId="0" sldId="258"/>
        </pc:sldMkLst>
        <pc:spChg chg="mod">
          <ac:chgData name="Evangelista Paolo" userId="d01395a0-ec80-4244-b2ab-f26faa5723bb" providerId="ADAL" clId="{22C22168-0423-4EF4-AF26-9A04915F87F6}" dt="2026-06-19T22:31:37.200" v="38" actId="14100"/>
          <ac:spMkLst>
            <pc:docMk/>
            <pc:sldMk cId="0" sldId="258"/>
            <ac:spMk id="3" creationId="{00000000-0000-0000-0000-000000000000}"/>
          </ac:spMkLst>
        </pc:spChg>
        <pc:spChg chg="mod">
          <ac:chgData name="Evangelista Paolo" userId="d01395a0-ec80-4244-b2ab-f26faa5723bb" providerId="ADAL" clId="{22C22168-0423-4EF4-AF26-9A04915F87F6}" dt="2026-06-19T22:31:22.393" v="36" actId="255"/>
          <ac:spMkLst>
            <pc:docMk/>
            <pc:sldMk cId="0" sldId="258"/>
            <ac:spMk id="13313" creationId="{00000000-0000-0000-0000-000000000000}"/>
          </ac:spMkLst>
        </pc:spChg>
      </pc:sldChg>
      <pc:sldChg chg="del">
        <pc:chgData name="Evangelista Paolo" userId="d01395a0-ec80-4244-b2ab-f26faa5723bb" providerId="ADAL" clId="{22C22168-0423-4EF4-AF26-9A04915F87F6}" dt="2026-06-21T20:55:29.029" v="42" actId="2696"/>
        <pc:sldMkLst>
          <pc:docMk/>
          <pc:sldMk cId="106672418" sldId="615"/>
        </pc:sldMkLst>
      </pc:sldChg>
      <pc:sldChg chg="modSp mod">
        <pc:chgData name="Evangelista Paolo" userId="d01395a0-ec80-4244-b2ab-f26faa5723bb" providerId="ADAL" clId="{22C22168-0423-4EF4-AF26-9A04915F87F6}" dt="2026-06-19T22:41:44.960" v="41" actId="20577"/>
        <pc:sldMkLst>
          <pc:docMk/>
          <pc:sldMk cId="1192508758" sldId="622"/>
        </pc:sldMkLst>
        <pc:spChg chg="mod">
          <ac:chgData name="Evangelista Paolo" userId="d01395a0-ec80-4244-b2ab-f26faa5723bb" providerId="ADAL" clId="{22C22168-0423-4EF4-AF26-9A04915F87F6}" dt="2026-06-19T22:41:44.960" v="41" actId="20577"/>
          <ac:spMkLst>
            <pc:docMk/>
            <pc:sldMk cId="1192508758" sldId="622"/>
            <ac:spMk id="3" creationId="{EFFD3978-893C-12B1-5163-273548569188}"/>
          </ac:spMkLst>
        </pc:spChg>
      </pc:sldChg>
      <pc:sldChg chg="del">
        <pc:chgData name="Evangelista Paolo" userId="d01395a0-ec80-4244-b2ab-f26faa5723bb" providerId="ADAL" clId="{22C22168-0423-4EF4-AF26-9A04915F87F6}" dt="2026-06-21T21:07:28.505" v="43" actId="2696"/>
        <pc:sldMkLst>
          <pc:docMk/>
          <pc:sldMk cId="4283950525" sldId="627"/>
        </pc:sldMkLst>
      </pc:sldChg>
      <pc:sldChg chg="new">
        <pc:chgData name="Evangelista Paolo" userId="d01395a0-ec80-4244-b2ab-f26faa5723bb" providerId="ADAL" clId="{22C22168-0423-4EF4-AF26-9A04915F87F6}" dt="2026-06-21T21:07:55.753" v="44" actId="680"/>
        <pc:sldMkLst>
          <pc:docMk/>
          <pc:sldMk cId="2388191276" sldId="631"/>
        </pc:sldMkLst>
      </pc:sldChg>
      <pc:sldChg chg="add">
        <pc:chgData name="Evangelista Paolo" userId="d01395a0-ec80-4244-b2ab-f26faa5723bb" providerId="ADAL" clId="{22C22168-0423-4EF4-AF26-9A04915F87F6}" dt="2026-06-21T21:12:12.070" v="45"/>
        <pc:sldMkLst>
          <pc:docMk/>
          <pc:sldMk cId="1682909395" sldId="717"/>
        </pc:sldMkLst>
      </pc:sldChg>
      <pc:sldChg chg="new del">
        <pc:chgData name="Evangelista Paolo" userId="d01395a0-ec80-4244-b2ab-f26faa5723bb" providerId="ADAL" clId="{22C22168-0423-4EF4-AF26-9A04915F87F6}" dt="2026-06-21T21:13:03.307" v="48" actId="2696"/>
        <pc:sldMkLst>
          <pc:docMk/>
          <pc:sldMk cId="3576795378" sldId="718"/>
        </pc:sldMkLst>
      </pc:sldChg>
      <pc:sldChg chg="add">
        <pc:chgData name="Evangelista Paolo" userId="d01395a0-ec80-4244-b2ab-f26faa5723bb" providerId="ADAL" clId="{22C22168-0423-4EF4-AF26-9A04915F87F6}" dt="2026-06-21T21:12:57.857" v="47"/>
        <pc:sldMkLst>
          <pc:docMk/>
          <pc:sldMk cId="1636008264" sldId="71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0296B7-C5AF-49C0-946A-3E76E9ACB1E1}" type="datetimeFigureOut">
              <a:rPr lang="it-IT" smtClean="0"/>
              <a:t>21/06/2026</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358306-E1B4-46A2-B5A3-61D2E9D5C5B9}" type="slidenum">
              <a:rPr lang="it-IT" smtClean="0"/>
              <a:t>‹N›</a:t>
            </a:fld>
            <a:endParaRPr lang="it-IT"/>
          </a:p>
        </p:txBody>
      </p:sp>
    </p:spTree>
    <p:extLst>
      <p:ext uri="{BB962C8B-B14F-4D97-AF65-F5344CB8AC3E}">
        <p14:creationId xmlns:p14="http://schemas.microsoft.com/office/powerpoint/2010/main" val="81040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8358306-E1B4-46A2-B5A3-61D2E9D5C5B9}" type="slidenum">
              <a:rPr lang="it-IT" smtClean="0"/>
              <a:t>7</a:t>
            </a:fld>
            <a:endParaRPr lang="it-IT"/>
          </a:p>
        </p:txBody>
      </p:sp>
    </p:spTree>
    <p:extLst>
      <p:ext uri="{BB962C8B-B14F-4D97-AF65-F5344CB8AC3E}">
        <p14:creationId xmlns:p14="http://schemas.microsoft.com/office/powerpoint/2010/main" val="1315230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AB5E6-D546-52D7-B932-3E0EFD5807D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71DDB1E-4565-5680-51C8-164A698A5BA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8733307-A7AC-E09A-2B7E-030EA352075D}"/>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254717F7-6CE2-1769-9722-5AC117B3B55D}"/>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28358306-E1B4-46A2-B5A3-61D2E9D5C5B9}" type="slidenum">
              <a:rPr kumimoji="0" lang="it-IT"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506118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B119A-29FF-8FAD-8A95-DCB483E141B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2F5BA9A-CD2B-1B35-1D06-64D79E79E97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DCD78E9-080C-0939-0090-F2243C078D79}"/>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28DD9CC2-3F4D-7CA2-D8EC-5F0D11CA3807}"/>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28358306-E1B4-46A2-B5A3-61D2E9D5C5B9}" type="slidenum">
              <a:rPr kumimoji="0" lang="it-IT"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709981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vl1pPr>
          </a:lstStyle>
          <a:p>
            <a:pPr>
              <a:defRPr/>
            </a:pPr>
            <a:fld id="{20A2FF00-9F8E-433E-A0CC-2814E5F2D711}" type="datetimeFigureOut">
              <a:rPr lang="en-US"/>
              <a:pPr>
                <a:defRPr/>
              </a:pPr>
              <a:t>6/21/2026</a:t>
            </a:fld>
            <a:endParaRPr lang="en-US"/>
          </a:p>
        </p:txBody>
      </p:sp>
      <p:sp>
        <p:nvSpPr>
          <p:cNvPr id="5" name="Segnaposto piè di pagina 4"/>
          <p:cNvSpPr>
            <a:spLocks noGrp="1"/>
          </p:cNvSpPr>
          <p:nvPr>
            <p:ph type="ftr" sz="quarter" idx="11"/>
          </p:nvPr>
        </p:nvSpPr>
        <p:spPr/>
        <p:txBody>
          <a:bodyPr/>
          <a:lstStyle>
            <a:lvl1pPr>
              <a:defRPr/>
            </a:lvl1pPr>
          </a:lstStyle>
          <a:p>
            <a:pPr>
              <a:defRPr/>
            </a:pPr>
            <a:endParaRPr lang="en-US"/>
          </a:p>
        </p:txBody>
      </p:sp>
      <p:sp>
        <p:nvSpPr>
          <p:cNvPr id="6" name="Segnaposto numero diapositiva 5"/>
          <p:cNvSpPr>
            <a:spLocks noGrp="1"/>
          </p:cNvSpPr>
          <p:nvPr>
            <p:ph type="sldNum" sz="quarter" idx="12"/>
          </p:nvPr>
        </p:nvSpPr>
        <p:spPr/>
        <p:txBody>
          <a:bodyPr/>
          <a:lstStyle>
            <a:lvl1pPr>
              <a:defRPr/>
            </a:lvl1pPr>
          </a:lstStyle>
          <a:p>
            <a:pPr>
              <a:defRPr/>
            </a:pPr>
            <a:fld id="{F7084828-F3D8-41AD-B0CE-6E72B3F82A29}" type="slidenum">
              <a:rPr lang="en-US"/>
              <a:pPr>
                <a:defRPr/>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D23A2F92-FA40-467D-A909-FEE5CBD5B71A}" type="datetimeFigureOut">
              <a:rPr lang="en-US"/>
              <a:pPr>
                <a:defRPr/>
              </a:pPr>
              <a:t>6/21/2026</a:t>
            </a:fld>
            <a:endParaRPr lang="en-US"/>
          </a:p>
        </p:txBody>
      </p:sp>
      <p:sp>
        <p:nvSpPr>
          <p:cNvPr id="5" name="Segnaposto piè di pagina 4"/>
          <p:cNvSpPr>
            <a:spLocks noGrp="1"/>
          </p:cNvSpPr>
          <p:nvPr>
            <p:ph type="ftr" sz="quarter" idx="11"/>
          </p:nvPr>
        </p:nvSpPr>
        <p:spPr/>
        <p:txBody>
          <a:bodyPr/>
          <a:lstStyle>
            <a:lvl1pPr>
              <a:defRPr/>
            </a:lvl1pPr>
          </a:lstStyle>
          <a:p>
            <a:pPr>
              <a:defRPr/>
            </a:pPr>
            <a:endParaRPr lang="en-US"/>
          </a:p>
        </p:txBody>
      </p:sp>
      <p:sp>
        <p:nvSpPr>
          <p:cNvPr id="6" name="Segnaposto numero diapositiva 5"/>
          <p:cNvSpPr>
            <a:spLocks noGrp="1"/>
          </p:cNvSpPr>
          <p:nvPr>
            <p:ph type="sldNum" sz="quarter" idx="12"/>
          </p:nvPr>
        </p:nvSpPr>
        <p:spPr/>
        <p:txBody>
          <a:bodyPr/>
          <a:lstStyle>
            <a:lvl1pPr>
              <a:defRPr/>
            </a:lvl1pPr>
          </a:lstStyle>
          <a:p>
            <a:pPr>
              <a:defRPr/>
            </a:pPr>
            <a:fld id="{A25A6146-15A3-4066-AE0B-E37F9FFD47C2}" type="slidenum">
              <a:rPr lang="en-US"/>
              <a:pPr>
                <a:defRPr/>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7F63119C-1531-4DCF-B299-BA960DF21366}" type="datetimeFigureOut">
              <a:rPr lang="en-US"/>
              <a:pPr>
                <a:defRPr/>
              </a:pPr>
              <a:t>6/21/2026</a:t>
            </a:fld>
            <a:endParaRPr lang="en-US"/>
          </a:p>
        </p:txBody>
      </p:sp>
      <p:sp>
        <p:nvSpPr>
          <p:cNvPr id="5" name="Segnaposto piè di pagina 4"/>
          <p:cNvSpPr>
            <a:spLocks noGrp="1"/>
          </p:cNvSpPr>
          <p:nvPr>
            <p:ph type="ftr" sz="quarter" idx="11"/>
          </p:nvPr>
        </p:nvSpPr>
        <p:spPr/>
        <p:txBody>
          <a:bodyPr/>
          <a:lstStyle>
            <a:lvl1pPr>
              <a:defRPr/>
            </a:lvl1pPr>
          </a:lstStyle>
          <a:p>
            <a:pPr>
              <a:defRPr/>
            </a:pPr>
            <a:endParaRPr lang="en-US"/>
          </a:p>
        </p:txBody>
      </p:sp>
      <p:sp>
        <p:nvSpPr>
          <p:cNvPr id="6" name="Segnaposto numero diapositiva 5"/>
          <p:cNvSpPr>
            <a:spLocks noGrp="1"/>
          </p:cNvSpPr>
          <p:nvPr>
            <p:ph type="sldNum" sz="quarter" idx="12"/>
          </p:nvPr>
        </p:nvSpPr>
        <p:spPr/>
        <p:txBody>
          <a:bodyPr/>
          <a:lstStyle>
            <a:lvl1pPr>
              <a:defRPr/>
            </a:lvl1pPr>
          </a:lstStyle>
          <a:p>
            <a:pPr>
              <a:defRPr/>
            </a:pPr>
            <a:fld id="{31A6BE53-6A6A-462A-8C86-927AA51281CB}" type="slidenum">
              <a:rPr lang="en-US"/>
              <a:pPr>
                <a:defRPr/>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1AF9A314-A280-4CFA-85A9-BDB7F8EC63F0}" type="datetimeFigureOut">
              <a:rPr lang="en-US"/>
              <a:pPr>
                <a:defRPr/>
              </a:pPr>
              <a:t>6/21/2026</a:t>
            </a:fld>
            <a:endParaRPr lang="en-US"/>
          </a:p>
        </p:txBody>
      </p:sp>
      <p:sp>
        <p:nvSpPr>
          <p:cNvPr id="5" name="Segnaposto piè di pagina 4"/>
          <p:cNvSpPr>
            <a:spLocks noGrp="1"/>
          </p:cNvSpPr>
          <p:nvPr>
            <p:ph type="ftr" sz="quarter" idx="11"/>
          </p:nvPr>
        </p:nvSpPr>
        <p:spPr/>
        <p:txBody>
          <a:bodyPr/>
          <a:lstStyle>
            <a:lvl1pPr>
              <a:defRPr/>
            </a:lvl1pPr>
          </a:lstStyle>
          <a:p>
            <a:pPr>
              <a:defRPr/>
            </a:pPr>
            <a:endParaRPr lang="en-US"/>
          </a:p>
        </p:txBody>
      </p:sp>
      <p:sp>
        <p:nvSpPr>
          <p:cNvPr id="6" name="Segnaposto numero diapositiva 5"/>
          <p:cNvSpPr>
            <a:spLocks noGrp="1"/>
          </p:cNvSpPr>
          <p:nvPr>
            <p:ph type="sldNum" sz="quarter" idx="12"/>
          </p:nvPr>
        </p:nvSpPr>
        <p:spPr/>
        <p:txBody>
          <a:bodyPr/>
          <a:lstStyle>
            <a:lvl1pPr>
              <a:defRPr/>
            </a:lvl1pPr>
          </a:lstStyle>
          <a:p>
            <a:pPr>
              <a:defRPr/>
            </a:pPr>
            <a:fld id="{8D2D051B-47BA-4207-BD95-E10F9EDC45CE}" type="slidenum">
              <a:rPr lang="en-US"/>
              <a:pPr>
                <a:defRPr/>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lvl1pPr>
              <a:defRPr/>
            </a:lvl1pPr>
          </a:lstStyle>
          <a:p>
            <a:pPr>
              <a:defRPr/>
            </a:pPr>
            <a:fld id="{02A6BF0C-6878-48FC-92DC-CC0517CC06D5}" type="datetimeFigureOut">
              <a:rPr lang="en-US"/>
              <a:pPr>
                <a:defRPr/>
              </a:pPr>
              <a:t>6/21/2026</a:t>
            </a:fld>
            <a:endParaRPr lang="en-US"/>
          </a:p>
        </p:txBody>
      </p:sp>
      <p:sp>
        <p:nvSpPr>
          <p:cNvPr id="5" name="Segnaposto piè di pagina 4"/>
          <p:cNvSpPr>
            <a:spLocks noGrp="1"/>
          </p:cNvSpPr>
          <p:nvPr>
            <p:ph type="ftr" sz="quarter" idx="11"/>
          </p:nvPr>
        </p:nvSpPr>
        <p:spPr/>
        <p:txBody>
          <a:bodyPr/>
          <a:lstStyle>
            <a:lvl1pPr>
              <a:defRPr/>
            </a:lvl1pPr>
          </a:lstStyle>
          <a:p>
            <a:pPr>
              <a:defRPr/>
            </a:pPr>
            <a:endParaRPr lang="en-US"/>
          </a:p>
        </p:txBody>
      </p:sp>
      <p:sp>
        <p:nvSpPr>
          <p:cNvPr id="6" name="Segnaposto numero diapositiva 5"/>
          <p:cNvSpPr>
            <a:spLocks noGrp="1"/>
          </p:cNvSpPr>
          <p:nvPr>
            <p:ph type="sldNum" sz="quarter" idx="12"/>
          </p:nvPr>
        </p:nvSpPr>
        <p:spPr/>
        <p:txBody>
          <a:bodyPr/>
          <a:lstStyle>
            <a:lvl1pPr>
              <a:defRPr/>
            </a:lvl1pPr>
          </a:lstStyle>
          <a:p>
            <a:pPr>
              <a:defRPr/>
            </a:pPr>
            <a:fld id="{C6EEF24B-800B-4293-BA7B-1E56C4F47EC3}" type="slidenum">
              <a:rPr lang="en-US"/>
              <a:pPr>
                <a:defRPr/>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p:txBody>
          <a:bodyPr/>
          <a:lstStyle>
            <a:lvl1pPr>
              <a:defRPr/>
            </a:lvl1pPr>
          </a:lstStyle>
          <a:p>
            <a:pPr>
              <a:defRPr/>
            </a:pPr>
            <a:fld id="{E778FFB9-4FFC-4969-8848-86C5C128F77D}" type="datetimeFigureOut">
              <a:rPr lang="en-US"/>
              <a:pPr>
                <a:defRPr/>
              </a:pPr>
              <a:t>6/21/2026</a:t>
            </a:fld>
            <a:endParaRPr lang="en-US"/>
          </a:p>
        </p:txBody>
      </p:sp>
      <p:sp>
        <p:nvSpPr>
          <p:cNvPr id="6" name="Segnaposto piè di pagina 4"/>
          <p:cNvSpPr>
            <a:spLocks noGrp="1"/>
          </p:cNvSpPr>
          <p:nvPr>
            <p:ph type="ftr" sz="quarter" idx="11"/>
          </p:nvPr>
        </p:nvSpPr>
        <p:spPr/>
        <p:txBody>
          <a:bodyPr/>
          <a:lstStyle>
            <a:lvl1pPr>
              <a:defRPr/>
            </a:lvl1pPr>
          </a:lstStyle>
          <a:p>
            <a:pPr>
              <a:defRPr/>
            </a:pPr>
            <a:endParaRPr lang="en-US"/>
          </a:p>
        </p:txBody>
      </p:sp>
      <p:sp>
        <p:nvSpPr>
          <p:cNvPr id="7" name="Segnaposto numero diapositiva 5"/>
          <p:cNvSpPr>
            <a:spLocks noGrp="1"/>
          </p:cNvSpPr>
          <p:nvPr>
            <p:ph type="sldNum" sz="quarter" idx="12"/>
          </p:nvPr>
        </p:nvSpPr>
        <p:spPr/>
        <p:txBody>
          <a:bodyPr/>
          <a:lstStyle>
            <a:lvl1pPr>
              <a:defRPr/>
            </a:lvl1pPr>
          </a:lstStyle>
          <a:p>
            <a:pPr>
              <a:defRPr/>
            </a:pPr>
            <a:fld id="{B0E9C606-63F1-4D11-BE02-B493C3E8520B}" type="slidenum">
              <a:rPr lang="en-US"/>
              <a:pPr>
                <a:defRPr/>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p:txBody>
          <a:bodyPr/>
          <a:lstStyle>
            <a:lvl1pPr>
              <a:defRPr/>
            </a:lvl1pPr>
          </a:lstStyle>
          <a:p>
            <a:pPr>
              <a:defRPr/>
            </a:pPr>
            <a:fld id="{E20B841E-34F1-4EAC-B337-9EB73546F354}" type="datetimeFigureOut">
              <a:rPr lang="en-US"/>
              <a:pPr>
                <a:defRPr/>
              </a:pPr>
              <a:t>6/21/2026</a:t>
            </a:fld>
            <a:endParaRPr lang="en-US"/>
          </a:p>
        </p:txBody>
      </p:sp>
      <p:sp>
        <p:nvSpPr>
          <p:cNvPr id="8" name="Segnaposto piè di pagina 4"/>
          <p:cNvSpPr>
            <a:spLocks noGrp="1"/>
          </p:cNvSpPr>
          <p:nvPr>
            <p:ph type="ftr" sz="quarter" idx="11"/>
          </p:nvPr>
        </p:nvSpPr>
        <p:spPr/>
        <p:txBody>
          <a:bodyPr/>
          <a:lstStyle>
            <a:lvl1pPr>
              <a:defRPr/>
            </a:lvl1pPr>
          </a:lstStyle>
          <a:p>
            <a:pPr>
              <a:defRPr/>
            </a:pPr>
            <a:endParaRPr lang="en-US"/>
          </a:p>
        </p:txBody>
      </p:sp>
      <p:sp>
        <p:nvSpPr>
          <p:cNvPr id="9" name="Segnaposto numero diapositiva 5"/>
          <p:cNvSpPr>
            <a:spLocks noGrp="1"/>
          </p:cNvSpPr>
          <p:nvPr>
            <p:ph type="sldNum" sz="quarter" idx="12"/>
          </p:nvPr>
        </p:nvSpPr>
        <p:spPr/>
        <p:txBody>
          <a:bodyPr/>
          <a:lstStyle>
            <a:lvl1pPr>
              <a:defRPr/>
            </a:lvl1pPr>
          </a:lstStyle>
          <a:p>
            <a:pPr>
              <a:defRPr/>
            </a:pPr>
            <a:fld id="{B6666316-B388-477D-BF27-34E7B427933E}" type="slidenum">
              <a:rPr lang="en-US"/>
              <a:pPr>
                <a:defRPr/>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3"/>
          <p:cNvSpPr>
            <a:spLocks noGrp="1"/>
          </p:cNvSpPr>
          <p:nvPr>
            <p:ph type="dt" sz="half" idx="10"/>
          </p:nvPr>
        </p:nvSpPr>
        <p:spPr/>
        <p:txBody>
          <a:bodyPr/>
          <a:lstStyle>
            <a:lvl1pPr>
              <a:defRPr/>
            </a:lvl1pPr>
          </a:lstStyle>
          <a:p>
            <a:pPr>
              <a:defRPr/>
            </a:pPr>
            <a:fld id="{16BF704C-7373-47CF-B9CF-2CE3BD0E5DBB}" type="datetimeFigureOut">
              <a:rPr lang="en-US"/>
              <a:pPr>
                <a:defRPr/>
              </a:pPr>
              <a:t>6/21/2026</a:t>
            </a:fld>
            <a:endParaRPr lang="en-US"/>
          </a:p>
        </p:txBody>
      </p:sp>
      <p:sp>
        <p:nvSpPr>
          <p:cNvPr id="4" name="Segnaposto piè di pagina 4"/>
          <p:cNvSpPr>
            <a:spLocks noGrp="1"/>
          </p:cNvSpPr>
          <p:nvPr>
            <p:ph type="ftr" sz="quarter" idx="11"/>
          </p:nvPr>
        </p:nvSpPr>
        <p:spPr/>
        <p:txBody>
          <a:bodyPr/>
          <a:lstStyle>
            <a:lvl1pPr>
              <a:defRPr/>
            </a:lvl1pPr>
          </a:lstStyle>
          <a:p>
            <a:pPr>
              <a:defRPr/>
            </a:pPr>
            <a:endParaRPr lang="en-US"/>
          </a:p>
        </p:txBody>
      </p:sp>
      <p:sp>
        <p:nvSpPr>
          <p:cNvPr id="5" name="Segnaposto numero diapositiva 5"/>
          <p:cNvSpPr>
            <a:spLocks noGrp="1"/>
          </p:cNvSpPr>
          <p:nvPr>
            <p:ph type="sldNum" sz="quarter" idx="12"/>
          </p:nvPr>
        </p:nvSpPr>
        <p:spPr/>
        <p:txBody>
          <a:bodyPr/>
          <a:lstStyle>
            <a:lvl1pPr>
              <a:defRPr/>
            </a:lvl1pPr>
          </a:lstStyle>
          <a:p>
            <a:pPr>
              <a:defRPr/>
            </a:pPr>
            <a:fld id="{FFCE54CD-B3F9-4518-B71E-91D9AE06AD83}" type="slidenum">
              <a:rPr lang="en-US"/>
              <a:pPr>
                <a:defRPr/>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15CFD39E-FD5B-4681-8D6A-54F144805E7F}" type="datetimeFigureOut">
              <a:rPr lang="en-US"/>
              <a:pPr>
                <a:defRPr/>
              </a:pPr>
              <a:t>6/21/2026</a:t>
            </a:fld>
            <a:endParaRPr lang="en-US"/>
          </a:p>
        </p:txBody>
      </p:sp>
      <p:sp>
        <p:nvSpPr>
          <p:cNvPr id="3" name="Segnaposto piè di pagina 4"/>
          <p:cNvSpPr>
            <a:spLocks noGrp="1"/>
          </p:cNvSpPr>
          <p:nvPr>
            <p:ph type="ftr" sz="quarter" idx="11"/>
          </p:nvPr>
        </p:nvSpPr>
        <p:spPr/>
        <p:txBody>
          <a:bodyPr/>
          <a:lstStyle>
            <a:lvl1pPr>
              <a:defRPr/>
            </a:lvl1pPr>
          </a:lstStyle>
          <a:p>
            <a:pPr>
              <a:defRPr/>
            </a:pPr>
            <a:endParaRPr lang="en-US"/>
          </a:p>
        </p:txBody>
      </p:sp>
      <p:sp>
        <p:nvSpPr>
          <p:cNvPr id="4" name="Segnaposto numero diapositiva 5"/>
          <p:cNvSpPr>
            <a:spLocks noGrp="1"/>
          </p:cNvSpPr>
          <p:nvPr>
            <p:ph type="sldNum" sz="quarter" idx="12"/>
          </p:nvPr>
        </p:nvSpPr>
        <p:spPr/>
        <p:txBody>
          <a:bodyPr/>
          <a:lstStyle>
            <a:lvl1pPr>
              <a:defRPr/>
            </a:lvl1pPr>
          </a:lstStyle>
          <a:p>
            <a:pPr>
              <a:defRPr/>
            </a:pPr>
            <a:fld id="{92098115-ACC2-4DE4-8E11-3FED8C581E93}" type="slidenum">
              <a:rPr lang="en-US"/>
              <a:pPr>
                <a:defRPr/>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3"/>
          <p:cNvSpPr>
            <a:spLocks noGrp="1"/>
          </p:cNvSpPr>
          <p:nvPr>
            <p:ph type="dt" sz="half" idx="10"/>
          </p:nvPr>
        </p:nvSpPr>
        <p:spPr/>
        <p:txBody>
          <a:bodyPr/>
          <a:lstStyle>
            <a:lvl1pPr>
              <a:defRPr/>
            </a:lvl1pPr>
          </a:lstStyle>
          <a:p>
            <a:pPr>
              <a:defRPr/>
            </a:pPr>
            <a:fld id="{7BC96056-6B67-4CFA-BC80-0AC61A2DE666}" type="datetimeFigureOut">
              <a:rPr lang="en-US"/>
              <a:pPr>
                <a:defRPr/>
              </a:pPr>
              <a:t>6/21/2026</a:t>
            </a:fld>
            <a:endParaRPr lang="en-US"/>
          </a:p>
        </p:txBody>
      </p:sp>
      <p:sp>
        <p:nvSpPr>
          <p:cNvPr id="6" name="Segnaposto piè di pagina 4"/>
          <p:cNvSpPr>
            <a:spLocks noGrp="1"/>
          </p:cNvSpPr>
          <p:nvPr>
            <p:ph type="ftr" sz="quarter" idx="11"/>
          </p:nvPr>
        </p:nvSpPr>
        <p:spPr/>
        <p:txBody>
          <a:bodyPr/>
          <a:lstStyle>
            <a:lvl1pPr>
              <a:defRPr/>
            </a:lvl1pPr>
          </a:lstStyle>
          <a:p>
            <a:pPr>
              <a:defRPr/>
            </a:pPr>
            <a:endParaRPr lang="en-US"/>
          </a:p>
        </p:txBody>
      </p:sp>
      <p:sp>
        <p:nvSpPr>
          <p:cNvPr id="7" name="Segnaposto numero diapositiva 5"/>
          <p:cNvSpPr>
            <a:spLocks noGrp="1"/>
          </p:cNvSpPr>
          <p:nvPr>
            <p:ph type="sldNum" sz="quarter" idx="12"/>
          </p:nvPr>
        </p:nvSpPr>
        <p:spPr/>
        <p:txBody>
          <a:bodyPr/>
          <a:lstStyle>
            <a:lvl1pPr>
              <a:defRPr/>
            </a:lvl1pPr>
          </a:lstStyle>
          <a:p>
            <a:pPr>
              <a:defRPr/>
            </a:pPr>
            <a:fld id="{CD86C7D0-0235-4A6A-8338-89330569BED7}" type="slidenum">
              <a:rPr lang="en-US"/>
              <a:pPr>
                <a:defRPr/>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3"/>
          <p:cNvSpPr>
            <a:spLocks noGrp="1"/>
          </p:cNvSpPr>
          <p:nvPr>
            <p:ph type="dt" sz="half" idx="10"/>
          </p:nvPr>
        </p:nvSpPr>
        <p:spPr/>
        <p:txBody>
          <a:bodyPr/>
          <a:lstStyle>
            <a:lvl1pPr>
              <a:defRPr/>
            </a:lvl1pPr>
          </a:lstStyle>
          <a:p>
            <a:pPr>
              <a:defRPr/>
            </a:pPr>
            <a:fld id="{D478873B-C71B-47D3-BF1C-ED20D6E1CAD8}" type="datetimeFigureOut">
              <a:rPr lang="en-US"/>
              <a:pPr>
                <a:defRPr/>
              </a:pPr>
              <a:t>6/21/2026</a:t>
            </a:fld>
            <a:endParaRPr lang="en-US"/>
          </a:p>
        </p:txBody>
      </p:sp>
      <p:sp>
        <p:nvSpPr>
          <p:cNvPr id="6" name="Segnaposto piè di pagina 4"/>
          <p:cNvSpPr>
            <a:spLocks noGrp="1"/>
          </p:cNvSpPr>
          <p:nvPr>
            <p:ph type="ftr" sz="quarter" idx="11"/>
          </p:nvPr>
        </p:nvSpPr>
        <p:spPr/>
        <p:txBody>
          <a:bodyPr/>
          <a:lstStyle>
            <a:lvl1pPr>
              <a:defRPr/>
            </a:lvl1pPr>
          </a:lstStyle>
          <a:p>
            <a:pPr>
              <a:defRPr/>
            </a:pPr>
            <a:endParaRPr lang="en-US"/>
          </a:p>
        </p:txBody>
      </p:sp>
      <p:sp>
        <p:nvSpPr>
          <p:cNvPr id="7" name="Segnaposto numero diapositiva 5"/>
          <p:cNvSpPr>
            <a:spLocks noGrp="1"/>
          </p:cNvSpPr>
          <p:nvPr>
            <p:ph type="sldNum" sz="quarter" idx="12"/>
          </p:nvPr>
        </p:nvSpPr>
        <p:spPr/>
        <p:txBody>
          <a:bodyPr/>
          <a:lstStyle>
            <a:lvl1pPr>
              <a:defRPr/>
            </a:lvl1pPr>
          </a:lstStyle>
          <a:p>
            <a:pPr>
              <a:defRPr/>
            </a:pPr>
            <a:fld id="{86124F15-6784-45A7-A631-BB3B4E7A6865}" type="slidenum">
              <a:rPr lang="en-US"/>
              <a:pPr>
                <a:defRPr/>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71758DF-EC7E-43D6-8787-E0F8DD041FC2}" type="datetimeFigureOut">
              <a:rPr lang="en-US"/>
              <a:pPr>
                <a:defRPr/>
              </a:pPr>
              <a:t>6/21/2026</a:t>
            </a:fld>
            <a:endParaRPr lang="en-US"/>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952389BE-BEBB-4EDB-8E4B-C9AFFA043A1D}"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93538" r:id="rId1"/>
    <p:sldLayoutId id="2147493537" r:id="rId2"/>
    <p:sldLayoutId id="2147493536" r:id="rId3"/>
    <p:sldLayoutId id="2147493535" r:id="rId4"/>
    <p:sldLayoutId id="2147493534" r:id="rId5"/>
    <p:sldLayoutId id="2147493533" r:id="rId6"/>
    <p:sldLayoutId id="2147493532" r:id="rId7"/>
    <p:sldLayoutId id="2147493531" r:id="rId8"/>
    <p:sldLayoutId id="2147493530" r:id="rId9"/>
    <p:sldLayoutId id="2147493529" r:id="rId10"/>
    <p:sldLayoutId id="2147493528" r:id="rId11"/>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olo 1"/>
          <p:cNvSpPr>
            <a:spLocks noGrp="1"/>
          </p:cNvSpPr>
          <p:nvPr>
            <p:ph type="ctrTitle"/>
          </p:nvPr>
        </p:nvSpPr>
        <p:spPr>
          <a:xfrm>
            <a:off x="685800" y="244475"/>
            <a:ext cx="7772400" cy="1546225"/>
          </a:xfrm>
        </p:spPr>
        <p:txBody>
          <a:bodyPr/>
          <a:lstStyle/>
          <a:p>
            <a:br>
              <a:rPr lang="it-IT" sz="2000" b="1" dirty="0">
                <a:solidFill>
                  <a:srgbClr val="0070C0"/>
                </a:solidFill>
                <a:latin typeface="+mn-lt"/>
              </a:rPr>
            </a:br>
            <a:r>
              <a:rPr lang="it-IT" sz="2000" b="1" dirty="0">
                <a:solidFill>
                  <a:srgbClr val="0070C0"/>
                </a:solidFill>
                <a:latin typeface="+mn-lt"/>
              </a:rPr>
              <a:t>Università degli Studi di Milano-Bicocca</a:t>
            </a:r>
            <a:br>
              <a:rPr lang="it-IT" sz="2000" b="1" dirty="0">
                <a:solidFill>
                  <a:srgbClr val="0070C0"/>
                </a:solidFill>
                <a:latin typeface="+mn-lt"/>
              </a:rPr>
            </a:br>
            <a:r>
              <a:rPr lang="it-IT" sz="2000" b="1" dirty="0">
                <a:solidFill>
                  <a:srgbClr val="0070C0"/>
                </a:solidFill>
                <a:latin typeface="+mn-lt"/>
              </a:rPr>
              <a:t>23 giugno 2026</a:t>
            </a:r>
            <a:br>
              <a:rPr lang="it-IT" sz="2000" b="1" dirty="0">
                <a:solidFill>
                  <a:srgbClr val="0070C0"/>
                </a:solidFill>
                <a:latin typeface="+mn-lt"/>
              </a:rPr>
            </a:br>
            <a:r>
              <a:rPr lang="it-IT" sz="2400" b="1" i="1" cap="all" dirty="0">
                <a:solidFill>
                  <a:srgbClr val="0070C0"/>
                </a:solidFill>
                <a:latin typeface="+mn-lt"/>
              </a:rPr>
              <a:t>La riforma della giustizia contabile</a:t>
            </a:r>
            <a:br>
              <a:rPr lang="it-IT" sz="2000" b="1" dirty="0">
                <a:solidFill>
                  <a:srgbClr val="0070C0"/>
                </a:solidFill>
                <a:latin typeface="+mn-lt"/>
              </a:rPr>
            </a:br>
            <a:br>
              <a:rPr lang="it-IT" sz="2000" b="1" dirty="0">
                <a:solidFill>
                  <a:srgbClr val="0070C0"/>
                </a:solidFill>
                <a:latin typeface="+mn-lt"/>
              </a:rPr>
            </a:br>
            <a:br>
              <a:rPr lang="it-IT" sz="2000" b="1" dirty="0">
                <a:solidFill>
                  <a:srgbClr val="0070C0"/>
                </a:solidFill>
                <a:latin typeface="+mn-lt"/>
              </a:rPr>
            </a:br>
            <a:endParaRPr lang="it-IT" sz="2000" b="1" dirty="0">
              <a:solidFill>
                <a:srgbClr val="0070C0"/>
              </a:solidFill>
              <a:latin typeface="+mn-lt"/>
            </a:endParaRPr>
          </a:p>
        </p:txBody>
      </p:sp>
      <p:sp>
        <p:nvSpPr>
          <p:cNvPr id="3" name="Sottotitolo 2"/>
          <p:cNvSpPr>
            <a:spLocks noGrp="1"/>
          </p:cNvSpPr>
          <p:nvPr>
            <p:ph type="subTitle" idx="1"/>
          </p:nvPr>
        </p:nvSpPr>
        <p:spPr>
          <a:xfrm>
            <a:off x="876300" y="1375442"/>
            <a:ext cx="7923213" cy="4263358"/>
          </a:xfrm>
          <a:solidFill>
            <a:srgbClr val="00CCFF"/>
          </a:solidFill>
        </p:spPr>
        <p:txBody>
          <a:bodyPr rtlCol="0">
            <a:normAutofit/>
          </a:bodyPr>
          <a:lstStyle/>
          <a:p>
            <a:pPr algn="just">
              <a:spcBef>
                <a:spcPts val="0"/>
              </a:spcBef>
            </a:pPr>
            <a:r>
              <a:rPr lang="it-IT" sz="1600" b="1" dirty="0">
                <a:solidFill>
                  <a:schemeClr val="tx1"/>
                </a:solidFill>
                <a:latin typeface="Times New Roman" panose="02020603050405020304" pitchFamily="18" charset="0"/>
                <a:cs typeface="Times New Roman" panose="02020603050405020304" pitchFamily="18" charset="0"/>
              </a:rPr>
              <a:t>Relazione di Paolo Evangelista</a:t>
            </a:r>
          </a:p>
          <a:p>
            <a:pPr algn="just">
              <a:spcBef>
                <a:spcPts val="0"/>
              </a:spcBef>
            </a:pPr>
            <a:r>
              <a:rPr lang="it-IT" sz="1600" b="1" dirty="0">
                <a:solidFill>
                  <a:schemeClr val="tx1"/>
                </a:solidFill>
                <a:latin typeface="Times New Roman" panose="02020603050405020304" pitchFamily="18" charset="0"/>
                <a:cs typeface="Times New Roman" panose="02020603050405020304" pitchFamily="18" charset="0"/>
              </a:rPr>
              <a:t>Procuratore Regionale della Corte dei conti della Lombardia </a:t>
            </a:r>
          </a:p>
          <a:p>
            <a:pPr algn="just">
              <a:spcBef>
                <a:spcPts val="0"/>
              </a:spcBef>
            </a:pPr>
            <a:r>
              <a:rPr lang="it-IT" sz="1600" b="1" dirty="0">
                <a:solidFill>
                  <a:schemeClr val="tx1"/>
                </a:solidFill>
                <a:latin typeface="Times New Roman" panose="02020603050405020304" pitchFamily="18" charset="0"/>
                <a:cs typeface="Times New Roman" panose="02020603050405020304" pitchFamily="18" charset="0"/>
              </a:rPr>
              <a:t> sul tema:</a:t>
            </a:r>
          </a:p>
          <a:p>
            <a:pPr algn="just">
              <a:spcBef>
                <a:spcPts val="0"/>
              </a:spcBef>
            </a:pPr>
            <a:endParaRPr lang="it-IT" sz="1600" b="1" dirty="0">
              <a:solidFill>
                <a:srgbClr val="808080"/>
              </a:solidFill>
              <a:latin typeface="Times New Roman" panose="02020603050405020304" pitchFamily="18" charset="0"/>
              <a:cs typeface="Times New Roman" panose="02020603050405020304" pitchFamily="18" charset="0"/>
            </a:endParaRPr>
          </a:p>
          <a:p>
            <a:pPr algn="just">
              <a:spcBef>
                <a:spcPts val="0"/>
              </a:spcBef>
            </a:pPr>
            <a:endParaRPr lang="it-IT" sz="1600" dirty="0">
              <a:solidFill>
                <a:srgbClr val="808080"/>
              </a:solidFill>
              <a:latin typeface="Times New Roman" panose="02020603050405020304" pitchFamily="18" charset="0"/>
              <a:cs typeface="Times New Roman" panose="02020603050405020304" pitchFamily="18" charset="0"/>
            </a:endParaRPr>
          </a:p>
          <a:p>
            <a:pPr>
              <a:spcBef>
                <a:spcPts val="0"/>
              </a:spcBef>
            </a:pPr>
            <a:r>
              <a:rPr lang="it-IT" sz="2800" b="1" dirty="0">
                <a:solidFill>
                  <a:schemeClr val="tx1"/>
                </a:solidFill>
                <a:latin typeface="Times New Roman" panose="02020603050405020304" pitchFamily="18" charset="0"/>
                <a:cs typeface="Times New Roman" panose="02020603050405020304" pitchFamily="18" charset="0"/>
              </a:rPr>
              <a:t>« La colpa grave tipizzata con la riforma ‘Foti’: criticità applicative della legge n. 1 del 2026 »</a:t>
            </a:r>
          </a:p>
          <a:p>
            <a:pPr>
              <a:spcBef>
                <a:spcPts val="0"/>
              </a:spcBef>
            </a:pPr>
            <a:r>
              <a:rPr lang="it-IT" sz="2800" b="1" dirty="0">
                <a:solidFill>
                  <a:schemeClr val="tx1"/>
                </a:solidFill>
                <a:latin typeface="Times New Roman" panose="02020603050405020304" pitchFamily="18" charset="0"/>
                <a:cs typeface="Times New Roman" panose="02020603050405020304" pitchFamily="18"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4401B-ACD9-77B5-AACE-304A9D2A1D45}"/>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F437E6F1-7E33-60ED-201C-76A7353B7C76}"/>
              </a:ext>
            </a:extLst>
          </p:cNvPr>
          <p:cNvSpPr>
            <a:spLocks noGrp="1"/>
          </p:cNvSpPr>
          <p:nvPr>
            <p:ph type="ctrTitle"/>
          </p:nvPr>
        </p:nvSpPr>
        <p:spPr>
          <a:xfrm>
            <a:off x="685800" y="0"/>
            <a:ext cx="7772400" cy="983152"/>
          </a:xfrm>
          <a:solidFill>
            <a:srgbClr val="00B0F0"/>
          </a:solidFill>
        </p:spPr>
        <p:txBody>
          <a:bodyPr/>
          <a:lstStyle/>
          <a:p>
            <a:pPr>
              <a:lnSpc>
                <a:spcPct val="150000"/>
              </a:lnSpc>
            </a:pPr>
            <a:br>
              <a:rPr lang="it-IT" sz="1800" b="1" dirty="0"/>
            </a:br>
            <a:r>
              <a:rPr lang="it-IT" sz="1800" b="1" dirty="0"/>
              <a:t>Le modifiche alla legge 14 gennaio 1994 n.20.</a:t>
            </a:r>
            <a:br>
              <a:rPr lang="it-IT" sz="1800" b="1" dirty="0"/>
            </a:br>
            <a:r>
              <a:rPr lang="it-IT" sz="1800" b="1" dirty="0"/>
              <a:t>LE FIGURE SINTOMATICHE DI COLPA GRAVE ’TIPIZZATE’</a:t>
            </a:r>
            <a:br>
              <a:rPr lang="it-IT" sz="1800" b="1" dirty="0"/>
            </a:br>
            <a:br>
              <a:rPr lang="it-IT" sz="1800" b="1" dirty="0"/>
            </a:br>
            <a:r>
              <a:rPr lang="it-IT" sz="1800" b="1" dirty="0"/>
              <a:t> </a:t>
            </a:r>
          </a:p>
        </p:txBody>
      </p:sp>
      <p:sp>
        <p:nvSpPr>
          <p:cNvPr id="3" name="Sottotitolo 2">
            <a:extLst>
              <a:ext uri="{FF2B5EF4-FFF2-40B4-BE49-F238E27FC236}">
                <a16:creationId xmlns:a16="http://schemas.microsoft.com/office/drawing/2014/main" id="{4D874CD6-31D7-0790-FBB4-9E9F14A82AC7}"/>
              </a:ext>
            </a:extLst>
          </p:cNvPr>
          <p:cNvSpPr>
            <a:spLocks noGrp="1"/>
          </p:cNvSpPr>
          <p:nvPr>
            <p:ph type="subTitle" idx="1"/>
          </p:nvPr>
        </p:nvSpPr>
        <p:spPr>
          <a:xfrm>
            <a:off x="404813" y="921276"/>
            <a:ext cx="8394700" cy="5630338"/>
          </a:xfrm>
          <a:noFill/>
        </p:spPr>
        <p:txBody>
          <a:bodyPr rtlCol="0">
            <a:normAutofit/>
          </a:bodyPr>
          <a:lstStyle/>
          <a:p>
            <a:pPr algn="just">
              <a:lnSpc>
                <a:spcPct val="150000"/>
              </a:lnSpc>
              <a:spcBef>
                <a:spcPts val="0"/>
              </a:spcBef>
            </a:pPr>
            <a:r>
              <a:rPr lang="it-IT" sz="1600" b="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La responsabilità civile dei magistrati</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art. 2, comma 3, della legge 13 aprile 1988, n. 117 «</a:t>
            </a:r>
            <a:r>
              <a:rPr lang="it-IT" sz="1600" i="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costituisce colpa grave la violazione manifesta della legge nonché del diritto dell’Unione europea, il </a:t>
            </a:r>
            <a:r>
              <a:rPr lang="it-IT" sz="1600" b="1" i="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travisamento del fatto </a:t>
            </a:r>
            <a:r>
              <a:rPr lang="it-IT" sz="1600" i="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o delle prove, ovvero </a:t>
            </a:r>
            <a:r>
              <a:rPr lang="it-IT" sz="1600" b="1" i="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l’affermazione di un fatto la cui esistenza è incontrastabilmente esclusa dagli atti del procedimento o la negazione di un fatto la cui esistenza risulta incontrastabilmente dagli atti del procedimento</a:t>
            </a:r>
            <a:r>
              <a:rPr lang="it-IT" sz="1600" i="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 ovvero l’emissione di un provvedimento cautelare personale o reale fuori dai casi consentiti dalla legge oppure senza motivazione</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t>
            </a:r>
          </a:p>
          <a:p>
            <a:pPr algn="just">
              <a:lnSpc>
                <a:spcPct val="150000"/>
              </a:lnSpc>
              <a:spcBef>
                <a:spcPts val="0"/>
              </a:spcBef>
            </a:pPr>
            <a:r>
              <a:rPr lang="it-IT" sz="16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Il travisamento del fatto : </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mentre</a:t>
            </a:r>
            <a:r>
              <a:rPr lang="it-IT" sz="16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per il giudice tale nozione attiene alla valutazione della prova versata nel processo nella responsabilità amministrativa, disciplinata dalla legge n. 1 del 2026, questa categoria potrebbe essere ricondotta alla cd. figura sintomatica </a:t>
            </a:r>
            <a:r>
              <a:rPr lang="it-IT" sz="1600" b="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dell’eccesso di potere</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 nella misura in cui l’erronea percezione del fatto incide sulla correttezza dell’azione amministrativa e sulla legittimità dell’esercizio del potere.</a:t>
            </a:r>
          </a:p>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a:t>
            </a:r>
            <a:r>
              <a:rPr lang="it-IT" sz="1600" b="1" dirty="0">
                <a:solidFill>
                  <a:schemeClr val="tx2">
                    <a:lumMod val="60000"/>
                    <a:lumOff val="40000"/>
                  </a:schemeClr>
                </a:solidFill>
                <a:latin typeface="Times New Roman" panose="02020603050405020304" pitchFamily="18" charset="0"/>
                <a:ea typeface="MS Mincho" panose="02020609040205080304" pitchFamily="49" charset="-128"/>
                <a:cs typeface="Times New Roman" panose="02020603050405020304" pitchFamily="18" charset="0"/>
              </a:rPr>
              <a:t>L</a:t>
            </a:r>
            <a:r>
              <a:rPr lang="it-IT" sz="16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'affermazione di un fatto la cui esistenza è incontrastabilmente esclusa </a:t>
            </a:r>
            <a:r>
              <a:rPr lang="it-IT" sz="1600" b="1" u="sng"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dagli atti del procedimento</a:t>
            </a:r>
          </a:p>
          <a:p>
            <a:pPr algn="just">
              <a:lnSpc>
                <a:spcPct val="150000"/>
              </a:lnSpc>
              <a:spcBef>
                <a:spcPts val="0"/>
              </a:spcBef>
            </a:pPr>
            <a:r>
              <a:rPr lang="it-IT" sz="16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 La negazione di un fatto la cui esistenza risulta incontrastabilmente </a:t>
            </a:r>
            <a:r>
              <a:rPr lang="it-IT" sz="1600" b="1" u="sng"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dagli atti del procedimento.</a:t>
            </a:r>
          </a:p>
        </p:txBody>
      </p:sp>
    </p:spTree>
    <p:extLst>
      <p:ext uri="{BB962C8B-B14F-4D97-AF65-F5344CB8AC3E}">
        <p14:creationId xmlns:p14="http://schemas.microsoft.com/office/powerpoint/2010/main" val="1886768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EACD0-6EF1-EB62-2DEC-282D845BCD3C}"/>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0568EC07-F67F-5E71-95A3-5A480AB70161}"/>
              </a:ext>
            </a:extLst>
          </p:cNvPr>
          <p:cNvSpPr>
            <a:spLocks noGrp="1"/>
          </p:cNvSpPr>
          <p:nvPr>
            <p:ph type="ctrTitle"/>
          </p:nvPr>
        </p:nvSpPr>
        <p:spPr>
          <a:xfrm>
            <a:off x="404813" y="0"/>
            <a:ext cx="8334374" cy="983152"/>
          </a:xfrm>
          <a:solidFill>
            <a:srgbClr val="00B0F0"/>
          </a:solidFill>
        </p:spPr>
        <p:txBody>
          <a:bodyPr/>
          <a:lstStyle/>
          <a:p>
            <a:pPr>
              <a:lnSpc>
                <a:spcPct val="150000"/>
              </a:lnSpc>
            </a:pPr>
            <a:br>
              <a:rPr lang="it-IT" sz="1800" b="1" dirty="0"/>
            </a:br>
            <a:br>
              <a:rPr lang="it-IT" sz="1800" b="1" dirty="0"/>
            </a:br>
            <a:r>
              <a:rPr lang="it-IT" sz="1800" b="1" dirty="0"/>
              <a:t>Criticità: la coesistenza nell’ordinamento di altre norme che disciplinano la colpa grave - il codice dei contratti pubblici</a:t>
            </a:r>
            <a:br>
              <a:rPr lang="it-IT" sz="1800" b="1" dirty="0"/>
            </a:br>
            <a:br>
              <a:rPr lang="it-IT" sz="1800" b="1" dirty="0"/>
            </a:br>
            <a:br>
              <a:rPr lang="it-IT" sz="1800" b="1" dirty="0"/>
            </a:br>
            <a:r>
              <a:rPr lang="it-IT" sz="1800" b="1" dirty="0"/>
              <a:t> </a:t>
            </a:r>
          </a:p>
        </p:txBody>
      </p:sp>
      <p:sp>
        <p:nvSpPr>
          <p:cNvPr id="3" name="Sottotitolo 2">
            <a:extLst>
              <a:ext uri="{FF2B5EF4-FFF2-40B4-BE49-F238E27FC236}">
                <a16:creationId xmlns:a16="http://schemas.microsoft.com/office/drawing/2014/main" id="{BA156E21-07C6-91D4-22E9-1C6A9748A643}"/>
              </a:ext>
            </a:extLst>
          </p:cNvPr>
          <p:cNvSpPr>
            <a:spLocks noGrp="1"/>
          </p:cNvSpPr>
          <p:nvPr>
            <p:ph type="subTitle" idx="1"/>
          </p:nvPr>
        </p:nvSpPr>
        <p:spPr>
          <a:xfrm>
            <a:off x="404813" y="921276"/>
            <a:ext cx="8394700" cy="5630338"/>
          </a:xfrm>
          <a:noFill/>
        </p:spPr>
        <p:txBody>
          <a:bodyPr rtlCol="0">
            <a:normAutofit lnSpcReduction="10000"/>
          </a:bodyPr>
          <a:lstStyle/>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Nella riforma Foti  manca un coordinamento con il Codice dei contratti pubblici che, all’art. 2 (relativo al principio della fiducia) fornisce </a:t>
            </a:r>
            <a:r>
              <a:rPr lang="it-IT" sz="1600" b="1" dirty="0">
                <a:solidFill>
                  <a:schemeClr val="tx2">
                    <a:lumMod val="60000"/>
                    <a:lumOff val="40000"/>
                  </a:schemeClr>
                </a:solidFill>
                <a:latin typeface="Times New Roman" panose="02020603050405020304" pitchFamily="18" charset="0"/>
                <a:ea typeface="MS Mincho" panose="02020609040205080304" pitchFamily="49" charset="-128"/>
                <a:cs typeface="Times New Roman" panose="02020603050405020304" pitchFamily="18" charset="0"/>
              </a:rPr>
              <a:t>una diversa definizione di colpa grave nel settore degli appalti pubblici</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per cui la predetta norma, pensata dallo </a:t>
            </a:r>
            <a:r>
              <a:rPr lang="it-IT" sz="1600" b="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stesso legislatore </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nel 2023, sempre al fine di arginare la cosiddetta paura della firma, rischia oggi di essere asimmetrica e comunque più severa rispetto al regime generale di responsabilità ridefinito con la ‘riforma’.</a:t>
            </a:r>
          </a:p>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E’ lecito quindi domandarsi</a:t>
            </a:r>
            <a:r>
              <a:rPr lang="it-IT" sz="1600" b="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in assenza di abrogazione espressa</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quale sia la definizione di colpa grave a cui ci si deve riferire in materia di contratti pubblici.</a:t>
            </a:r>
          </a:p>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Art. 2, comma 3, codice contratti pubblici: «</a:t>
            </a:r>
            <a:r>
              <a:rPr lang="it-IT" sz="1600" i="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Nell'ambito delle attività svolte nelle fasi di programmazione, progettazione, affidamento ed esecuzione dei contratti, ai fini della responsabilità amministrativa costituisce colpa grave </a:t>
            </a:r>
            <a:r>
              <a:rPr lang="it-IT" sz="1600" b="1" i="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la violazione di norme di diritto</a:t>
            </a:r>
            <a:r>
              <a:rPr lang="it-IT" sz="1600" i="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e </a:t>
            </a:r>
            <a:r>
              <a:rPr lang="it-IT" sz="1600" b="1" i="1" dirty="0">
                <a:solidFill>
                  <a:schemeClr val="tx2">
                    <a:lumMod val="60000"/>
                    <a:lumOff val="40000"/>
                  </a:schemeClr>
                </a:solidFill>
                <a:latin typeface="Times New Roman" panose="02020603050405020304" pitchFamily="18" charset="0"/>
                <a:ea typeface="MS Mincho" panose="02020609040205080304" pitchFamily="49" charset="-128"/>
                <a:cs typeface="Times New Roman" panose="02020603050405020304" pitchFamily="18" charset="0"/>
              </a:rPr>
              <a:t>degli auto-vincoli amministrativi</a:t>
            </a:r>
            <a:r>
              <a:rPr lang="it-IT" sz="1600" i="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a:t>
            </a:r>
            <a:r>
              <a:rPr lang="it-IT" sz="1600" b="1" i="1" dirty="0">
                <a:solidFill>
                  <a:schemeClr val="tx2">
                    <a:lumMod val="60000"/>
                    <a:lumOff val="40000"/>
                  </a:schemeClr>
                </a:solidFill>
                <a:latin typeface="Times New Roman" panose="02020603050405020304" pitchFamily="18" charset="0"/>
                <a:ea typeface="MS Mincho" panose="02020609040205080304" pitchFamily="49" charset="-128"/>
                <a:cs typeface="Times New Roman" panose="02020603050405020304" pitchFamily="18" charset="0"/>
              </a:rPr>
              <a:t>nonché la palese violazione di regole di prudenza, perizia e diligenza e l'omissione delle cautele, verifiche ed informazioni preventive normalmente richieste nell'attività amministrativa, in quanto esigibili nei confronti dell'agente pubblico in base alle specifiche competenze e in relazione al caso concreto</a:t>
            </a:r>
            <a:r>
              <a:rPr lang="it-IT" sz="1600" i="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a:t>
            </a:r>
            <a:r>
              <a:rPr lang="it-IT" sz="1600" b="1" i="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Non costituisce colpa grave la violazione o l'omissione determinata dal riferimento a indirizzi giurisprudenziali prevalenti o a pareri delle autorità competenti</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a:t>
            </a:r>
          </a:p>
          <a:p>
            <a:pPr algn="just">
              <a:lnSpc>
                <a:spcPct val="150000"/>
              </a:lnSpc>
              <a:spcBef>
                <a:spcPts val="0"/>
              </a:spcBef>
            </a:pPr>
            <a:endPar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50000"/>
              </a:lnSpc>
              <a:spcBef>
                <a:spcPts val="0"/>
              </a:spcBef>
            </a:pPr>
            <a:endPar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273403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AD841-13EE-07BD-5DCA-2EFC7AD16739}"/>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7D21BE2B-4512-4A41-1203-334FD46354A1}"/>
              </a:ext>
            </a:extLst>
          </p:cNvPr>
          <p:cNvSpPr>
            <a:spLocks noGrp="1"/>
          </p:cNvSpPr>
          <p:nvPr>
            <p:ph type="ctrTitle"/>
          </p:nvPr>
        </p:nvSpPr>
        <p:spPr>
          <a:xfrm>
            <a:off x="404813" y="0"/>
            <a:ext cx="8334374" cy="983152"/>
          </a:xfrm>
          <a:solidFill>
            <a:srgbClr val="00B0F0"/>
          </a:solidFill>
        </p:spPr>
        <p:txBody>
          <a:bodyPr/>
          <a:lstStyle/>
          <a:p>
            <a:pPr>
              <a:lnSpc>
                <a:spcPts val="2160"/>
              </a:lnSpc>
            </a:pPr>
            <a:br>
              <a:rPr lang="it-IT" sz="1800" b="1" dirty="0"/>
            </a:br>
            <a:br>
              <a:rPr lang="it-IT" sz="1800" b="1" dirty="0"/>
            </a:br>
            <a:r>
              <a:rPr lang="it-IT" sz="1800" b="1" dirty="0"/>
              <a:t>La definizione del perimetro della colpa grave nel codice dei contratti pubblici: </a:t>
            </a:r>
            <a:br>
              <a:rPr lang="it-IT" sz="1800" b="1" dirty="0"/>
            </a:br>
            <a:r>
              <a:rPr lang="it-IT" sz="1800" b="1" dirty="0"/>
              <a:t>la grave violazione di auto-vincoli amministrativi</a:t>
            </a:r>
            <a:br>
              <a:rPr lang="it-IT" sz="1800" b="1" dirty="0"/>
            </a:br>
            <a:br>
              <a:rPr lang="it-IT" sz="1800" b="1" dirty="0"/>
            </a:br>
            <a:br>
              <a:rPr lang="it-IT" sz="1800" b="1" dirty="0"/>
            </a:br>
            <a:endParaRPr lang="it-IT" sz="1800" b="1" dirty="0"/>
          </a:p>
        </p:txBody>
      </p:sp>
      <p:sp>
        <p:nvSpPr>
          <p:cNvPr id="3" name="Sottotitolo 2">
            <a:extLst>
              <a:ext uri="{FF2B5EF4-FFF2-40B4-BE49-F238E27FC236}">
                <a16:creationId xmlns:a16="http://schemas.microsoft.com/office/drawing/2014/main" id="{4CE3B71C-8B14-2984-269B-070D446E0EB1}"/>
              </a:ext>
            </a:extLst>
          </p:cNvPr>
          <p:cNvSpPr>
            <a:spLocks noGrp="1"/>
          </p:cNvSpPr>
          <p:nvPr>
            <p:ph type="subTitle" idx="1"/>
          </p:nvPr>
        </p:nvSpPr>
        <p:spPr>
          <a:xfrm>
            <a:off x="404813" y="983152"/>
            <a:ext cx="8394700" cy="5568462"/>
          </a:xfrm>
          <a:noFill/>
        </p:spPr>
        <p:txBody>
          <a:bodyPr rtlCol="0">
            <a:normAutofit lnSpcReduction="10000"/>
          </a:bodyPr>
          <a:lstStyle/>
          <a:p>
            <a:pPr algn="just">
              <a:lnSpc>
                <a:spcPct val="170000"/>
              </a:lnSpc>
              <a:spcBef>
                <a:spcPts val="0"/>
              </a:spcBef>
            </a:pPr>
            <a:r>
              <a:rPr lang="it-IT" sz="1600" dirty="0">
                <a:solidFill>
                  <a:schemeClr val="tx1"/>
                </a:solidFill>
                <a:effectLst/>
                <a:latin typeface="Times New Roman" panose="02020603050405020304" pitchFamily="18" charset="0"/>
                <a:ea typeface="Calibri" panose="020F0502020204030204" pitchFamily="34" charset="0"/>
              </a:rPr>
              <a:t>Con riferimento alla </a:t>
            </a:r>
            <a:r>
              <a:rPr lang="it-IT" sz="1600" i="1" dirty="0">
                <a:solidFill>
                  <a:schemeClr val="tx1"/>
                </a:solidFill>
                <a:effectLst/>
                <a:latin typeface="Times New Roman" panose="02020603050405020304" pitchFamily="18" charset="0"/>
                <a:ea typeface="Calibri" panose="020F0502020204030204" pitchFamily="34" charset="0"/>
              </a:rPr>
              <a:t>violazione degli </a:t>
            </a:r>
            <a:r>
              <a:rPr lang="it-IT" sz="1600" i="1" dirty="0" err="1">
                <a:solidFill>
                  <a:schemeClr val="tx1"/>
                </a:solidFill>
                <a:effectLst/>
                <a:latin typeface="Times New Roman" panose="02020603050405020304" pitchFamily="18" charset="0"/>
                <a:ea typeface="Calibri" panose="020F0502020204030204" pitchFamily="34" charset="0"/>
              </a:rPr>
              <a:t>autovincoli</a:t>
            </a:r>
            <a:r>
              <a:rPr lang="it-IT" sz="1600" i="1" dirty="0">
                <a:solidFill>
                  <a:schemeClr val="tx1"/>
                </a:solidFill>
                <a:effectLst/>
                <a:latin typeface="Times New Roman" panose="02020603050405020304" pitchFamily="18" charset="0"/>
                <a:ea typeface="Calibri" panose="020F0502020204030204" pitchFamily="34" charset="0"/>
              </a:rPr>
              <a:t> amministrativi</a:t>
            </a:r>
            <a:r>
              <a:rPr lang="it-IT" sz="1600" dirty="0">
                <a:solidFill>
                  <a:schemeClr val="tx1"/>
                </a:solidFill>
                <a:effectLst/>
                <a:latin typeface="Times New Roman" panose="02020603050405020304" pitchFamily="18" charset="0"/>
                <a:ea typeface="Calibri" panose="020F0502020204030204" pitchFamily="34" charset="0"/>
              </a:rPr>
              <a:t> possiamo riscontrare dei riferimenti sia nella giurisprudenza del giudice amministrativo che del giudice contabile. </a:t>
            </a:r>
          </a:p>
          <a:p>
            <a:pPr algn="just">
              <a:lnSpc>
                <a:spcPct val="170000"/>
              </a:lnSpc>
              <a:spcBef>
                <a:spcPts val="0"/>
              </a:spcBef>
            </a:pPr>
            <a:r>
              <a:rPr lang="it-IT" sz="1600" dirty="0">
                <a:solidFill>
                  <a:schemeClr val="tx1"/>
                </a:solidFill>
                <a:effectLst/>
                <a:latin typeface="Times New Roman" panose="02020603050405020304" pitchFamily="18" charset="0"/>
                <a:ea typeface="Calibri" panose="020F0502020204030204" pitchFamily="34" charset="0"/>
              </a:rPr>
              <a:t>In particolare </a:t>
            </a:r>
            <a:r>
              <a:rPr lang="it-IT" sz="1600" i="1" dirty="0">
                <a:solidFill>
                  <a:schemeClr val="tx1"/>
                </a:solidFill>
                <a:effectLst/>
                <a:latin typeface="Times New Roman" panose="02020603050405020304" pitchFamily="18" charset="0"/>
                <a:ea typeface="Calibri" panose="020F0502020204030204" pitchFamily="34" charset="0"/>
              </a:rPr>
              <a:t>ex </a:t>
            </a:r>
            <a:r>
              <a:rPr lang="it-IT" sz="1600" i="1" dirty="0" err="1">
                <a:solidFill>
                  <a:schemeClr val="tx1"/>
                </a:solidFill>
                <a:effectLst/>
                <a:latin typeface="Times New Roman" panose="02020603050405020304" pitchFamily="18" charset="0"/>
                <a:ea typeface="Calibri" panose="020F0502020204030204" pitchFamily="34" charset="0"/>
              </a:rPr>
              <a:t>multis</a:t>
            </a:r>
            <a:r>
              <a:rPr lang="it-IT" sz="1600" i="1" dirty="0">
                <a:solidFill>
                  <a:schemeClr val="tx1"/>
                </a:solidFill>
                <a:effectLst/>
                <a:latin typeface="Times New Roman" panose="02020603050405020304" pitchFamily="18" charset="0"/>
                <a:ea typeface="Calibri" panose="020F0502020204030204" pitchFamily="34" charset="0"/>
              </a:rPr>
              <a:t> </a:t>
            </a:r>
            <a:r>
              <a:rPr lang="it-IT" sz="1600" dirty="0">
                <a:solidFill>
                  <a:schemeClr val="tx1"/>
                </a:solidFill>
                <a:effectLst/>
                <a:latin typeface="Times New Roman" panose="02020603050405020304" pitchFamily="18" charset="0"/>
                <a:ea typeface="Calibri" panose="020F0502020204030204" pitchFamily="34" charset="0"/>
              </a:rPr>
              <a:t>possiamo richiamare la decisione n. 7595 del 2019 della sez. III del </a:t>
            </a:r>
            <a:r>
              <a:rPr lang="it-IT" sz="1600" b="1" dirty="0">
                <a:solidFill>
                  <a:srgbClr val="3399FF"/>
                </a:solidFill>
                <a:effectLst/>
                <a:latin typeface="Times New Roman" panose="02020603050405020304" pitchFamily="18" charset="0"/>
                <a:ea typeface="Calibri" panose="020F0502020204030204" pitchFamily="34" charset="0"/>
              </a:rPr>
              <a:t>Consiglio di Stato </a:t>
            </a:r>
            <a:r>
              <a:rPr lang="it-IT" sz="1600" dirty="0">
                <a:solidFill>
                  <a:schemeClr val="tx1"/>
                </a:solidFill>
                <a:effectLst/>
                <a:latin typeface="Times New Roman" panose="02020603050405020304" pitchFamily="18" charset="0"/>
                <a:ea typeface="Calibri" panose="020F0502020204030204" pitchFamily="34" charset="0"/>
              </a:rPr>
              <a:t>secondo cui «</a:t>
            </a:r>
            <a:r>
              <a:rPr lang="it-IT" sz="1600" b="1" i="1" dirty="0">
                <a:solidFill>
                  <a:srgbClr val="3399FF"/>
                </a:solidFill>
                <a:effectLst/>
                <a:latin typeface="Times New Roman" panose="02020603050405020304" pitchFamily="18" charset="0"/>
                <a:ea typeface="Calibri" panose="020F0502020204030204" pitchFamily="34" charset="0"/>
              </a:rPr>
              <a:t>L’</a:t>
            </a:r>
            <a:r>
              <a:rPr lang="it-IT" sz="1600" b="1" i="1" dirty="0" err="1">
                <a:solidFill>
                  <a:srgbClr val="3399FF"/>
                </a:solidFill>
                <a:effectLst/>
                <a:latin typeface="Times New Roman" panose="02020603050405020304" pitchFamily="18" charset="0"/>
                <a:ea typeface="Calibri" panose="020F0502020204030204" pitchFamily="34" charset="0"/>
              </a:rPr>
              <a:t>autovincolo</a:t>
            </a:r>
            <a:r>
              <a:rPr lang="it-IT" sz="1600" b="1" i="1" dirty="0">
                <a:solidFill>
                  <a:srgbClr val="3399FF"/>
                </a:solidFill>
                <a:effectLst/>
                <a:latin typeface="Times New Roman" panose="02020603050405020304" pitchFamily="18" charset="0"/>
                <a:ea typeface="Calibri" panose="020F0502020204030204" pitchFamily="34" charset="0"/>
              </a:rPr>
              <a:t>, com’è noto, costituisce un limite al successivo esercizio della discrezionalità</a:t>
            </a:r>
            <a:r>
              <a:rPr lang="it-IT" sz="1600" i="1" dirty="0">
                <a:solidFill>
                  <a:schemeClr val="tx1"/>
                </a:solidFill>
                <a:effectLst/>
                <a:latin typeface="Times New Roman" panose="02020603050405020304" pitchFamily="18" charset="0"/>
                <a:ea typeface="Calibri" panose="020F0502020204030204" pitchFamily="34" charset="0"/>
              </a:rPr>
              <a:t>, che la l’amministrazione pone a se medesima in forza di una determinazione frutto dello stesso potere che si appresta ad esercitare, e che si traduce nell’individuazione anticipata di criteri e modalità, in guisa da evitare che la complessità e rilevanza degli interessi possa, in fase decisionale, complice l’ampia e impregiudicata discrezionalità, favorire in </a:t>
            </a:r>
            <a:r>
              <a:rPr lang="it-IT" sz="1600" i="1" dirty="0" err="1">
                <a:solidFill>
                  <a:schemeClr val="tx1"/>
                </a:solidFill>
                <a:effectLst/>
                <a:latin typeface="Times New Roman" panose="02020603050405020304" pitchFamily="18" charset="0"/>
                <a:ea typeface="Calibri" panose="020F0502020204030204" pitchFamily="34" charset="0"/>
              </a:rPr>
              <a:t>executivis</a:t>
            </a:r>
            <a:r>
              <a:rPr lang="it-IT" sz="1600" i="1" dirty="0">
                <a:solidFill>
                  <a:schemeClr val="tx1"/>
                </a:solidFill>
                <a:effectLst/>
                <a:latin typeface="Times New Roman" panose="02020603050405020304" pitchFamily="18" charset="0"/>
                <a:ea typeface="Calibri" panose="020F0502020204030204" pitchFamily="34" charset="0"/>
              </a:rPr>
              <a:t> l’utilizzo di criteri decisionali non imparziali. </a:t>
            </a:r>
            <a:r>
              <a:rPr lang="it-IT" sz="1600" b="1" i="1" dirty="0">
                <a:solidFill>
                  <a:srgbClr val="3399FF"/>
                </a:solidFill>
                <a:effectLst/>
                <a:latin typeface="Times New Roman" panose="02020603050405020304" pitchFamily="18" charset="0"/>
                <a:ea typeface="Calibri" panose="020F0502020204030204" pitchFamily="34" charset="0"/>
              </a:rPr>
              <a:t>La garanzia dell’</a:t>
            </a:r>
            <a:r>
              <a:rPr lang="it-IT" sz="1600" b="1" i="1" dirty="0" err="1">
                <a:solidFill>
                  <a:srgbClr val="3399FF"/>
                </a:solidFill>
                <a:effectLst/>
                <a:latin typeface="Times New Roman" panose="02020603050405020304" pitchFamily="18" charset="0"/>
                <a:ea typeface="Calibri" panose="020F0502020204030204" pitchFamily="34" charset="0"/>
              </a:rPr>
              <a:t>autovincolo</a:t>
            </a:r>
            <a:r>
              <a:rPr lang="it-IT" sz="1600" b="1" i="1" dirty="0">
                <a:solidFill>
                  <a:srgbClr val="3399FF"/>
                </a:solidFill>
                <a:effectLst/>
                <a:latin typeface="Times New Roman" panose="02020603050405020304" pitchFamily="18" charset="0"/>
                <a:ea typeface="Calibri" panose="020F0502020204030204" pitchFamily="34" charset="0"/>
              </a:rPr>
              <a:t>, nelle procedure concorsuali, è fondamentalmente finalizzata alla par conditio: conoscere in via anticipata i criteri valutativi e decisionali della commissione valutatrice, in un contesto in cui le regole di partecipazione sono chiare e predefinite, mette in condizione i concorrenti di competere lealmente su quei criteri, con relativa prevedibilità degli esiti</a:t>
            </a:r>
            <a:r>
              <a:rPr lang="it-IT" sz="1600" i="1" dirty="0">
                <a:solidFill>
                  <a:schemeClr val="tx1"/>
                </a:solidFill>
                <a:effectLst/>
                <a:latin typeface="Times New Roman" panose="02020603050405020304" pitchFamily="18" charset="0"/>
                <a:ea typeface="Calibri" panose="020F0502020204030204" pitchFamily="34" charset="0"/>
              </a:rPr>
              <a:t>.</a:t>
            </a:r>
            <a:r>
              <a:rPr lang="it-IT" sz="1600" dirty="0">
                <a:solidFill>
                  <a:schemeClr val="tx1"/>
                </a:solidFill>
                <a:effectLst/>
                <a:latin typeface="Times New Roman" panose="02020603050405020304" pitchFamily="18" charset="0"/>
                <a:ea typeface="Calibri" panose="020F0502020204030204" pitchFamily="34" charset="0"/>
              </a:rPr>
              <a:t>»</a:t>
            </a:r>
            <a:endParaRPr lang="it-IT" sz="1600" dirty="0">
              <a:solidFill>
                <a:schemeClr val="tx1"/>
              </a:solidFill>
              <a:latin typeface="Times New Roman" panose="02020603050405020304" pitchFamily="18" charset="0"/>
              <a:ea typeface="Times New Roman" panose="02020603050405020304" pitchFamily="18" charset="0"/>
            </a:endParaRPr>
          </a:p>
          <a:p>
            <a:pPr fontAlgn="base">
              <a:lnSpc>
                <a:spcPct val="150000"/>
              </a:lnSpc>
              <a:spcBef>
                <a:spcPts val="0"/>
              </a:spcBef>
            </a:pPr>
            <a:r>
              <a:rPr lang="it-IT" sz="1600" b="1" dirty="0">
                <a:solidFill>
                  <a:schemeClr val="tx1"/>
                </a:solidFill>
              </a:rPr>
              <a:t>.</a:t>
            </a:r>
          </a:p>
        </p:txBody>
      </p:sp>
    </p:spTree>
    <p:extLst>
      <p:ext uri="{BB962C8B-B14F-4D97-AF65-F5344CB8AC3E}">
        <p14:creationId xmlns:p14="http://schemas.microsoft.com/office/powerpoint/2010/main" val="656722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olo 1"/>
          <p:cNvSpPr>
            <a:spLocks noGrp="1"/>
          </p:cNvSpPr>
          <p:nvPr>
            <p:ph type="ctrTitle"/>
          </p:nvPr>
        </p:nvSpPr>
        <p:spPr>
          <a:xfrm>
            <a:off x="404813" y="0"/>
            <a:ext cx="8334374" cy="983152"/>
          </a:xfrm>
          <a:solidFill>
            <a:srgbClr val="00B0F0"/>
          </a:solidFill>
        </p:spPr>
        <p:txBody>
          <a:bodyPr/>
          <a:lstStyle/>
          <a:p>
            <a:pPr>
              <a:lnSpc>
                <a:spcPts val="2160"/>
              </a:lnSpc>
            </a:pPr>
            <a:br>
              <a:rPr lang="it-IT" sz="1800" b="1" dirty="0"/>
            </a:br>
            <a:br>
              <a:rPr lang="it-IT" sz="1800" b="1" dirty="0"/>
            </a:br>
            <a:r>
              <a:rPr lang="it-IT" sz="1600" b="1" dirty="0"/>
              <a:t>La definizione del perimetro della colpa grave: </a:t>
            </a:r>
            <a:br>
              <a:rPr lang="it-IT" sz="1600" b="1" dirty="0"/>
            </a:br>
            <a:r>
              <a:rPr lang="it-IT" sz="1600" b="1" dirty="0"/>
              <a:t>la grave violazione di auto-vincoli amministrativi</a:t>
            </a:r>
            <a:br>
              <a:rPr lang="it-IT" sz="1800" b="1" dirty="0"/>
            </a:br>
            <a:br>
              <a:rPr lang="it-IT" sz="1800" b="1" dirty="0"/>
            </a:br>
            <a:br>
              <a:rPr lang="it-IT" sz="1800" b="1" dirty="0"/>
            </a:br>
            <a:endParaRPr lang="it-IT" sz="1800" b="1" dirty="0"/>
          </a:p>
        </p:txBody>
      </p:sp>
      <p:sp>
        <p:nvSpPr>
          <p:cNvPr id="3" name="Sottotitolo 2"/>
          <p:cNvSpPr>
            <a:spLocks noGrp="1"/>
          </p:cNvSpPr>
          <p:nvPr>
            <p:ph type="subTitle" idx="1"/>
          </p:nvPr>
        </p:nvSpPr>
        <p:spPr>
          <a:xfrm>
            <a:off x="404813" y="983152"/>
            <a:ext cx="8394700" cy="5568462"/>
          </a:xfrm>
          <a:noFill/>
        </p:spPr>
        <p:txBody>
          <a:bodyPr rtlCol="0">
            <a:normAutofit/>
          </a:bodyPr>
          <a:lstStyle/>
          <a:p>
            <a:pPr algn="just">
              <a:lnSpc>
                <a:spcPct val="170000"/>
              </a:lnSpc>
              <a:spcBef>
                <a:spcPts val="0"/>
              </a:spcBef>
            </a:pPr>
            <a:r>
              <a:rPr lang="it-IT" sz="1600" dirty="0">
                <a:solidFill>
                  <a:schemeClr val="tx1"/>
                </a:solidFill>
                <a:ea typeface="Calibri" panose="020F0502020204030204" pitchFamily="34" charset="0"/>
              </a:rPr>
              <a:t>In </a:t>
            </a:r>
            <a:r>
              <a:rPr lang="it-IT" sz="1600" dirty="0" err="1">
                <a:solidFill>
                  <a:schemeClr val="tx1"/>
                </a:solidFill>
                <a:effectLst/>
                <a:ea typeface="Calibri" panose="020F0502020204030204" pitchFamily="34" charset="0"/>
              </a:rPr>
              <a:t>C.conti</a:t>
            </a:r>
            <a:r>
              <a:rPr lang="it-IT" sz="1600" dirty="0">
                <a:solidFill>
                  <a:schemeClr val="tx1"/>
                </a:solidFill>
                <a:effectLst/>
                <a:ea typeface="Calibri" panose="020F0502020204030204" pitchFamily="34" charset="0"/>
              </a:rPr>
              <a:t> sez. III centrale d’appello n. 288/2021 </a:t>
            </a:r>
            <a:r>
              <a:rPr lang="it-IT" sz="1600" dirty="0">
                <a:solidFill>
                  <a:schemeClr val="tx1"/>
                </a:solidFill>
                <a:ea typeface="Calibri" panose="020F0502020204030204" pitchFamily="34" charset="0"/>
              </a:rPr>
              <a:t>viene così affermato:</a:t>
            </a:r>
          </a:p>
          <a:p>
            <a:pPr algn="just">
              <a:lnSpc>
                <a:spcPct val="170000"/>
              </a:lnSpc>
              <a:spcBef>
                <a:spcPts val="0"/>
              </a:spcBef>
            </a:pPr>
            <a:r>
              <a:rPr lang="it-IT" sz="1600" dirty="0">
                <a:solidFill>
                  <a:schemeClr val="tx1"/>
                </a:solidFill>
                <a:ea typeface="Calibri" panose="020F0502020204030204" pitchFamily="34" charset="0"/>
              </a:rPr>
              <a:t> </a:t>
            </a:r>
            <a:r>
              <a:rPr lang="it-IT" sz="1600" i="1" dirty="0">
                <a:solidFill>
                  <a:schemeClr val="tx1"/>
                </a:solidFill>
                <a:ea typeface="Calibri" panose="020F0502020204030204" pitchFamily="34" charset="0"/>
              </a:rPr>
              <a:t>«…</a:t>
            </a:r>
            <a:r>
              <a:rPr lang="it-IT" sz="1600" i="1" dirty="0">
                <a:solidFill>
                  <a:schemeClr val="tx1"/>
                </a:solidFill>
                <a:effectLst/>
                <a:ea typeface="Calibri" panose="020F0502020204030204" pitchFamily="34" charset="0"/>
              </a:rPr>
              <a:t>l’operato della commissione giudicatrice integra appieno una condotta gravemente negligente …data l’inescusabile violazione delle prescrizioni della legge speciale (bando di concorso) e delle regole minime di prudenza esigibili nei confronti dei predetti in base alle specifiche competenze e in relazione al caso concreto. </a:t>
            </a:r>
          </a:p>
          <a:p>
            <a:pPr algn="just">
              <a:lnSpc>
                <a:spcPct val="170000"/>
              </a:lnSpc>
              <a:spcBef>
                <a:spcPts val="0"/>
              </a:spcBef>
            </a:pPr>
            <a:r>
              <a:rPr lang="it-IT" sz="1600" i="1" dirty="0">
                <a:solidFill>
                  <a:schemeClr val="tx1"/>
                </a:solidFill>
                <a:effectLst/>
                <a:ea typeface="Calibri" panose="020F0502020204030204" pitchFamily="34" charset="0"/>
              </a:rPr>
              <a:t>In specie, gli odierni appellanti sono rimasti inosservanti </a:t>
            </a:r>
            <a:r>
              <a:rPr lang="it-IT" sz="1600" b="1" i="1" dirty="0">
                <a:solidFill>
                  <a:srgbClr val="3399FF"/>
                </a:solidFill>
                <a:effectLst/>
                <a:ea typeface="Calibri" panose="020F0502020204030204" pitchFamily="34" charset="0"/>
              </a:rPr>
              <a:t>ai vincoli che l’Amministrazione nell’adottare il bando di concorso si è autoimposta</a:t>
            </a:r>
            <a:r>
              <a:rPr lang="it-IT" sz="1600" i="1" dirty="0">
                <a:solidFill>
                  <a:schemeClr val="tx1"/>
                </a:solidFill>
                <a:effectLst/>
                <a:ea typeface="Calibri" panose="020F0502020204030204" pitchFamily="34" charset="0"/>
              </a:rPr>
              <a:t> …così agendo in palese conflitto con gli ordinari canoni di buona e imparziale amministrazione.</a:t>
            </a:r>
            <a:r>
              <a:rPr lang="it-IT" sz="1600" b="1" i="1" dirty="0">
                <a:solidFill>
                  <a:schemeClr val="tx1"/>
                </a:solidFill>
                <a:effectLst/>
                <a:ea typeface="Calibri" panose="020F0502020204030204" pitchFamily="34" charset="0"/>
              </a:rPr>
              <a:t>»</a:t>
            </a:r>
            <a:endParaRPr lang="it-IT" sz="1600" b="1" i="1" dirty="0">
              <a:solidFill>
                <a:schemeClr val="tx1"/>
              </a:solidFill>
            </a:endParaRPr>
          </a:p>
        </p:txBody>
      </p:sp>
    </p:spTree>
    <p:extLst>
      <p:ext uri="{BB962C8B-B14F-4D97-AF65-F5344CB8AC3E}">
        <p14:creationId xmlns:p14="http://schemas.microsoft.com/office/powerpoint/2010/main" val="2773861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2714D-B80F-68BA-1C96-F2D491536BB9}"/>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926600BB-EF2A-C902-24F4-F4E625D04714}"/>
              </a:ext>
            </a:extLst>
          </p:cNvPr>
          <p:cNvSpPr>
            <a:spLocks noGrp="1"/>
          </p:cNvSpPr>
          <p:nvPr>
            <p:ph type="ctrTitle"/>
          </p:nvPr>
        </p:nvSpPr>
        <p:spPr>
          <a:xfrm>
            <a:off x="404813" y="0"/>
            <a:ext cx="8334374" cy="983152"/>
          </a:xfrm>
          <a:solidFill>
            <a:srgbClr val="00B0F0"/>
          </a:solidFill>
        </p:spPr>
        <p:txBody>
          <a:bodyPr/>
          <a:lstStyle/>
          <a:p>
            <a:pPr>
              <a:lnSpc>
                <a:spcPts val="2160"/>
              </a:lnSpc>
            </a:pPr>
            <a:br>
              <a:rPr lang="it-IT" sz="1800" b="1" dirty="0"/>
            </a:br>
            <a:br>
              <a:rPr lang="it-IT" sz="1800" b="1" dirty="0"/>
            </a:br>
            <a:br>
              <a:rPr lang="it-IT" sz="1600" dirty="0"/>
            </a:br>
            <a:r>
              <a:rPr kumimoji="0" lang="it-IT" sz="1600" b="0" i="0" u="none" strike="noStrike" kern="1200" cap="none" spc="0" normalizeH="0" baseline="0" noProof="0" dirty="0">
                <a:ln>
                  <a:noFill/>
                </a:ln>
                <a:solidFill>
                  <a:prstClr val="black"/>
                </a:solidFill>
                <a:effectLst/>
                <a:uLnTx/>
                <a:uFillTx/>
                <a:latin typeface="Times New Roman"/>
                <a:ea typeface="+mj-ea"/>
                <a:cs typeface="+mj-cs"/>
              </a:rPr>
              <a:t>La definizione del perimetro della colpa grave: </a:t>
            </a:r>
            <a:br>
              <a:rPr kumimoji="0" lang="it-IT" sz="1600" b="1" i="0" u="none" strike="noStrike" kern="1200" cap="none" spc="0" normalizeH="0" baseline="0" noProof="0" dirty="0">
                <a:ln>
                  <a:noFill/>
                </a:ln>
                <a:solidFill>
                  <a:prstClr val="black"/>
                </a:solidFill>
                <a:effectLst/>
                <a:uLnTx/>
                <a:uFillTx/>
                <a:latin typeface="Times New Roman"/>
                <a:ea typeface="+mj-ea"/>
                <a:cs typeface="+mj-cs"/>
              </a:rPr>
            </a:br>
            <a:r>
              <a:rPr kumimoji="0" lang="it-IT" sz="1600" b="1" i="0" u="none" strike="noStrike" kern="1200" cap="none" spc="0" normalizeH="0" baseline="0" noProof="0" dirty="0">
                <a:ln>
                  <a:noFill/>
                </a:ln>
                <a:solidFill>
                  <a:prstClr val="black"/>
                </a:solidFill>
                <a:effectLst/>
                <a:uLnTx/>
                <a:uFillTx/>
                <a:latin typeface="Times New Roman"/>
                <a:ea typeface="+mj-ea"/>
                <a:cs typeface="+mj-cs"/>
              </a:rPr>
              <a:t>le criticità interpretative della riforma  Foti e del nuovo codice dei contratti pubblici</a:t>
            </a:r>
            <a:br>
              <a:rPr lang="it-IT" sz="1600" b="1" dirty="0"/>
            </a:br>
            <a:br>
              <a:rPr lang="it-IT" sz="1800" b="1" dirty="0"/>
            </a:br>
            <a:br>
              <a:rPr lang="it-IT" sz="1800" b="1" dirty="0"/>
            </a:br>
            <a:endParaRPr lang="it-IT" sz="1800" b="1" dirty="0"/>
          </a:p>
        </p:txBody>
      </p:sp>
      <p:sp>
        <p:nvSpPr>
          <p:cNvPr id="3" name="Sottotitolo 2">
            <a:extLst>
              <a:ext uri="{FF2B5EF4-FFF2-40B4-BE49-F238E27FC236}">
                <a16:creationId xmlns:a16="http://schemas.microsoft.com/office/drawing/2014/main" id="{10E23EC4-7BD5-97A4-EB41-F2FCACA5E804}"/>
              </a:ext>
            </a:extLst>
          </p:cNvPr>
          <p:cNvSpPr>
            <a:spLocks noGrp="1"/>
          </p:cNvSpPr>
          <p:nvPr>
            <p:ph type="subTitle" idx="1"/>
          </p:nvPr>
        </p:nvSpPr>
        <p:spPr>
          <a:xfrm>
            <a:off x="404813" y="983152"/>
            <a:ext cx="8394700" cy="5568462"/>
          </a:xfrm>
          <a:noFill/>
        </p:spPr>
        <p:txBody>
          <a:bodyPr rtlCol="0">
            <a:normAutofit/>
          </a:bodyPr>
          <a:lstStyle/>
          <a:p>
            <a:pPr algn="just">
              <a:lnSpc>
                <a:spcPct val="150000"/>
              </a:lnSpc>
              <a:spcBef>
                <a:spcPts val="0"/>
              </a:spcBef>
            </a:pPr>
            <a:r>
              <a:rPr lang="it-IT" sz="1800" kern="100" dirty="0">
                <a:solidFill>
                  <a:schemeClr val="tx1"/>
                </a:solidFill>
                <a:effectLst/>
                <a:latin typeface="Times New Roman" panose="02020603050405020304" pitchFamily="18" charset="0"/>
                <a:ea typeface="Calibri" panose="020F0502020204030204" pitchFamily="34" charset="0"/>
              </a:rPr>
              <a:t>“</a:t>
            </a:r>
            <a:r>
              <a:rPr lang="it-IT" sz="1800" i="1" kern="100" dirty="0">
                <a:solidFill>
                  <a:schemeClr val="tx1"/>
                </a:solidFill>
                <a:effectLst/>
                <a:latin typeface="Times New Roman" panose="02020603050405020304" pitchFamily="18" charset="0"/>
                <a:ea typeface="Calibri" panose="020F0502020204030204" pitchFamily="34" charset="0"/>
              </a:rPr>
              <a:t>Non costituisce colpa grave la violazione o l’omissione determinata dal </a:t>
            </a:r>
            <a:r>
              <a:rPr lang="it-IT" sz="1800" b="1" i="1" kern="100" dirty="0">
                <a:solidFill>
                  <a:schemeClr val="accent1"/>
                </a:solidFill>
                <a:effectLst/>
                <a:latin typeface="Times New Roman" panose="02020603050405020304" pitchFamily="18" charset="0"/>
                <a:ea typeface="Calibri" panose="020F0502020204030204" pitchFamily="34" charset="0"/>
              </a:rPr>
              <a:t>riferimento a indirizzi giurisprudenziali prevalenti</a:t>
            </a:r>
            <a:r>
              <a:rPr lang="it-IT" sz="1800" i="1" kern="100" dirty="0">
                <a:solidFill>
                  <a:schemeClr val="tx1"/>
                </a:solidFill>
                <a:effectLst/>
                <a:latin typeface="Times New Roman" panose="02020603050405020304" pitchFamily="18" charset="0"/>
                <a:ea typeface="Calibri" panose="020F0502020204030204" pitchFamily="34" charset="0"/>
              </a:rPr>
              <a:t> o a pareri delle autorità competenti</a:t>
            </a:r>
            <a:r>
              <a:rPr lang="it-IT" sz="1800" kern="100" dirty="0">
                <a:solidFill>
                  <a:schemeClr val="tx1"/>
                </a:solidFill>
                <a:effectLst/>
                <a:latin typeface="Times New Roman" panose="02020603050405020304" pitchFamily="18" charset="0"/>
                <a:ea typeface="Calibri" panose="020F0502020204030204" pitchFamily="34" charset="0"/>
              </a:rPr>
              <a:t>” .</a:t>
            </a:r>
          </a:p>
          <a:p>
            <a:pPr algn="just">
              <a:lnSpc>
                <a:spcPct val="150000"/>
              </a:lnSpc>
              <a:spcBef>
                <a:spcPts val="0"/>
              </a:spcBef>
            </a:pPr>
            <a:r>
              <a:rPr lang="it-IT" sz="1800" kern="100" dirty="0">
                <a:solidFill>
                  <a:schemeClr val="tx1"/>
                </a:solidFill>
                <a:effectLst/>
                <a:latin typeface="Times New Roman" panose="02020603050405020304" pitchFamily="18" charset="0"/>
                <a:ea typeface="Calibri" panose="020F0502020204030204" pitchFamily="34" charset="0"/>
              </a:rPr>
              <a:t>Sul punto va innanzitutto ricordato che la giurisprudenza contabile ha da sempre escluso il ricorrere della colpa grave nelle ipotesi di complessità della normativa vigente e di oscillazioni giurisprudenziali (ESEMPIO NUOVO OSPEDALE DI TRENTO) </a:t>
            </a:r>
          </a:p>
          <a:p>
            <a:pPr algn="just">
              <a:lnSpc>
                <a:spcPct val="150000"/>
              </a:lnSpc>
              <a:spcBef>
                <a:spcPts val="0"/>
              </a:spcBef>
            </a:pPr>
            <a:r>
              <a:rPr lang="it-IT" sz="1800" kern="100" dirty="0">
                <a:solidFill>
                  <a:schemeClr val="tx1"/>
                </a:solidFill>
                <a:effectLst/>
                <a:latin typeface="Times New Roman" panose="02020603050405020304" pitchFamily="18" charset="0"/>
                <a:ea typeface="Calibri" panose="020F0502020204030204" pitchFamily="34" charset="0"/>
              </a:rPr>
              <a:t>Resta problematico però, individuare con certezza i casi in cui si possa riferire il carattere di </a:t>
            </a:r>
            <a:r>
              <a:rPr lang="it-IT" sz="1800" b="1" i="1" kern="100" dirty="0">
                <a:solidFill>
                  <a:schemeClr val="tx2">
                    <a:lumMod val="60000"/>
                    <a:lumOff val="40000"/>
                  </a:schemeClr>
                </a:solidFill>
                <a:effectLst/>
                <a:latin typeface="Times New Roman" panose="02020603050405020304" pitchFamily="18" charset="0"/>
                <a:ea typeface="Calibri" panose="020F0502020204030204" pitchFamily="34" charset="0"/>
              </a:rPr>
              <a:t>prevalenza</a:t>
            </a:r>
            <a:r>
              <a:rPr lang="it-IT" sz="1800" kern="100" dirty="0">
                <a:solidFill>
                  <a:schemeClr val="tx1"/>
                </a:solidFill>
                <a:effectLst/>
                <a:latin typeface="Times New Roman" panose="02020603050405020304" pitchFamily="18" charset="0"/>
                <a:ea typeface="Calibri" panose="020F0502020204030204" pitchFamily="34" charset="0"/>
              </a:rPr>
              <a:t> ad un orientamento giurisprudenziale, non essendo chiarito se la prevalenza vada individuata in rapporto ad una proporzione numerica tra pronunce (ed in questo caso, sarebbe prevalente un indirizzo giurisprudenziale seguito nel 50% + 1 dei casi o sarebbero necessarie proporzioni più elevate?), oppure al grado dell’organo che ha espresso l’orientamento (e, in tale ipotesi, quante pronunce delle Sezioni territoriali pareggiano una pronuncia delle Sezioni di appello?).</a:t>
            </a:r>
          </a:p>
        </p:txBody>
      </p:sp>
    </p:spTree>
    <p:extLst>
      <p:ext uri="{BB962C8B-B14F-4D97-AF65-F5344CB8AC3E}">
        <p14:creationId xmlns:p14="http://schemas.microsoft.com/office/powerpoint/2010/main" val="3919071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F0176-F22D-67BF-9ED8-EE030EB68A8D}"/>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20C7E401-FBB1-ED07-FAC2-40F573ED5CAD}"/>
              </a:ext>
            </a:extLst>
          </p:cNvPr>
          <p:cNvSpPr>
            <a:spLocks noGrp="1"/>
          </p:cNvSpPr>
          <p:nvPr>
            <p:ph type="ctrTitle"/>
          </p:nvPr>
        </p:nvSpPr>
        <p:spPr>
          <a:xfrm>
            <a:off x="404813" y="0"/>
            <a:ext cx="8334374" cy="983152"/>
          </a:xfrm>
          <a:solidFill>
            <a:srgbClr val="00B0F0"/>
          </a:solidFill>
        </p:spPr>
        <p:txBody>
          <a:bodyPr/>
          <a:lstStyle/>
          <a:p>
            <a:pPr>
              <a:lnSpc>
                <a:spcPts val="2160"/>
              </a:lnSpc>
            </a:pPr>
            <a:br>
              <a:rPr lang="it-IT" sz="1800" b="1" dirty="0"/>
            </a:br>
            <a:br>
              <a:rPr lang="it-IT" sz="1800" b="1" dirty="0"/>
            </a:br>
            <a:br>
              <a:rPr lang="it-IT" sz="1600" dirty="0"/>
            </a:br>
            <a:r>
              <a:rPr kumimoji="0" lang="it-IT" sz="1600" b="0" i="0" u="none" strike="noStrike" kern="1200" cap="none" spc="0" normalizeH="0" baseline="0" noProof="0" dirty="0">
                <a:ln>
                  <a:noFill/>
                </a:ln>
                <a:solidFill>
                  <a:prstClr val="black"/>
                </a:solidFill>
                <a:effectLst/>
                <a:uLnTx/>
                <a:uFillTx/>
                <a:latin typeface="Times New Roman"/>
                <a:ea typeface="+mj-ea"/>
                <a:cs typeface="+mj-cs"/>
              </a:rPr>
              <a:t>La definizione del perimetro della colpa grave: </a:t>
            </a:r>
            <a:br>
              <a:rPr kumimoji="0" lang="it-IT" sz="1600" b="1" i="0" u="none" strike="noStrike" kern="1200" cap="none" spc="0" normalizeH="0" baseline="0" noProof="0" dirty="0">
                <a:ln>
                  <a:noFill/>
                </a:ln>
                <a:solidFill>
                  <a:prstClr val="black"/>
                </a:solidFill>
                <a:effectLst/>
                <a:uLnTx/>
                <a:uFillTx/>
                <a:latin typeface="Times New Roman"/>
                <a:ea typeface="+mj-ea"/>
                <a:cs typeface="+mj-cs"/>
              </a:rPr>
            </a:br>
            <a:r>
              <a:rPr kumimoji="0" lang="it-IT" sz="1600" b="1" i="0" u="none" strike="noStrike" kern="1200" cap="none" spc="0" normalizeH="0" baseline="0" noProof="0" dirty="0">
                <a:ln>
                  <a:noFill/>
                </a:ln>
                <a:solidFill>
                  <a:prstClr val="black"/>
                </a:solidFill>
                <a:effectLst/>
                <a:uLnTx/>
                <a:uFillTx/>
                <a:latin typeface="Times New Roman"/>
                <a:ea typeface="+mj-ea"/>
                <a:cs typeface="+mj-cs"/>
              </a:rPr>
              <a:t>le criticità interpretative della riforma  Foti e del nuovo codice dei contratti pubblici (segue)</a:t>
            </a:r>
            <a:br>
              <a:rPr lang="it-IT" sz="1600" b="1" dirty="0"/>
            </a:br>
            <a:br>
              <a:rPr lang="it-IT" sz="1800" b="1" dirty="0"/>
            </a:br>
            <a:br>
              <a:rPr lang="it-IT" sz="1800" b="1" dirty="0"/>
            </a:br>
            <a:endParaRPr lang="it-IT" sz="1800" b="1" dirty="0"/>
          </a:p>
        </p:txBody>
      </p:sp>
      <p:sp>
        <p:nvSpPr>
          <p:cNvPr id="3" name="Sottotitolo 2">
            <a:extLst>
              <a:ext uri="{FF2B5EF4-FFF2-40B4-BE49-F238E27FC236}">
                <a16:creationId xmlns:a16="http://schemas.microsoft.com/office/drawing/2014/main" id="{9913E327-C83C-B7C0-3EE0-1744F09A5A0B}"/>
              </a:ext>
            </a:extLst>
          </p:cNvPr>
          <p:cNvSpPr>
            <a:spLocks noGrp="1"/>
          </p:cNvSpPr>
          <p:nvPr>
            <p:ph type="subTitle" idx="1"/>
          </p:nvPr>
        </p:nvSpPr>
        <p:spPr>
          <a:xfrm>
            <a:off x="404813" y="983152"/>
            <a:ext cx="8394700" cy="5568462"/>
          </a:xfrm>
          <a:noFill/>
        </p:spPr>
        <p:txBody>
          <a:bodyPr rtlCol="0">
            <a:normAutofit/>
          </a:bodyPr>
          <a:lstStyle/>
          <a:p>
            <a:pPr algn="just">
              <a:lnSpc>
                <a:spcPct val="150000"/>
              </a:lnSpc>
              <a:spcBef>
                <a:spcPts val="0"/>
              </a:spcBef>
            </a:pPr>
            <a:r>
              <a:rPr lang="it-IT" sz="1800" kern="100" dirty="0">
                <a:solidFill>
                  <a:schemeClr val="tx1"/>
                </a:solidFill>
                <a:effectLst/>
                <a:latin typeface="Times New Roman" panose="02020603050405020304" pitchFamily="18" charset="0"/>
                <a:ea typeface="Calibri" panose="020F0502020204030204" pitchFamily="34" charset="0"/>
              </a:rPr>
              <a:t>“</a:t>
            </a:r>
            <a:r>
              <a:rPr lang="it-IT" sz="1800" i="1" kern="100" dirty="0">
                <a:solidFill>
                  <a:schemeClr val="tx1"/>
                </a:solidFill>
                <a:effectLst/>
                <a:latin typeface="Times New Roman" panose="02020603050405020304" pitchFamily="18" charset="0"/>
                <a:ea typeface="Calibri" panose="020F0502020204030204" pitchFamily="34" charset="0"/>
              </a:rPr>
              <a:t>Non costituisce colpa grave la violazione o l’omissione determinata dal riferimento a indirizzi giurisprudenziali prevalenti </a:t>
            </a:r>
            <a:r>
              <a:rPr lang="it-IT" sz="1800" b="1" i="1" kern="100" dirty="0">
                <a:solidFill>
                  <a:schemeClr val="tx2">
                    <a:lumMod val="60000"/>
                    <a:lumOff val="40000"/>
                  </a:schemeClr>
                </a:solidFill>
                <a:effectLst/>
                <a:latin typeface="Times New Roman" panose="02020603050405020304" pitchFamily="18" charset="0"/>
                <a:ea typeface="Calibri" panose="020F0502020204030204" pitchFamily="34" charset="0"/>
              </a:rPr>
              <a:t>o a pareri delle autorità competenti</a:t>
            </a:r>
            <a:r>
              <a:rPr lang="it-IT" sz="1800" kern="100" dirty="0">
                <a:solidFill>
                  <a:schemeClr val="tx1"/>
                </a:solidFill>
                <a:effectLst/>
                <a:latin typeface="Times New Roman" panose="02020603050405020304" pitchFamily="18" charset="0"/>
                <a:ea typeface="Calibri" panose="020F0502020204030204" pitchFamily="34" charset="0"/>
              </a:rPr>
              <a:t>” .</a:t>
            </a:r>
          </a:p>
          <a:p>
            <a:pPr algn="just">
              <a:lnSpc>
                <a:spcPct val="150000"/>
              </a:lnSpc>
              <a:spcBef>
                <a:spcPts val="0"/>
              </a:spcBef>
            </a:pPr>
            <a:r>
              <a:rPr lang="it-IT" sz="1800" kern="100" dirty="0">
                <a:solidFill>
                  <a:schemeClr val="tx1"/>
                </a:solidFill>
                <a:latin typeface="Times New Roman" panose="02020603050405020304" pitchFamily="18" charset="0"/>
                <a:ea typeface="Calibri" panose="020F0502020204030204" pitchFamily="34" charset="0"/>
              </a:rPr>
              <a:t>I</a:t>
            </a:r>
            <a:r>
              <a:rPr lang="it-IT" sz="1800" kern="100" dirty="0">
                <a:solidFill>
                  <a:schemeClr val="tx1"/>
                </a:solidFill>
                <a:effectLst/>
                <a:latin typeface="Times New Roman" panose="02020603050405020304" pitchFamily="18" charset="0"/>
                <a:ea typeface="Calibri" panose="020F0502020204030204" pitchFamily="34" charset="0"/>
              </a:rPr>
              <a:t>l riferimento alle autorità competenti lascia margini di dubbio sull’individuazione degli organi che possano iscriversi a pieno diritto tra le autorità competenti al rilascio di pareri.</a:t>
            </a:r>
          </a:p>
          <a:p>
            <a:pPr algn="just">
              <a:lnSpc>
                <a:spcPct val="150000"/>
              </a:lnSpc>
              <a:spcBef>
                <a:spcPts val="0"/>
              </a:spcBef>
            </a:pPr>
            <a:r>
              <a:rPr lang="it-IT" sz="1800" kern="100" dirty="0">
                <a:solidFill>
                  <a:schemeClr val="tx1"/>
                </a:solidFill>
                <a:effectLst/>
                <a:latin typeface="Times New Roman" panose="02020603050405020304" pitchFamily="18" charset="0"/>
                <a:ea typeface="Calibri" panose="020F0502020204030204" pitchFamily="34" charset="0"/>
              </a:rPr>
              <a:t> Attività consultiva della Corte dei conti</a:t>
            </a:r>
          </a:p>
          <a:p>
            <a:pPr algn="just">
              <a:lnSpc>
                <a:spcPct val="150000"/>
              </a:lnSpc>
              <a:spcBef>
                <a:spcPts val="0"/>
              </a:spcBef>
            </a:pPr>
            <a:r>
              <a:rPr lang="it-IT" sz="1800" kern="100" dirty="0">
                <a:solidFill>
                  <a:schemeClr val="tx1"/>
                </a:solidFill>
                <a:latin typeface="Times New Roman" panose="02020603050405020304" pitchFamily="18" charset="0"/>
                <a:ea typeface="Calibri" panose="020F0502020204030204" pitchFamily="34" charset="0"/>
              </a:rPr>
              <a:t>ANAC</a:t>
            </a:r>
          </a:p>
          <a:p>
            <a:pPr algn="just">
              <a:lnSpc>
                <a:spcPct val="150000"/>
              </a:lnSpc>
              <a:spcBef>
                <a:spcPts val="0"/>
              </a:spcBef>
            </a:pPr>
            <a:r>
              <a:rPr lang="it-IT" sz="1800" kern="100" dirty="0">
                <a:solidFill>
                  <a:schemeClr val="tx1"/>
                </a:solidFill>
                <a:latin typeface="Times New Roman" panose="02020603050405020304" pitchFamily="18" charset="0"/>
                <a:ea typeface="Calibri" panose="020F0502020204030204" pitchFamily="34" charset="0"/>
              </a:rPr>
              <a:t>AGCM Autorità Garante della Concorrenza e </a:t>
            </a:r>
            <a:r>
              <a:rPr lang="it-IT" sz="1800" kern="100">
                <a:solidFill>
                  <a:schemeClr val="tx1"/>
                </a:solidFill>
                <a:latin typeface="Times New Roman" panose="02020603050405020304" pitchFamily="18" charset="0"/>
                <a:ea typeface="Calibri" panose="020F0502020204030204" pitchFamily="34" charset="0"/>
              </a:rPr>
              <a:t>del Mercato</a:t>
            </a:r>
            <a:endParaRPr lang="it-IT" sz="1800" kern="100" dirty="0">
              <a:solidFill>
                <a:schemeClr val="tx1"/>
              </a:solidFill>
              <a:latin typeface="Times New Roman" panose="02020603050405020304" pitchFamily="18" charset="0"/>
              <a:ea typeface="Calibri" panose="020F0502020204030204" pitchFamily="34" charset="0"/>
            </a:endParaRPr>
          </a:p>
          <a:p>
            <a:pPr algn="just">
              <a:lnSpc>
                <a:spcPct val="150000"/>
              </a:lnSpc>
              <a:spcBef>
                <a:spcPts val="0"/>
              </a:spcBef>
            </a:pPr>
            <a:r>
              <a:rPr lang="it-IT" sz="1800" kern="100" dirty="0">
                <a:solidFill>
                  <a:schemeClr val="tx1"/>
                </a:solidFill>
                <a:effectLst/>
                <a:latin typeface="Times New Roman" panose="02020603050405020304" pitchFamily="18" charset="0"/>
                <a:ea typeface="Calibri" panose="020F0502020204030204" pitchFamily="34" charset="0"/>
              </a:rPr>
              <a:t>Avvocatura dello Stato</a:t>
            </a:r>
          </a:p>
          <a:p>
            <a:pPr algn="just">
              <a:lnSpc>
                <a:spcPct val="150000"/>
              </a:lnSpc>
              <a:spcBef>
                <a:spcPts val="0"/>
              </a:spcBef>
            </a:pPr>
            <a:r>
              <a:rPr lang="it-IT" sz="1800" kern="100" dirty="0">
                <a:solidFill>
                  <a:schemeClr val="tx1"/>
                </a:solidFill>
                <a:latin typeface="Times New Roman" panose="02020603050405020304" pitchFamily="18" charset="0"/>
                <a:ea typeface="Calibri" panose="020F0502020204030204" pitchFamily="34" charset="0"/>
              </a:rPr>
              <a:t>La valenza di un parere fornito da un avvocato del libero Foro </a:t>
            </a:r>
            <a:endParaRPr lang="it-IT" sz="1800" kern="100" dirty="0">
              <a:solidFill>
                <a:schemeClr val="tx1"/>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85077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874E7-467F-5E6C-6EA7-57702B9FB8EF}"/>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F837F289-F742-FC7E-FE0D-45E3670FB849}"/>
              </a:ext>
            </a:extLst>
          </p:cNvPr>
          <p:cNvSpPr>
            <a:spLocks noGrp="1"/>
          </p:cNvSpPr>
          <p:nvPr>
            <p:ph type="ctrTitle"/>
          </p:nvPr>
        </p:nvSpPr>
        <p:spPr>
          <a:xfrm>
            <a:off x="404813" y="0"/>
            <a:ext cx="8334374" cy="983152"/>
          </a:xfrm>
          <a:solidFill>
            <a:srgbClr val="00B0F0"/>
          </a:solidFill>
        </p:spPr>
        <p:txBody>
          <a:bodyPr/>
          <a:lstStyle/>
          <a:p>
            <a:pPr>
              <a:lnSpc>
                <a:spcPct val="150000"/>
              </a:lnSpc>
            </a:pPr>
            <a:br>
              <a:rPr lang="it-IT" sz="1800" b="1" dirty="0"/>
            </a:br>
            <a:br>
              <a:rPr lang="it-IT" sz="1800" b="1" dirty="0"/>
            </a:br>
            <a:r>
              <a:rPr lang="it-IT" sz="1800" b="1" dirty="0"/>
              <a:t>Criticità: la coesistenza nell’ordinamento di altre norme che disciplinano la colpa grave - il codice dei contratti pubblici</a:t>
            </a:r>
            <a:br>
              <a:rPr lang="it-IT" sz="1800" b="1" dirty="0"/>
            </a:br>
            <a:br>
              <a:rPr lang="it-IT" sz="1800" b="1" dirty="0"/>
            </a:br>
            <a:br>
              <a:rPr lang="it-IT" sz="1800" b="1" dirty="0"/>
            </a:br>
            <a:r>
              <a:rPr lang="it-IT" sz="1800" b="1" dirty="0"/>
              <a:t> </a:t>
            </a:r>
          </a:p>
        </p:txBody>
      </p:sp>
      <p:sp>
        <p:nvSpPr>
          <p:cNvPr id="3" name="Sottotitolo 2">
            <a:extLst>
              <a:ext uri="{FF2B5EF4-FFF2-40B4-BE49-F238E27FC236}">
                <a16:creationId xmlns:a16="http://schemas.microsoft.com/office/drawing/2014/main" id="{EFFD3978-893C-12B1-5163-273548569188}"/>
              </a:ext>
            </a:extLst>
          </p:cNvPr>
          <p:cNvSpPr>
            <a:spLocks noGrp="1"/>
          </p:cNvSpPr>
          <p:nvPr>
            <p:ph type="subTitle" idx="1"/>
          </p:nvPr>
        </p:nvSpPr>
        <p:spPr>
          <a:xfrm>
            <a:off x="404813" y="921276"/>
            <a:ext cx="8394700" cy="5630338"/>
          </a:xfrm>
          <a:noFill/>
        </p:spPr>
        <p:txBody>
          <a:bodyPr rtlCol="0">
            <a:normAutofit fontScale="85000" lnSpcReduction="10000"/>
          </a:bodyPr>
          <a:lstStyle/>
          <a:p>
            <a:pPr algn="just">
              <a:lnSpc>
                <a:spcPct val="150000"/>
              </a:lnSpc>
              <a:spcBef>
                <a:spcPts val="0"/>
              </a:spcBef>
            </a:pPr>
            <a:r>
              <a:rPr lang="it-IT" sz="18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Soluzioni interpretative in assenza di una abrogazione espressa di norme da parte del legislatore:</a:t>
            </a:r>
          </a:p>
          <a:p>
            <a:pPr marL="285750" indent="-285750" algn="just">
              <a:lnSpc>
                <a:spcPct val="150000"/>
              </a:lnSpc>
              <a:spcBef>
                <a:spcPts val="0"/>
              </a:spcBef>
              <a:buFontTx/>
              <a:buChar char="-"/>
            </a:pPr>
            <a:r>
              <a:rPr lang="it-IT" sz="18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La legge n. 1 del 2026 costituisce una disciplina generale sulla responsabilità amministrativa per danno erariale che può essere derogata da una disciplina normativa speciale dettata in materia di contratti pubblici</a:t>
            </a:r>
          </a:p>
          <a:p>
            <a:pPr algn="just">
              <a:lnSpc>
                <a:spcPct val="150000"/>
              </a:lnSpc>
              <a:spcBef>
                <a:spcPts val="0"/>
              </a:spcBef>
            </a:pPr>
            <a:r>
              <a:rPr lang="it-IT" sz="1800" b="1" dirty="0">
                <a:solidFill>
                  <a:schemeClr val="accent1"/>
                </a:solidFill>
                <a:latin typeface="Times New Roman" panose="02020603050405020304" pitchFamily="18" charset="0"/>
                <a:ea typeface="MS Mincho" panose="02020609040205080304" pitchFamily="49" charset="-128"/>
                <a:cs typeface="Times New Roman" panose="02020603050405020304" pitchFamily="18" charset="0"/>
              </a:rPr>
              <a:t>Critica</a:t>
            </a:r>
            <a:r>
              <a:rPr lang="it-IT" sz="18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non è ragionevole e conforme a Costituzione prevedere una diversa disciplina normativa nel settore dei contratti pubblici rispetto alle altre fattispecie di responsabilità amministrativa</a:t>
            </a:r>
          </a:p>
          <a:p>
            <a:pPr marL="285750" indent="-285750" algn="just">
              <a:lnSpc>
                <a:spcPct val="150000"/>
              </a:lnSpc>
              <a:spcBef>
                <a:spcPts val="0"/>
              </a:spcBef>
              <a:buFontTx/>
              <a:buChar char="-"/>
            </a:pPr>
            <a:r>
              <a:rPr lang="it-IT" sz="18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Le discipline normative della riforma Foti e del codice dei contratti</a:t>
            </a:r>
            <a:r>
              <a:rPr lang="it-IT" sz="1800" b="1" dirty="0">
                <a:solidFill>
                  <a:schemeClr val="tx2">
                    <a:lumMod val="60000"/>
                    <a:lumOff val="40000"/>
                  </a:schemeClr>
                </a:solidFill>
                <a:latin typeface="Times New Roman" panose="02020603050405020304" pitchFamily="18" charset="0"/>
                <a:ea typeface="MS Mincho" panose="02020609040205080304" pitchFamily="49" charset="-128"/>
                <a:cs typeface="Times New Roman" panose="02020603050405020304" pitchFamily="18" charset="0"/>
              </a:rPr>
              <a:t> si integrano </a:t>
            </a:r>
            <a:r>
              <a:rPr lang="it-IT" sz="18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(Police, Cimini) : in questo modo a) si supera per il problema della imputazione di responsabilità ‘automatica’ per violazione delle norme di diritto in materia di contratti pubblici perché si deve tener conto della violazione </a:t>
            </a:r>
            <a:r>
              <a:rPr lang="it-IT" sz="1800" b="1" i="1" dirty="0">
                <a:solidFill>
                  <a:schemeClr val="accent1"/>
                </a:solidFill>
                <a:latin typeface="Times New Roman" panose="02020603050405020304" pitchFamily="18" charset="0"/>
                <a:ea typeface="MS Mincho" panose="02020609040205080304" pitchFamily="49" charset="-128"/>
                <a:cs typeface="Times New Roman" panose="02020603050405020304" pitchFamily="18" charset="0"/>
              </a:rPr>
              <a:t>manifesta</a:t>
            </a:r>
            <a:r>
              <a:rPr lang="it-IT" sz="18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delle norme di diritto applicabili (Legge n. 1 del 2026); b) laddove si parla di «</a:t>
            </a:r>
            <a:r>
              <a:rPr lang="it-IT" sz="1800" i="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palese violazione di regole di prudenza, perizia e diligenza e l'omissione delle cautele»</a:t>
            </a:r>
            <a:r>
              <a:rPr lang="it-IT" sz="18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è possibile invocare la cd. colpa generica e contestare anche la condotta </a:t>
            </a:r>
            <a:r>
              <a:rPr lang="it-IT" sz="180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‘materiale</a:t>
            </a:r>
            <a:r>
              <a:rPr lang="it-IT" sz="18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causativa di danno erariale  (ad esempio l’errore di esecuzione di calcoli strutturali di una costruzione).</a:t>
            </a:r>
          </a:p>
          <a:p>
            <a:pPr algn="just">
              <a:lnSpc>
                <a:spcPct val="150000"/>
              </a:lnSpc>
              <a:spcBef>
                <a:spcPts val="0"/>
              </a:spcBef>
            </a:pPr>
            <a:r>
              <a:rPr lang="it-IT" sz="1900" b="1" dirty="0">
                <a:solidFill>
                  <a:schemeClr val="accent1"/>
                </a:solidFill>
                <a:latin typeface="Times New Roman" panose="02020603050405020304" pitchFamily="18" charset="0"/>
                <a:ea typeface="MS Mincho" panose="02020609040205080304" pitchFamily="49" charset="-128"/>
                <a:cs typeface="Times New Roman" panose="02020603050405020304" pitchFamily="18" charset="0"/>
              </a:rPr>
              <a:t>Critica</a:t>
            </a:r>
            <a:r>
              <a:rPr lang="it-IT" sz="19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il richiamo alla colpa generica non è coerente con le intenzioni della riforma Foti di prevedere una elencazione tassativa e tipizzata di colpa grave</a:t>
            </a:r>
          </a:p>
          <a:p>
            <a:pPr algn="just">
              <a:lnSpc>
                <a:spcPct val="150000"/>
              </a:lnSpc>
              <a:spcBef>
                <a:spcPts val="0"/>
              </a:spcBef>
            </a:pPr>
            <a:endPar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endParaRPr>
          </a:p>
          <a:p>
            <a:pPr marL="285750" indent="-285750" algn="just">
              <a:lnSpc>
                <a:spcPct val="150000"/>
              </a:lnSpc>
              <a:spcBef>
                <a:spcPts val="0"/>
              </a:spcBef>
              <a:buFontTx/>
              <a:buChar char="-"/>
            </a:pPr>
            <a:endPar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50000"/>
              </a:lnSpc>
              <a:spcBef>
                <a:spcPts val="0"/>
              </a:spcBef>
            </a:pPr>
            <a:endPar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50000"/>
              </a:lnSpc>
              <a:spcBef>
                <a:spcPts val="0"/>
              </a:spcBef>
            </a:pPr>
            <a:endPar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192508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D3B7E-F63D-80CB-F1CA-0187DBA2FFAC}"/>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E3899816-D632-E7F5-02E8-7A3F91428184}"/>
              </a:ext>
            </a:extLst>
          </p:cNvPr>
          <p:cNvSpPr>
            <a:spLocks noGrp="1"/>
          </p:cNvSpPr>
          <p:nvPr>
            <p:ph type="ctrTitle"/>
          </p:nvPr>
        </p:nvSpPr>
        <p:spPr>
          <a:xfrm>
            <a:off x="685800" y="0"/>
            <a:ext cx="7772400" cy="983152"/>
          </a:xfrm>
          <a:solidFill>
            <a:srgbClr val="00B0F0"/>
          </a:solidFill>
        </p:spPr>
        <p:txBody>
          <a:bodyPr/>
          <a:lstStyle/>
          <a:p>
            <a:pPr>
              <a:lnSpc>
                <a:spcPct val="150000"/>
              </a:lnSpc>
            </a:pPr>
            <a:br>
              <a:rPr lang="it-IT" sz="1800" b="1" dirty="0"/>
            </a:br>
            <a:r>
              <a:rPr lang="it-IT" sz="1800" b="1" dirty="0"/>
              <a:t>Criticità: il riferimento all’attività procedimentale/provvedimentale</a:t>
            </a:r>
            <a:br>
              <a:rPr lang="it-IT" sz="1800" b="1" dirty="0"/>
            </a:br>
            <a:br>
              <a:rPr lang="it-IT" sz="1800" b="1" dirty="0"/>
            </a:br>
            <a:r>
              <a:rPr lang="it-IT" sz="1800" b="1" dirty="0"/>
              <a:t> </a:t>
            </a:r>
          </a:p>
        </p:txBody>
      </p:sp>
      <p:sp>
        <p:nvSpPr>
          <p:cNvPr id="3" name="Sottotitolo 2">
            <a:extLst>
              <a:ext uri="{FF2B5EF4-FFF2-40B4-BE49-F238E27FC236}">
                <a16:creationId xmlns:a16="http://schemas.microsoft.com/office/drawing/2014/main" id="{C3FBE6C9-F7DC-8E79-8BBB-FE223991047B}"/>
              </a:ext>
            </a:extLst>
          </p:cNvPr>
          <p:cNvSpPr>
            <a:spLocks noGrp="1"/>
          </p:cNvSpPr>
          <p:nvPr>
            <p:ph type="subTitle" idx="1"/>
          </p:nvPr>
        </p:nvSpPr>
        <p:spPr>
          <a:xfrm>
            <a:off x="404813" y="921276"/>
            <a:ext cx="8394700" cy="5630338"/>
          </a:xfrm>
          <a:noFill/>
        </p:spPr>
        <p:txBody>
          <a:bodyPr rtlCol="0">
            <a:normAutofit/>
          </a:bodyPr>
          <a:lstStyle/>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Nella riforma Foti si parla di </a:t>
            </a:r>
            <a:r>
              <a:rPr lang="it-IT" sz="1600" b="1" i="1" dirty="0">
                <a:solidFill>
                  <a:schemeClr val="tx2">
                    <a:lumMod val="60000"/>
                    <a:lumOff val="40000"/>
                  </a:schemeClr>
                </a:solidFill>
                <a:latin typeface="Times New Roman" panose="02020603050405020304" pitchFamily="18" charset="0"/>
                <a:ea typeface="MS Mincho" panose="02020609040205080304" pitchFamily="49" charset="-128"/>
                <a:cs typeface="Times New Roman" panose="02020603050405020304" pitchFamily="18" charset="0"/>
              </a:rPr>
              <a:t>violazione manifesta di norme di diritto applicabili</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di </a:t>
            </a:r>
            <a:r>
              <a:rPr lang="it-IT" sz="1600" b="1" i="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affermazione di un fatto la cui esistenza è incontrastabilmente esclusa </a:t>
            </a:r>
            <a:r>
              <a:rPr lang="it-IT" sz="1600" b="1" i="1" u="sng"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dagli atti del procedimento</a:t>
            </a:r>
            <a:r>
              <a:rPr lang="it-IT" sz="1600" b="1" i="1" dirty="0">
                <a:solidFill>
                  <a:schemeClr val="tx2">
                    <a:lumMod val="60000"/>
                    <a:lumOff val="40000"/>
                  </a:schemeClr>
                </a:solidFill>
                <a:latin typeface="Times New Roman" panose="02020603050405020304" pitchFamily="18" charset="0"/>
                <a:ea typeface="MS Mincho" panose="02020609040205080304" pitchFamily="49" charset="-128"/>
                <a:cs typeface="Times New Roman" panose="02020603050405020304" pitchFamily="18" charset="0"/>
              </a:rPr>
              <a:t> </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o di </a:t>
            </a:r>
            <a:r>
              <a:rPr lang="it-IT" sz="16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it-IT" sz="1600" b="1" i="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negazione di un fatto la cui esistenza risulta incontrastabilmente </a:t>
            </a:r>
            <a:r>
              <a:rPr lang="it-IT" sz="1600" b="1" i="1" u="sng"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dagli atti del procedimento.</a:t>
            </a:r>
          </a:p>
          <a:p>
            <a:pPr algn="just">
              <a:lnSpc>
                <a:spcPct val="150000"/>
              </a:lnSpc>
              <a:spcBef>
                <a:spcPts val="0"/>
              </a:spcBef>
            </a:pP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Ma </a:t>
            </a:r>
            <a:r>
              <a:rPr lang="it-IT" sz="1600" i="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quid iuris </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in fattispecie di responsabilità amministrativa per danno erariale conseguenti ad attività/condotta  ‘materiale’ in violazione di regole tecniche </a:t>
            </a:r>
            <a:r>
              <a:rPr lang="it-IT" sz="1600" b="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non giuridiche </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o “</a:t>
            </a:r>
            <a:r>
              <a:rPr lang="it-IT" sz="1600" b="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di diritto</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 ad esempio come nel caso del crollo di un ponte per errore di calcolo del progettista (</a:t>
            </a:r>
            <a:r>
              <a:rPr lang="it-IT" sz="1600" dirty="0" err="1">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leges</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it-IT" sz="1600" dirty="0" err="1">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artis</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 o di malpractice sanitaria o di uso imperito di un arma da fuoco di un appartenente alle Forze di Polizia o di culpa in vigilando od omesso controllo (ad es. di insegnanti, ispettori, dirigenti).</a:t>
            </a:r>
          </a:p>
          <a:p>
            <a:pPr algn="just">
              <a:lnSpc>
                <a:spcPct val="150000"/>
              </a:lnSpc>
              <a:spcBef>
                <a:spcPts val="0"/>
              </a:spcBef>
            </a:pPr>
            <a:r>
              <a:rPr lang="it-IT" sz="1600" b="1" dirty="0">
                <a:solidFill>
                  <a:schemeClr val="tx2">
                    <a:lumMod val="60000"/>
                    <a:lumOff val="40000"/>
                  </a:schemeClr>
                </a:solidFill>
                <a:latin typeface="Times New Roman" panose="02020603050405020304" pitchFamily="18" charset="0"/>
                <a:ea typeface="MS Mincho" panose="02020609040205080304" pitchFamily="49" charset="-128"/>
                <a:cs typeface="Times New Roman" panose="02020603050405020304" pitchFamily="18" charset="0"/>
              </a:rPr>
              <a:t>La responsabilità da malpractice nel settore sanitario</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un altro caso in cui può essere prospettata la tesi dell’applicazione della disciplina speciale che prevale su quella generale (</a:t>
            </a:r>
            <a:r>
              <a:rPr lang="it-IT" sz="1600" i="1" dirty="0" err="1">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Lex</a:t>
            </a:r>
            <a:r>
              <a:rPr lang="it-IT" sz="1600" i="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a:t>
            </a:r>
            <a:r>
              <a:rPr lang="it-IT" sz="1600" i="1" dirty="0" err="1">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specialis</a:t>
            </a:r>
            <a:r>
              <a:rPr lang="it-IT" sz="1600" i="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a:t>
            </a:r>
            <a:r>
              <a:rPr lang="it-IT" sz="1600" i="1" dirty="0" err="1">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derogat</a:t>
            </a:r>
            <a:r>
              <a:rPr lang="it-IT" sz="1600" i="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a:t>
            </a:r>
            <a:r>
              <a:rPr lang="it-IT" sz="1600" i="1" dirty="0" err="1">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legi</a:t>
            </a:r>
            <a:r>
              <a:rPr lang="it-IT" sz="1600" i="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generali</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a:t>
            </a:r>
          </a:p>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La legge n. 24/2017 (c.d. “Legge Gelli Bianco”) introduce specifiche disposizioni “</a:t>
            </a:r>
            <a:r>
              <a:rPr lang="it-IT" sz="1600" b="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in materia di responsabilità professionale degli esercenti le professioni sanitarie</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come espressamente annuncia la rubrica della stessa legge: sicché tale legge, recando la disciplina della responsabilità amministrativa dei sanitari (artt. 9 e ss.), deve essere certamente intesa quale norma “speciale”.</a:t>
            </a:r>
          </a:p>
          <a:p>
            <a:pPr algn="just">
              <a:lnSpc>
                <a:spcPct val="150000"/>
              </a:lnSpc>
              <a:spcBef>
                <a:spcPts val="0"/>
              </a:spcBef>
            </a:pPr>
            <a:endPar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50000"/>
              </a:lnSpc>
              <a:spcBef>
                <a:spcPts val="0"/>
              </a:spcBef>
            </a:pPr>
            <a:endPar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50000"/>
              </a:lnSpc>
              <a:spcBef>
                <a:spcPts val="0"/>
              </a:spcBef>
            </a:pPr>
            <a:endPar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132906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CE9FC-42D4-C008-5250-C7E50E5C5277}"/>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600B91D3-FFAB-13D6-3299-4E77E5DC12A0}"/>
              </a:ext>
            </a:extLst>
          </p:cNvPr>
          <p:cNvSpPr>
            <a:spLocks noGrp="1"/>
          </p:cNvSpPr>
          <p:nvPr>
            <p:ph type="ctrTitle"/>
          </p:nvPr>
        </p:nvSpPr>
        <p:spPr>
          <a:xfrm>
            <a:off x="475488" y="0"/>
            <a:ext cx="8138160" cy="983152"/>
          </a:xfrm>
          <a:solidFill>
            <a:srgbClr val="00B0F0"/>
          </a:solidFill>
        </p:spPr>
        <p:txBody>
          <a:bodyPr/>
          <a:lstStyle/>
          <a:p>
            <a:pPr>
              <a:lnSpc>
                <a:spcPct val="150000"/>
              </a:lnSpc>
            </a:pPr>
            <a:br>
              <a:rPr lang="it-IT" sz="1800" b="1" dirty="0"/>
            </a:br>
            <a:r>
              <a:rPr lang="it-IT" sz="1800" b="1" dirty="0"/>
              <a:t>Criticità: il riferimento all’attività procedimentale/provvedimentale</a:t>
            </a:r>
            <a:br>
              <a:rPr lang="it-IT" sz="1800" b="1" dirty="0"/>
            </a:br>
            <a:r>
              <a:rPr lang="it-IT" sz="1800" b="1" dirty="0"/>
              <a:t>Le diverse soluzioni interpretative</a:t>
            </a:r>
            <a:br>
              <a:rPr lang="it-IT" sz="1800" b="1" dirty="0"/>
            </a:br>
            <a:br>
              <a:rPr lang="it-IT" sz="1800" b="1" dirty="0"/>
            </a:br>
            <a:r>
              <a:rPr lang="it-IT" sz="1800" b="1" dirty="0"/>
              <a:t> </a:t>
            </a:r>
          </a:p>
        </p:txBody>
      </p:sp>
      <p:sp>
        <p:nvSpPr>
          <p:cNvPr id="3" name="Sottotitolo 2">
            <a:extLst>
              <a:ext uri="{FF2B5EF4-FFF2-40B4-BE49-F238E27FC236}">
                <a16:creationId xmlns:a16="http://schemas.microsoft.com/office/drawing/2014/main" id="{E3B17182-9386-7618-2D64-E60AF269AAC9}"/>
              </a:ext>
            </a:extLst>
          </p:cNvPr>
          <p:cNvSpPr>
            <a:spLocks noGrp="1"/>
          </p:cNvSpPr>
          <p:nvPr>
            <p:ph type="subTitle" idx="1"/>
          </p:nvPr>
        </p:nvSpPr>
        <p:spPr>
          <a:xfrm>
            <a:off x="404813" y="921276"/>
            <a:ext cx="8394700" cy="5630338"/>
          </a:xfrm>
          <a:noFill/>
        </p:spPr>
        <p:txBody>
          <a:bodyPr rtlCol="0">
            <a:normAutofit/>
          </a:bodyPr>
          <a:lstStyle/>
          <a:p>
            <a:pPr algn="just">
              <a:lnSpc>
                <a:spcPct val="150000"/>
              </a:lnSpc>
              <a:spcBef>
                <a:spcPts val="0"/>
              </a:spcBef>
            </a:pP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Le soluzioni interpretative prospettate per ovviare alla ‘lacuna’ della riforma Foti che si limita a definire la colpa grave conseguente ad attività procedimentale/provvedimentale.</a:t>
            </a:r>
          </a:p>
          <a:p>
            <a:pPr marL="342900" indent="-342900" algn="just">
              <a:lnSpc>
                <a:spcPct val="150000"/>
              </a:lnSpc>
              <a:spcBef>
                <a:spcPts val="0"/>
              </a:spcBef>
              <a:buAutoNum type="arabicParenR"/>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La legge speciale prevale su quella generale : art. 2 del codice dei contratti pubblici, legge Bianco Gelli per gli esercenti delle professioni sanitarie</a:t>
            </a:r>
          </a:p>
          <a:p>
            <a:pPr marL="342900" indent="-342900" algn="just">
              <a:lnSpc>
                <a:spcPct val="150000"/>
              </a:lnSpc>
              <a:spcBef>
                <a:spcPts val="0"/>
              </a:spcBef>
              <a:buAutoNum type="arabicParenR"/>
            </a:pP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“Costituisce colpa grave la violazione manifesta delle norme di diritto applicabili”:  facendo leva sulla categoria della manifesta violazione di una norma di diritto si evidenzia che il codice civile contiene svariate disposizioni che fanno riferimento all’obbligo di diligenza del lavoratore, che puniscono la colpa grave del prestatore d’opera, che impongono lealtà e diligenza nell’adempimento e, ancora, che prevedono ipotesi di responsabilità degli amministratori di società pubbliche. </a:t>
            </a:r>
            <a:r>
              <a:rPr lang="it-IT" sz="1600" dirty="0" err="1">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Sicchè</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 in sostanza, le disposizioni civilistiche dettate in materia ben potrebbero essere adesso utilizzate </a:t>
            </a:r>
            <a:r>
              <a:rPr lang="it-IT" sz="16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per ritenere che la responsabilità amministrativa sussista anche in caso di comportamenti o di attività materiali gravemente colposi che cagionino un danno all’Erario</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t>
            </a:r>
          </a:p>
          <a:p>
            <a:pPr marL="285750" indent="-285750" algn="just">
              <a:lnSpc>
                <a:spcPct val="150000"/>
              </a:lnSpc>
              <a:spcBef>
                <a:spcPts val="0"/>
              </a:spcBef>
              <a:buFontTx/>
              <a:buChar char="-"/>
            </a:pPr>
            <a:endPar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50000"/>
              </a:lnSpc>
              <a:spcBef>
                <a:spcPts val="0"/>
              </a:spcBef>
            </a:pPr>
            <a:endPar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665735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6D672-3C0E-798B-1F17-834ACD6F6138}"/>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E1047C1F-1957-6851-2CEA-0BE51F09A377}"/>
              </a:ext>
            </a:extLst>
          </p:cNvPr>
          <p:cNvSpPr>
            <a:spLocks noGrp="1"/>
          </p:cNvSpPr>
          <p:nvPr>
            <p:ph type="ctrTitle"/>
          </p:nvPr>
        </p:nvSpPr>
        <p:spPr>
          <a:xfrm>
            <a:off x="475488" y="0"/>
            <a:ext cx="8138160" cy="983152"/>
          </a:xfrm>
          <a:solidFill>
            <a:srgbClr val="00B0F0"/>
          </a:solidFill>
        </p:spPr>
        <p:txBody>
          <a:bodyPr/>
          <a:lstStyle/>
          <a:p>
            <a:pPr>
              <a:lnSpc>
                <a:spcPct val="150000"/>
              </a:lnSpc>
            </a:pPr>
            <a:br>
              <a:rPr lang="it-IT" sz="1800" b="1" dirty="0"/>
            </a:br>
            <a:r>
              <a:rPr lang="it-IT" sz="1800" b="1" dirty="0"/>
              <a:t>Criticità: il riferimento all’attività procedimentale/provvedimentale</a:t>
            </a:r>
            <a:br>
              <a:rPr lang="it-IT" sz="1800" b="1" dirty="0"/>
            </a:br>
            <a:r>
              <a:rPr lang="it-IT" sz="1800" b="1" dirty="0"/>
              <a:t>Le diverse soluzioni interpretative (segue)</a:t>
            </a:r>
            <a:br>
              <a:rPr lang="it-IT" sz="1800" b="1" dirty="0"/>
            </a:br>
            <a:br>
              <a:rPr lang="it-IT" sz="1800" b="1" dirty="0"/>
            </a:br>
            <a:r>
              <a:rPr lang="it-IT" sz="1800" b="1" dirty="0"/>
              <a:t> </a:t>
            </a:r>
          </a:p>
        </p:txBody>
      </p:sp>
      <p:sp>
        <p:nvSpPr>
          <p:cNvPr id="3" name="Sottotitolo 2">
            <a:extLst>
              <a:ext uri="{FF2B5EF4-FFF2-40B4-BE49-F238E27FC236}">
                <a16:creationId xmlns:a16="http://schemas.microsoft.com/office/drawing/2014/main" id="{B3C07222-88E6-74FE-DB7B-1E64D259A72F}"/>
              </a:ext>
            </a:extLst>
          </p:cNvPr>
          <p:cNvSpPr>
            <a:spLocks noGrp="1"/>
          </p:cNvSpPr>
          <p:nvPr>
            <p:ph type="subTitle" idx="1"/>
          </p:nvPr>
        </p:nvSpPr>
        <p:spPr>
          <a:xfrm>
            <a:off x="404813" y="921276"/>
            <a:ext cx="8394700" cy="5630338"/>
          </a:xfrm>
          <a:noFill/>
        </p:spPr>
        <p:txBody>
          <a:bodyPr rtlCol="0">
            <a:normAutofit/>
          </a:bodyPr>
          <a:lstStyle/>
          <a:p>
            <a:pPr algn="just">
              <a:lnSpc>
                <a:spcPct val="150000"/>
              </a:lnSpc>
              <a:spcBef>
                <a:spcPts val="0"/>
              </a:spcBef>
            </a:pP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3) </a:t>
            </a:r>
            <a:r>
              <a:rPr lang="it-IT" sz="1600" b="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La tesi dell’interpretazione “costituzionalmente orientata”.</a:t>
            </a:r>
          </a:p>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Corte dei conti, Sezione Giurisdizionale Lombardia, </a:t>
            </a:r>
            <a:r>
              <a:rPr lang="it-IT" sz="1600" dirty="0" err="1">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sent</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n. 41/2026</a:t>
            </a:r>
          </a:p>
          <a:p>
            <a:pPr algn="just">
              <a:lnSpc>
                <a:spcPct val="150000"/>
              </a:lnSpc>
              <a:spcBef>
                <a:spcPts val="0"/>
              </a:spcBef>
            </a:pP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it-IT" sz="1600" i="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un’interpretazione “costituzionalmente orientata” impone, onde evitare conflitti con svariate previsioni costituzionali (in particolare con gli artt. 3 e 24 della Costituzione) di considerare la nuova tipizzazione, particolarmente restrittiva, della colpa grave, limitata all’attività “provvedimentale” della Pubblica Amministrazione. […]. L’opposto approccio interpretativo comporterebbe, quale inevitabile conseguenza, l’improponibilità di gran parte delle azioni esercitabili dalla Corte dei conti in caso di “comportamenti” dannosi”: sicché “è da ritenere che una conseguenza così drastica (non dichiarata dal legislatore) fuoriesca dalla ratio della L. 1/2026, dichiaratamente ispirata a vincere la c.d. “paura della firma” (vera o presunta) in capo ai dipendenti pubblici, ciò che nulla ha a che vedere con fattispecie comportamentali</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t>
            </a:r>
          </a:p>
          <a:p>
            <a:pPr algn="just">
              <a:lnSpc>
                <a:spcPct val="150000"/>
              </a:lnSpc>
              <a:spcBef>
                <a:spcPts val="0"/>
              </a:spcBef>
            </a:pPr>
            <a:endPar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50000"/>
              </a:lnSpc>
              <a:spcBef>
                <a:spcPts val="0"/>
              </a:spcBef>
            </a:pPr>
            <a:endPar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50000"/>
              </a:lnSpc>
              <a:spcBef>
                <a:spcPts val="0"/>
              </a:spcBef>
            </a:pPr>
            <a:endPar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413105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28298"/>
          </a:xfrm>
          <a:solidFill>
            <a:srgbClr val="00CCFF"/>
          </a:solidFill>
        </p:spPr>
        <p:txBody>
          <a:bodyPr/>
          <a:lstStyle/>
          <a:p>
            <a:r>
              <a:rPr lang="it-IT" sz="2000" dirty="0">
                <a:latin typeface="Times New Roman" panose="02020603050405020304" pitchFamily="18" charset="0"/>
                <a:cs typeface="Times New Roman" panose="02020603050405020304" pitchFamily="18" charset="0"/>
              </a:rPr>
              <a:t>SCHEMA INTERVENTO</a:t>
            </a:r>
          </a:p>
        </p:txBody>
      </p:sp>
      <p:sp useBgFill="1">
        <p:nvSpPr>
          <p:cNvPr id="3" name="Segnaposto contenuto 2"/>
          <p:cNvSpPr>
            <a:spLocks noGrp="1"/>
          </p:cNvSpPr>
          <p:nvPr>
            <p:ph idx="1"/>
          </p:nvPr>
        </p:nvSpPr>
        <p:spPr>
          <a:xfrm>
            <a:off x="457200" y="1102936"/>
            <a:ext cx="8229600" cy="5311614"/>
          </a:xfrm>
          <a:ln>
            <a:noFill/>
          </a:ln>
        </p:spPr>
        <p:txBody>
          <a:bodyPr/>
          <a:lstStyle/>
          <a:p>
            <a:pPr marL="571500" indent="-571500" algn="just">
              <a:lnSpc>
                <a:spcPct val="150000"/>
              </a:lnSpc>
              <a:buFont typeface="+mj-lt"/>
              <a:buAutoNum type="romanUcPeriod"/>
            </a:pPr>
            <a:r>
              <a:rPr lang="it-IT" sz="2000" dirty="0">
                <a:latin typeface="Times New Roman" panose="02020603050405020304" pitchFamily="18" charset="0"/>
                <a:cs typeface="Times New Roman" panose="02020603050405020304" pitchFamily="18" charset="0"/>
              </a:rPr>
              <a:t>La ‘nuova’ disciplina normativa della colpa grave prevista nella L. 1 del 2026</a:t>
            </a:r>
          </a:p>
          <a:p>
            <a:pPr marL="571500" indent="-571500" algn="just">
              <a:lnSpc>
                <a:spcPct val="150000"/>
              </a:lnSpc>
              <a:buFont typeface="+mj-lt"/>
              <a:buAutoNum type="romanUcPeriod"/>
            </a:pPr>
            <a:r>
              <a:rPr lang="it-IT" sz="2000" dirty="0">
                <a:latin typeface="Times New Roman" panose="02020603050405020304" pitchFamily="18" charset="0"/>
                <a:cs typeface="Times New Roman" panose="02020603050405020304" pitchFamily="18" charset="0"/>
              </a:rPr>
              <a:t>La </a:t>
            </a:r>
            <a:r>
              <a:rPr lang="it-IT" sz="2000" i="1" dirty="0">
                <a:latin typeface="Times New Roman" panose="02020603050405020304" pitchFamily="18" charset="0"/>
                <a:cs typeface="Times New Roman" panose="02020603050405020304" pitchFamily="18" charset="0"/>
              </a:rPr>
              <a:t>ratio legis </a:t>
            </a:r>
            <a:r>
              <a:rPr lang="it-IT" sz="2000" dirty="0">
                <a:latin typeface="Times New Roman" panose="02020603050405020304" pitchFamily="18" charset="0"/>
                <a:cs typeface="Times New Roman" panose="02020603050405020304" pitchFamily="18" charset="0"/>
              </a:rPr>
              <a:t>e</a:t>
            </a:r>
            <a:r>
              <a:rPr lang="it-IT" sz="2000" i="1" dirty="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le finalità che il legislatore ha inteso cogliere</a:t>
            </a:r>
          </a:p>
          <a:p>
            <a:pPr marL="571500" indent="-571500" algn="just">
              <a:lnSpc>
                <a:spcPct val="150000"/>
              </a:lnSpc>
              <a:buFont typeface="+mj-lt"/>
              <a:buAutoNum type="romanUcPeriod"/>
            </a:pPr>
            <a:r>
              <a:rPr lang="it-IT" sz="2000" dirty="0">
                <a:latin typeface="Times New Roman" panose="02020603050405020304" pitchFamily="18" charset="0"/>
                <a:cs typeface="Times New Roman" panose="02020603050405020304" pitchFamily="18" charset="0"/>
              </a:rPr>
              <a:t>Le rilevanti criticità ed incertezze interpretative con riferimento:</a:t>
            </a:r>
          </a:p>
          <a:p>
            <a:pPr marL="0" indent="0" algn="just">
              <a:lnSpc>
                <a:spcPct val="150000"/>
              </a:lnSpc>
              <a:buNone/>
            </a:pPr>
            <a:r>
              <a:rPr lang="it-IT" sz="2000" dirty="0">
                <a:latin typeface="Times New Roman" panose="02020603050405020304" pitchFamily="18" charset="0"/>
                <a:cs typeface="Times New Roman" panose="02020603050405020304" pitchFamily="18" charset="0"/>
              </a:rPr>
              <a:t>- alla coesistenza di norme che disciplinano l’elemento soggettivo della responsabilità amministrativa (es. nel codice dei contratti pubblici)</a:t>
            </a:r>
          </a:p>
          <a:p>
            <a:pPr marL="0" indent="0" algn="just">
              <a:lnSpc>
                <a:spcPct val="150000"/>
              </a:lnSpc>
              <a:buNone/>
            </a:pPr>
            <a:r>
              <a:rPr lang="it-IT" sz="2000" dirty="0">
                <a:latin typeface="Times New Roman" panose="02020603050405020304" pitchFamily="18" charset="0"/>
                <a:cs typeface="Times New Roman" panose="02020603050405020304" pitchFamily="18" charset="0"/>
              </a:rPr>
              <a:t>- all’individuazione della colpa grave nei casi di danni erariali conseguenti a </a:t>
            </a:r>
            <a:r>
              <a:rPr lang="it-IT" sz="2000" b="1" dirty="0">
                <a:solidFill>
                  <a:srgbClr val="3399FF"/>
                </a:solidFill>
                <a:latin typeface="Times New Roman" panose="02020603050405020304" pitchFamily="18" charset="0"/>
                <a:cs typeface="Times New Roman" panose="02020603050405020304" pitchFamily="18" charset="0"/>
              </a:rPr>
              <a:t>condotte materiali </a:t>
            </a:r>
            <a:r>
              <a:rPr lang="it-IT" sz="2000" dirty="0">
                <a:latin typeface="Times New Roman" panose="02020603050405020304" pitchFamily="18" charset="0"/>
                <a:cs typeface="Times New Roman" panose="02020603050405020304" pitchFamily="18" charset="0"/>
              </a:rPr>
              <a:t>e </a:t>
            </a:r>
            <a:r>
              <a:rPr lang="it-IT" sz="2000" b="1" dirty="0">
                <a:solidFill>
                  <a:srgbClr val="3399FF"/>
                </a:solidFill>
                <a:latin typeface="Times New Roman" panose="02020603050405020304" pitchFamily="18" charset="0"/>
                <a:cs typeface="Times New Roman" panose="02020603050405020304" pitchFamily="18" charset="0"/>
              </a:rPr>
              <a:t>non procedimentali/provvedimentali</a:t>
            </a:r>
            <a:r>
              <a:rPr lang="it-IT" sz="2000" dirty="0">
                <a:latin typeface="Times New Roman" panose="02020603050405020304" pitchFamily="18" charset="0"/>
                <a:cs typeface="Times New Roman" panose="02020603050405020304" pitchFamily="18" charset="0"/>
              </a:rPr>
              <a:t>: le prime pronunce del giudice contabile.</a:t>
            </a:r>
          </a:p>
          <a:p>
            <a:pPr marL="0" indent="0" algn="just">
              <a:lnSpc>
                <a:spcPct val="150000"/>
              </a:lnSpc>
              <a:buNone/>
            </a:pPr>
            <a:endParaRPr lang="it-IT" sz="1600" dirty="0">
              <a:latin typeface="Times New Roman" panose="02020603050405020304" pitchFamily="18" charset="0"/>
              <a:cs typeface="Times New Roman" panose="02020603050405020304" pitchFamily="18" charset="0"/>
            </a:endParaRPr>
          </a:p>
          <a:p>
            <a:pPr algn="just">
              <a:lnSpc>
                <a:spcPct val="150000"/>
              </a:lnSpc>
              <a:buFontTx/>
              <a:buChar char="-"/>
            </a:pPr>
            <a:endParaRPr lang="it-IT" sz="1800" dirty="0">
              <a:latin typeface="Times New Roman" panose="02020603050405020304" pitchFamily="18" charset="0"/>
              <a:cs typeface="Times New Roman" panose="02020603050405020304" pitchFamily="18" charset="0"/>
            </a:endParaRPr>
          </a:p>
          <a:p>
            <a:pPr marL="0" indent="0" algn="just">
              <a:lnSpc>
                <a:spcPct val="150000"/>
              </a:lnSpc>
              <a:buNone/>
            </a:pPr>
            <a:r>
              <a:rPr lang="it-IT"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68555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DB2B5-2AFB-6FF7-2126-41A2C5665FF3}"/>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43FCABF8-4066-AD3B-7CB1-52520D3BDFB1}"/>
              </a:ext>
            </a:extLst>
          </p:cNvPr>
          <p:cNvSpPr>
            <a:spLocks noGrp="1"/>
          </p:cNvSpPr>
          <p:nvPr>
            <p:ph type="ctrTitle"/>
          </p:nvPr>
        </p:nvSpPr>
        <p:spPr>
          <a:xfrm>
            <a:off x="475488" y="0"/>
            <a:ext cx="8138160" cy="983152"/>
          </a:xfrm>
          <a:solidFill>
            <a:srgbClr val="00B0F0"/>
          </a:solidFill>
        </p:spPr>
        <p:txBody>
          <a:bodyPr/>
          <a:lstStyle/>
          <a:p>
            <a:pPr>
              <a:lnSpc>
                <a:spcPct val="150000"/>
              </a:lnSpc>
            </a:pPr>
            <a:br>
              <a:rPr lang="it-IT" sz="1800" b="1" dirty="0"/>
            </a:br>
            <a:r>
              <a:rPr lang="it-IT" sz="1800" b="1" dirty="0"/>
              <a:t>Criticità: il riferimento all’attività procedimentale/provvedimentale</a:t>
            </a:r>
            <a:br>
              <a:rPr lang="it-IT" sz="1800" b="1" dirty="0"/>
            </a:br>
            <a:r>
              <a:rPr lang="it-IT" sz="1800" b="1" dirty="0"/>
              <a:t>Le diverse soluzioni interpretative (segue)</a:t>
            </a:r>
            <a:br>
              <a:rPr lang="it-IT" sz="1800" b="1" dirty="0"/>
            </a:br>
            <a:br>
              <a:rPr lang="it-IT" sz="1800" b="1" dirty="0"/>
            </a:br>
            <a:r>
              <a:rPr lang="it-IT" sz="1800" b="1" dirty="0"/>
              <a:t> </a:t>
            </a:r>
          </a:p>
        </p:txBody>
      </p:sp>
      <p:sp>
        <p:nvSpPr>
          <p:cNvPr id="3" name="Sottotitolo 2">
            <a:extLst>
              <a:ext uri="{FF2B5EF4-FFF2-40B4-BE49-F238E27FC236}">
                <a16:creationId xmlns:a16="http://schemas.microsoft.com/office/drawing/2014/main" id="{A7AF74F1-3C06-3FD9-4F22-75460D2587AD}"/>
              </a:ext>
            </a:extLst>
          </p:cNvPr>
          <p:cNvSpPr>
            <a:spLocks noGrp="1"/>
          </p:cNvSpPr>
          <p:nvPr>
            <p:ph type="subTitle" idx="1"/>
          </p:nvPr>
        </p:nvSpPr>
        <p:spPr>
          <a:xfrm>
            <a:off x="404813" y="921276"/>
            <a:ext cx="8394700" cy="5630338"/>
          </a:xfrm>
          <a:noFill/>
        </p:spPr>
        <p:txBody>
          <a:bodyPr rtlCol="0">
            <a:normAutofit lnSpcReduction="10000"/>
          </a:bodyPr>
          <a:lstStyle/>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4</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 La tesi secondo cui è impossibile accedere ad un’interpretazione “costituzionalmente orientata”.</a:t>
            </a:r>
            <a:r>
              <a:rPr lang="it-IT" sz="1600" b="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 </a:t>
            </a:r>
          </a:p>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C. conti, Sez. Puglia, </a:t>
            </a:r>
            <a:r>
              <a:rPr lang="it-IT" sz="1600" dirty="0" err="1">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ord</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25 febbraio 2026, n. 11, con la quale è stata rimessa alla Corte costituzionale la questione di compatibilità della definizione di colpa grave introdotta dalla l. n. 1/2026 con gli artt. 3, 32, 97, comma 3, della Costituzione italiana.</a:t>
            </a:r>
          </a:p>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Oggetto del giudizio è una fattispecie di </a:t>
            </a:r>
            <a:r>
              <a:rPr lang="it-IT" sz="1600" dirty="0" err="1">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medical</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malpractice prima della Legge Bianco Gelli e quindi in assenza di una disciplina normativa ‘speciale’ che potesse derogare quella generale dettata dalla riforma Foti.</a:t>
            </a:r>
          </a:p>
          <a:p>
            <a:pPr algn="just">
              <a:lnSpc>
                <a:spcPct val="150000"/>
              </a:lnSpc>
              <a:spcBef>
                <a:spcPts val="0"/>
              </a:spcBef>
            </a:pP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it-IT" sz="1600" i="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In buona sostanza, il Legislatore, intervenendo sul regime generale della responsabilità amministrativa, ha in realtà, con riferimento al requisito psicologico, ristretto l’ambito di applicazione ad una limitata categoria di condotte, determinando così un vuoto di tutela rispetto alle garanzie di rispetto del principio di buon andamento con riferimento ad un’altra ampia gamma di attività in cui si estrinseca l’agire pubblico».</a:t>
            </a:r>
          </a:p>
          <a:p>
            <a:pPr algn="just">
              <a:lnSpc>
                <a:spcPct val="150000"/>
              </a:lnSpc>
              <a:spcBef>
                <a:spcPts val="0"/>
              </a:spcBef>
            </a:pPr>
            <a:r>
              <a:rPr lang="it-IT" sz="1600" b="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Osservazioni:  </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l’art. 12 delle </a:t>
            </a:r>
            <a:r>
              <a:rPr lang="it-IT" sz="1600" dirty="0" err="1">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pre</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leggi precisa che «</a:t>
            </a:r>
            <a:r>
              <a:rPr lang="it-IT" sz="1600" b="1" i="1" dirty="0">
                <a:solidFill>
                  <a:srgbClr val="3399FF"/>
                </a:solidFill>
                <a:latin typeface="Times New Roman" panose="02020603050405020304" pitchFamily="18" charset="0"/>
                <a:ea typeface="MS Mincho" panose="02020609040205080304" pitchFamily="49" charset="-128"/>
                <a:cs typeface="Times New Roman" panose="02020603050405020304" pitchFamily="18" charset="0"/>
              </a:rPr>
              <a:t>Nell’applicare la legge non si può ad essa attribuire altro senso che quello fatto palese dal significato proprio delle parole secondo la connessione di esse</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Limiti ad una interpretazione costituzionalmente orientata – giurisprudenza creativa : il giudice ‘crea’ la legge anziché limitarsi ad applicarla  </a:t>
            </a:r>
            <a:endPar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50000"/>
              </a:lnSpc>
              <a:spcBef>
                <a:spcPts val="0"/>
              </a:spcBef>
            </a:pPr>
            <a:endParaRPr lang="it-IT" sz="1600" i="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50000"/>
              </a:lnSpc>
              <a:spcBef>
                <a:spcPts val="0"/>
              </a:spcBef>
            </a:pPr>
            <a:endParaRPr lang="it-IT" sz="1600" i="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50000"/>
              </a:lnSpc>
              <a:spcBef>
                <a:spcPts val="0"/>
              </a:spcBef>
            </a:pPr>
            <a:endPar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50000"/>
              </a:lnSpc>
              <a:spcBef>
                <a:spcPts val="0"/>
              </a:spcBef>
            </a:pPr>
            <a:endPar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50000"/>
              </a:lnSpc>
              <a:spcBef>
                <a:spcPts val="0"/>
              </a:spcBef>
            </a:pPr>
            <a:endPar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592993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olo 1"/>
          <p:cNvSpPr>
            <a:spLocks noGrp="1"/>
          </p:cNvSpPr>
          <p:nvPr>
            <p:ph type="ctrTitle"/>
          </p:nvPr>
        </p:nvSpPr>
        <p:spPr>
          <a:xfrm>
            <a:off x="404813" y="0"/>
            <a:ext cx="8334374" cy="983152"/>
          </a:xfrm>
          <a:solidFill>
            <a:srgbClr val="00B0F0"/>
          </a:solidFill>
        </p:spPr>
        <p:txBody>
          <a:bodyPr/>
          <a:lstStyle/>
          <a:p>
            <a:pPr>
              <a:lnSpc>
                <a:spcPts val="2160"/>
              </a:lnSpc>
            </a:pPr>
            <a:br>
              <a:rPr lang="it-IT" sz="1800" b="1" dirty="0"/>
            </a:br>
            <a:br>
              <a:rPr lang="it-IT" sz="1800" b="1" dirty="0"/>
            </a:br>
            <a:r>
              <a:rPr lang="it-IT" sz="1800" b="1" dirty="0"/>
              <a:t>CONCLUSIONI</a:t>
            </a:r>
            <a:br>
              <a:rPr lang="it-IT" sz="1800" b="1" dirty="0"/>
            </a:br>
            <a:br>
              <a:rPr lang="it-IT" sz="1800" b="1" dirty="0"/>
            </a:br>
            <a:endParaRPr lang="it-IT" sz="1800" b="1" dirty="0"/>
          </a:p>
        </p:txBody>
      </p:sp>
      <p:sp>
        <p:nvSpPr>
          <p:cNvPr id="3" name="Sottotitolo 2"/>
          <p:cNvSpPr>
            <a:spLocks noGrp="1"/>
          </p:cNvSpPr>
          <p:nvPr>
            <p:ph type="subTitle" idx="1"/>
          </p:nvPr>
        </p:nvSpPr>
        <p:spPr>
          <a:xfrm>
            <a:off x="404813" y="983152"/>
            <a:ext cx="8394700" cy="5568462"/>
          </a:xfrm>
          <a:noFill/>
        </p:spPr>
        <p:txBody>
          <a:bodyPr rtlCol="0">
            <a:normAutofit fontScale="92500" lnSpcReduction="10000"/>
          </a:bodyPr>
          <a:lstStyle/>
          <a:p>
            <a:pPr algn="just">
              <a:lnSpc>
                <a:spcPct val="150000"/>
              </a:lnSpc>
              <a:spcBef>
                <a:spcPts val="0"/>
              </a:spcBef>
            </a:pPr>
            <a:r>
              <a:rPr lang="it-IT" sz="1800" kern="100" dirty="0">
                <a:solidFill>
                  <a:schemeClr val="tx1"/>
                </a:solidFill>
                <a:latin typeface="Times New Roman" panose="02020603050405020304" pitchFamily="18" charset="0"/>
                <a:ea typeface="Calibri" panose="020F0502020204030204" pitchFamily="34" charset="0"/>
              </a:rPr>
              <a:t>N</a:t>
            </a:r>
            <a:r>
              <a:rPr lang="it-IT" sz="1800" kern="100" dirty="0">
                <a:solidFill>
                  <a:schemeClr val="tx1"/>
                </a:solidFill>
                <a:effectLst/>
                <a:latin typeface="Times New Roman" panose="02020603050405020304" pitchFamily="18" charset="0"/>
                <a:ea typeface="Calibri" panose="020F0502020204030204" pitchFamily="34" charset="0"/>
              </a:rPr>
              <a:t>on ci si può nascondere che anche precisando il concetto di colpa grave e, segnatamente, precisando (o </a:t>
            </a:r>
            <a:r>
              <a:rPr lang="it-IT" sz="1800" i="1" kern="100" dirty="0" err="1">
                <a:solidFill>
                  <a:schemeClr val="tx1"/>
                </a:solidFill>
                <a:effectLst/>
                <a:latin typeface="Times New Roman" panose="02020603050405020304" pitchFamily="18" charset="0"/>
                <a:ea typeface="Calibri" panose="020F0502020204030204" pitchFamily="34" charset="0"/>
              </a:rPr>
              <a:t>recte</a:t>
            </a:r>
            <a:r>
              <a:rPr lang="it-IT" sz="1800" kern="100" dirty="0">
                <a:solidFill>
                  <a:schemeClr val="tx1"/>
                </a:solidFill>
                <a:effectLst/>
                <a:latin typeface="Times New Roman" panose="02020603050405020304" pitchFamily="18" charset="0"/>
                <a:ea typeface="Calibri" panose="020F0502020204030204" pitchFamily="34" charset="0"/>
              </a:rPr>
              <a:t> cercando di precisare) le ipotesi in cui la colpa non ricorre, l’incertezza degli operatori non può venir definitivamente meno. </a:t>
            </a:r>
          </a:p>
          <a:p>
            <a:pPr algn="just">
              <a:lnSpc>
                <a:spcPct val="150000"/>
              </a:lnSpc>
              <a:spcBef>
                <a:spcPts val="0"/>
              </a:spcBef>
            </a:pPr>
            <a:r>
              <a:rPr lang="it-IT" sz="1800" kern="100" dirty="0">
                <a:solidFill>
                  <a:schemeClr val="tx1"/>
                </a:solidFill>
                <a:effectLst/>
                <a:latin typeface="Times New Roman" panose="02020603050405020304" pitchFamily="18" charset="0"/>
                <a:ea typeface="Calibri" panose="020F0502020204030204" pitchFamily="34" charset="0"/>
              </a:rPr>
              <a:t>Soprattutto perché, concretamente, agire in un quadro normativo in continuo mutamento, composto da disposizioni a volte contraddittorie e quasi sempre non piane porta ad un costante rischio nell’esercizio dei propri compiti.</a:t>
            </a:r>
          </a:p>
          <a:p>
            <a:pPr algn="just">
              <a:lnSpc>
                <a:spcPct val="150000"/>
              </a:lnSpc>
              <a:spcBef>
                <a:spcPts val="0"/>
              </a:spcBef>
            </a:pPr>
            <a:r>
              <a:rPr lang="it-IT" sz="1800" kern="100" dirty="0">
                <a:solidFill>
                  <a:schemeClr val="tx1"/>
                </a:solidFill>
                <a:effectLst/>
                <a:latin typeface="Times New Roman" panose="02020603050405020304" pitchFamily="18" charset="0"/>
                <a:ea typeface="Calibri" panose="020F0502020204030204" pitchFamily="34" charset="0"/>
              </a:rPr>
              <a:t>E’ bene al riguardo ricordare che una tutela preventiva si attua in primo luogo col dare alla pubblica amministrazione un buon ordinamento ed un buon ordinamento è tale dal punto di vista </a:t>
            </a:r>
            <a:r>
              <a:rPr lang="it-IT" sz="1800" b="1" kern="100" dirty="0">
                <a:solidFill>
                  <a:srgbClr val="3399FF"/>
                </a:solidFill>
                <a:effectLst/>
                <a:latin typeface="Times New Roman" panose="02020603050405020304" pitchFamily="18" charset="0"/>
                <a:ea typeface="Calibri" panose="020F0502020204030204" pitchFamily="34" charset="0"/>
              </a:rPr>
              <a:t>dell’organizzazione degli enti e degli uffici amministrativi </a:t>
            </a:r>
            <a:r>
              <a:rPr lang="it-IT" sz="1800" kern="100" dirty="0">
                <a:solidFill>
                  <a:schemeClr val="tx1"/>
                </a:solidFill>
                <a:effectLst/>
                <a:latin typeface="Times New Roman" panose="02020603050405020304" pitchFamily="18" charset="0"/>
                <a:ea typeface="Calibri" panose="020F0502020204030204" pitchFamily="34" charset="0"/>
              </a:rPr>
              <a:t>e dal punto di vista della </a:t>
            </a:r>
            <a:r>
              <a:rPr lang="it-IT" sz="1800" b="1" kern="100" dirty="0">
                <a:solidFill>
                  <a:srgbClr val="3399FF"/>
                </a:solidFill>
                <a:effectLst/>
                <a:latin typeface="Times New Roman" panose="02020603050405020304" pitchFamily="18" charset="0"/>
                <a:ea typeface="Calibri" panose="020F0502020204030204" pitchFamily="34" charset="0"/>
              </a:rPr>
              <a:t>disciplina della loro attività</a:t>
            </a:r>
            <a:r>
              <a:rPr lang="it-IT" sz="1800" kern="100" dirty="0">
                <a:solidFill>
                  <a:schemeClr val="tx1"/>
                </a:solidFill>
                <a:effectLst/>
                <a:latin typeface="Times New Roman" panose="02020603050405020304" pitchFamily="18" charset="0"/>
                <a:ea typeface="Calibri" panose="020F0502020204030204" pitchFamily="34" charset="0"/>
              </a:rPr>
              <a:t>. </a:t>
            </a:r>
          </a:p>
          <a:p>
            <a:pPr algn="just">
              <a:lnSpc>
                <a:spcPct val="150000"/>
              </a:lnSpc>
              <a:spcBef>
                <a:spcPts val="0"/>
              </a:spcBef>
            </a:pPr>
            <a:r>
              <a:rPr lang="it-IT" sz="1800" kern="100" dirty="0">
                <a:solidFill>
                  <a:schemeClr val="tx1"/>
                </a:solidFill>
                <a:effectLst/>
                <a:latin typeface="Times New Roman" panose="02020603050405020304" pitchFamily="18" charset="0"/>
                <a:ea typeface="Calibri" panose="020F0502020204030204" pitchFamily="34" charset="0"/>
              </a:rPr>
              <a:t> In sintesi “</a:t>
            </a:r>
            <a:r>
              <a:rPr lang="it-IT" sz="1800" b="1" i="1" kern="100" dirty="0">
                <a:solidFill>
                  <a:srgbClr val="3399FF"/>
                </a:solidFill>
                <a:effectLst/>
                <a:latin typeface="Times New Roman" panose="02020603050405020304" pitchFamily="18" charset="0"/>
                <a:ea typeface="Calibri" panose="020F0502020204030204" pitchFamily="34" charset="0"/>
              </a:rPr>
              <a:t>La prima garanzia di una buona amministrazione è una buona legislazione</a:t>
            </a:r>
            <a:r>
              <a:rPr lang="it-IT" sz="1800" kern="100" dirty="0">
                <a:solidFill>
                  <a:schemeClr val="tx1"/>
                </a:solidFill>
                <a:effectLst/>
                <a:latin typeface="Times New Roman" panose="02020603050405020304" pitchFamily="18" charset="0"/>
                <a:ea typeface="Calibri" panose="020F0502020204030204" pitchFamily="34" charset="0"/>
              </a:rPr>
              <a:t>”, come già sottolineava negli anni Cinquanta del secolo scorso  </a:t>
            </a:r>
            <a:r>
              <a:rPr lang="it-IT" sz="1800" kern="100">
                <a:solidFill>
                  <a:schemeClr val="tx1"/>
                </a:solidFill>
                <a:effectLst/>
                <a:latin typeface="Times New Roman" panose="02020603050405020304" pitchFamily="18" charset="0"/>
                <a:ea typeface="Calibri" panose="020F0502020204030204" pitchFamily="34" charset="0"/>
              </a:rPr>
              <a:t>Enrico Guicciardi, un </a:t>
            </a:r>
            <a:r>
              <a:rPr lang="it-IT" sz="1800" kern="100" dirty="0">
                <a:solidFill>
                  <a:schemeClr val="tx1"/>
                </a:solidFill>
                <a:effectLst/>
                <a:latin typeface="Times New Roman" panose="02020603050405020304" pitchFamily="18" charset="0"/>
                <a:ea typeface="Calibri" panose="020F0502020204030204" pitchFamily="34" charset="0"/>
              </a:rPr>
              <a:t>illustre amministrativista, cosa che non mi sembra di cogliere nel dettato normativo della riforma Foti oggetto della relazione.</a:t>
            </a:r>
          </a:p>
          <a:p>
            <a:pPr algn="just">
              <a:lnSpc>
                <a:spcPct val="150000"/>
              </a:lnSpc>
              <a:spcBef>
                <a:spcPts val="0"/>
              </a:spcBef>
            </a:pPr>
            <a:r>
              <a:rPr lang="it-IT" sz="1800" kern="100" dirty="0">
                <a:solidFill>
                  <a:schemeClr val="tx1"/>
                </a:solidFill>
                <a:effectLst/>
                <a:latin typeface="Times New Roman" panose="02020603050405020304" pitchFamily="18" charset="0"/>
                <a:ea typeface="Calibri" panose="020F0502020204030204" pitchFamily="34" charset="0"/>
              </a:rPr>
              <a:t>Grazie per l’attenzione.</a:t>
            </a:r>
          </a:p>
          <a:p>
            <a:pPr algn="just">
              <a:lnSpc>
                <a:spcPct val="150000"/>
              </a:lnSpc>
              <a:spcBef>
                <a:spcPts val="0"/>
              </a:spcBef>
            </a:pPr>
            <a:endParaRPr lang="it-IT" sz="1800" kern="100" dirty="0">
              <a:solidFill>
                <a:schemeClr val="tx1"/>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7681687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6AA547-4210-B515-6EE7-F28E0A40DFA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AB03481-A42F-044D-4873-96B4866FBE4A}"/>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416659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D2C36-882A-C1A2-DAF2-EB28DBBB63C6}"/>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C0B5D7A4-B84C-16B9-F2A6-ECECAEC48A45}"/>
              </a:ext>
            </a:extLst>
          </p:cNvPr>
          <p:cNvSpPr>
            <a:spLocks noGrp="1"/>
          </p:cNvSpPr>
          <p:nvPr>
            <p:ph type="ctrTitle"/>
          </p:nvPr>
        </p:nvSpPr>
        <p:spPr>
          <a:xfrm>
            <a:off x="475488" y="-1"/>
            <a:ext cx="8138160" cy="1219201"/>
          </a:xfrm>
          <a:solidFill>
            <a:srgbClr val="00B0F0"/>
          </a:solidFill>
        </p:spPr>
        <p:txBody>
          <a:bodyPr/>
          <a:lstStyle/>
          <a:p>
            <a:pPr>
              <a:lnSpc>
                <a:spcPct val="150000"/>
              </a:lnSpc>
            </a:pPr>
            <a:br>
              <a:rPr lang="it-IT" sz="1800" b="1" dirty="0"/>
            </a:br>
            <a:br>
              <a:rPr lang="it-IT" sz="1800" b="1" dirty="0"/>
            </a:br>
            <a:br>
              <a:rPr lang="it-IT" sz="1800" b="1" dirty="0"/>
            </a:br>
            <a:r>
              <a:rPr lang="it-IT" sz="1800" b="1" dirty="0"/>
              <a:t>La riforma cd. Foti:</a:t>
            </a:r>
            <a:br>
              <a:rPr lang="it-IT" sz="1800" b="1" dirty="0"/>
            </a:br>
            <a:r>
              <a:rPr lang="it-IT" sz="1800" b="1" dirty="0"/>
              <a:t>il doppio tetto al risarcimento del danno erariale </a:t>
            </a:r>
            <a:br>
              <a:rPr lang="it-IT" sz="1800" b="1" dirty="0"/>
            </a:br>
            <a:r>
              <a:rPr lang="it-IT" sz="1800" b="1" dirty="0"/>
              <a:t>causato da condotte gravemente colpose</a:t>
            </a:r>
            <a:br>
              <a:rPr lang="it-IT" sz="1800" b="1" dirty="0"/>
            </a:br>
            <a:br>
              <a:rPr lang="it-IT" sz="1800" b="1" dirty="0"/>
            </a:br>
            <a:br>
              <a:rPr lang="it-IT" sz="1800" b="1" dirty="0"/>
            </a:br>
            <a:r>
              <a:rPr lang="it-IT" sz="1800" b="1" dirty="0"/>
              <a:t> </a:t>
            </a:r>
          </a:p>
        </p:txBody>
      </p:sp>
      <p:sp>
        <p:nvSpPr>
          <p:cNvPr id="3" name="Sottotitolo 2">
            <a:extLst>
              <a:ext uri="{FF2B5EF4-FFF2-40B4-BE49-F238E27FC236}">
                <a16:creationId xmlns:a16="http://schemas.microsoft.com/office/drawing/2014/main" id="{2BF16249-DE44-EF5B-BE33-C52BA83B107C}"/>
              </a:ext>
            </a:extLst>
          </p:cNvPr>
          <p:cNvSpPr>
            <a:spLocks noGrp="1"/>
          </p:cNvSpPr>
          <p:nvPr>
            <p:ph type="subTitle" idx="1"/>
          </p:nvPr>
        </p:nvSpPr>
        <p:spPr>
          <a:xfrm>
            <a:off x="404813" y="1219200"/>
            <a:ext cx="8394700" cy="5332414"/>
          </a:xfrm>
          <a:noFill/>
        </p:spPr>
        <p:txBody>
          <a:bodyPr rtlCol="0">
            <a:normAutofit/>
          </a:bodyPr>
          <a:lstStyle/>
          <a:p>
            <a:pPr algn="just">
              <a:lnSpc>
                <a:spcPct val="150000"/>
              </a:lnSpc>
              <a:spcBef>
                <a:spcPts val="0"/>
              </a:spcBef>
            </a:pPr>
            <a:r>
              <a:rPr lang="it-IT" sz="18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Art. 1. comma 1-octies. «</a:t>
            </a:r>
            <a:r>
              <a:rPr lang="it-IT" sz="1800" i="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Salvi i casi di danno cagionato con dolo o di illecito arricchimento, </a:t>
            </a:r>
            <a:r>
              <a:rPr lang="it-IT" sz="1800" b="1" i="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la Corte dei conti esercita il potere di riduzione ponendo a carico del responsabile, in quanto conseguenza immediata e diretta della sua condotta, il danno o il valore perduto per un importo non superiore al 30 per cento del pregiudizio accertato e, comunque, non superiore al doppio della retribuzione lorda conseguita nell'anno di inizio della condotta lesiva causa dell'evento o nell'anno immediatamente precedente o successivo, ovvero non superiore al doppio del corrispettivo o dell'indennità percepiti per il servizio reso all'amministrazione o per la funzione o l'ufficio svolti, che hanno causato il pregiudizio</a:t>
            </a:r>
            <a:r>
              <a:rPr lang="it-IT" sz="18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t>
            </a:r>
          </a:p>
        </p:txBody>
      </p:sp>
    </p:spTree>
    <p:extLst>
      <p:ext uri="{BB962C8B-B14F-4D97-AF65-F5344CB8AC3E}">
        <p14:creationId xmlns:p14="http://schemas.microsoft.com/office/powerpoint/2010/main" val="16829093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2CDAF-D2AB-CA9E-2207-9D117512DCDE}"/>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2E0A6711-AA14-232D-577F-87E0C79F4F8B}"/>
              </a:ext>
            </a:extLst>
          </p:cNvPr>
          <p:cNvSpPr>
            <a:spLocks noGrp="1"/>
          </p:cNvSpPr>
          <p:nvPr>
            <p:ph type="ctrTitle"/>
          </p:nvPr>
        </p:nvSpPr>
        <p:spPr>
          <a:xfrm>
            <a:off x="475488" y="0"/>
            <a:ext cx="8138160" cy="983152"/>
          </a:xfrm>
          <a:solidFill>
            <a:srgbClr val="00B0F0"/>
          </a:solidFill>
        </p:spPr>
        <p:txBody>
          <a:bodyPr/>
          <a:lstStyle/>
          <a:p>
            <a:pPr>
              <a:lnSpc>
                <a:spcPct val="150000"/>
              </a:lnSpc>
            </a:pPr>
            <a:br>
              <a:rPr lang="it-IT" sz="1800" b="1" dirty="0"/>
            </a:br>
            <a:br>
              <a:rPr lang="it-IT" sz="1800" b="1" dirty="0"/>
            </a:br>
            <a:r>
              <a:rPr lang="it-IT" sz="1800" b="1" dirty="0"/>
              <a:t>La copertura assicurativa obbligatoria</a:t>
            </a:r>
            <a:br>
              <a:rPr lang="it-IT" sz="1800" b="1" dirty="0"/>
            </a:br>
            <a:r>
              <a:rPr lang="it-IT" sz="1800" b="1" dirty="0"/>
              <a:t>prevista dalla riforma Foti: criticità</a:t>
            </a:r>
            <a:br>
              <a:rPr lang="it-IT" sz="1800" b="1" dirty="0"/>
            </a:br>
            <a:br>
              <a:rPr lang="it-IT" sz="1800" b="1" dirty="0"/>
            </a:br>
            <a:r>
              <a:rPr lang="it-IT" sz="1800" b="1" dirty="0"/>
              <a:t> </a:t>
            </a:r>
          </a:p>
        </p:txBody>
      </p:sp>
      <p:sp>
        <p:nvSpPr>
          <p:cNvPr id="3" name="Sottotitolo 2">
            <a:extLst>
              <a:ext uri="{FF2B5EF4-FFF2-40B4-BE49-F238E27FC236}">
                <a16:creationId xmlns:a16="http://schemas.microsoft.com/office/drawing/2014/main" id="{6F81C999-0E08-CE65-CA71-8D50BEFFD872}"/>
              </a:ext>
            </a:extLst>
          </p:cNvPr>
          <p:cNvSpPr>
            <a:spLocks noGrp="1"/>
          </p:cNvSpPr>
          <p:nvPr>
            <p:ph type="subTitle" idx="1"/>
          </p:nvPr>
        </p:nvSpPr>
        <p:spPr>
          <a:xfrm>
            <a:off x="404813" y="921276"/>
            <a:ext cx="8394700" cy="5630338"/>
          </a:xfrm>
          <a:noFill/>
        </p:spPr>
        <p:txBody>
          <a:bodyPr rtlCol="0">
            <a:normAutofit/>
          </a:bodyPr>
          <a:lstStyle/>
          <a:p>
            <a:pPr algn="just">
              <a:lnSpc>
                <a:spcPct val="150000"/>
              </a:lnSpc>
              <a:spcBef>
                <a:spcPts val="0"/>
              </a:spcBef>
            </a:pP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Art. 2 comma 4-bis. «</a:t>
            </a:r>
            <a:r>
              <a:rPr lang="it-IT" sz="1600" i="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Chiunque assuma un incarico che comporti la gestione di risorse pubbliche dalla quale discenda la sua sottoposizione alla giurisdizione della Corte dei conti è tenuto a stipulare, prima dell'assunzione dell'incarico, una polizza assicurativa a copertura dei danni patrimoniali cagionati dallo stesso all'amministrazione per colpa grave. Nei procedimenti per i danni patrimoniali, l'impresa di assicurazione è litisconsorte necessario.</a:t>
            </a: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t>
            </a:r>
          </a:p>
          <a:p>
            <a:pPr marL="342900" indent="-342900" algn="just">
              <a:lnSpc>
                <a:spcPct val="150000"/>
              </a:lnSpc>
              <a:spcBef>
                <a:spcPts val="0"/>
              </a:spcBef>
              <a:buAutoNum type="arabicParenR"/>
            </a:pP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non è precisato se l’obbligo sussiste per i dipendenti pubblici e/o per i soggetti privati sottoposti “alla giurisdizione della Corte dei conti”;</a:t>
            </a:r>
          </a:p>
          <a:p>
            <a:pPr algn="just">
              <a:lnSpc>
                <a:spcPct val="150000"/>
              </a:lnSpc>
              <a:spcBef>
                <a:spcPts val="0"/>
              </a:spcBef>
            </a:pP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 2) non è stato chiarito se il costo della polizza sia a carico della Pubblica amministrazione, anche se ritengo di escluderlo non essendo stata prevista la copertura finanziaria del maggiore onere da sostenere; </a:t>
            </a:r>
          </a:p>
          <a:p>
            <a:pPr algn="just">
              <a:lnSpc>
                <a:spcPct val="150000"/>
              </a:lnSpc>
              <a:spcBef>
                <a:spcPts val="0"/>
              </a:spcBef>
            </a:pPr>
            <a:r>
              <a:rPr lang="it-IT" sz="160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3) non è previsto alcun obbligo in carico alle imprese assicuratrici.</a:t>
            </a:r>
          </a:p>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4) </a:t>
            </a:r>
            <a:r>
              <a:rPr lang="it-IT"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a:t>
            </a:r>
            <a:r>
              <a:rPr lang="it-IT" sz="1600" i="1"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l'impresa di assicurazione è litisconsorte necessario”</a:t>
            </a:r>
            <a:r>
              <a:rPr lang="it-IT"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 e diventa </a:t>
            </a:r>
            <a:r>
              <a:rPr lang="it-IT" sz="1600" b="1"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parte necessaria nel giudizio contabile</a:t>
            </a:r>
            <a:r>
              <a:rPr lang="it-IT"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 Il giudice contabile è chiamato pertanto ad esaminare e decidere questioni civilistiche, con un allungamento dei tempi processuali : il problema del </a:t>
            </a:r>
            <a:r>
              <a:rPr lang="it-IT" sz="1600" b="1" dirty="0">
                <a:solidFill>
                  <a:srgbClr val="3399FF"/>
                </a:solidFill>
                <a:effectLst/>
                <a:latin typeface="Book Antiqua" panose="02040602050305030304" pitchFamily="18" charset="0"/>
                <a:ea typeface="Calibri" panose="020F0502020204030204" pitchFamily="34" charset="0"/>
                <a:cs typeface="Times New Roman" panose="02020603050405020304" pitchFamily="18" charset="0"/>
              </a:rPr>
              <a:t>difetto di giurisdizione.</a:t>
            </a:r>
            <a:endParaRPr lang="it-IT" sz="1600" b="1" dirty="0">
              <a:solidFill>
                <a:srgbClr val="3399FF"/>
              </a:solidFill>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636008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2A1899-1CEA-9345-E278-95BED0C0FF4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79B0018-2C5B-05A3-35DD-12DE641E136D}"/>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388191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7E8D0-F8C4-2722-CD51-2E5CE0D228C0}"/>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6FA2DA66-B0F2-9AD0-F833-4FCA23047755}"/>
              </a:ext>
            </a:extLst>
          </p:cNvPr>
          <p:cNvSpPr>
            <a:spLocks noGrp="1"/>
          </p:cNvSpPr>
          <p:nvPr>
            <p:ph type="ctrTitle"/>
          </p:nvPr>
        </p:nvSpPr>
        <p:spPr>
          <a:xfrm>
            <a:off x="404813" y="0"/>
            <a:ext cx="8334374" cy="983152"/>
          </a:xfrm>
          <a:solidFill>
            <a:srgbClr val="00B0F0"/>
          </a:solidFill>
        </p:spPr>
        <p:txBody>
          <a:bodyPr/>
          <a:lstStyle/>
          <a:p>
            <a:pPr>
              <a:lnSpc>
                <a:spcPts val="2160"/>
              </a:lnSpc>
            </a:pPr>
            <a:br>
              <a:rPr lang="it-IT" sz="1800" b="1" dirty="0"/>
            </a:br>
            <a:br>
              <a:rPr lang="it-IT" sz="1800" b="1" dirty="0"/>
            </a:br>
            <a:br>
              <a:rPr lang="it-IT" sz="1800" b="1" dirty="0"/>
            </a:br>
            <a:r>
              <a:rPr lang="it-IT" sz="2000" b="1" dirty="0"/>
              <a:t>La </a:t>
            </a:r>
            <a:r>
              <a:rPr lang="it-IT" sz="2000" b="1" i="1" dirty="0"/>
              <a:t>ratio legis </a:t>
            </a:r>
            <a:r>
              <a:rPr lang="it-IT" sz="2000" b="1" dirty="0"/>
              <a:t>della riforma ‘Foti’:</a:t>
            </a:r>
            <a:br>
              <a:rPr lang="it-IT" sz="2000" b="1" dirty="0"/>
            </a:br>
            <a:r>
              <a:rPr lang="it-IT" sz="2000" b="1" dirty="0"/>
              <a:t>-  rendere l’amministrazione pubblica più efficiente </a:t>
            </a:r>
            <a:br>
              <a:rPr lang="it-IT" sz="2000" b="1" dirty="0"/>
            </a:br>
            <a:r>
              <a:rPr lang="it-IT" sz="2000" b="1" dirty="0"/>
              <a:t>-  incrementare l’efficienza della Corte dei conti</a:t>
            </a:r>
            <a:br>
              <a:rPr lang="it-IT" sz="2000" b="1" dirty="0"/>
            </a:br>
            <a:r>
              <a:rPr lang="it-IT" sz="2000" b="1" dirty="0"/>
              <a:t>: </a:t>
            </a:r>
            <a:br>
              <a:rPr lang="it-IT" sz="2000" b="1" dirty="0"/>
            </a:br>
            <a:br>
              <a:rPr lang="it-IT" sz="1800" b="1" dirty="0"/>
            </a:br>
            <a:endParaRPr lang="it-IT" sz="1800" b="1" dirty="0"/>
          </a:p>
        </p:txBody>
      </p:sp>
      <p:sp>
        <p:nvSpPr>
          <p:cNvPr id="3" name="Sottotitolo 2">
            <a:extLst>
              <a:ext uri="{FF2B5EF4-FFF2-40B4-BE49-F238E27FC236}">
                <a16:creationId xmlns:a16="http://schemas.microsoft.com/office/drawing/2014/main" id="{E57AACB5-DEEE-60A1-AA54-AB1B17438D3F}"/>
              </a:ext>
            </a:extLst>
          </p:cNvPr>
          <p:cNvSpPr>
            <a:spLocks noGrp="1"/>
          </p:cNvSpPr>
          <p:nvPr>
            <p:ph type="subTitle" idx="1"/>
          </p:nvPr>
        </p:nvSpPr>
        <p:spPr>
          <a:xfrm>
            <a:off x="404813" y="983152"/>
            <a:ext cx="8394700" cy="5568462"/>
          </a:xfrm>
          <a:noFill/>
        </p:spPr>
        <p:txBody>
          <a:bodyPr rtlCol="0">
            <a:normAutofit fontScale="25000" lnSpcReduction="20000"/>
          </a:bodyPr>
          <a:lstStyle/>
          <a:p>
            <a:pPr algn="just">
              <a:lnSpc>
                <a:spcPct val="150000"/>
              </a:lnSpc>
              <a:spcBef>
                <a:spcPts val="0"/>
              </a:spcBef>
            </a:pP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Nella relazione al Senato nella seduta di approvazione definitiva, il Senatore Zanettin ha riassunto in questi termini le finalità perseguite dal legislatore: “</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La ratio legis è quella di </a:t>
            </a:r>
            <a:r>
              <a:rPr lang="it-IT" sz="6400" b="1" i="1" dirty="0">
                <a:solidFill>
                  <a:schemeClr val="tx2">
                    <a:lumMod val="60000"/>
                    <a:lumOff val="40000"/>
                  </a:schemeClr>
                </a:solidFill>
                <a:latin typeface="Times New Roman" panose="02020603050405020304" pitchFamily="18" charset="0"/>
                <a:ea typeface="Times New Roman" panose="02020603050405020304" pitchFamily="18" charset="0"/>
                <a:cs typeface="Times New Roman" panose="02020603050405020304" pitchFamily="18" charset="0"/>
              </a:rPr>
              <a:t>rendere più snelli e sicuri </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per amministratori e dirigenti pubblici </a:t>
            </a:r>
            <a:r>
              <a:rPr lang="it-IT" sz="6400" b="1" i="1" dirty="0">
                <a:solidFill>
                  <a:schemeClr val="tx2">
                    <a:lumMod val="60000"/>
                    <a:lumOff val="40000"/>
                  </a:schemeClr>
                </a:solidFill>
                <a:latin typeface="Times New Roman" panose="02020603050405020304" pitchFamily="18" charset="0"/>
                <a:ea typeface="Times New Roman" panose="02020603050405020304" pitchFamily="18" charset="0"/>
                <a:cs typeface="Times New Roman" panose="02020603050405020304" pitchFamily="18" charset="0"/>
              </a:rPr>
              <a:t>i procedimenti amministrativi</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Ed ancora: “</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Si sono peraltro levate voci critiche verso questa riforma, ma in questa fase storica e politica occorre soprattutto dare maggiore slancio alla macchina amministrativa. </a:t>
            </a:r>
            <a:r>
              <a:rPr lang="it-IT" sz="6400" i="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L'intervento normativo in esame serve proprio a rendere la</a:t>
            </a:r>
            <a:r>
              <a:rPr lang="it-IT" sz="6400" i="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6400" b="1" i="1" dirty="0">
                <a:solidFill>
                  <a:schemeClr val="tx2">
                    <a:lumMod val="60000"/>
                    <a:lumOff val="40000"/>
                  </a:schemeClr>
                </a:solidFill>
                <a:latin typeface="Times New Roman" panose="02020603050405020304" pitchFamily="18" charset="0"/>
                <a:ea typeface="Times New Roman" panose="02020603050405020304" pitchFamily="18" charset="0"/>
                <a:cs typeface="Times New Roman" panose="02020603050405020304" pitchFamily="18" charset="0"/>
              </a:rPr>
              <a:t>Corte dei conti</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una magistratura al passo con i tempi, un'istituzione al servizio della buona amministrazione, </a:t>
            </a:r>
            <a:r>
              <a:rPr lang="it-IT" sz="6400" b="1" i="1" dirty="0">
                <a:solidFill>
                  <a:schemeClr val="tx2">
                    <a:lumMod val="60000"/>
                    <a:lumOff val="40000"/>
                  </a:schemeClr>
                </a:solidFill>
                <a:latin typeface="Times New Roman" panose="02020603050405020304" pitchFamily="18" charset="0"/>
                <a:ea typeface="Times New Roman" panose="02020603050405020304" pitchFamily="18" charset="0"/>
                <a:cs typeface="Times New Roman" panose="02020603050405020304" pitchFamily="18" charset="0"/>
              </a:rPr>
              <a:t>capace di essere un volano e non un freno per il rilancio del Paes</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e</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50000"/>
              </a:lnSpc>
              <a:spcBef>
                <a:spcPts val="0"/>
              </a:spcBef>
            </a:pP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Un profilo significativo della riforma per contrastare la ‘</a:t>
            </a:r>
            <a:r>
              <a:rPr lang="it-IT" sz="6400" b="1" dirty="0">
                <a:solidFill>
                  <a:schemeClr val="tx2">
                    <a:lumMod val="60000"/>
                    <a:lumOff val="40000"/>
                  </a:schemeClr>
                </a:solidFill>
                <a:latin typeface="Times New Roman" panose="02020603050405020304" pitchFamily="18" charset="0"/>
                <a:ea typeface="Times New Roman" panose="02020603050405020304" pitchFamily="18" charset="0"/>
                <a:cs typeface="Times New Roman" panose="02020603050405020304" pitchFamily="18" charset="0"/>
              </a:rPr>
              <a:t>burocrazia difensiva</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è costituito dal tentativo di tipizzare la colpa grave posto che, come affermato anche dalla sentenza della Corte costituzionale n. 132 del 2024, </a:t>
            </a:r>
            <a:r>
              <a:rPr lang="it-IT" sz="6400" b="1" dirty="0">
                <a:solidFill>
                  <a:schemeClr val="tx2">
                    <a:lumMod val="60000"/>
                    <a:lumOff val="40000"/>
                  </a:schemeClr>
                </a:solidFill>
                <a:latin typeface="Times New Roman" panose="02020603050405020304" pitchFamily="18" charset="0"/>
                <a:ea typeface="Times New Roman" panose="02020603050405020304" pitchFamily="18" charset="0"/>
                <a:cs typeface="Times New Roman" panose="02020603050405020304" pitchFamily="18" charset="0"/>
              </a:rPr>
              <a:t>è l’incertezza circa l’effettiva declinazione giudiziale della gravità della colpa </a:t>
            </a:r>
            <a:r>
              <a:rPr lang="it-IT" sz="6400" b="1" i="1" dirty="0">
                <a:solidFill>
                  <a:schemeClr val="tx2">
                    <a:lumMod val="60000"/>
                    <a:lumOff val="40000"/>
                  </a:schemeClr>
                </a:solidFill>
                <a:latin typeface="Times New Roman" panose="02020603050405020304" pitchFamily="18" charset="0"/>
                <a:ea typeface="Times New Roman" panose="02020603050405020304" pitchFamily="18" charset="0"/>
                <a:cs typeface="Times New Roman" panose="02020603050405020304" pitchFamily="18" charset="0"/>
              </a:rPr>
              <a:t>«a costituire uno degli aspetti più temuti dagli amministratori</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50000"/>
              </a:lnSpc>
              <a:spcBef>
                <a:spcPts val="0"/>
              </a:spcBef>
            </a:pP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In definitiva il legislatore si è posto l’obiettivo di rendere meno labile il confine tra colpa lieve e colpa grave, </a:t>
            </a:r>
            <a:r>
              <a:rPr lang="it-IT" sz="6400" b="1" dirty="0">
                <a:solidFill>
                  <a:schemeClr val="tx2">
                    <a:lumMod val="60000"/>
                    <a:lumOff val="40000"/>
                  </a:schemeClr>
                </a:solidFill>
                <a:latin typeface="Times New Roman" panose="02020603050405020304" pitchFamily="18" charset="0"/>
                <a:ea typeface="Times New Roman" panose="02020603050405020304" pitchFamily="18" charset="0"/>
                <a:cs typeface="Times New Roman" panose="02020603050405020304" pitchFamily="18" charset="0"/>
              </a:rPr>
              <a:t>prevedendo una più puntuale perimetrazione della colpa grave</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50000"/>
              </a:lnSpc>
              <a:spcBef>
                <a:spcPts val="0"/>
              </a:spcBef>
            </a:pPr>
            <a:r>
              <a:rPr lang="it-IT" sz="6400" b="1" dirty="0">
                <a:solidFill>
                  <a:srgbClr val="3399FF"/>
                </a:solidFill>
                <a:latin typeface="Times New Roman" panose="02020603050405020304" pitchFamily="18" charset="0"/>
                <a:ea typeface="Times New Roman" panose="02020603050405020304" pitchFamily="18" charset="0"/>
                <a:cs typeface="Times New Roman" panose="02020603050405020304" pitchFamily="18" charset="0"/>
              </a:rPr>
              <a:t>Dobbiamo chiederci a questo punto se vi è riuscito e se il dettato normativo è coerente con la </a:t>
            </a:r>
            <a:r>
              <a:rPr lang="it-IT" sz="6400" b="1" i="1" dirty="0">
                <a:solidFill>
                  <a:srgbClr val="3399FF"/>
                </a:solidFill>
                <a:latin typeface="Times New Roman" panose="02020603050405020304" pitchFamily="18" charset="0"/>
                <a:ea typeface="Times New Roman" panose="02020603050405020304" pitchFamily="18" charset="0"/>
                <a:cs typeface="Times New Roman" panose="02020603050405020304" pitchFamily="18" charset="0"/>
              </a:rPr>
              <a:t>ratio legis.</a:t>
            </a:r>
          </a:p>
          <a:p>
            <a:pPr algn="just">
              <a:lnSpc>
                <a:spcPct val="150000"/>
              </a:lnSpc>
              <a:spcBef>
                <a:spcPts val="0"/>
              </a:spcBef>
            </a:pPr>
            <a:endPar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indent="269875" algn="just"/>
            <a:endPar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indent="269875" algn="just"/>
            <a:endPar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indent="269875" algn="just"/>
            <a:endParaRPr lang="it-IT" sz="1600" dirty="0">
              <a:solidFill>
                <a:schemeClr val="tx1"/>
              </a:solidFill>
              <a:latin typeface="Times New Roman" panose="02020603050405020304" pitchFamily="18" charset="0"/>
              <a:ea typeface="Times New Roman" panose="02020603050405020304" pitchFamily="18" charset="0"/>
            </a:endParaRPr>
          </a:p>
          <a:p>
            <a:pPr indent="269875"/>
            <a:endParaRPr lang="it-IT" sz="1800" b="1" dirty="0">
              <a:solidFill>
                <a:schemeClr val="tx1"/>
              </a:solidFill>
              <a:latin typeface="Times New Roman" panose="02020603050405020304" pitchFamily="18" charset="0"/>
              <a:ea typeface="Times New Roman" panose="02020603050405020304" pitchFamily="18" charset="0"/>
            </a:endParaRPr>
          </a:p>
          <a:p>
            <a:pPr marL="342900" indent="-342900" algn="just">
              <a:lnSpc>
                <a:spcPct val="150000"/>
              </a:lnSpc>
              <a:spcBef>
                <a:spcPts val="0"/>
              </a:spcBef>
              <a:buAutoNum type="arabicPeriod"/>
            </a:pPr>
            <a:endParaRPr lang="it-IT" sz="1800" dirty="0">
              <a:solidFill>
                <a:schemeClr val="tx1"/>
              </a:solidFill>
              <a:effectLst/>
              <a:latin typeface="Times New Roman" panose="02020603050405020304" pitchFamily="18" charset="0"/>
              <a:ea typeface="Times New Roman" panose="02020603050405020304" pitchFamily="18" charset="0"/>
            </a:endParaRPr>
          </a:p>
          <a:p>
            <a:pPr fontAlgn="base">
              <a:lnSpc>
                <a:spcPct val="150000"/>
              </a:lnSpc>
              <a:spcBef>
                <a:spcPts val="0"/>
              </a:spcBef>
            </a:pPr>
            <a:r>
              <a:rPr lang="it-IT" sz="1600" b="1" dirty="0">
                <a:solidFill>
                  <a:schemeClr val="tx1"/>
                </a:solidFill>
              </a:rPr>
              <a:t>.</a:t>
            </a:r>
          </a:p>
        </p:txBody>
      </p:sp>
    </p:spTree>
    <p:extLst>
      <p:ext uri="{BB962C8B-B14F-4D97-AF65-F5344CB8AC3E}">
        <p14:creationId xmlns:p14="http://schemas.microsoft.com/office/powerpoint/2010/main" val="1193260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9BE5A-FF71-446A-DB53-36B9732B66A3}"/>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90BBC35D-1A15-5164-3AF0-584D124AF980}"/>
              </a:ext>
            </a:extLst>
          </p:cNvPr>
          <p:cNvSpPr>
            <a:spLocks noGrp="1"/>
          </p:cNvSpPr>
          <p:nvPr>
            <p:ph type="ctrTitle"/>
          </p:nvPr>
        </p:nvSpPr>
        <p:spPr>
          <a:xfrm>
            <a:off x="404813" y="0"/>
            <a:ext cx="8334374" cy="571500"/>
          </a:xfrm>
          <a:solidFill>
            <a:srgbClr val="00B0F0"/>
          </a:solidFill>
        </p:spPr>
        <p:txBody>
          <a:bodyPr/>
          <a:lstStyle/>
          <a:p>
            <a:pPr>
              <a:lnSpc>
                <a:spcPts val="2160"/>
              </a:lnSpc>
            </a:pPr>
            <a:br>
              <a:rPr lang="it-IT" sz="1800" b="1" dirty="0"/>
            </a:br>
            <a:br>
              <a:rPr lang="it-IT" sz="1800" b="1" dirty="0"/>
            </a:br>
            <a:br>
              <a:rPr lang="it-IT" sz="1800" b="1" dirty="0"/>
            </a:br>
            <a:br>
              <a:rPr lang="it-IT" sz="1800" b="1" dirty="0"/>
            </a:br>
            <a:r>
              <a:rPr lang="it-IT" sz="1800" b="1" dirty="0"/>
              <a:t>La tipizzazione della colpa grave: un tentativo ambizioso di definire un concetto giuridico indeterminato </a:t>
            </a:r>
            <a:br>
              <a:rPr lang="it-IT" sz="1800" b="1" dirty="0"/>
            </a:br>
            <a:br>
              <a:rPr lang="it-IT" sz="1600" b="1" dirty="0"/>
            </a:br>
            <a:r>
              <a:rPr lang="it-IT" sz="1600" b="1" dirty="0"/>
              <a:t> </a:t>
            </a:r>
            <a:br>
              <a:rPr lang="it-IT" sz="1800" b="1" dirty="0"/>
            </a:br>
            <a:br>
              <a:rPr lang="it-IT" sz="1800" b="1" dirty="0"/>
            </a:br>
            <a:endParaRPr lang="it-IT" sz="1800" b="1" dirty="0"/>
          </a:p>
        </p:txBody>
      </p:sp>
      <p:sp>
        <p:nvSpPr>
          <p:cNvPr id="3" name="Sottotitolo 2">
            <a:extLst>
              <a:ext uri="{FF2B5EF4-FFF2-40B4-BE49-F238E27FC236}">
                <a16:creationId xmlns:a16="http://schemas.microsoft.com/office/drawing/2014/main" id="{5F50C99A-01C0-BF06-AB49-0D921A4EC34B}"/>
              </a:ext>
            </a:extLst>
          </p:cNvPr>
          <p:cNvSpPr>
            <a:spLocks noGrp="1"/>
          </p:cNvSpPr>
          <p:nvPr>
            <p:ph type="subTitle" idx="1"/>
          </p:nvPr>
        </p:nvSpPr>
        <p:spPr>
          <a:xfrm>
            <a:off x="404813" y="571500"/>
            <a:ext cx="8394700" cy="5980114"/>
          </a:xfrm>
          <a:noFill/>
        </p:spPr>
        <p:txBody>
          <a:bodyPr rtlCol="0">
            <a:normAutofit fontScale="25000" lnSpcReduction="20000"/>
          </a:bodyPr>
          <a:lstStyle/>
          <a:p>
            <a:pPr algn="just">
              <a:lnSpc>
                <a:spcPct val="150000"/>
              </a:lnSpc>
              <a:spcBef>
                <a:spcPts val="0"/>
              </a:spcBef>
            </a:pP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Con la tipizzazione della colpa grave sembra evidente la finalità di  </a:t>
            </a:r>
            <a:r>
              <a:rPr lang="it-IT" sz="6400" b="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limitare la discrezionalità del giudice contabile</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anche per rendere più prevedibili gli esiti del giudizio di responsabilità.</a:t>
            </a:r>
          </a:p>
          <a:p>
            <a:pPr algn="just">
              <a:lnSpc>
                <a:spcPct val="150000"/>
              </a:lnSpc>
              <a:spcBef>
                <a:spcPts val="0"/>
              </a:spcBef>
            </a:pP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Il tentativo di definire la colpa è antico e può esser fatto risalire all’epoca dei giuristi di età post-classica che individuarono per primi in modo consapevole una graduazione in tale atteggiamento psicologico, distinguendo tra </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culpa lata</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culpa </a:t>
            </a:r>
            <a:r>
              <a:rPr lang="it-IT" sz="64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levis</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e </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culpa </a:t>
            </a:r>
            <a:r>
              <a:rPr lang="it-IT" sz="64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levissima</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50000"/>
              </a:lnSpc>
              <a:spcBef>
                <a:spcPts val="0"/>
              </a:spcBef>
            </a:pP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 giuristi di età tardoclassica definiscono la </a:t>
            </a:r>
            <a:r>
              <a:rPr lang="it-IT" sz="6400" b="1" i="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culpa lata </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(dalla quale discende il concetto di colpa grave) come «</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Lata culpa est </a:t>
            </a:r>
            <a:r>
              <a:rPr lang="it-IT" sz="64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nimia</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64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neglegentia</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id est non </a:t>
            </a:r>
            <a:r>
              <a:rPr lang="it-IT" sz="64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intellegere</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64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quod</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omnes </a:t>
            </a:r>
            <a:r>
              <a:rPr lang="it-IT" sz="64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intellegunt</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(Ulpiano ) o come «</a:t>
            </a:r>
            <a:r>
              <a:rPr lang="it-IT" sz="64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Latae</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64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culpae</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finis est non </a:t>
            </a:r>
            <a:r>
              <a:rPr lang="it-IT" sz="64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intellegere</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id </a:t>
            </a:r>
            <a:r>
              <a:rPr lang="it-IT" sz="64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quod</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omnes </a:t>
            </a:r>
            <a:r>
              <a:rPr lang="it-IT" sz="64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intellegunt</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(Paolo ): il riferimento, dunque, è a un atteggiamento psicologico fortemente superficiale, che consiste nel </a:t>
            </a:r>
            <a:r>
              <a:rPr lang="it-IT" sz="6400" b="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non considerare ciò che è evidente alle persone di media diligenza, con la conseguenza che tale elemento psicologico è stato considerato prossimo al dolo</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Nell’ambito del </a:t>
            </a:r>
            <a:r>
              <a:rPr lang="it-IT" sz="6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diritto civile </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numerosi sono i richiami del codice al concetto di colpa grave (art. 1229, comma 1, art. 1713, art. 2236, art. 2104) ma le norme in questione non offrono </a:t>
            </a:r>
            <a:r>
              <a:rPr lang="it-IT" sz="6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mai una definizione </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 colpa né di colpa grave, </a:t>
            </a:r>
            <a:r>
              <a:rPr lang="it-IT" sz="6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lasciando all’interprete l’individuazione dei presupposti al ricorrere dei quali sia possibile riconoscere, caso per caso, tale atteggiamento violativo del dovere di diligenza</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50000"/>
              </a:lnSpc>
              <a:spcBef>
                <a:spcPts val="0"/>
              </a:spcBef>
            </a:pP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Solo in sede </a:t>
            </a:r>
            <a:r>
              <a:rPr lang="it-IT" sz="6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penale</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con l’art. 43 c.p.  la condotta è colposa «</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quando l'evento, anche se preveduto, non è voluto dall'agente e si verifica a causa di negligenza o imprudenza o imperizia </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(colpa cd. generica) , </a:t>
            </a:r>
            <a:r>
              <a:rPr lang="it-IT" sz="6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ovvero per inosservanza di leggi, regolamenti, ordini o discipline </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(colpa cd. specifica)»; </a:t>
            </a:r>
          </a:p>
          <a:p>
            <a:pPr algn="just">
              <a:lnSpc>
                <a:spcPct val="150000"/>
              </a:lnSpc>
              <a:spcBef>
                <a:spcPts val="0"/>
              </a:spcBef>
            </a:pP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Il diritto penale tuttavia  non reca distinzioni di </a:t>
            </a:r>
            <a:r>
              <a:rPr lang="it-IT" sz="6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grado della colpa</a:t>
            </a:r>
            <a:r>
              <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50000"/>
              </a:lnSpc>
              <a:spcBef>
                <a:spcPts val="0"/>
              </a:spcBef>
            </a:pPr>
            <a:endParaRPr lang="it-IT" sz="21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Bef>
                <a:spcPts val="0"/>
              </a:spcBef>
            </a:pPr>
            <a:r>
              <a:rPr lang="it-IT" sz="2100" b="1" dirty="0">
                <a:solidFill>
                  <a:srgbClr val="3399FF"/>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50000"/>
              </a:lnSpc>
              <a:spcBef>
                <a:spcPts val="0"/>
              </a:spcBef>
            </a:pPr>
            <a:endPar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indent="269875" algn="just"/>
            <a:endPar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indent="269875" algn="just"/>
            <a:endParaRPr lang="it-IT" sz="6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indent="269875" algn="just"/>
            <a:endParaRPr lang="it-IT" sz="1600" dirty="0">
              <a:solidFill>
                <a:schemeClr val="tx1"/>
              </a:solidFill>
              <a:latin typeface="Times New Roman" panose="02020603050405020304" pitchFamily="18" charset="0"/>
              <a:ea typeface="Times New Roman" panose="02020603050405020304" pitchFamily="18" charset="0"/>
            </a:endParaRPr>
          </a:p>
          <a:p>
            <a:pPr indent="269875"/>
            <a:endParaRPr lang="it-IT" sz="1800" b="1" dirty="0">
              <a:solidFill>
                <a:schemeClr val="tx1"/>
              </a:solidFill>
              <a:latin typeface="Times New Roman" panose="02020603050405020304" pitchFamily="18" charset="0"/>
              <a:ea typeface="Times New Roman" panose="02020603050405020304" pitchFamily="18" charset="0"/>
            </a:endParaRPr>
          </a:p>
          <a:p>
            <a:pPr marL="342900" indent="-342900" algn="just">
              <a:lnSpc>
                <a:spcPct val="150000"/>
              </a:lnSpc>
              <a:spcBef>
                <a:spcPts val="0"/>
              </a:spcBef>
              <a:buAutoNum type="arabicPeriod"/>
            </a:pPr>
            <a:endParaRPr lang="it-IT" sz="1800" dirty="0">
              <a:solidFill>
                <a:schemeClr val="tx1"/>
              </a:solidFill>
              <a:effectLst/>
              <a:latin typeface="Times New Roman" panose="02020603050405020304" pitchFamily="18" charset="0"/>
              <a:ea typeface="Times New Roman" panose="02020603050405020304" pitchFamily="18" charset="0"/>
            </a:endParaRPr>
          </a:p>
          <a:p>
            <a:pPr fontAlgn="base">
              <a:lnSpc>
                <a:spcPct val="150000"/>
              </a:lnSpc>
              <a:spcBef>
                <a:spcPts val="0"/>
              </a:spcBef>
            </a:pPr>
            <a:r>
              <a:rPr lang="it-IT" sz="1600" b="1" dirty="0">
                <a:solidFill>
                  <a:schemeClr val="tx1"/>
                </a:solidFill>
              </a:rPr>
              <a:t>.</a:t>
            </a:r>
          </a:p>
        </p:txBody>
      </p:sp>
    </p:spTree>
    <p:extLst>
      <p:ext uri="{BB962C8B-B14F-4D97-AF65-F5344CB8AC3E}">
        <p14:creationId xmlns:p14="http://schemas.microsoft.com/office/powerpoint/2010/main" val="151394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olo 1"/>
          <p:cNvSpPr>
            <a:spLocks noGrp="1"/>
          </p:cNvSpPr>
          <p:nvPr>
            <p:ph type="ctrTitle"/>
          </p:nvPr>
        </p:nvSpPr>
        <p:spPr>
          <a:xfrm>
            <a:off x="685800" y="0"/>
            <a:ext cx="7772400" cy="983152"/>
          </a:xfrm>
          <a:solidFill>
            <a:srgbClr val="00B0F0"/>
          </a:solidFill>
        </p:spPr>
        <p:txBody>
          <a:bodyPr/>
          <a:lstStyle/>
          <a:p>
            <a:pPr>
              <a:lnSpc>
                <a:spcPct val="150000"/>
              </a:lnSpc>
            </a:pPr>
            <a:br>
              <a:rPr lang="it-IT" sz="1800" b="1" dirty="0"/>
            </a:br>
            <a:r>
              <a:rPr lang="it-IT" sz="1800" b="1" dirty="0"/>
              <a:t>Le modifiche alla legge 14 gennaio 1994 n.20.</a:t>
            </a:r>
            <a:br>
              <a:rPr lang="it-IT" sz="1800" b="1" dirty="0"/>
            </a:br>
            <a:r>
              <a:rPr lang="it-IT" sz="1800" b="1" dirty="0"/>
              <a:t>LA ‘TIPIZZAZIONE DELLA COLPA GRAVE’</a:t>
            </a:r>
            <a:br>
              <a:rPr lang="it-IT" sz="1800" b="1" dirty="0"/>
            </a:br>
            <a:br>
              <a:rPr lang="it-IT" sz="1800" b="1" dirty="0"/>
            </a:br>
            <a:r>
              <a:rPr lang="it-IT" sz="1800" b="1" dirty="0"/>
              <a:t> </a:t>
            </a:r>
          </a:p>
        </p:txBody>
      </p:sp>
      <p:sp>
        <p:nvSpPr>
          <p:cNvPr id="3" name="Sottotitolo 2"/>
          <p:cNvSpPr>
            <a:spLocks noGrp="1"/>
          </p:cNvSpPr>
          <p:nvPr>
            <p:ph type="subTitle" idx="1"/>
          </p:nvPr>
        </p:nvSpPr>
        <p:spPr>
          <a:xfrm>
            <a:off x="404813" y="921276"/>
            <a:ext cx="8394700" cy="5630338"/>
          </a:xfrm>
          <a:noFill/>
        </p:spPr>
        <p:txBody>
          <a:bodyPr rtlCol="0">
            <a:normAutofit/>
          </a:bodyPr>
          <a:lstStyle/>
          <a:p>
            <a:pPr>
              <a:lnSpc>
                <a:spcPct val="115000"/>
              </a:lnSpc>
              <a:spcBef>
                <a:spcPts val="2400"/>
              </a:spcBef>
              <a:buNone/>
            </a:pPr>
            <a:r>
              <a:rPr lang="it-IT" sz="1600" b="1" kern="0" dirty="0">
                <a:solidFill>
                  <a:srgbClr val="365F91"/>
                </a:solidFill>
                <a:effectLst/>
                <a:latin typeface="Times New Roman" panose="02020603050405020304" pitchFamily="18" charset="0"/>
                <a:ea typeface="MS Gothic" panose="020B0609070205080204" pitchFamily="49" charset="-128"/>
                <a:cs typeface="Times New Roman" panose="02020603050405020304" pitchFamily="18" charset="0"/>
              </a:rPr>
              <a:t>Art. 1 – Azione di responsabilità</a:t>
            </a:r>
          </a:p>
          <a:p>
            <a:pPr algn="just">
              <a:lnSpc>
                <a:spcPct val="150000"/>
              </a:lnSpc>
              <a:spcBef>
                <a:spcPts val="0"/>
              </a:spcBef>
              <a:buNone/>
            </a:pPr>
            <a:r>
              <a:rPr lang="it-IT" sz="1600" dirty="0">
                <a:effectLst/>
                <a:latin typeface="Cambria" panose="02040503050406030204" pitchFamily="18" charset="0"/>
                <a:ea typeface="MS Mincho" panose="02020609040205080304" pitchFamily="49" charset="-128"/>
                <a:cs typeface="Times New Roman" panose="02020603050405020304" pitchFamily="18" charset="0"/>
              </a:rPr>
              <a:t>1. </a:t>
            </a:r>
            <a:r>
              <a:rPr lang="it-IT" sz="1600" dirty="0">
                <a:solidFill>
                  <a:schemeClr val="tx1"/>
                </a:solidFill>
                <a:effectLst/>
                <a:latin typeface="Cambria" panose="02040503050406030204" pitchFamily="18" charset="0"/>
                <a:ea typeface="MS Mincho" panose="02020609040205080304" pitchFamily="49" charset="-128"/>
                <a:cs typeface="Times New Roman" panose="02020603050405020304" pitchFamily="18" charset="0"/>
              </a:rPr>
              <a:t>La responsabilità dei soggetti sottoposti alla giurisdizione della Corte dei conti in materia di contabilità pubblica è personale e limitata ai fatti e alle omissioni commessi con dolo </a:t>
            </a:r>
            <a:r>
              <a:rPr lang="it-IT" sz="1600" b="1" dirty="0">
                <a:solidFill>
                  <a:schemeClr val="tx1"/>
                </a:solidFill>
                <a:effectLst/>
                <a:latin typeface="Cambria" panose="02040503050406030204" pitchFamily="18" charset="0"/>
                <a:ea typeface="MS Mincho" panose="02020609040205080304" pitchFamily="49" charset="-128"/>
                <a:cs typeface="Times New Roman" panose="02020603050405020304" pitchFamily="18" charset="0"/>
              </a:rPr>
              <a:t>o colpa grave</a:t>
            </a:r>
            <a:r>
              <a:rPr lang="it-IT" sz="1600" dirty="0">
                <a:solidFill>
                  <a:schemeClr val="tx1"/>
                </a:solidFill>
                <a:effectLst/>
                <a:latin typeface="Cambria" panose="02040503050406030204" pitchFamily="18" charset="0"/>
                <a:ea typeface="MS Mincho" panose="02020609040205080304" pitchFamily="49" charset="-128"/>
                <a:cs typeface="Times New Roman" panose="02020603050405020304" pitchFamily="18" charset="0"/>
              </a:rPr>
              <a:t>, ferma restando l'insindacabilità nel merito delle scelte discrezionali. La prova del dolo richiede la dimostrazione della volontà dell'evento dannoso</a:t>
            </a:r>
            <a:r>
              <a:rPr lang="it-IT" sz="16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 Costituisce colpa grave la violazione manifesta delle norme di diritto applicabili, il travisamento del fatto, l'affermazione di un fatto la cui esistenza è incontrastabilmente esclusa dagli atti del procedimento o la negazione di un fatto la cui esistenza risulta incontrastabilmente dagli atti del procedimento. Ai fini della determinazione dei casi in cui sussiste la violazione manifesta delle norme di diritto applicabili si tiene conto, in particolare, del grado di chiarezza e precisione delle norme violate nonché dell'inescusabilità e della gravità dell'inosservanza. Non costituisce colpa grave la violazione o l'omissione determinata dal riferimento a indirizzi giurisprudenziali prevalenti o a pareri delle autorità competenti.</a:t>
            </a:r>
            <a:endParaRPr lang="it-IT" sz="16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5340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15406-7471-CEA8-CF29-FDD0634DD08C}"/>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C8EEA3C4-349B-93DC-A7C5-DBB09751790C}"/>
              </a:ext>
            </a:extLst>
          </p:cNvPr>
          <p:cNvSpPr>
            <a:spLocks noGrp="1"/>
          </p:cNvSpPr>
          <p:nvPr>
            <p:ph type="ctrTitle"/>
          </p:nvPr>
        </p:nvSpPr>
        <p:spPr>
          <a:xfrm>
            <a:off x="685800" y="0"/>
            <a:ext cx="7772400" cy="983152"/>
          </a:xfrm>
          <a:solidFill>
            <a:srgbClr val="00B0F0"/>
          </a:solidFill>
        </p:spPr>
        <p:txBody>
          <a:bodyPr/>
          <a:lstStyle/>
          <a:p>
            <a:pPr>
              <a:lnSpc>
                <a:spcPct val="150000"/>
              </a:lnSpc>
            </a:pPr>
            <a:br>
              <a:rPr lang="it-IT" sz="1800" b="1" dirty="0"/>
            </a:br>
            <a:r>
              <a:rPr lang="it-IT" sz="1800" b="1" dirty="0"/>
              <a:t>Le modifiche alla legge 14 gennaio 1994 n.20.</a:t>
            </a:r>
            <a:br>
              <a:rPr lang="it-IT" sz="1800" b="1" dirty="0"/>
            </a:br>
            <a:r>
              <a:rPr lang="it-IT" sz="1800" b="1" dirty="0"/>
              <a:t>LE 4 FIGURE SINTOMATICHE DI COLPA GRAVE ’TIPIZZATE’</a:t>
            </a:r>
            <a:br>
              <a:rPr lang="it-IT" sz="1800" b="1" dirty="0"/>
            </a:br>
            <a:br>
              <a:rPr lang="it-IT" sz="1800" b="1" dirty="0"/>
            </a:br>
            <a:r>
              <a:rPr lang="it-IT" sz="1800" b="1" dirty="0"/>
              <a:t> </a:t>
            </a:r>
          </a:p>
        </p:txBody>
      </p:sp>
      <p:sp>
        <p:nvSpPr>
          <p:cNvPr id="3" name="Sottotitolo 2">
            <a:extLst>
              <a:ext uri="{FF2B5EF4-FFF2-40B4-BE49-F238E27FC236}">
                <a16:creationId xmlns:a16="http://schemas.microsoft.com/office/drawing/2014/main" id="{DDA2F9F4-6E33-47D2-AA42-B277CB6C5C49}"/>
              </a:ext>
            </a:extLst>
          </p:cNvPr>
          <p:cNvSpPr>
            <a:spLocks noGrp="1"/>
          </p:cNvSpPr>
          <p:nvPr>
            <p:ph type="subTitle" idx="1"/>
          </p:nvPr>
        </p:nvSpPr>
        <p:spPr>
          <a:xfrm>
            <a:off x="404813" y="921276"/>
            <a:ext cx="8394700" cy="5630338"/>
          </a:xfrm>
          <a:noFill/>
        </p:spPr>
        <p:txBody>
          <a:bodyPr rtlCol="0">
            <a:normAutofit/>
          </a:bodyPr>
          <a:lstStyle/>
          <a:p>
            <a:pPr>
              <a:lnSpc>
                <a:spcPct val="115000"/>
              </a:lnSpc>
              <a:spcBef>
                <a:spcPts val="2400"/>
              </a:spcBef>
              <a:buNone/>
            </a:pPr>
            <a:endParaRPr lang="it-IT" sz="16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endParaRPr>
          </a:p>
          <a:p>
            <a:pPr marL="342900" indent="-342900" algn="just">
              <a:lnSpc>
                <a:spcPct val="115000"/>
              </a:lnSpc>
              <a:spcBef>
                <a:spcPts val="2400"/>
              </a:spcBef>
              <a:buAutoNum type="arabicParenR"/>
            </a:pPr>
            <a:r>
              <a:rPr lang="it-IT" sz="2000" b="1" dirty="0">
                <a:solidFill>
                  <a:schemeClr val="tx2">
                    <a:lumMod val="60000"/>
                    <a:lumOff val="40000"/>
                  </a:schemeClr>
                </a:solidFill>
                <a:latin typeface="Times New Roman" panose="02020603050405020304" pitchFamily="18" charset="0"/>
                <a:ea typeface="MS Mincho" panose="02020609040205080304" pitchFamily="49" charset="-128"/>
                <a:cs typeface="Times New Roman" panose="02020603050405020304" pitchFamily="18" charset="0"/>
              </a:rPr>
              <a:t>La manifesta violazione delle norme di diritto</a:t>
            </a:r>
          </a:p>
          <a:p>
            <a:pPr marL="342900" indent="-342900" algn="just">
              <a:lnSpc>
                <a:spcPct val="115000"/>
              </a:lnSpc>
              <a:spcBef>
                <a:spcPts val="2400"/>
              </a:spcBef>
              <a:buAutoNum type="arabicParenR"/>
            </a:pPr>
            <a:r>
              <a:rPr lang="it-IT" sz="20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Il travisamento del fatto</a:t>
            </a:r>
          </a:p>
          <a:p>
            <a:pPr marL="342900" indent="-342900" algn="just">
              <a:lnSpc>
                <a:spcPct val="115000"/>
              </a:lnSpc>
              <a:spcBef>
                <a:spcPts val="2400"/>
              </a:spcBef>
              <a:buAutoNum type="arabicParenR"/>
            </a:pPr>
            <a:r>
              <a:rPr lang="it-IT" sz="2000" b="1" dirty="0">
                <a:solidFill>
                  <a:schemeClr val="tx2">
                    <a:lumMod val="60000"/>
                    <a:lumOff val="40000"/>
                  </a:schemeClr>
                </a:solidFill>
                <a:latin typeface="Times New Roman" panose="02020603050405020304" pitchFamily="18" charset="0"/>
                <a:ea typeface="MS Mincho" panose="02020609040205080304" pitchFamily="49" charset="-128"/>
                <a:cs typeface="Times New Roman" panose="02020603050405020304" pitchFamily="18" charset="0"/>
              </a:rPr>
              <a:t>l</a:t>
            </a:r>
            <a:r>
              <a:rPr lang="it-IT" sz="20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'affermazione di un fatto la cui esistenza è incontrastabilmente esclusa dagli atti del procedimento</a:t>
            </a:r>
          </a:p>
          <a:p>
            <a:pPr marL="342900" indent="-342900" algn="just">
              <a:lnSpc>
                <a:spcPct val="115000"/>
              </a:lnSpc>
              <a:spcBef>
                <a:spcPts val="2400"/>
              </a:spcBef>
              <a:buAutoNum type="arabicParenR"/>
            </a:pPr>
            <a:r>
              <a:rPr lang="it-IT" sz="20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rPr>
              <a:t> la negazione di un fatto la cui esistenza risulta incontrastabilmente dagli atti del procedimento.</a:t>
            </a:r>
          </a:p>
        </p:txBody>
      </p:sp>
    </p:spTree>
    <p:extLst>
      <p:ext uri="{BB962C8B-B14F-4D97-AF65-F5344CB8AC3E}">
        <p14:creationId xmlns:p14="http://schemas.microsoft.com/office/powerpoint/2010/main" val="724188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902F2-F6B0-A56F-0101-6A08A3E6093A}"/>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7E8636FC-33F3-DE97-C12E-D7D52F7F2E9F}"/>
              </a:ext>
            </a:extLst>
          </p:cNvPr>
          <p:cNvSpPr>
            <a:spLocks noGrp="1"/>
          </p:cNvSpPr>
          <p:nvPr>
            <p:ph type="ctrTitle"/>
          </p:nvPr>
        </p:nvSpPr>
        <p:spPr>
          <a:xfrm>
            <a:off x="685800" y="0"/>
            <a:ext cx="7772400" cy="983152"/>
          </a:xfrm>
          <a:solidFill>
            <a:srgbClr val="00B0F0"/>
          </a:solidFill>
        </p:spPr>
        <p:txBody>
          <a:bodyPr/>
          <a:lstStyle/>
          <a:p>
            <a:pPr>
              <a:lnSpc>
                <a:spcPts val="2160"/>
              </a:lnSpc>
            </a:pPr>
            <a:br>
              <a:rPr lang="it-IT" sz="1800" b="1" dirty="0"/>
            </a:br>
            <a:r>
              <a:rPr lang="it-IT" sz="1800" b="1" dirty="0"/>
              <a:t>Le modifiche alla legge 14 gennaio 1994 n.20.</a:t>
            </a:r>
            <a:br>
              <a:rPr lang="it-IT" sz="1800" b="1" dirty="0"/>
            </a:br>
            <a:r>
              <a:rPr lang="it-IT" sz="1800" b="1" dirty="0"/>
              <a:t>LE 4 FIGURE SINTOMATICHE DI COLPA GRAVE ’TIPIZZATE’</a:t>
            </a:r>
            <a:br>
              <a:rPr lang="it-IT" sz="1800" b="1" dirty="0"/>
            </a:br>
            <a:r>
              <a:rPr lang="it-IT" sz="1800" b="1" dirty="0"/>
              <a:t>La manifesta violazione delle norme di diritto</a:t>
            </a:r>
            <a:br>
              <a:rPr lang="it-IT" sz="1800" b="1" dirty="0"/>
            </a:br>
            <a:br>
              <a:rPr lang="it-IT" sz="1800" b="1" dirty="0"/>
            </a:br>
            <a:r>
              <a:rPr lang="it-IT" sz="1800" b="1" dirty="0"/>
              <a:t> </a:t>
            </a:r>
          </a:p>
        </p:txBody>
      </p:sp>
      <p:sp>
        <p:nvSpPr>
          <p:cNvPr id="3" name="Sottotitolo 2">
            <a:extLst>
              <a:ext uri="{FF2B5EF4-FFF2-40B4-BE49-F238E27FC236}">
                <a16:creationId xmlns:a16="http://schemas.microsoft.com/office/drawing/2014/main" id="{15DA95B0-8FC6-5A57-3A1E-5E4916CA108D}"/>
              </a:ext>
            </a:extLst>
          </p:cNvPr>
          <p:cNvSpPr>
            <a:spLocks noGrp="1"/>
          </p:cNvSpPr>
          <p:nvPr>
            <p:ph type="subTitle" idx="1"/>
          </p:nvPr>
        </p:nvSpPr>
        <p:spPr>
          <a:xfrm>
            <a:off x="404813" y="921276"/>
            <a:ext cx="8394700" cy="5630338"/>
          </a:xfrm>
          <a:noFill/>
        </p:spPr>
        <p:txBody>
          <a:bodyPr rtlCol="0">
            <a:normAutofit/>
          </a:bodyPr>
          <a:lstStyle/>
          <a:p>
            <a:pPr>
              <a:lnSpc>
                <a:spcPct val="115000"/>
              </a:lnSpc>
              <a:spcBef>
                <a:spcPts val="2400"/>
              </a:spcBef>
            </a:pPr>
            <a:r>
              <a:rPr lang="it-IT" sz="2000" b="1" dirty="0">
                <a:solidFill>
                  <a:schemeClr val="tx2">
                    <a:lumMod val="60000"/>
                    <a:lumOff val="40000"/>
                  </a:schemeClr>
                </a:solidFill>
                <a:latin typeface="Times New Roman" panose="02020603050405020304" pitchFamily="18" charset="0"/>
                <a:ea typeface="MS Mincho" panose="02020609040205080304" pitchFamily="49" charset="-128"/>
                <a:cs typeface="Times New Roman" panose="02020603050405020304" pitchFamily="18" charset="0"/>
              </a:rPr>
              <a:t>             La manifesta violazione delle norme di diritto</a:t>
            </a:r>
          </a:p>
          <a:p>
            <a:pPr algn="just">
              <a:lnSpc>
                <a:spcPct val="150000"/>
              </a:lnSpc>
              <a:spcBef>
                <a:spcPts val="0"/>
              </a:spcBef>
            </a:pP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«Ai fini della determinazione dei casi in cui sussiste </a:t>
            </a:r>
            <a:r>
              <a:rPr kumimoji="0" lang="it-IT" sz="1600" b="1" i="0"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la violazione manifesta </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delle </a:t>
            </a:r>
            <a:r>
              <a:rPr kumimoji="0" lang="it-IT" sz="1600" b="1" i="0"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norme di diritto applicabili</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si tiene conto, in particolare, del grado di chiarezza e precisione delle norme violate nonché dell'</a:t>
            </a:r>
            <a:r>
              <a:rPr kumimoji="0" lang="it-IT" sz="1600" b="1" i="0"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inescusabilità</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e </a:t>
            </a:r>
            <a:r>
              <a:rPr kumimoji="0" lang="it-IT" sz="1600" b="1" i="0"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della gravità dell'inosservanza</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t>
            </a:r>
          </a:p>
          <a:p>
            <a:pPr algn="just">
              <a:lnSpc>
                <a:spcPct val="150000"/>
              </a:lnSpc>
              <a:spcBef>
                <a:spcPts val="0"/>
              </a:spcBef>
            </a:pP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Il legislatore ha cercato di ‘adattare’ la disciplina normativa della responsabilità civile dei magistrati (legge n. 117 del 1988) dove di parla di «</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legge</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alla responsabilità amministrativa per danno erariale  dove vi è il riferimento a ‘</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norme di diritto</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t>
            </a:r>
          </a:p>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Cosa si intende per le norme di diritto : nozione più ampia delle fonti legislative (eurounitarie o costituzionali) in quanto include anche i principi generali dell’ordinamento e le fonti del diritto secondarie (regolamenti ).</a:t>
            </a:r>
          </a:p>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NON include, secondo i primi orientamenti in dottrina (Cimini) linee guida, </a:t>
            </a:r>
            <a:r>
              <a:rPr lang="it-IT" sz="1600" i="1"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soft </a:t>
            </a:r>
            <a:r>
              <a:rPr lang="it-IT" sz="1600" i="1" dirty="0" err="1">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law</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 raccomandazioni, prassi amministrative.</a:t>
            </a:r>
          </a:p>
          <a:p>
            <a:pPr algn="just">
              <a:lnSpc>
                <a:spcPct val="115000"/>
              </a:lnSpc>
              <a:spcBef>
                <a:spcPts val="2400"/>
              </a:spcBef>
            </a:pPr>
            <a:endParaRPr lang="it-IT" sz="20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15000"/>
              </a:lnSpc>
              <a:spcBef>
                <a:spcPts val="2400"/>
              </a:spcBef>
            </a:pPr>
            <a:endParaRPr lang="it-IT" sz="20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698561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5F31F-29B7-D9AD-01E8-2E24BE78A167}"/>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1F60F417-48FB-FC44-E43C-B46291CDB69C}"/>
              </a:ext>
            </a:extLst>
          </p:cNvPr>
          <p:cNvSpPr>
            <a:spLocks noGrp="1"/>
          </p:cNvSpPr>
          <p:nvPr>
            <p:ph type="ctrTitle"/>
          </p:nvPr>
        </p:nvSpPr>
        <p:spPr>
          <a:xfrm>
            <a:off x="685800" y="0"/>
            <a:ext cx="7772400" cy="983152"/>
          </a:xfrm>
          <a:solidFill>
            <a:srgbClr val="00B0F0"/>
          </a:solidFill>
        </p:spPr>
        <p:txBody>
          <a:bodyPr/>
          <a:lstStyle/>
          <a:p>
            <a:pPr>
              <a:lnSpc>
                <a:spcPts val="2160"/>
              </a:lnSpc>
            </a:pPr>
            <a:br>
              <a:rPr lang="it-IT" sz="1800" b="1" dirty="0"/>
            </a:br>
            <a:br>
              <a:rPr lang="it-IT" sz="1800" b="1" dirty="0"/>
            </a:br>
            <a:r>
              <a:rPr lang="it-IT" sz="1800" b="1" dirty="0"/>
              <a:t>La manifesta violazione delle norme di diritto</a:t>
            </a:r>
            <a:br>
              <a:rPr lang="it-IT" sz="1800" b="1" dirty="0"/>
            </a:br>
            <a:r>
              <a:rPr lang="it-IT" sz="1800" b="1" dirty="0"/>
              <a:t>L’errore inescusabile</a:t>
            </a:r>
            <a:br>
              <a:rPr lang="it-IT" sz="1800" b="1" dirty="0"/>
            </a:br>
            <a:br>
              <a:rPr lang="it-IT" sz="1800" b="1" dirty="0"/>
            </a:br>
            <a:br>
              <a:rPr lang="it-IT" sz="1800" b="1" dirty="0"/>
            </a:br>
            <a:r>
              <a:rPr lang="it-IT" sz="1800" b="1" dirty="0"/>
              <a:t> </a:t>
            </a:r>
          </a:p>
        </p:txBody>
      </p:sp>
      <p:sp>
        <p:nvSpPr>
          <p:cNvPr id="3" name="Sottotitolo 2">
            <a:extLst>
              <a:ext uri="{FF2B5EF4-FFF2-40B4-BE49-F238E27FC236}">
                <a16:creationId xmlns:a16="http://schemas.microsoft.com/office/drawing/2014/main" id="{AB771171-DC87-C81A-DB41-5FC7B48CC341}"/>
              </a:ext>
            </a:extLst>
          </p:cNvPr>
          <p:cNvSpPr>
            <a:spLocks noGrp="1"/>
          </p:cNvSpPr>
          <p:nvPr>
            <p:ph type="subTitle" idx="1"/>
          </p:nvPr>
        </p:nvSpPr>
        <p:spPr>
          <a:xfrm>
            <a:off x="404813" y="921276"/>
            <a:ext cx="8394700" cy="5630338"/>
          </a:xfrm>
          <a:noFill/>
        </p:spPr>
        <p:txBody>
          <a:bodyPr rtlCol="0">
            <a:normAutofit/>
          </a:bodyPr>
          <a:lstStyle/>
          <a:p>
            <a:pPr algn="just">
              <a:lnSpc>
                <a:spcPct val="150000"/>
              </a:lnSpc>
              <a:spcBef>
                <a:spcPts val="0"/>
              </a:spcBef>
            </a:pP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«Ai fini della determinazione dei casi in cui sussiste </a:t>
            </a:r>
            <a:r>
              <a:rPr kumimoji="0" lang="it-IT" sz="1600" b="1" i="0"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la violazione manifesta </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delle </a:t>
            </a:r>
            <a:r>
              <a:rPr kumimoji="0" lang="it-IT" sz="1600" b="1" i="0"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norme di diritto applicabili</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si tiene conto, in particolare, del grado di chiarezza e precisione delle norme violate nonché dell'</a:t>
            </a:r>
            <a:r>
              <a:rPr kumimoji="0" lang="it-IT" sz="1600" b="1" i="0"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inescusabilità</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e </a:t>
            </a:r>
            <a:r>
              <a:rPr kumimoji="0" lang="it-IT" sz="1600" b="1" i="0"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della gravità dell'inosservanza</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t>
            </a:r>
          </a:p>
          <a:p>
            <a:pPr algn="just">
              <a:lnSpc>
                <a:spcPct val="150000"/>
              </a:lnSpc>
              <a:spcBef>
                <a:spcPts val="0"/>
              </a:spcBef>
            </a:pP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Premesso che </a:t>
            </a:r>
            <a:r>
              <a:rPr kumimoji="0" lang="it-IT" sz="1600" b="1" i="0"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rimane</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(ne poteva essere escluso) </a:t>
            </a:r>
            <a:r>
              <a:rPr kumimoji="0" lang="it-IT" sz="1600" b="1" i="0"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il potere discrezionale del giudice nel valutare</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nel caso concreto,  la ‘gravità’/ inescusabilità dell’inosservanza o la manifesta violazione delle norme di diritto applicabili , dobbiamo evidenziare quali </a:t>
            </a:r>
            <a:r>
              <a:rPr kumimoji="0" lang="it-IT" sz="1600" b="1" i="0"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sono i criteri di valutazione </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 cui deve attenersi la Procura contabile </a:t>
            </a: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in sede istruttoria </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ed il giudice contabile nella fase decisoria.</a:t>
            </a:r>
          </a:p>
          <a:p>
            <a:pPr algn="just">
              <a:lnSpc>
                <a:spcPct val="150000"/>
              </a:lnSpc>
              <a:spcBef>
                <a:spcPts val="0"/>
              </a:spcBef>
            </a:pPr>
            <a:r>
              <a:rPr lang="it-IT" sz="16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rPr>
              <a:t>Gli orientamenti consolidati della giurisprudenza della Corte dei conti </a:t>
            </a:r>
          </a:p>
          <a:p>
            <a:pPr algn="just">
              <a:lnSpc>
                <a:spcPct val="150000"/>
              </a:lnSpc>
              <a:spcBef>
                <a:spcPts val="0"/>
              </a:spcBef>
            </a:pP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ex </a:t>
            </a:r>
            <a:r>
              <a:rPr kumimoji="0" lang="it-IT" sz="1600" i="1" u="none" strike="noStrike" kern="1200" cap="none" spc="0" normalizeH="0" baseline="0" noProof="0" dirty="0" err="1">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multis</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it-IT" sz="1600" b="1" i="0" u="none" strike="noStrike" kern="1200" cap="none" spc="0" normalizeH="0" baseline="0" noProof="0" dirty="0" err="1">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C.conti</a:t>
            </a:r>
            <a:r>
              <a:rPr kumimoji="0" lang="it-IT" sz="1600" b="1"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sez. III App, 6 ottobre 2025, n. 149</a:t>
            </a:r>
          </a:p>
          <a:p>
            <a:pPr algn="just">
              <a:lnSpc>
                <a:spcPct val="150000"/>
              </a:lnSpc>
              <a:spcBef>
                <a:spcPts val="0"/>
              </a:spcBef>
            </a:pPr>
            <a:r>
              <a:rPr lang="it-IT" sz="1600" b="1" dirty="0">
                <a:solidFill>
                  <a:schemeClr val="accent1"/>
                </a:solidFill>
                <a:latin typeface="Times New Roman" panose="02020603050405020304" pitchFamily="18" charset="0"/>
                <a:ea typeface="MS Mincho" panose="02020609040205080304" pitchFamily="49" charset="-128"/>
                <a:cs typeface="Times New Roman" panose="02020603050405020304" pitchFamily="18" charset="0"/>
              </a:rPr>
              <a:t>La valutazione ex ante </a:t>
            </a:r>
            <a:r>
              <a:rPr lang="it-IT" sz="1600" dirty="0">
                <a:solidFill>
                  <a:schemeClr val="accent1"/>
                </a:solidFill>
                <a:latin typeface="Times New Roman" panose="02020603050405020304" pitchFamily="18" charset="0"/>
                <a:ea typeface="MS Mincho" panose="02020609040205080304" pitchFamily="49" charset="-128"/>
                <a:cs typeface="Times New Roman" panose="02020603050405020304" pitchFamily="18" charset="0"/>
              </a:rPr>
              <a:t>:</a:t>
            </a:r>
          </a:p>
          <a:p>
            <a:pPr algn="just">
              <a:lnSpc>
                <a:spcPct val="150000"/>
              </a:lnSpc>
              <a:spcBef>
                <a:spcPts val="0"/>
              </a:spcBef>
            </a:pPr>
            <a:r>
              <a:rPr kumimoji="0" lang="it-IT" sz="1600" i="0"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L’apprezzamento demandato al Collegio, quindi, consiste in </a:t>
            </a:r>
            <a:r>
              <a:rPr kumimoji="0" lang="it-IT" sz="1600" b="1" i="1"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un giudizio prognostico ex ante</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alla luce degli strumenti di conoscenza ed esperienza di cui i soggetti potevano disporre nel momento in cui hanno agito e con una considerazione globale e non atomistica di tutti gli elementi di fatto e di diritto ricorrenti nel caso concreto…tenuto conto delle circostanze organizzative, ambientali e personali che hanno condizionato il loro comportamento asseritamente produttivo di danno</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t>
            </a:r>
          </a:p>
          <a:p>
            <a:pPr algn="just">
              <a:lnSpc>
                <a:spcPct val="115000"/>
              </a:lnSpc>
              <a:spcBef>
                <a:spcPts val="2400"/>
              </a:spcBef>
            </a:pPr>
            <a:endPar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15000"/>
              </a:lnSpc>
              <a:spcBef>
                <a:spcPts val="2400"/>
              </a:spcBef>
            </a:pPr>
            <a:endParaRPr lang="it-IT" sz="20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15000"/>
              </a:lnSpc>
              <a:spcBef>
                <a:spcPts val="2400"/>
              </a:spcBef>
            </a:pPr>
            <a:endParaRPr lang="it-IT" sz="20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684007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5E293-FD97-AEAD-9EE6-67E44A5F3424}"/>
            </a:ext>
          </a:extLst>
        </p:cNvPr>
        <p:cNvGrpSpPr/>
        <p:nvPr/>
      </p:nvGrpSpPr>
      <p:grpSpPr>
        <a:xfrm>
          <a:off x="0" y="0"/>
          <a:ext cx="0" cy="0"/>
          <a:chOff x="0" y="0"/>
          <a:chExt cx="0" cy="0"/>
        </a:xfrm>
      </p:grpSpPr>
      <p:sp>
        <p:nvSpPr>
          <p:cNvPr id="57345" name="Titolo 1">
            <a:extLst>
              <a:ext uri="{FF2B5EF4-FFF2-40B4-BE49-F238E27FC236}">
                <a16:creationId xmlns:a16="http://schemas.microsoft.com/office/drawing/2014/main" id="{F205C013-E1E2-702B-D979-7B8FACA12D38}"/>
              </a:ext>
            </a:extLst>
          </p:cNvPr>
          <p:cNvSpPr>
            <a:spLocks noGrp="1"/>
          </p:cNvSpPr>
          <p:nvPr>
            <p:ph type="ctrTitle"/>
          </p:nvPr>
        </p:nvSpPr>
        <p:spPr>
          <a:xfrm>
            <a:off x="685800" y="0"/>
            <a:ext cx="7772400" cy="983152"/>
          </a:xfrm>
          <a:solidFill>
            <a:srgbClr val="00B0F0"/>
          </a:solidFill>
        </p:spPr>
        <p:txBody>
          <a:bodyPr/>
          <a:lstStyle/>
          <a:p>
            <a:pPr>
              <a:lnSpc>
                <a:spcPts val="2160"/>
              </a:lnSpc>
            </a:pPr>
            <a:br>
              <a:rPr lang="it-IT" sz="1800" b="1" dirty="0"/>
            </a:br>
            <a:br>
              <a:rPr lang="it-IT" sz="1800" b="1" dirty="0"/>
            </a:br>
            <a:r>
              <a:rPr lang="it-IT" sz="1800" b="1" dirty="0"/>
              <a:t>La manifesta violazione delle norme di diritto</a:t>
            </a:r>
            <a:br>
              <a:rPr lang="it-IT" sz="1800" b="1" dirty="0"/>
            </a:br>
            <a:r>
              <a:rPr lang="it-IT" sz="1800" b="1" dirty="0"/>
              <a:t>L’errore inescusabile (segue)</a:t>
            </a:r>
            <a:br>
              <a:rPr lang="it-IT" sz="1800" b="1" dirty="0"/>
            </a:br>
            <a:br>
              <a:rPr lang="it-IT" sz="1800" b="1" dirty="0"/>
            </a:br>
            <a:br>
              <a:rPr lang="it-IT" sz="1800" b="1" dirty="0"/>
            </a:br>
            <a:r>
              <a:rPr lang="it-IT" sz="1800" b="1" dirty="0"/>
              <a:t> </a:t>
            </a:r>
          </a:p>
        </p:txBody>
      </p:sp>
      <p:sp>
        <p:nvSpPr>
          <p:cNvPr id="3" name="Sottotitolo 2">
            <a:extLst>
              <a:ext uri="{FF2B5EF4-FFF2-40B4-BE49-F238E27FC236}">
                <a16:creationId xmlns:a16="http://schemas.microsoft.com/office/drawing/2014/main" id="{CFB29937-52CC-A3FF-F9DD-FC4F523F6BC4}"/>
              </a:ext>
            </a:extLst>
          </p:cNvPr>
          <p:cNvSpPr>
            <a:spLocks noGrp="1"/>
          </p:cNvSpPr>
          <p:nvPr>
            <p:ph type="subTitle" idx="1"/>
          </p:nvPr>
        </p:nvSpPr>
        <p:spPr>
          <a:xfrm>
            <a:off x="404813" y="983152"/>
            <a:ext cx="8394700" cy="5568462"/>
          </a:xfrm>
          <a:noFill/>
        </p:spPr>
        <p:txBody>
          <a:bodyPr rtlCol="0">
            <a:normAutofit fontScale="92500" lnSpcReduction="20000"/>
          </a:bodyPr>
          <a:lstStyle/>
          <a:p>
            <a:pPr algn="just">
              <a:lnSpc>
                <a:spcPct val="150000"/>
              </a:lnSpc>
              <a:spcBef>
                <a:spcPts val="0"/>
              </a:spcBef>
            </a:pP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ex </a:t>
            </a:r>
            <a:r>
              <a:rPr kumimoji="0" lang="it-IT" sz="1600" i="1" u="none" strike="noStrike" kern="1200" cap="none" spc="0" normalizeH="0" baseline="0" noProof="0" dirty="0" err="1">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multis</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it-IT" sz="1600" b="1" i="0" u="none" strike="noStrike" kern="1200" cap="none" spc="0" normalizeH="0" baseline="0" noProof="0" dirty="0" err="1">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C.conti</a:t>
            </a:r>
            <a:r>
              <a:rPr kumimoji="0" lang="it-IT" sz="1600" b="1"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sez. III App, 6 ottobre 2025, n. 149</a:t>
            </a:r>
          </a:p>
          <a:p>
            <a:pPr algn="just">
              <a:lnSpc>
                <a:spcPct val="150000"/>
              </a:lnSpc>
              <a:spcBef>
                <a:spcPts val="0"/>
              </a:spcBef>
            </a:pP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La valutazione dell’elemento psicologico: </a:t>
            </a:r>
            <a:r>
              <a:rPr kumimoji="0" lang="it-IT" sz="1600" b="1" i="0"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la cd. concezione normativa.</a:t>
            </a:r>
          </a:p>
          <a:p>
            <a:pPr algn="just">
              <a:lnSpc>
                <a:spcPct val="150000"/>
              </a:lnSpc>
              <a:spcBef>
                <a:spcPts val="0"/>
              </a:spcBef>
            </a:pPr>
            <a:r>
              <a:rPr kumimoji="0" lang="it-IT" sz="1600" i="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In proposito, poi, pare utile richiamare la consolidata giurisprudenza di questa Corte (Sez. II App., </a:t>
            </a:r>
            <a:r>
              <a:rPr kumimoji="0" lang="it-IT" sz="1600" i="1" u="none" strike="noStrike" kern="1200" cap="none" spc="0" normalizeH="0" baseline="0" noProof="0" dirty="0" err="1">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sent</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n. 643/2014), del Consiglio di Stato (ex </a:t>
            </a:r>
            <a:r>
              <a:rPr kumimoji="0" lang="it-IT" sz="1600" i="1" u="none" strike="noStrike" kern="1200" cap="none" spc="0" normalizeH="0" baseline="0" noProof="0" dirty="0" err="1">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multis</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it-IT" sz="1600" i="1" u="none" strike="noStrike" kern="1200" cap="none" spc="0" normalizeH="0" baseline="0" noProof="0" dirty="0" err="1">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sent</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n. 1320 del 2013) e della Corte di cassazione (ex </a:t>
            </a:r>
            <a:r>
              <a:rPr kumimoji="0" lang="it-IT" sz="1600" i="1" u="none" strike="noStrike" kern="1200" cap="none" spc="0" normalizeH="0" baseline="0" noProof="0" dirty="0" err="1">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multis</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sentenza n. 16237/2013), </a:t>
            </a:r>
            <a:r>
              <a:rPr kumimoji="0" lang="it-IT" sz="1600" b="1" i="1"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che ha ormai da tempo rimeditato la tradizionale concezione psicologica della colpa</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quale nesso psichico tra agente e fatto materiale, per approdare, conformemente anche alla dottrina e giurisprudenza sia civilistica che penalistica, </a:t>
            </a:r>
            <a:r>
              <a:rPr kumimoji="0" lang="it-IT" sz="1600" b="1" i="1"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ad una diversa ricostruzione di matrice normativa, che si traduce in un giudizio di </a:t>
            </a:r>
            <a:r>
              <a:rPr kumimoji="0" lang="it-IT" sz="1600" b="1" i="1" u="none" strike="noStrike" kern="1200" cap="none" spc="0" normalizeH="0" baseline="0" noProof="0" dirty="0" err="1">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rimproverabilità</a:t>
            </a:r>
            <a:r>
              <a:rPr kumimoji="0" lang="it-IT" sz="1600" b="1" i="1"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per una condotta anti-doverosa, che era possibile non assumere rispettando le norme cautelari</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…regolanti la fattispecie concreta. Secondo detta concezione normativa, occorre avere, altresì, riguardo, come parametro soggettivo della valutazione, </a:t>
            </a:r>
            <a:r>
              <a:rPr kumimoji="0" lang="it-IT" sz="1600" b="1" i="1"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alle caratteristiche dell‘agente</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it-IT" sz="1600" b="1" i="1"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le cui condotte devono conformarsi, più che al tradizionale e astratto riferimento al bonus pater </a:t>
            </a:r>
            <a:r>
              <a:rPr kumimoji="0" lang="it-IT" sz="1600" b="1" i="1" u="none" strike="noStrike" kern="1200" cap="none" spc="0" normalizeH="0" baseline="0" noProof="0" dirty="0" err="1">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familias</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al parametro </a:t>
            </a:r>
            <a:r>
              <a:rPr kumimoji="0" lang="it-IT" sz="1600" i="1" u="none" strike="noStrike" kern="1200" cap="none" spc="0" normalizeH="0" baseline="0" noProof="0" dirty="0" err="1">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dell</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‘homo </a:t>
            </a:r>
            <a:r>
              <a:rPr kumimoji="0" lang="it-IT" sz="1600" i="1" u="none" strike="noStrike" kern="1200" cap="none" spc="0" normalizeH="0" baseline="0" noProof="0" dirty="0" err="1">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ejusdem</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it-IT" sz="1600" i="1" u="none" strike="noStrike" kern="1200" cap="none" spc="0" normalizeH="0" baseline="0" noProof="0" dirty="0" err="1">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professionis</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et </a:t>
            </a:r>
            <a:r>
              <a:rPr kumimoji="0" lang="it-IT" sz="1600" i="1" u="none" strike="noStrike" kern="1200" cap="none" spc="0" normalizeH="0" baseline="0" noProof="0" dirty="0" err="1">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condicionis</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ovvero </a:t>
            </a:r>
            <a:r>
              <a:rPr kumimoji="0" lang="it-IT" sz="1600" b="1" i="1" u="none" strike="noStrike" kern="1200" cap="none" spc="0" normalizeH="0" baseline="0" noProof="0" dirty="0">
                <a:ln>
                  <a:noFill/>
                </a:ln>
                <a:solidFill>
                  <a:schemeClr val="accent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al modello di soggetto che svolge paradigmaticamente una determinata attività»</a:t>
            </a:r>
          </a:p>
          <a:p>
            <a:pPr algn="just">
              <a:lnSpc>
                <a:spcPct val="150000"/>
              </a:lnSpc>
              <a:spcBef>
                <a:spcPts val="0"/>
              </a:spcBef>
            </a:pPr>
            <a:r>
              <a:rPr kumimoji="0" lang="it-IT" sz="160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Il riferimento pertanto è alla </a:t>
            </a:r>
            <a:r>
              <a:rPr kumimoji="0" lang="it-IT" sz="1600" b="1" u="none" strike="noStrike" kern="1200" cap="none" spc="0" normalizeH="0" baseline="0" noProof="0" dirty="0">
                <a:ln>
                  <a:noFill/>
                </a:ln>
                <a:solidFill>
                  <a:schemeClr val="tx2">
                    <a:lumMod val="60000"/>
                    <a:lumOff val="40000"/>
                  </a:schemeClr>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cd colpa professionale </a:t>
            </a:r>
            <a:r>
              <a:rPr kumimoji="0" lang="it-IT" sz="160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nel senso che “</a:t>
            </a:r>
            <a:r>
              <a:rPr kumimoji="0" lang="it-IT" sz="1600" i="1"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Nell’adempimento delle obbligazioni inerenti all’esercizio di un’attività professionale, la diligenza deve valutarsi con riguardo alla natura dell’attività esercitata</a:t>
            </a:r>
            <a:r>
              <a:rPr kumimoji="0" lang="it-IT" sz="160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(1176, comma 2,  c.c.) .</a:t>
            </a:r>
          </a:p>
          <a:p>
            <a:pPr algn="just">
              <a:lnSpc>
                <a:spcPct val="150000"/>
              </a:lnSpc>
              <a:spcBef>
                <a:spcPts val="0"/>
              </a:spcBef>
            </a:pPr>
            <a:r>
              <a:rPr kumimoji="0" lang="it-IT" sz="1600" u="none" strike="noStrike" kern="1200" cap="none" spc="0" normalizeH="0" baseline="0" noProof="0" dirty="0">
                <a:ln>
                  <a:noFill/>
                </a:ln>
                <a:solidFill>
                  <a:schemeClr val="tx1"/>
                </a:solidFill>
                <a:effectLst/>
                <a:uLnTx/>
                <a:uFillTx/>
                <a:latin typeface="Times New Roman" panose="02020603050405020304" pitchFamily="18" charset="0"/>
                <a:ea typeface="MS Mincho" panose="02020609040205080304" pitchFamily="49" charset="-128"/>
                <a:cs typeface="Times New Roman" panose="02020603050405020304" pitchFamily="18" charset="0"/>
              </a:rPr>
              <a:t>La diligenza richiesta quindi non è quella dell’uomo medio ovvero del buon padre di famiglia di cui all’art. 1176 c.c. primo comma.</a:t>
            </a:r>
          </a:p>
          <a:p>
            <a:pPr algn="just">
              <a:lnSpc>
                <a:spcPct val="115000"/>
              </a:lnSpc>
              <a:spcBef>
                <a:spcPts val="2400"/>
              </a:spcBef>
            </a:pPr>
            <a:endParaRPr lang="it-IT" sz="2000" dirty="0">
              <a:solidFill>
                <a:schemeClr val="tx1"/>
              </a:solidFill>
              <a:latin typeface="Times New Roman" panose="02020603050405020304" pitchFamily="18" charset="0"/>
              <a:ea typeface="MS Mincho" panose="02020609040205080304" pitchFamily="49" charset="-128"/>
              <a:cs typeface="Times New Roman" panose="02020603050405020304" pitchFamily="18" charset="0"/>
            </a:endParaRPr>
          </a:p>
          <a:p>
            <a:pPr algn="just">
              <a:lnSpc>
                <a:spcPct val="115000"/>
              </a:lnSpc>
              <a:spcBef>
                <a:spcPts val="2400"/>
              </a:spcBef>
            </a:pPr>
            <a:endParaRPr lang="it-IT" sz="2000" b="1" dirty="0">
              <a:solidFill>
                <a:schemeClr val="tx2">
                  <a:lumMod val="60000"/>
                  <a:lumOff val="40000"/>
                </a:schemeClr>
              </a:solidFill>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45865477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alizzato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6551</TotalTime>
  <Words>4504</Words>
  <Application>Microsoft Office PowerPoint</Application>
  <PresentationFormat>Presentazione su schermo (4:3)</PresentationFormat>
  <Paragraphs>151</Paragraphs>
  <Slides>25</Slides>
  <Notes>3</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25</vt:i4>
      </vt:variant>
    </vt:vector>
  </HeadingPairs>
  <TitlesOfParts>
    <vt:vector size="32" baseType="lpstr">
      <vt:lpstr>Aptos</vt:lpstr>
      <vt:lpstr>Arial</vt:lpstr>
      <vt:lpstr>Book Antiqua</vt:lpstr>
      <vt:lpstr>Calibri</vt:lpstr>
      <vt:lpstr>Cambria</vt:lpstr>
      <vt:lpstr>Times New Roman</vt:lpstr>
      <vt:lpstr>Tema di Office</vt:lpstr>
      <vt:lpstr> Università degli Studi di Milano-Bicocca 23 giugno 2026 La riforma della giustizia contabile   </vt:lpstr>
      <vt:lpstr>SCHEMA INTERVENTO</vt:lpstr>
      <vt:lpstr>   La ratio legis della riforma ‘Foti’: -  rendere l’amministrazione pubblica più efficiente  -  incrementare l’efficienza della Corte dei conti :   </vt:lpstr>
      <vt:lpstr>    La tipizzazione della colpa grave: un tentativo ambizioso di definire un concetto giuridico indeterminato      </vt:lpstr>
      <vt:lpstr> Le modifiche alla legge 14 gennaio 1994 n.20. LA ‘TIPIZZAZIONE DELLA COLPA GRAVE’   </vt:lpstr>
      <vt:lpstr> Le modifiche alla legge 14 gennaio 1994 n.20. LE 4 FIGURE SINTOMATICHE DI COLPA GRAVE ’TIPIZZATE’   </vt:lpstr>
      <vt:lpstr> Le modifiche alla legge 14 gennaio 1994 n.20. LE 4 FIGURE SINTOMATICHE DI COLPA GRAVE ’TIPIZZATE’ La manifesta violazione delle norme di diritto   </vt:lpstr>
      <vt:lpstr>  La manifesta violazione delle norme di diritto L’errore inescusabile    </vt:lpstr>
      <vt:lpstr>  La manifesta violazione delle norme di diritto L’errore inescusabile (segue)    </vt:lpstr>
      <vt:lpstr> Le modifiche alla legge 14 gennaio 1994 n.20. LE FIGURE SINTOMATICHE DI COLPA GRAVE ’TIPIZZATE’   </vt:lpstr>
      <vt:lpstr>  Criticità: la coesistenza nell’ordinamento di altre norme che disciplinano la colpa grave - il codice dei contratti pubblici    </vt:lpstr>
      <vt:lpstr>  La definizione del perimetro della colpa grave nel codice dei contratti pubblici:  la grave violazione di auto-vincoli amministrativi   </vt:lpstr>
      <vt:lpstr>  La definizione del perimetro della colpa grave:  la grave violazione di auto-vincoli amministrativi   </vt:lpstr>
      <vt:lpstr>   La definizione del perimetro della colpa grave:  le criticità interpretative della riforma  Foti e del nuovo codice dei contratti pubblici   </vt:lpstr>
      <vt:lpstr>   La definizione del perimetro della colpa grave:  le criticità interpretative della riforma  Foti e del nuovo codice dei contratti pubblici (segue)   </vt:lpstr>
      <vt:lpstr>  Criticità: la coesistenza nell’ordinamento di altre norme che disciplinano la colpa grave - il codice dei contratti pubblici    </vt:lpstr>
      <vt:lpstr> Criticità: il riferimento all’attività procedimentale/provvedimentale   </vt:lpstr>
      <vt:lpstr> Criticità: il riferimento all’attività procedimentale/provvedimentale Le diverse soluzioni interpretative   </vt:lpstr>
      <vt:lpstr> Criticità: il riferimento all’attività procedimentale/provvedimentale Le diverse soluzioni interpretative (segue)   </vt:lpstr>
      <vt:lpstr> Criticità: il riferimento all’attività procedimentale/provvedimentale Le diverse soluzioni interpretative (segue)   </vt:lpstr>
      <vt:lpstr>  CONCLUSIONI  </vt:lpstr>
      <vt:lpstr>Presentazione standard di PowerPoint</vt:lpstr>
      <vt:lpstr>   La riforma cd. Foti: il doppio tetto al risarcimento del danno erariale  causato da condotte gravemente colpose    </vt:lpstr>
      <vt:lpstr>  La copertura assicurativa obbligatoria prevista dalla riforma Foti: criticità   </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Evangelista Paolo</cp:lastModifiedBy>
  <cp:revision>365</cp:revision>
  <cp:lastPrinted>2014-02-09T20:56:49Z</cp:lastPrinted>
  <dcterms:created xsi:type="dcterms:W3CDTF">2010-04-12T23:12:02Z</dcterms:created>
  <dcterms:modified xsi:type="dcterms:W3CDTF">2026-06-21T21:13:08Z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y fmtid="{D5CDD505-2E9C-101B-9397-08002B2CF9AE}" pid="3" name="_Version">
    <vt:lpwstr/>
  </property>
  <property fmtid="{D5CDD505-2E9C-101B-9397-08002B2CF9AE}" pid="4" name="_Status">
    <vt:lpwstr>Not Started</vt:lpwstr>
  </property>
</Properties>
</file>