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341" r:id="rId2"/>
    <p:sldId id="313" r:id="rId3"/>
    <p:sldId id="401" r:id="rId4"/>
    <p:sldId id="400" r:id="rId5"/>
    <p:sldId id="402" r:id="rId6"/>
    <p:sldId id="403" r:id="rId7"/>
  </p:sldIdLst>
  <p:sldSz cx="9144000" cy="5143500" type="screen16x9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ＭＳ Ｐゴシック" charset="0"/>
        <a:cs typeface="ＭＳ Ｐゴシック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63B"/>
    <a:srgbClr val="004B96"/>
    <a:srgbClr val="B82585"/>
    <a:srgbClr val="A4224B"/>
    <a:srgbClr val="E63224"/>
    <a:srgbClr val="F29400"/>
    <a:srgbClr val="FAD700"/>
    <a:srgbClr val="DC34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79"/>
    <p:restoredTop sz="92584"/>
  </p:normalViewPr>
  <p:slideViewPr>
    <p:cSldViewPr>
      <p:cViewPr varScale="1">
        <p:scale>
          <a:sx n="77" d="100"/>
          <a:sy n="77" d="100"/>
        </p:scale>
        <p:origin x="800" y="5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86433B85-FAB0-A149-8C9E-BB4C2EC0B88A}" type="datetimeFigureOut">
              <a:rPr lang="it-IT"/>
              <a:pPr>
                <a:defRPr/>
              </a:pPr>
              <a:t>20/10/2026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noProof="0"/>
              <a:t>Fare clic per modificare stili del testo dello schema</a:t>
            </a:r>
          </a:p>
          <a:p>
            <a:pPr lvl="1"/>
            <a:r>
              <a:rPr lang="it-IT" noProof="0"/>
              <a:t>Secondo livello</a:t>
            </a:r>
          </a:p>
          <a:p>
            <a:pPr lvl="2"/>
            <a:r>
              <a:rPr lang="it-IT" noProof="0"/>
              <a:t>Terzo livello</a:t>
            </a:r>
          </a:p>
          <a:p>
            <a:pPr lvl="3"/>
            <a:r>
              <a:rPr lang="it-IT" noProof="0"/>
              <a:t>Quarto livello</a:t>
            </a:r>
          </a:p>
          <a:p>
            <a:pPr lvl="4"/>
            <a:r>
              <a:rPr lang="it-IT" noProof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cs typeface="+mn-cs"/>
              </a:defRPr>
            </a:lvl1pPr>
          </a:lstStyle>
          <a:p>
            <a:pPr>
              <a:defRPr/>
            </a:pPr>
            <a:fld id="{840B9B51-7712-7146-80F3-F0E6FE40201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365755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0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69E3DA8-FC8B-2249-A1EB-5D9DB411160C}" type="slidenum">
              <a:rPr lang="it-IT"/>
              <a:pPr>
                <a:defRPr/>
              </a:pPr>
              <a:t>1</a:t>
            </a:fld>
            <a:endParaRPr lang="it-IT"/>
          </a:p>
        </p:txBody>
      </p:sp>
      <p:sp>
        <p:nvSpPr>
          <p:cNvPr id="267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  <a:extLs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267267" name="Rectangle 3"/>
          <p:cNvSpPr>
            <a:spLocks noChangeArrowheads="1"/>
          </p:cNvSpPr>
          <p:nvPr/>
        </p:nvSpPr>
        <p:spPr bwMode="auto">
          <a:xfrm>
            <a:off x="1068879" y="4483355"/>
            <a:ext cx="5028484" cy="4114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87480" tIns="43740" rIns="87480" bIns="43740"/>
          <a:lstStyle/>
          <a:p>
            <a:pPr>
              <a:spcBef>
                <a:spcPct val="30000"/>
              </a:spcBef>
              <a:defRPr/>
            </a:pPr>
            <a:r>
              <a:rPr lang="it-IT" sz="1100">
                <a:latin typeface="Times New Roman" charset="0"/>
                <a:cs typeface="+mn-cs"/>
              </a:rPr>
              <a:t>Nella prima riga del titolo metterei la stessa indicazione del programma ufficiale che hanno in mano gli studenti</a:t>
            </a:r>
          </a:p>
          <a:p>
            <a:pPr>
              <a:spcBef>
                <a:spcPct val="30000"/>
              </a:spcBef>
              <a:defRPr/>
            </a:pPr>
            <a:endParaRPr lang="it-IT" sz="1100">
              <a:latin typeface="Times New Roman" charset="0"/>
              <a:cs typeface="+mn-cs"/>
            </a:endParaRPr>
          </a:p>
          <a:p>
            <a:pPr>
              <a:spcBef>
                <a:spcPct val="30000"/>
              </a:spcBef>
              <a:defRPr/>
            </a:pPr>
            <a:r>
              <a:rPr lang="it-IT" sz="1100">
                <a:latin typeface="Times New Roman" charset="0"/>
                <a:cs typeface="+mn-cs"/>
              </a:rPr>
              <a:t>La seconda riga può essere un messaggio/slogan che attiri l</a:t>
            </a:r>
            <a:r>
              <a:rPr lang="ja-JP" altLang="it-IT" sz="1100">
                <a:latin typeface="Arial"/>
                <a:cs typeface="+mn-cs"/>
              </a:rPr>
              <a:t>’</a:t>
            </a:r>
            <a:r>
              <a:rPr lang="it-IT" sz="1100">
                <a:latin typeface="Times New Roman" charset="0"/>
                <a:cs typeface="+mn-cs"/>
              </a:rPr>
              <a:t>attenzione degli studenti</a:t>
            </a:r>
          </a:p>
          <a:p>
            <a:pPr>
              <a:spcBef>
                <a:spcPct val="30000"/>
              </a:spcBef>
              <a:defRPr/>
            </a:pPr>
            <a:endParaRPr lang="it-IT" sz="1100">
              <a:latin typeface="Times New Roman" charset="0"/>
              <a:cs typeface="+mn-cs"/>
            </a:endParaRPr>
          </a:p>
          <a:p>
            <a:pPr>
              <a:spcBef>
                <a:spcPct val="30000"/>
              </a:spcBef>
              <a:defRPr/>
            </a:pPr>
            <a:r>
              <a:rPr lang="it-IT" sz="1100">
                <a:latin typeface="Times New Roman" charset="0"/>
                <a:cs typeface="+mn-cs"/>
              </a:rPr>
              <a:t>In questa prima slide cercherei anche una foto, immagine, vignetta che sintetizzi la lezione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BD38A36F-BA59-4955-BA16-34E080AA75E7}" type="slidenum">
              <a:rPr lang="en-US"/>
              <a:pPr algn="ctr" eaLnBrk="0" hangingPunct="0">
                <a:lnSpc>
                  <a:spcPct val="140000"/>
                </a:lnSpc>
              </a:pPr>
              <a:t>2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32023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BD38A36F-BA59-4955-BA16-34E080AA75E7}" type="slidenum">
              <a:rPr lang="en-US"/>
              <a:pPr algn="ctr" eaLnBrk="0" hangingPunct="0">
                <a:lnSpc>
                  <a:spcPct val="140000"/>
                </a:lnSpc>
              </a:pPr>
              <a:t>3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7654076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71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71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71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71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71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B7EAB72-8CE0-49B3-8730-DD004FA58695}" type="slidenum">
              <a:rPr lang="en-US" altLang="it-IT" u="none" smtClean="0"/>
              <a:pPr/>
              <a:t>4</a:t>
            </a:fld>
            <a:endParaRPr lang="en-US" altLang="it-IT" u="none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</p:spPr>
        <p:txBody>
          <a:bodyPr/>
          <a:lstStyle/>
          <a:p>
            <a:pPr eaLnBrk="1" hangingPunct="1"/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1327717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48100" y="9409113"/>
            <a:ext cx="2944813" cy="4953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algn="ctr" eaLnBrk="0" hangingPunct="0">
              <a:lnSpc>
                <a:spcPct val="140000"/>
              </a:lnSpc>
            </a:pPr>
            <a:fld id="{BD38A36F-BA59-4955-BA16-34E080AA75E7}" type="slidenum">
              <a:rPr lang="en-US"/>
              <a:pPr algn="ctr" eaLnBrk="0" hangingPunct="0">
                <a:lnSpc>
                  <a:spcPct val="140000"/>
                </a:lnSpc>
              </a:pPr>
              <a:t>5</a:t>
            </a:fld>
            <a:endParaRPr lang="en-US"/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/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79450" y="4705350"/>
            <a:ext cx="5435600" cy="44577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36255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71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9271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9271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9271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927100"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927100" eaLnBrk="0" fontAlgn="base" hangingPunct="0">
              <a:spcBef>
                <a:spcPct val="0"/>
              </a:spcBef>
              <a:spcAft>
                <a:spcPct val="0"/>
              </a:spcAft>
              <a:defRPr u="sng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5B7EAB72-8CE0-49B3-8730-DD004FA58695}" type="slidenum">
              <a:rPr lang="en-US" altLang="it-IT" u="none" smtClean="0"/>
              <a:pPr/>
              <a:t>6</a:t>
            </a:fld>
            <a:endParaRPr lang="en-US" altLang="it-IT" u="none"/>
          </a:p>
        </p:txBody>
      </p:sp>
      <p:sp>
        <p:nvSpPr>
          <p:cNvPr id="604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416425"/>
            <a:ext cx="5029200" cy="4183063"/>
          </a:xfrm>
          <a:noFill/>
        </p:spPr>
        <p:txBody>
          <a:bodyPr/>
          <a:lstStyle/>
          <a:p>
            <a:pPr eaLnBrk="1" hangingPunct="1"/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84596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837928" y="1527330"/>
            <a:ext cx="7126560" cy="1102519"/>
          </a:xfrm>
        </p:spPr>
        <p:txBody>
          <a:bodyPr/>
          <a:lstStyle>
            <a:lvl1pPr>
              <a:defRPr sz="4000"/>
            </a:lvl1pPr>
          </a:lstStyle>
          <a:p>
            <a:r>
              <a:rPr lang="it-IT" dirty="0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35696" y="2769468"/>
            <a:ext cx="6400800" cy="1314450"/>
          </a:xfrm>
        </p:spPr>
        <p:txBody>
          <a:bodyPr/>
          <a:lstStyle>
            <a:lvl1pPr marL="0" indent="0" algn="l">
              <a:buNone/>
              <a:defRPr sz="2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dirty="0"/>
              <a:t>Fare clic per modificare lo stile del sottotitolo dello schema</a:t>
            </a:r>
          </a:p>
        </p:txBody>
      </p:sp>
      <p:sp>
        <p:nvSpPr>
          <p:cNvPr id="1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 sz="1100"/>
            </a:lvl1pPr>
          </a:lstStyle>
          <a:p>
            <a:pPr>
              <a:defRPr/>
            </a:pPr>
            <a:endParaRPr lang="it-IT" altLang="it-IT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F4B5A94E-E2E2-2E44-9985-C738B51D35F2}"/>
              </a:ext>
            </a:extLst>
          </p:cNvPr>
          <p:cNvSpPr/>
          <p:nvPr userDrawn="1"/>
        </p:nvSpPr>
        <p:spPr>
          <a:xfrm>
            <a:off x="-11112" y="-14819"/>
            <a:ext cx="1258888" cy="5164039"/>
          </a:xfrm>
          <a:prstGeom prst="rect">
            <a:avLst/>
          </a:prstGeom>
          <a:solidFill>
            <a:srgbClr val="FADE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t-IT">
              <a:solidFill>
                <a:srgbClr val="FAD700"/>
              </a:solidFill>
            </a:endParaRPr>
          </a:p>
        </p:txBody>
      </p:sp>
      <p:sp>
        <p:nvSpPr>
          <p:cNvPr id="5" name="Rettangolo arrotondato 4"/>
          <p:cNvSpPr/>
          <p:nvPr userDrawn="1"/>
        </p:nvSpPr>
        <p:spPr>
          <a:xfrm>
            <a:off x="755651" y="411957"/>
            <a:ext cx="1089025" cy="917972"/>
          </a:xfrm>
          <a:prstGeom prst="roundRect">
            <a:avLst/>
          </a:prstGeom>
          <a:solidFill>
            <a:schemeClr val="bg1"/>
          </a:solidFill>
          <a:ln w="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t-IT"/>
          </a:p>
        </p:txBody>
      </p:sp>
      <p:pic>
        <p:nvPicPr>
          <p:cNvPr id="9" name="Immagine 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088" y="526256"/>
            <a:ext cx="720576" cy="695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asellaDiTesto 7"/>
          <p:cNvSpPr txBox="1"/>
          <p:nvPr userDrawn="1"/>
        </p:nvSpPr>
        <p:spPr>
          <a:xfrm>
            <a:off x="4572000" y="4812507"/>
            <a:ext cx="4184650" cy="2769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defRPr/>
            </a:pPr>
            <a:r>
              <a:rPr lang="it-IT" sz="1200" b="1">
                <a:solidFill>
                  <a:srgbClr val="606060"/>
                </a:solidFill>
                <a:latin typeface="Calibri" charset="0"/>
              </a:rPr>
              <a:t>UNIVERSITÀ DI MILANO-BICOCCA</a:t>
            </a:r>
          </a:p>
        </p:txBody>
      </p:sp>
      <p:sp>
        <p:nvSpPr>
          <p:cNvPr id="1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16E26-7B89-244B-A226-6767A2F38EB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pic>
        <p:nvPicPr>
          <p:cNvPr id="20" name="Immagine 3">
            <a:extLst>
              <a:ext uri="{FF2B5EF4-FFF2-40B4-BE49-F238E27FC236}">
                <a16:creationId xmlns:a16="http://schemas.microsoft.com/office/drawing/2014/main" id="{FE441D42-6BD2-FE40-A6F5-B26323CA95A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225" y="5946775"/>
            <a:ext cx="687388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" name="Immagine 3">
            <a:extLst>
              <a:ext uri="{FF2B5EF4-FFF2-40B4-BE49-F238E27FC236}">
                <a16:creationId xmlns:a16="http://schemas.microsoft.com/office/drawing/2014/main" id="{FD83F65B-29E5-3D4F-8ED6-70E6336549B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6099175"/>
            <a:ext cx="687388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Immagine 21">
            <a:extLst>
              <a:ext uri="{FF2B5EF4-FFF2-40B4-BE49-F238E27FC236}">
                <a16:creationId xmlns:a16="http://schemas.microsoft.com/office/drawing/2014/main" id="{78778BF9-7289-E444-95C8-4E308F005D6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773" y="4005870"/>
            <a:ext cx="996023" cy="10352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3474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dirty="0"/>
              <a:t>Fare clic per modificare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24055A-084D-F442-8EE9-CE60A00D130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pic>
        <p:nvPicPr>
          <p:cNvPr id="11" name="Immagine 3">
            <a:extLst>
              <a:ext uri="{FF2B5EF4-FFF2-40B4-BE49-F238E27FC236}">
                <a16:creationId xmlns:a16="http://schemas.microsoft.com/office/drawing/2014/main" id="{490D4B34-9515-2E4B-8651-1A5775FE2D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7225" y="5946775"/>
            <a:ext cx="687388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Immagine 3">
            <a:extLst>
              <a:ext uri="{FF2B5EF4-FFF2-40B4-BE49-F238E27FC236}">
                <a16:creationId xmlns:a16="http://schemas.microsoft.com/office/drawing/2014/main" id="{069959BE-D1E3-A84C-9B7D-DD993BE61EF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9625" y="6099175"/>
            <a:ext cx="687388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Immagine 3">
            <a:extLst>
              <a:ext uri="{FF2B5EF4-FFF2-40B4-BE49-F238E27FC236}">
                <a16:creationId xmlns:a16="http://schemas.microsoft.com/office/drawing/2014/main" id="{F57E5139-0E9C-664C-AB71-3A41036FD0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82025" y="6251575"/>
            <a:ext cx="687388" cy="722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" name="Immagine 3">
            <a:extLst>
              <a:ext uri="{FF2B5EF4-FFF2-40B4-BE49-F238E27FC236}">
                <a16:creationId xmlns:a16="http://schemas.microsoft.com/office/drawing/2014/main" id="{2CF8B43A-FAAB-1841-8B7D-29CAD31F10C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1" y="4397199"/>
            <a:ext cx="643849" cy="62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46305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A3DAA-F186-7B49-921B-DCA023E0838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042507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ECC8CE-2087-CC4D-B4A2-A5CC1CDF473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pic>
        <p:nvPicPr>
          <p:cNvPr id="12" name="Immagine 3">
            <a:extLst>
              <a:ext uri="{FF2B5EF4-FFF2-40B4-BE49-F238E27FC236}">
                <a16:creationId xmlns:a16="http://schemas.microsoft.com/office/drawing/2014/main" id="{3E357282-5EDE-BF41-9DB2-3547CC59794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1" y="4397199"/>
            <a:ext cx="643849" cy="62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508310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10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1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2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D3B0B-0C45-DC4F-B362-714CC695739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pic>
        <p:nvPicPr>
          <p:cNvPr id="14" name="Immagine 3">
            <a:extLst>
              <a:ext uri="{FF2B5EF4-FFF2-40B4-BE49-F238E27FC236}">
                <a16:creationId xmlns:a16="http://schemas.microsoft.com/office/drawing/2014/main" id="{84407076-1A3C-B947-8F39-E69D27D1096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1" y="4397199"/>
            <a:ext cx="643849" cy="62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10374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F0C865-AECF-A44B-A5EB-E2EA5E283BC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pic>
        <p:nvPicPr>
          <p:cNvPr id="10" name="Immagine 3">
            <a:extLst>
              <a:ext uri="{FF2B5EF4-FFF2-40B4-BE49-F238E27FC236}">
                <a16:creationId xmlns:a16="http://schemas.microsoft.com/office/drawing/2014/main" id="{F159CF88-1080-9C48-B3E1-057CB43E48C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1" y="4397199"/>
            <a:ext cx="643849" cy="62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51754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C4D788-8243-884A-AAA8-FC8E5047F38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pic>
        <p:nvPicPr>
          <p:cNvPr id="9" name="Immagine 3">
            <a:extLst>
              <a:ext uri="{FF2B5EF4-FFF2-40B4-BE49-F238E27FC236}">
                <a16:creationId xmlns:a16="http://schemas.microsoft.com/office/drawing/2014/main" id="{C8C8BE40-C343-E24B-9122-54E89FCD194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1" y="4397199"/>
            <a:ext cx="643849" cy="62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219664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 userDrawn="1"/>
        </p:nvSpPr>
        <p:spPr>
          <a:xfrm>
            <a:off x="2413001" y="195263"/>
            <a:ext cx="6551613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eaLnBrk="1" hangingPunct="1">
              <a:defRPr/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Progetto - Data - Luogo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8101B9-6E77-814C-A5A7-740C400E3C21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pic>
        <p:nvPicPr>
          <p:cNvPr id="11" name="Immagine 3">
            <a:extLst>
              <a:ext uri="{FF2B5EF4-FFF2-40B4-BE49-F238E27FC236}">
                <a16:creationId xmlns:a16="http://schemas.microsoft.com/office/drawing/2014/main" id="{239EFC63-00B9-D744-BD50-9712B7A0DC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1" y="4397199"/>
            <a:ext cx="643849" cy="62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4401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 userDrawn="1"/>
        </p:nvSpPr>
        <p:spPr>
          <a:xfrm>
            <a:off x="2413001" y="195263"/>
            <a:ext cx="6551613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eaLnBrk="1" hangingPunct="1">
              <a:defRPr/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Progetto - Data - Luogo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 dirty="0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13231F-EF08-7C45-B7D8-E439668744E4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pic>
        <p:nvPicPr>
          <p:cNvPr id="11" name="Immagine 3">
            <a:extLst>
              <a:ext uri="{FF2B5EF4-FFF2-40B4-BE49-F238E27FC236}">
                <a16:creationId xmlns:a16="http://schemas.microsoft.com/office/drawing/2014/main" id="{70D90C26-552C-0041-99FD-C4EE3E6ED78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1" y="4397199"/>
            <a:ext cx="643849" cy="62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3324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asellaDiTesto 3"/>
          <p:cNvSpPr txBox="1"/>
          <p:nvPr userDrawn="1"/>
        </p:nvSpPr>
        <p:spPr>
          <a:xfrm>
            <a:off x="2413001" y="195263"/>
            <a:ext cx="6551613" cy="3077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r" eaLnBrk="1" hangingPunct="1">
              <a:defRPr/>
            </a:pPr>
            <a:r>
              <a:rPr lang="it-IT" sz="1400" dirty="0">
                <a:solidFill>
                  <a:schemeClr val="bg2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Progetto - Data - Luogo</a:t>
            </a:r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54F18CB-7438-CD48-B369-0C346EC4FAE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pic>
        <p:nvPicPr>
          <p:cNvPr id="10" name="Immagine 3">
            <a:extLst>
              <a:ext uri="{FF2B5EF4-FFF2-40B4-BE49-F238E27FC236}">
                <a16:creationId xmlns:a16="http://schemas.microsoft.com/office/drawing/2014/main" id="{F5CD6DE0-08FD-3B47-817A-81EF59B1486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1" y="4397199"/>
            <a:ext cx="643849" cy="62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817476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EE9BE0-9245-AD4C-BC08-DDDA852BF19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pic>
        <p:nvPicPr>
          <p:cNvPr id="9" name="Immagine 3">
            <a:extLst>
              <a:ext uri="{FF2B5EF4-FFF2-40B4-BE49-F238E27FC236}">
                <a16:creationId xmlns:a16="http://schemas.microsoft.com/office/drawing/2014/main" id="{63965897-0F2E-004D-91A0-61BBC9E9680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0431" y="4397199"/>
            <a:ext cx="643849" cy="621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978313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 txBox="1">
            <a:spLocks noChangeArrowheads="1"/>
          </p:cNvSpPr>
          <p:nvPr userDrawn="1"/>
        </p:nvSpPr>
        <p:spPr bwMode="auto">
          <a:xfrm>
            <a:off x="247731" y="1200150"/>
            <a:ext cx="8686653" cy="3600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64622" tIns="31744" rIns="64622" bIns="31744"/>
          <a:lstStyle/>
          <a:p>
            <a:pPr marL="342900" indent="-342900" defTabSz="652463" eaLnBrk="0" hangingPunct="0">
              <a:spcBef>
                <a:spcPct val="80000"/>
              </a:spcBef>
              <a:buClr>
                <a:srgbClr val="FF6600"/>
              </a:buClr>
              <a:buFont typeface="Webdings" pitchFamily="18" charset="2"/>
              <a:buChar char="="/>
              <a:tabLst>
                <a:tab pos="1187054" algn="l"/>
              </a:tabLst>
              <a:defRPr/>
            </a:pPr>
            <a:endParaRPr lang="en-US" sz="1800" kern="0" dirty="0">
              <a:cs typeface="Arial" charset="0"/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209618" y="171450"/>
            <a:ext cx="5910324" cy="628650"/>
          </a:xfrm>
          <a:noFill/>
          <a:ln w="9525">
            <a:noFill/>
            <a:miter lim="800000"/>
            <a:headEnd/>
            <a:tailEnd/>
          </a:ln>
        </p:spPr>
        <p:txBody>
          <a:bodyPr/>
          <a:lstStyle>
            <a:lvl1pPr>
              <a:defRPr kumimoji="0" lang="en-US" sz="21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Helvetica" pitchFamily="34" charset="0"/>
                <a:ea typeface="+mj-ea"/>
                <a:cs typeface="Helvetica" pitchFamily="34" charset="0"/>
              </a:defRPr>
            </a:lvl1pPr>
          </a:lstStyle>
          <a:p>
            <a:pPr lvl="0"/>
            <a:endParaRPr lang="en-US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0"/>
          </p:nvPr>
        </p:nvSpPr>
        <p:spPr>
          <a:xfrm>
            <a:off x="279978" y="1200150"/>
            <a:ext cx="8654405" cy="3600450"/>
          </a:xfrm>
        </p:spPr>
        <p:txBody>
          <a:bodyPr/>
          <a:lstStyle>
            <a:lvl1pPr>
              <a:lnSpc>
                <a:spcPct val="100000"/>
              </a:lnSpc>
              <a:spcBef>
                <a:spcPts val="2250"/>
              </a:spcBef>
              <a:buClr>
                <a:srgbClr val="FF6600"/>
              </a:buClr>
              <a:defRPr lang="en-US" sz="1800" b="1" dirty="0" smtClean="0">
                <a:solidFill>
                  <a:srgbClr val="013C7D"/>
                </a:solidFill>
                <a:latin typeface="Helvetica" pitchFamily="34" charset="0"/>
                <a:ea typeface="+mn-ea"/>
                <a:cs typeface="Helvetica" pitchFamily="34" charset="0"/>
              </a:defRPr>
            </a:lvl1pPr>
            <a:lvl2pPr>
              <a:lnSpc>
                <a:spcPct val="100000"/>
              </a:lnSpc>
              <a:spcBef>
                <a:spcPts val="900"/>
              </a:spcBef>
              <a:buClrTx/>
              <a:defRPr lang="en-US" sz="1500" b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2pPr>
            <a:lvl3pPr>
              <a:lnSpc>
                <a:spcPct val="100000"/>
              </a:lnSpc>
              <a:spcBef>
                <a:spcPts val="0"/>
              </a:spcBef>
              <a:buClrTx/>
              <a:defRPr lang="en-US" sz="1350" b="1" i="1" dirty="0" smtClean="0"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3pPr>
            <a:lvl4pPr>
              <a:buClrTx/>
              <a:defRPr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4pPr>
            <a:lvl5pPr>
              <a:buClrTx/>
              <a:defRPr>
                <a:solidFill>
                  <a:srgbClr val="013C7D"/>
                </a:solidFill>
                <a:latin typeface="Helvetica" pitchFamily="34" charset="0"/>
                <a:cs typeface="Helvetica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016542423"/>
      </p:ext>
    </p:extLst>
  </p:cSld>
  <p:clrMapOvr>
    <a:masterClrMapping/>
  </p:clrMapOvr>
  <p:transition spd="med">
    <p:zo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2"/>
          <p:cNvPicPr>
            <a:picLocks noChangeAspect="1" noChangeArrowheads="1"/>
          </p:cNvPicPr>
          <p:nvPr userDrawn="1"/>
        </p:nvPicPr>
        <p:blipFill>
          <a:blip r:embed="rId1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513" y="0"/>
            <a:ext cx="6858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314325"/>
            <a:ext cx="8229600" cy="691754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:ma14="http://schemas.microsoft.com/office/mac/drawingml/2011/main" xmlns="" val="1"/>
            </a:ex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dirty="0"/>
              <a:t>Fare clic per modificare gli stili del testo dello schema</a:t>
            </a:r>
          </a:p>
          <a:p>
            <a:pPr lvl="1"/>
            <a:r>
              <a:rPr lang="it-IT" dirty="0"/>
              <a:t>Secondo livello</a:t>
            </a:r>
          </a:p>
          <a:p>
            <a:pPr lvl="2"/>
            <a:r>
              <a:rPr lang="it-IT" dirty="0"/>
              <a:t>Terzo livello</a:t>
            </a:r>
          </a:p>
          <a:p>
            <a:pPr lvl="3"/>
            <a:r>
              <a:rPr lang="it-IT" dirty="0"/>
              <a:t>Quarto livello</a:t>
            </a:r>
          </a:p>
          <a:p>
            <a:pPr lvl="4"/>
            <a:r>
              <a:rPr lang="it-IT" dirty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4683919"/>
            <a:ext cx="2895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084888" y="4683919"/>
            <a:ext cx="2133600" cy="357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100" smtClean="0">
                <a:latin typeface="Calibri"/>
                <a:cs typeface="Calibri"/>
              </a:defRPr>
            </a:lvl1pPr>
          </a:lstStyle>
          <a:p>
            <a:pPr>
              <a:defRPr/>
            </a:pPr>
            <a:fld id="{5D138966-FC58-3C41-93C2-22F182D813A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FF3F0547-3C28-0647-BF9E-04E7A3FBA81F}"/>
              </a:ext>
            </a:extLst>
          </p:cNvPr>
          <p:cNvSpPr/>
          <p:nvPr userDrawn="1"/>
        </p:nvSpPr>
        <p:spPr>
          <a:xfrm>
            <a:off x="0" y="1"/>
            <a:ext cx="179388" cy="5143500"/>
          </a:xfrm>
          <a:prstGeom prst="rect">
            <a:avLst/>
          </a:prstGeom>
          <a:solidFill>
            <a:srgbClr val="FADE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it-IT" dirty="0">
              <a:solidFill>
                <a:srgbClr val="FAD700"/>
              </a:solidFill>
            </a:endParaRPr>
          </a:p>
        </p:txBody>
      </p:sp>
      <p:pic>
        <p:nvPicPr>
          <p:cNvPr id="7" name="Immagine 6">
            <a:extLst>
              <a:ext uri="{FF2B5EF4-FFF2-40B4-BE49-F238E27FC236}">
                <a16:creationId xmlns:a16="http://schemas.microsoft.com/office/drawing/2014/main" id="{97BF15B9-3DA9-1848-A644-ECCD1E6D6AD7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7239"/>
            <a:ext cx="1227917" cy="127626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  <p:sldLayoutId id="2147483686" r:id="rId4"/>
    <p:sldLayoutId id="2147483687" r:id="rId5"/>
    <p:sldLayoutId id="2147483688" r:id="rId6"/>
    <p:sldLayoutId id="2147483689" r:id="rId7"/>
    <p:sldLayoutId id="2147483690" r:id="rId8"/>
    <p:sldLayoutId id="2147483691" r:id="rId9"/>
    <p:sldLayoutId id="2147483692" r:id="rId10"/>
    <p:sldLayoutId id="2147483693" r:id="rId11"/>
    <p:sldLayoutId id="2147483694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/>
          <a:ea typeface="ＭＳ Ｐゴシック" charset="0"/>
          <a:cs typeface="Calibri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2"/>
          </a:solidFill>
          <a:latin typeface="Calibri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/>
          <a:ea typeface="ＭＳ Ｐゴシック" charset="0"/>
          <a:cs typeface="Calibri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/>
          <a:ea typeface="ＭＳ Ｐゴシック" charset="0"/>
          <a:cs typeface="Calibri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Calibri"/>
          <a:ea typeface="ＭＳ Ｐゴシック" charset="0"/>
          <a:cs typeface="Calibri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Calibri"/>
          <a:ea typeface="ＭＳ Ｐゴシック" charset="0"/>
          <a:cs typeface="Calibri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1600">
          <a:solidFill>
            <a:schemeClr val="tx1"/>
          </a:solidFill>
          <a:latin typeface="Calibri"/>
          <a:ea typeface="ＭＳ Ｐゴシック" charset="0"/>
          <a:cs typeface="Calibri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619672" y="1995686"/>
            <a:ext cx="7126560" cy="1102519"/>
          </a:xfrm>
        </p:spPr>
        <p:txBody>
          <a:bodyPr/>
          <a:lstStyle/>
          <a:p>
            <a:r>
              <a:rPr lang="it-IT" sz="3600" dirty="0"/>
              <a:t>(Mc)Gap Analysis – Esercitazione 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835024" y="3219822"/>
            <a:ext cx="6400800" cy="1752600"/>
          </a:xfrm>
        </p:spPr>
        <p:txBody>
          <a:bodyPr/>
          <a:lstStyle/>
          <a:p>
            <a:r>
              <a:rPr lang="it-IT" dirty="0"/>
              <a:t>Modelli e materiale di supporto per il lavoro di gruppo - Sessione 18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37025821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xfrm>
            <a:off x="215516" y="109354"/>
            <a:ext cx="8856983" cy="628650"/>
          </a:xfrm>
        </p:spPr>
        <p:txBody>
          <a:bodyPr/>
          <a:lstStyle/>
          <a:p>
            <a:pPr algn="ctr">
              <a:lnSpc>
                <a:spcPct val="105000"/>
              </a:lnSpc>
            </a:pPr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ea typeface="Helvetica"/>
                <a:cs typeface="Calibri" panose="020F0502020204030204" pitchFamily="34" charset="0"/>
              </a:rPr>
              <a:t>La Gap Analysis in </a:t>
            </a:r>
            <a:r>
              <a:rPr lang="en-US" sz="3600" dirty="0" err="1">
                <a:solidFill>
                  <a:srgbClr val="0070C0"/>
                </a:solidFill>
                <a:latin typeface="Calibri" panose="020F0502020204030204" pitchFamily="34" charset="0"/>
                <a:ea typeface="Helvetica"/>
                <a:cs typeface="Calibri" panose="020F0502020204030204" pitchFamily="34" charset="0"/>
              </a:rPr>
              <a:t>sintesi</a:t>
            </a:r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ea typeface="Helvetica"/>
                <a:cs typeface="Calibri" panose="020F0502020204030204" pitchFamily="34" charset="0"/>
              </a:rPr>
              <a:t> – </a:t>
            </a:r>
            <a:r>
              <a:rPr lang="en-US" sz="3600" dirty="0" err="1">
                <a:solidFill>
                  <a:srgbClr val="0070C0"/>
                </a:solidFill>
                <a:latin typeface="Calibri" panose="020F0502020204030204" pitchFamily="34" charset="0"/>
                <a:ea typeface="Helvetica"/>
                <a:cs typeface="Calibri" panose="020F0502020204030204" pitchFamily="34" charset="0"/>
              </a:rPr>
              <a:t>modello</a:t>
            </a:r>
            <a:endParaRPr sz="2400" b="0" dirty="0">
              <a:solidFill>
                <a:srgbClr val="0070C0"/>
              </a:solidFill>
              <a:latin typeface="Calibri" panose="020F0502020204030204" pitchFamily="34" charset="0"/>
              <a:ea typeface="Helvetica"/>
              <a:cs typeface="Calibri" panose="020F0502020204030204" pitchFamily="34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44D928D-77F4-3E43-B307-70A49754F26E}"/>
              </a:ext>
            </a:extLst>
          </p:cNvPr>
          <p:cNvSpPr/>
          <p:nvPr/>
        </p:nvSpPr>
        <p:spPr>
          <a:xfrm>
            <a:off x="3059832" y="2859782"/>
            <a:ext cx="864096" cy="15818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E58CA2C-E2CE-A04C-B262-B77C4BC33C2F}"/>
              </a:ext>
            </a:extLst>
          </p:cNvPr>
          <p:cNvSpPr/>
          <p:nvPr/>
        </p:nvSpPr>
        <p:spPr>
          <a:xfrm>
            <a:off x="3131840" y="2016457"/>
            <a:ext cx="151216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E2C7F87-9D26-594C-BB40-802C4214B3AA}"/>
              </a:ext>
            </a:extLst>
          </p:cNvPr>
          <p:cNvSpPr/>
          <p:nvPr/>
        </p:nvSpPr>
        <p:spPr>
          <a:xfrm>
            <a:off x="3088671" y="2687514"/>
            <a:ext cx="151216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25BB7EB-6F01-A449-8B1E-7A2D8948EF41}"/>
              </a:ext>
            </a:extLst>
          </p:cNvPr>
          <p:cNvSpPr/>
          <p:nvPr/>
        </p:nvSpPr>
        <p:spPr>
          <a:xfrm>
            <a:off x="2807804" y="3358571"/>
            <a:ext cx="151216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DD55141-9689-BD4C-96D2-4CC211A8DC42}"/>
              </a:ext>
            </a:extLst>
          </p:cNvPr>
          <p:cNvSpPr/>
          <p:nvPr/>
        </p:nvSpPr>
        <p:spPr>
          <a:xfrm>
            <a:off x="2699792" y="4153613"/>
            <a:ext cx="151216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87210FA-59B5-0B44-959A-1321D8459147}"/>
              </a:ext>
            </a:extLst>
          </p:cNvPr>
          <p:cNvSpPr/>
          <p:nvPr/>
        </p:nvSpPr>
        <p:spPr>
          <a:xfrm>
            <a:off x="2391315" y="4231710"/>
            <a:ext cx="1512168" cy="5366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3191D86-9DAE-4B44-AB04-EB8182C67919}"/>
              </a:ext>
            </a:extLst>
          </p:cNvPr>
          <p:cNvSpPr/>
          <p:nvPr/>
        </p:nvSpPr>
        <p:spPr>
          <a:xfrm>
            <a:off x="3275856" y="1688650"/>
            <a:ext cx="360040" cy="1072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921083F-BC88-6944-84A0-4035CFA35CC1}"/>
              </a:ext>
            </a:extLst>
          </p:cNvPr>
          <p:cNvSpPr/>
          <p:nvPr/>
        </p:nvSpPr>
        <p:spPr>
          <a:xfrm>
            <a:off x="6143316" y="2975546"/>
            <a:ext cx="444908" cy="6043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463D1C5-F0AB-E948-852A-D899D9923E55}"/>
              </a:ext>
            </a:extLst>
          </p:cNvPr>
          <p:cNvSpPr/>
          <p:nvPr/>
        </p:nvSpPr>
        <p:spPr>
          <a:xfrm>
            <a:off x="3954237" y="3291830"/>
            <a:ext cx="365735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C0472889-4C8C-4C40-B082-E2CD2DEF27F0}"/>
              </a:ext>
            </a:extLst>
          </p:cNvPr>
          <p:cNvSpPr/>
          <p:nvPr/>
        </p:nvSpPr>
        <p:spPr>
          <a:xfrm>
            <a:off x="6078473" y="3003798"/>
            <a:ext cx="365735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D2B08855-D9C4-A243-A315-79CE7AF63B9D}"/>
              </a:ext>
            </a:extLst>
          </p:cNvPr>
          <p:cNvSpPr/>
          <p:nvPr/>
        </p:nvSpPr>
        <p:spPr>
          <a:xfrm>
            <a:off x="6294497" y="3003798"/>
            <a:ext cx="365735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17" name="Immagine 16">
            <a:extLst>
              <a:ext uri="{FF2B5EF4-FFF2-40B4-BE49-F238E27FC236}">
                <a16:creationId xmlns:a16="http://schemas.microsoft.com/office/drawing/2014/main" id="{8BC704E1-8B79-4943-9057-ACE3022D6E29}"/>
              </a:ext>
            </a:extLst>
          </p:cNvPr>
          <p:cNvPicPr/>
          <p:nvPr/>
        </p:nvPicPr>
        <p:blipFill rotWithShape="1">
          <a:blip r:embed="rId3"/>
          <a:srcRect l="4326" t="6162" r="2678" b="-1"/>
          <a:stretch/>
        </p:blipFill>
        <p:spPr>
          <a:xfrm>
            <a:off x="1547663" y="796026"/>
            <a:ext cx="6192688" cy="4127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6954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73205"/>
            <a:ext cx="9072499" cy="628650"/>
          </a:xfrm>
        </p:spPr>
        <p:txBody>
          <a:bodyPr/>
          <a:lstStyle/>
          <a:p>
            <a:pPr algn="ctr">
              <a:lnSpc>
                <a:spcPct val="105000"/>
              </a:lnSpc>
            </a:pPr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ea typeface="Helvetica"/>
                <a:cs typeface="Calibri" panose="020F0502020204030204" pitchFamily="34" charset="0"/>
              </a:rPr>
              <a:t>La Gap Analysis in </a:t>
            </a:r>
            <a:r>
              <a:rPr lang="en-US" sz="3200" dirty="0" err="1">
                <a:solidFill>
                  <a:srgbClr val="0070C0"/>
                </a:solidFill>
                <a:latin typeface="Calibri" panose="020F0502020204030204" pitchFamily="34" charset="0"/>
                <a:ea typeface="Helvetica"/>
                <a:cs typeface="Calibri" panose="020F0502020204030204" pitchFamily="34" charset="0"/>
              </a:rPr>
              <a:t>sintesi</a:t>
            </a:r>
            <a:r>
              <a:rPr lang="en-US" sz="3200" dirty="0">
                <a:solidFill>
                  <a:srgbClr val="0070C0"/>
                </a:solidFill>
                <a:latin typeface="Calibri" panose="020F0502020204030204" pitchFamily="34" charset="0"/>
                <a:ea typeface="Helvetica"/>
                <a:cs typeface="Calibri" panose="020F0502020204030204" pitchFamily="34" charset="0"/>
              </a:rPr>
              <a:t> – </a:t>
            </a:r>
            <a:r>
              <a:rPr lang="en-US" sz="3200" dirty="0" err="1">
                <a:solidFill>
                  <a:srgbClr val="0070C0"/>
                </a:solidFill>
                <a:latin typeface="Calibri" panose="020F0502020204030204" pitchFamily="34" charset="0"/>
                <a:ea typeface="Helvetica"/>
                <a:cs typeface="Calibri" panose="020F0502020204030204" pitchFamily="34" charset="0"/>
              </a:rPr>
              <a:t>descrizione</a:t>
            </a:r>
            <a:endParaRPr sz="2000" b="0" dirty="0">
              <a:solidFill>
                <a:srgbClr val="0070C0"/>
              </a:solidFill>
              <a:latin typeface="Calibri" panose="020F0502020204030204" pitchFamily="34" charset="0"/>
              <a:ea typeface="Helvetica"/>
              <a:cs typeface="Calibri" panose="020F0502020204030204" pitchFamily="34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44D928D-77F4-3E43-B307-70A49754F26E}"/>
              </a:ext>
            </a:extLst>
          </p:cNvPr>
          <p:cNvSpPr/>
          <p:nvPr/>
        </p:nvSpPr>
        <p:spPr>
          <a:xfrm>
            <a:off x="3059832" y="2859782"/>
            <a:ext cx="864096" cy="15818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E58CA2C-E2CE-A04C-B262-B77C4BC33C2F}"/>
              </a:ext>
            </a:extLst>
          </p:cNvPr>
          <p:cNvSpPr/>
          <p:nvPr/>
        </p:nvSpPr>
        <p:spPr>
          <a:xfrm>
            <a:off x="3131840" y="2016457"/>
            <a:ext cx="151216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E2C7F87-9D26-594C-BB40-802C4214B3AA}"/>
              </a:ext>
            </a:extLst>
          </p:cNvPr>
          <p:cNvSpPr/>
          <p:nvPr/>
        </p:nvSpPr>
        <p:spPr>
          <a:xfrm>
            <a:off x="3088671" y="2687514"/>
            <a:ext cx="151216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25BB7EB-6F01-A449-8B1E-7A2D8948EF41}"/>
              </a:ext>
            </a:extLst>
          </p:cNvPr>
          <p:cNvSpPr/>
          <p:nvPr/>
        </p:nvSpPr>
        <p:spPr>
          <a:xfrm>
            <a:off x="2807804" y="3358571"/>
            <a:ext cx="151216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DD55141-9689-BD4C-96D2-4CC211A8DC42}"/>
              </a:ext>
            </a:extLst>
          </p:cNvPr>
          <p:cNvSpPr/>
          <p:nvPr/>
        </p:nvSpPr>
        <p:spPr>
          <a:xfrm>
            <a:off x="2699792" y="4153613"/>
            <a:ext cx="151216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87210FA-59B5-0B44-959A-1321D8459147}"/>
              </a:ext>
            </a:extLst>
          </p:cNvPr>
          <p:cNvSpPr/>
          <p:nvPr/>
        </p:nvSpPr>
        <p:spPr>
          <a:xfrm>
            <a:off x="2391315" y="4231710"/>
            <a:ext cx="1512168" cy="5366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3191D86-9DAE-4B44-AB04-EB8182C67919}"/>
              </a:ext>
            </a:extLst>
          </p:cNvPr>
          <p:cNvSpPr/>
          <p:nvPr/>
        </p:nvSpPr>
        <p:spPr>
          <a:xfrm>
            <a:off x="3275856" y="1688650"/>
            <a:ext cx="360040" cy="1072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921083F-BC88-6944-84A0-4035CFA35CC1}"/>
              </a:ext>
            </a:extLst>
          </p:cNvPr>
          <p:cNvSpPr/>
          <p:nvPr/>
        </p:nvSpPr>
        <p:spPr>
          <a:xfrm>
            <a:off x="6143316" y="2975546"/>
            <a:ext cx="444908" cy="6043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463D1C5-F0AB-E948-852A-D899D9923E55}"/>
              </a:ext>
            </a:extLst>
          </p:cNvPr>
          <p:cNvSpPr/>
          <p:nvPr/>
        </p:nvSpPr>
        <p:spPr>
          <a:xfrm>
            <a:off x="3954237" y="3291830"/>
            <a:ext cx="365735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C0472889-4C8C-4C40-B082-E2CD2DEF27F0}"/>
              </a:ext>
            </a:extLst>
          </p:cNvPr>
          <p:cNvSpPr/>
          <p:nvPr/>
        </p:nvSpPr>
        <p:spPr>
          <a:xfrm>
            <a:off x="6078473" y="3003798"/>
            <a:ext cx="365735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D2B08855-D9C4-A243-A315-79CE7AF63B9D}"/>
              </a:ext>
            </a:extLst>
          </p:cNvPr>
          <p:cNvSpPr/>
          <p:nvPr/>
        </p:nvSpPr>
        <p:spPr>
          <a:xfrm>
            <a:off x="6294497" y="3003798"/>
            <a:ext cx="365735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7" name="Segnaposto contenuto 2">
            <a:extLst>
              <a:ext uri="{FF2B5EF4-FFF2-40B4-BE49-F238E27FC236}">
                <a16:creationId xmlns:a16="http://schemas.microsoft.com/office/drawing/2014/main" id="{20DD4928-70CE-1A46-B1F4-1B413C79D38F}"/>
              </a:ext>
            </a:extLst>
          </p:cNvPr>
          <p:cNvSpPr txBox="1">
            <a:spLocks/>
          </p:cNvSpPr>
          <p:nvPr/>
        </p:nvSpPr>
        <p:spPr>
          <a:xfrm>
            <a:off x="1403648" y="922039"/>
            <a:ext cx="6861205" cy="387548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Calibri"/>
                <a:ea typeface="ＭＳ Ｐゴシック" charset="0"/>
                <a:cs typeface="Calibri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Calibri"/>
                <a:ea typeface="ＭＳ Ｐゴシック" charset="0"/>
                <a:cs typeface="Calibri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Calibri"/>
                <a:ea typeface="ＭＳ Ｐゴシック" charset="0"/>
                <a:cs typeface="Calibri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Calibri"/>
                <a:ea typeface="ＭＳ Ｐゴシック" charset="0"/>
                <a:cs typeface="Calibri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Calibri"/>
                <a:ea typeface="ＭＳ Ｐゴシック" charset="0"/>
                <a:cs typeface="Calibri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>
              <a:buClr>
                <a:srgbClr val="FF8000"/>
              </a:buClr>
              <a:buFont typeface="+mj-lt"/>
              <a:buAutoNum type="arabicPeriod"/>
              <a:defRPr/>
            </a:pPr>
            <a:r>
              <a:rPr lang="it-IT" sz="1600" u="sng" kern="0" dirty="0">
                <a:ea typeface="MS PGothic" pitchFamily="34" charset="-128"/>
              </a:rPr>
              <a:t>Gap di conoscenza</a:t>
            </a:r>
            <a:r>
              <a:rPr lang="it-IT" sz="1600" kern="0" dirty="0">
                <a:ea typeface="MS PGothic" pitchFamily="34" charset="-128"/>
              </a:rPr>
              <a:t>: differenza tra ciò che pensa il fornitore sulle attese del cliente e le attese reali.</a:t>
            </a:r>
          </a:p>
          <a:p>
            <a:pPr>
              <a:buClr>
                <a:srgbClr val="FF8000"/>
              </a:buClr>
              <a:buFont typeface="+mj-lt"/>
              <a:buAutoNum type="arabicPeriod"/>
              <a:defRPr/>
            </a:pPr>
            <a:r>
              <a:rPr lang="it-IT" sz="1600" u="sng" kern="0" dirty="0">
                <a:ea typeface="MS PGothic" pitchFamily="34" charset="-128"/>
              </a:rPr>
              <a:t>Gap di standard</a:t>
            </a:r>
            <a:r>
              <a:rPr lang="it-IT" sz="1600" kern="0" dirty="0">
                <a:ea typeface="MS PGothic" pitchFamily="34" charset="-128"/>
              </a:rPr>
              <a:t>: tra le percezioni del management sulle attese del cliente e gli standard di qualità fissati per l’erogazione del servizio.</a:t>
            </a:r>
          </a:p>
          <a:p>
            <a:pPr>
              <a:buClr>
                <a:srgbClr val="FF8000"/>
              </a:buClr>
              <a:buFont typeface="+mj-lt"/>
              <a:buAutoNum type="arabicPeriod"/>
              <a:defRPr/>
            </a:pPr>
            <a:r>
              <a:rPr lang="it-IT" sz="1600" u="sng" kern="0" dirty="0">
                <a:ea typeface="MS PGothic" pitchFamily="34" charset="-128"/>
              </a:rPr>
              <a:t>Gap di fornitura</a:t>
            </a:r>
            <a:r>
              <a:rPr lang="it-IT" sz="1600" kern="0" dirty="0">
                <a:ea typeface="MS PGothic" pitchFamily="34" charset="-128"/>
              </a:rPr>
              <a:t>: tra gli standard di erogazione prestabiliti, e la prestazione effettiva rispetto a tali standard.</a:t>
            </a:r>
          </a:p>
          <a:p>
            <a:pPr>
              <a:buClr>
                <a:srgbClr val="FF8000"/>
              </a:buClr>
              <a:buFont typeface="+mj-lt"/>
              <a:buAutoNum type="arabicPeriod"/>
              <a:defRPr/>
            </a:pPr>
            <a:r>
              <a:rPr lang="it-IT" sz="1600" u="sng" kern="0" dirty="0">
                <a:ea typeface="MS PGothic" pitchFamily="34" charset="-128"/>
              </a:rPr>
              <a:t>Gap di comunicazione interna</a:t>
            </a:r>
            <a:r>
              <a:rPr lang="it-IT" sz="1600" kern="0" dirty="0">
                <a:ea typeface="MS PGothic" pitchFamily="34" charset="-128"/>
              </a:rPr>
              <a:t>: tra ciò che viene pubblicizzato all’esterno e ciò che pensa il personale addetto alle vendite.</a:t>
            </a:r>
          </a:p>
          <a:p>
            <a:pPr>
              <a:buClr>
                <a:srgbClr val="FF8000"/>
              </a:buClr>
              <a:buFont typeface="+mj-lt"/>
              <a:buAutoNum type="arabicPeriod"/>
              <a:defRPr/>
            </a:pPr>
            <a:r>
              <a:rPr lang="it-IT" sz="1600" u="sng" kern="0" dirty="0">
                <a:ea typeface="MS PGothic" pitchFamily="34" charset="-128"/>
              </a:rPr>
              <a:t>Gap di percezione</a:t>
            </a:r>
            <a:r>
              <a:rPr lang="it-IT" sz="1600" kern="0" dirty="0">
                <a:ea typeface="MS PGothic" pitchFamily="34" charset="-128"/>
              </a:rPr>
              <a:t>: tra ciò che viene erogato e ciò che i clienti percepiscono di aver ricevuto.</a:t>
            </a:r>
          </a:p>
          <a:p>
            <a:pPr>
              <a:buClr>
                <a:srgbClr val="FF8000"/>
              </a:buClr>
              <a:buFont typeface="+mj-lt"/>
              <a:buAutoNum type="arabicPeriod"/>
              <a:defRPr/>
            </a:pPr>
            <a:r>
              <a:rPr lang="it-IT" sz="1600" u="sng" kern="0" dirty="0">
                <a:ea typeface="MS PGothic" pitchFamily="34" charset="-128"/>
              </a:rPr>
              <a:t>Gap di interpretazione</a:t>
            </a:r>
            <a:r>
              <a:rPr lang="it-IT" sz="1600" kern="0" dirty="0">
                <a:ea typeface="MS PGothic" pitchFamily="34" charset="-128"/>
              </a:rPr>
              <a:t>: tra la percezione di ciò che il cliente ha ricevuto e le sue aspettative.</a:t>
            </a:r>
          </a:p>
        </p:txBody>
      </p:sp>
    </p:spTree>
    <p:extLst>
      <p:ext uri="{BB962C8B-B14F-4D97-AF65-F5344CB8AC3E}">
        <p14:creationId xmlns:p14="http://schemas.microsoft.com/office/powerpoint/2010/main" val="682453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98E83D7C-D8F3-8F45-90EB-423306F90A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9592" y="49210"/>
            <a:ext cx="788436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altLang="it-IT" sz="3600" b="1" dirty="0">
                <a:solidFill>
                  <a:srgbClr val="0070C0"/>
                </a:solidFill>
                <a:latin typeface="Calibri" panose="020F0502020204030204" pitchFamily="34" charset="0"/>
              </a:rPr>
              <a:t>Quesito 1: Quali Gap? 20 minuti</a:t>
            </a:r>
            <a:endParaRPr kumimoji="0" lang="it-IT" altLang="it-IT" sz="7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graphicFrame>
        <p:nvGraphicFramePr>
          <p:cNvPr id="5" name="Tabella 5">
            <a:extLst>
              <a:ext uri="{FF2B5EF4-FFF2-40B4-BE49-F238E27FC236}">
                <a16:creationId xmlns:a16="http://schemas.microsoft.com/office/drawing/2014/main" id="{E44DF7C2-72D6-C04A-BCC5-6CCAA59709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8967297"/>
              </p:ext>
            </p:extLst>
          </p:nvPr>
        </p:nvGraphicFramePr>
        <p:xfrm>
          <a:off x="2267744" y="902970"/>
          <a:ext cx="4896544" cy="33375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38811">
                  <a:extLst>
                    <a:ext uri="{9D8B030D-6E8A-4147-A177-3AD203B41FA5}">
                      <a16:colId xmlns:a16="http://schemas.microsoft.com/office/drawing/2014/main" val="4280074997"/>
                    </a:ext>
                  </a:extLst>
                </a:gridCol>
                <a:gridCol w="1272380">
                  <a:extLst>
                    <a:ext uri="{9D8B030D-6E8A-4147-A177-3AD203B41FA5}">
                      <a16:colId xmlns:a16="http://schemas.microsoft.com/office/drawing/2014/main" val="454196585"/>
                    </a:ext>
                  </a:extLst>
                </a:gridCol>
                <a:gridCol w="2585353">
                  <a:extLst>
                    <a:ext uri="{9D8B030D-6E8A-4147-A177-3AD203B41FA5}">
                      <a16:colId xmlns:a16="http://schemas.microsoft.com/office/drawing/2014/main" val="14670906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Panino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Gap (1-6)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Descrizione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465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876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152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365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663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482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078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316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2183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291681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2"/>
          <p:cNvSpPr>
            <a:spLocks noGrp="1" noChangeArrowheads="1"/>
          </p:cNvSpPr>
          <p:nvPr>
            <p:ph type="title"/>
          </p:nvPr>
        </p:nvSpPr>
        <p:spPr>
          <a:xfrm>
            <a:off x="179512" y="225680"/>
            <a:ext cx="9072499" cy="628650"/>
          </a:xfrm>
        </p:spPr>
        <p:txBody>
          <a:bodyPr/>
          <a:lstStyle/>
          <a:p>
            <a:pPr algn="ctr">
              <a:lnSpc>
                <a:spcPct val="105000"/>
              </a:lnSpc>
            </a:pPr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ea typeface="Helvetica"/>
                <a:cs typeface="Calibri" panose="020F0502020204030204" pitchFamily="34" charset="0"/>
              </a:rPr>
              <a:t>La Gap Analysis – come </a:t>
            </a:r>
            <a:r>
              <a:rPr lang="en-US" sz="3600" dirty="0" err="1">
                <a:solidFill>
                  <a:srgbClr val="0070C0"/>
                </a:solidFill>
                <a:latin typeface="Calibri" panose="020F0502020204030204" pitchFamily="34" charset="0"/>
                <a:ea typeface="Helvetica"/>
                <a:cs typeface="Calibri" panose="020F0502020204030204" pitchFamily="34" charset="0"/>
              </a:rPr>
              <a:t>colmare</a:t>
            </a:r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ea typeface="Helvetica"/>
                <a:cs typeface="Calibri" panose="020F0502020204030204" pitchFamily="34" charset="0"/>
              </a:rPr>
              <a:t> </a:t>
            </a:r>
            <a:r>
              <a:rPr lang="en-US" sz="3600" dirty="0" err="1">
                <a:solidFill>
                  <a:srgbClr val="0070C0"/>
                </a:solidFill>
                <a:latin typeface="Calibri" panose="020F0502020204030204" pitchFamily="34" charset="0"/>
                <a:ea typeface="Helvetica"/>
                <a:cs typeface="Calibri" panose="020F0502020204030204" pitchFamily="34" charset="0"/>
              </a:rPr>
              <a:t>i</a:t>
            </a:r>
            <a:r>
              <a:rPr lang="en-US" sz="3600" dirty="0">
                <a:solidFill>
                  <a:srgbClr val="0070C0"/>
                </a:solidFill>
                <a:latin typeface="Calibri" panose="020F0502020204030204" pitchFamily="34" charset="0"/>
                <a:ea typeface="Helvetica"/>
                <a:cs typeface="Calibri" panose="020F0502020204030204" pitchFamily="34" charset="0"/>
              </a:rPr>
              <a:t> gap</a:t>
            </a:r>
            <a:endParaRPr sz="2400" b="0" dirty="0">
              <a:solidFill>
                <a:srgbClr val="0070C0"/>
              </a:solidFill>
              <a:latin typeface="Calibri" panose="020F0502020204030204" pitchFamily="34" charset="0"/>
              <a:ea typeface="Helvetica"/>
              <a:cs typeface="Calibri" panose="020F0502020204030204" pitchFamily="34" charset="0"/>
            </a:endParaRPr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44D928D-77F4-3E43-B307-70A49754F26E}"/>
              </a:ext>
            </a:extLst>
          </p:cNvPr>
          <p:cNvSpPr/>
          <p:nvPr/>
        </p:nvSpPr>
        <p:spPr>
          <a:xfrm>
            <a:off x="3059832" y="2859782"/>
            <a:ext cx="864096" cy="158186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E58CA2C-E2CE-A04C-B262-B77C4BC33C2F}"/>
              </a:ext>
            </a:extLst>
          </p:cNvPr>
          <p:cNvSpPr/>
          <p:nvPr/>
        </p:nvSpPr>
        <p:spPr>
          <a:xfrm>
            <a:off x="3131840" y="2016457"/>
            <a:ext cx="151216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6E2C7F87-9D26-594C-BB40-802C4214B3AA}"/>
              </a:ext>
            </a:extLst>
          </p:cNvPr>
          <p:cNvSpPr/>
          <p:nvPr/>
        </p:nvSpPr>
        <p:spPr>
          <a:xfrm>
            <a:off x="3088671" y="2687514"/>
            <a:ext cx="151216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25BB7EB-6F01-A449-8B1E-7A2D8948EF41}"/>
              </a:ext>
            </a:extLst>
          </p:cNvPr>
          <p:cNvSpPr/>
          <p:nvPr/>
        </p:nvSpPr>
        <p:spPr>
          <a:xfrm>
            <a:off x="2735796" y="3347538"/>
            <a:ext cx="151216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DD55141-9689-BD4C-96D2-4CC211A8DC42}"/>
              </a:ext>
            </a:extLst>
          </p:cNvPr>
          <p:cNvSpPr/>
          <p:nvPr/>
        </p:nvSpPr>
        <p:spPr>
          <a:xfrm>
            <a:off x="2699792" y="4153613"/>
            <a:ext cx="1512168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A87210FA-59B5-0B44-959A-1321D8459147}"/>
              </a:ext>
            </a:extLst>
          </p:cNvPr>
          <p:cNvSpPr/>
          <p:nvPr/>
        </p:nvSpPr>
        <p:spPr>
          <a:xfrm>
            <a:off x="2391315" y="4231710"/>
            <a:ext cx="1512168" cy="53666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3191D86-9DAE-4B44-AB04-EB8182C67919}"/>
              </a:ext>
            </a:extLst>
          </p:cNvPr>
          <p:cNvSpPr/>
          <p:nvPr/>
        </p:nvSpPr>
        <p:spPr>
          <a:xfrm>
            <a:off x="3275856" y="1688650"/>
            <a:ext cx="360040" cy="10722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921083F-BC88-6944-84A0-4035CFA35CC1}"/>
              </a:ext>
            </a:extLst>
          </p:cNvPr>
          <p:cNvSpPr/>
          <p:nvPr/>
        </p:nvSpPr>
        <p:spPr>
          <a:xfrm>
            <a:off x="6143316" y="2975546"/>
            <a:ext cx="444908" cy="6043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463D1C5-F0AB-E948-852A-D899D9923E55}"/>
              </a:ext>
            </a:extLst>
          </p:cNvPr>
          <p:cNvSpPr/>
          <p:nvPr/>
        </p:nvSpPr>
        <p:spPr>
          <a:xfrm>
            <a:off x="3954237" y="3291830"/>
            <a:ext cx="365735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C0472889-4C8C-4C40-B082-E2CD2DEF27F0}"/>
              </a:ext>
            </a:extLst>
          </p:cNvPr>
          <p:cNvSpPr/>
          <p:nvPr/>
        </p:nvSpPr>
        <p:spPr>
          <a:xfrm>
            <a:off x="6078473" y="3003798"/>
            <a:ext cx="365735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D2B08855-D9C4-A243-A315-79CE7AF63B9D}"/>
              </a:ext>
            </a:extLst>
          </p:cNvPr>
          <p:cNvSpPr/>
          <p:nvPr/>
        </p:nvSpPr>
        <p:spPr>
          <a:xfrm>
            <a:off x="6294497" y="3003798"/>
            <a:ext cx="365735" cy="2880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4AECF82-D7BB-D047-8DBA-14C7FD2DCB6D}"/>
              </a:ext>
            </a:extLst>
          </p:cNvPr>
          <p:cNvSpPr/>
          <p:nvPr/>
        </p:nvSpPr>
        <p:spPr>
          <a:xfrm>
            <a:off x="1592798" y="1050247"/>
            <a:ext cx="6462464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  <a:defRPr/>
            </a:pPr>
            <a:r>
              <a:rPr lang="it-IT" altLang="it-IT" sz="2200" b="1" dirty="0"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Iniziative finalizzate a: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it-IT" altLang="it-IT" sz="2200" dirty="0"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Comprendere correttamente ciò che i clienti desiderano</a:t>
            </a:r>
          </a:p>
          <a:p>
            <a:pPr marL="285750" indent="-285750">
              <a:buFont typeface="Wingdings" pitchFamily="2" charset="2"/>
              <a:buChar char="Ø"/>
              <a:defRPr/>
            </a:pPr>
            <a:r>
              <a:rPr lang="it-IT" altLang="it-IT" sz="2200" dirty="0"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Stabilire processi di servizio e specificare i corretti standard;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it-IT" altLang="it-IT" sz="2200" dirty="0"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Assicurarsi che le prestazioni siano conformi agli standard stabiliti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it-IT" altLang="it-IT" sz="2200" dirty="0"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Educare il cliente a vedere la reale qualità del servizio erogato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it-IT" altLang="it-IT" sz="2200" dirty="0">
                <a:latin typeface="Calibri" panose="020F0502020204030204" pitchFamily="34" charset="0"/>
                <a:ea typeface="ＭＳ Ｐゴシック" panose="020B0600070205080204" pitchFamily="34" charset="-128"/>
                <a:cs typeface="Calibri" panose="020F0502020204030204" pitchFamily="34" charset="0"/>
              </a:rPr>
              <a:t>Rendere la comunicazione diretta e non ambigua.</a:t>
            </a:r>
          </a:p>
        </p:txBody>
      </p:sp>
    </p:spTree>
    <p:extLst>
      <p:ext uri="{BB962C8B-B14F-4D97-AF65-F5344CB8AC3E}">
        <p14:creationId xmlns:p14="http://schemas.microsoft.com/office/powerpoint/2010/main" val="99728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98E83D7C-D8F3-8F45-90EB-423306F90A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7584" y="3269"/>
            <a:ext cx="7884368" cy="1077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it-IT" altLang="it-IT" sz="3200" b="1" dirty="0">
                <a:solidFill>
                  <a:srgbClr val="0070C0"/>
                </a:solidFill>
                <a:latin typeface="Calibri" panose="020F0502020204030204" pitchFamily="34" charset="0"/>
              </a:rPr>
              <a:t>Quesito 2: Come colmare i gap nei caso </a:t>
            </a:r>
            <a:r>
              <a:rPr lang="it-IT" altLang="it-IT" sz="3200" b="1" dirty="0" err="1">
                <a:solidFill>
                  <a:srgbClr val="0070C0"/>
                </a:solidFill>
                <a:latin typeface="Calibri" panose="020F0502020204030204" pitchFamily="34" charset="0"/>
              </a:rPr>
              <a:t>McAfrica</a:t>
            </a:r>
            <a:r>
              <a:rPr lang="it-IT" altLang="it-IT" sz="3200" b="1" dirty="0">
                <a:solidFill>
                  <a:srgbClr val="0070C0"/>
                </a:solidFill>
                <a:latin typeface="Calibri" panose="020F0502020204030204" pitchFamily="34" charset="0"/>
              </a:rPr>
              <a:t> e McLean? </a:t>
            </a:r>
            <a:r>
              <a:rPr lang="it-IT" altLang="it-IT" sz="3200" b="1">
                <a:solidFill>
                  <a:srgbClr val="0070C0"/>
                </a:solidFill>
                <a:latin typeface="Calibri" panose="020F0502020204030204" pitchFamily="34" charset="0"/>
              </a:rPr>
              <a:t>10 </a:t>
            </a:r>
            <a:r>
              <a:rPr lang="it-IT" altLang="it-IT" sz="3200" b="1" dirty="0">
                <a:solidFill>
                  <a:srgbClr val="0070C0"/>
                </a:solidFill>
                <a:latin typeface="Calibri" panose="020F0502020204030204" pitchFamily="34" charset="0"/>
              </a:rPr>
              <a:t>minuti</a:t>
            </a:r>
            <a:endParaRPr kumimoji="0" lang="it-IT" altLang="it-IT" sz="600" b="0" i="0" u="none" strike="noStrike" cap="none" normalizeH="0" baseline="0" dirty="0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graphicFrame>
        <p:nvGraphicFramePr>
          <p:cNvPr id="5" name="Tabella 5">
            <a:extLst>
              <a:ext uri="{FF2B5EF4-FFF2-40B4-BE49-F238E27FC236}">
                <a16:creationId xmlns:a16="http://schemas.microsoft.com/office/drawing/2014/main" id="{E44DF7C2-72D6-C04A-BCC5-6CCAA597096F}"/>
              </a:ext>
            </a:extLst>
          </p:cNvPr>
          <p:cNvGraphicFramePr>
            <a:graphicFrameLocks noGrp="1"/>
          </p:cNvGraphicFramePr>
          <p:nvPr/>
        </p:nvGraphicFramePr>
        <p:xfrm>
          <a:off x="629816" y="1203598"/>
          <a:ext cx="7884368" cy="3606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094691">
                  <a:extLst>
                    <a:ext uri="{9D8B030D-6E8A-4147-A177-3AD203B41FA5}">
                      <a16:colId xmlns:a16="http://schemas.microsoft.com/office/drawing/2014/main" val="4280074997"/>
                    </a:ext>
                  </a:extLst>
                </a:gridCol>
                <a:gridCol w="1340825">
                  <a:extLst>
                    <a:ext uri="{9D8B030D-6E8A-4147-A177-3AD203B41FA5}">
                      <a16:colId xmlns:a16="http://schemas.microsoft.com/office/drawing/2014/main" val="454196585"/>
                    </a:ext>
                  </a:extLst>
                </a:gridCol>
                <a:gridCol w="2724426">
                  <a:extLst>
                    <a:ext uri="{9D8B030D-6E8A-4147-A177-3AD203B41FA5}">
                      <a16:colId xmlns:a16="http://schemas.microsoft.com/office/drawing/2014/main" val="1467090639"/>
                    </a:ext>
                  </a:extLst>
                </a:gridCol>
                <a:gridCol w="2724426">
                  <a:extLst>
                    <a:ext uri="{9D8B030D-6E8A-4147-A177-3AD203B41FA5}">
                      <a16:colId xmlns:a16="http://schemas.microsoft.com/office/drawing/2014/main" val="317575443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it-IT" dirty="0"/>
                        <a:t>Panino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Gap (1-6)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Descrizione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it-IT" dirty="0"/>
                        <a:t>Suggerimenti su come colmare il gap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465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err="1"/>
                        <a:t>McAfrica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68769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61527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365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6663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it-IT" dirty="0" err="1"/>
                        <a:t>McLean</a:t>
                      </a:r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64823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078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7316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it-IT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02183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79408161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2474</TotalTime>
  <Words>313</Words>
  <Application>Microsoft Office PowerPoint</Application>
  <PresentationFormat>Presentazione su schermo (16:9)</PresentationFormat>
  <Paragraphs>39</Paragraphs>
  <Slides>6</Slides>
  <Notes>6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6</vt:i4>
      </vt:variant>
    </vt:vector>
  </HeadingPairs>
  <TitlesOfParts>
    <vt:vector size="14" baseType="lpstr">
      <vt:lpstr>MS PGothic</vt:lpstr>
      <vt:lpstr>Arial</vt:lpstr>
      <vt:lpstr>Calibri</vt:lpstr>
      <vt:lpstr>Helvetica</vt:lpstr>
      <vt:lpstr>Times New Roman</vt:lpstr>
      <vt:lpstr>Webdings</vt:lpstr>
      <vt:lpstr>Wingdings</vt:lpstr>
      <vt:lpstr>Struttura predefinita</vt:lpstr>
      <vt:lpstr>(Mc)Gap Analysis – Esercitazione </vt:lpstr>
      <vt:lpstr>La Gap Analysis in sintesi – modello</vt:lpstr>
      <vt:lpstr>La Gap Analysis in sintesi – descrizione</vt:lpstr>
      <vt:lpstr>Presentazione standard di PowerPoint</vt:lpstr>
      <vt:lpstr>La Gap Analysis – come colmare i gap</vt:lpstr>
      <vt:lpstr>Presentazione standard di PowerPoint</vt:lpstr>
    </vt:vector>
  </TitlesOfParts>
  <Company>università Milano Bicocca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michela.tondin</dc:creator>
  <cp:lastModifiedBy>benedetta.trivellato@unimib.it</cp:lastModifiedBy>
  <cp:revision>135</cp:revision>
  <cp:lastPrinted>2017-02-02T08:08:42Z</cp:lastPrinted>
  <dcterms:created xsi:type="dcterms:W3CDTF">2009-03-23T09:57:10Z</dcterms:created>
  <dcterms:modified xsi:type="dcterms:W3CDTF">2026-10-20T17:06:43Z</dcterms:modified>
</cp:coreProperties>
</file>