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7" r:id="rId27"/>
    <p:sldId id="280" r:id="rId28"/>
    <p:sldId id="282" r:id="rId29"/>
    <p:sldId id="285" r:id="rId30"/>
    <p:sldId id="289" r:id="rId31"/>
    <p:sldId id="286" r:id="rId32"/>
    <p:sldId id="284" r:id="rId33"/>
    <p:sldId id="281" r:id="rId34"/>
    <p:sldId id="283" r:id="rId3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>
      <p:cViewPr varScale="1">
        <p:scale>
          <a:sx n="139" d="100"/>
          <a:sy n="139" d="100"/>
        </p:scale>
        <p:origin x="176" y="5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305b66d2622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305b66d2622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302cd59254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302cd59254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055cbe83de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055cbe83de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055cbe83de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055cbe83de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02cd59254a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302cd59254a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302cd59254a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302cd59254a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02cd59254a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302cd59254a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02cd59254a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02cd59254a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02cd59254a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302cd59254a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03222b2ac4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03222b2ac4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02cd59254a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302cd59254a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02cd59254a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02cd59254a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>
          <a:extLst>
            <a:ext uri="{FF2B5EF4-FFF2-40B4-BE49-F238E27FC236}">
              <a16:creationId xmlns:a16="http://schemas.microsoft.com/office/drawing/2014/main" id="{8F9490DB-09A3-166D-C1B1-97BE232FC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02cd59254a_0_22:notes">
            <a:extLst>
              <a:ext uri="{FF2B5EF4-FFF2-40B4-BE49-F238E27FC236}">
                <a16:creationId xmlns:a16="http://schemas.microsoft.com/office/drawing/2014/main" id="{DF86D856-4FF6-3410-E819-EFAA63459E3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02cd59254a_0_22:notes">
            <a:extLst>
              <a:ext uri="{FF2B5EF4-FFF2-40B4-BE49-F238E27FC236}">
                <a16:creationId xmlns:a16="http://schemas.microsoft.com/office/drawing/2014/main" id="{06A302B6-3B45-070E-D360-E055B7142D9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12250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02cd59254a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302cd59254a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030b0c5bfa_1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3030b0c5bfa_1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02cd59254a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02cd59254a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02cd59254a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302cd59254a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3030b0c5bfa_1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3030b0c5bfa_1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3030b0c5bfa_1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3030b0c5bfa_1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303cfb7a96e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303cfb7a96e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303cfb7a96e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303cfb7a96e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303cfb7a96e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303cfb7a96e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303cfb7a96e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303cfb7a96e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03cfb7a96e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303cfb7a96e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>
          <a:extLst>
            <a:ext uri="{FF2B5EF4-FFF2-40B4-BE49-F238E27FC236}">
              <a16:creationId xmlns:a16="http://schemas.microsoft.com/office/drawing/2014/main" id="{ED0CB73F-8FF4-42D5-ACDC-DEE06B005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03cfb7a96e_0_71:notes">
            <a:extLst>
              <a:ext uri="{FF2B5EF4-FFF2-40B4-BE49-F238E27FC236}">
                <a16:creationId xmlns:a16="http://schemas.microsoft.com/office/drawing/2014/main" id="{A4573F30-6E55-E5DC-6D78-709063C945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303cfb7a96e_0_71:notes">
            <a:extLst>
              <a:ext uri="{FF2B5EF4-FFF2-40B4-BE49-F238E27FC236}">
                <a16:creationId xmlns:a16="http://schemas.microsoft.com/office/drawing/2014/main" id="{25FA8F90-6B2A-5AE9-CF6D-A04CB671891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262778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303cfb7a96e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303cfb7a96e_0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303cfb7a96e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g303cfb7a96e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303cfb7a96e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" name="Google Shape;299;g303cfb7a96e_0_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>
          <a:extLst>
            <a:ext uri="{FF2B5EF4-FFF2-40B4-BE49-F238E27FC236}">
              <a16:creationId xmlns:a16="http://schemas.microsoft.com/office/drawing/2014/main" id="{71785519-EDD1-3EDF-7E6A-5DF9216705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305b66d2622_0_14:notes">
            <a:extLst>
              <a:ext uri="{FF2B5EF4-FFF2-40B4-BE49-F238E27FC236}">
                <a16:creationId xmlns:a16="http://schemas.microsoft.com/office/drawing/2014/main" id="{F7E7239C-0216-E70F-DFB5-896AA947B34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305b66d2622_0_14:notes">
            <a:extLst>
              <a:ext uri="{FF2B5EF4-FFF2-40B4-BE49-F238E27FC236}">
                <a16:creationId xmlns:a16="http://schemas.microsoft.com/office/drawing/2014/main" id="{AC718555-F434-FA4F-1ECB-F1261A87D2D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0306898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305b66d2622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305b66d2622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303cfb7a96e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303cfb7a96e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303cfb7a96e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303cfb7a96e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3055176e8c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3" name="Google Shape;283;g3055176e8c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  <p:pic>
        <p:nvPicPr>
          <p:cNvPr id="50" name="Google Shape;50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15000" y="4541297"/>
            <a:ext cx="548700" cy="587353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12"/>
          <p:cNvSpPr txBox="1"/>
          <p:nvPr/>
        </p:nvSpPr>
        <p:spPr>
          <a:xfrm>
            <a:off x="802950" y="4819350"/>
            <a:ext cx="45471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3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Dipartimento di Fisica "Giuseppe Occhialini"</a:t>
            </a:r>
            <a:endParaRPr sz="1300"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isica.unimib.it/i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didattica.fisica@unimib.i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opinionistudenti.unimib.it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gestioneorari.didattica.unimib.it/PortaleStudentiUnimib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isica.unimib.it/it/didattica/corsi-studio/corso-laurea-triennale-fisica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mib.it/triennale/fisica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hyperlink" Target="https://elearning.unimib.it/course/index.php?categoryid=2652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s3w.si.unimib.it/Home.do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mib.it/triennale/fisica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ze.unimib.it/it/news/futuri-studenti-richiami-matematica-ofa-obblighi-formativi-aggiuntivi-anno-accademico-20262027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isica.unimib.it/it/didattica/rappresentanza-degli-studenti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mib.it/servizi/studenti-e-laureati/service-desk/software-campus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www.unimib.it/servizi/studenti-e-laureati/disabilita-e-dsa-spazio-binclusion" TargetMode="External"/><Relationship Id="rId5" Type="http://schemas.openxmlformats.org/officeDocument/2006/relationships/image" Target="../media/image27.png"/><Relationship Id="rId4" Type="http://schemas.openxmlformats.org/officeDocument/2006/relationships/hyperlink" Target="https://www.unimib.it/navigazione-utente/studenti-immatricolati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isica.unimib.it/it/didattica/informazioni-studenti/spazio-ascolto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www.unimib.it/ateneo/organi/comitato-unico-garanzia/attivita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mib.it/node/38700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mib.it/servizi/studenti-e-laureati/bicocca-orienta/servizi-orientamento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www.unimib.it/servizi/studenti-e-laureati/bicocca-orienta/servizi-orientamento/counselling-psicologico" TargetMode="External"/><Relationship Id="rId4" Type="http://schemas.openxmlformats.org/officeDocument/2006/relationships/hyperlink" Target="https://www.unimib.it/servizi/studenti-e-laureati/bicocca-orienta/servizi-orientamento/consulenza-didattica-e-metodo-studio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ibicocca.unimib.it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13"/>
          <p:cNvPicPr preferRelativeResize="0"/>
          <p:nvPr/>
        </p:nvPicPr>
        <p:blipFill rotWithShape="1">
          <a:blip r:embed="rId3">
            <a:alphaModFix/>
          </a:blip>
          <a:srcRect l="6271" t="11016" r="10878" b="41480"/>
          <a:stretch/>
        </p:blipFill>
        <p:spPr>
          <a:xfrm>
            <a:off x="927175" y="1216380"/>
            <a:ext cx="7169525" cy="242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5770750" y="636575"/>
            <a:ext cx="3302400" cy="461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u="sng" dirty="0">
                <a:solidFill>
                  <a:schemeClr val="hlink"/>
                </a:solidFill>
                <a:hlinkClick r:id="rId3"/>
              </a:rPr>
              <a:t>https://www.fisica.unimib.it/it</a:t>
            </a:r>
            <a:endParaRPr sz="1800" dirty="0">
              <a:solidFill>
                <a:schemeClr val="dk2"/>
              </a:solidFill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66200" y="-17900"/>
            <a:ext cx="5911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Il Dipartimento di Fisica “Giuseppe Occhialini”</a:t>
            </a:r>
            <a:endParaRPr sz="2000" b="1">
              <a:solidFill>
                <a:srgbClr val="38761D"/>
              </a:solidFill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6732575" y="1401350"/>
            <a:ext cx="20733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Direttrice: Prof.ssa  Claudia Riccardi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-10000" y="4076450"/>
            <a:ext cx="8715900" cy="1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Significative collaborazioni con laboratori di ricerca nazionali e internazionali </a:t>
            </a:r>
            <a:r>
              <a:rPr lang="it" sz="1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(quali ad esempio CERN, Gran Sasso, LN-Frascati, Osservatorio di Brera, DESY, Fermilab, MPI, Efda-JET</a:t>
            </a: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), stretto contatto con enti di ricerca </a:t>
            </a:r>
            <a:r>
              <a:rPr lang="it" sz="1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(INFN, CNR, ASI, INAF)</a:t>
            </a:r>
            <a:endParaRPr sz="1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5699800" y="2571750"/>
            <a:ext cx="3444300" cy="189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Attivo nella </a:t>
            </a:r>
            <a:r>
              <a:rPr lang="it" sz="21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ricerca</a:t>
            </a: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in: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teorica, astrofisica, biofisica, fisica delle particelle, fisica dei plasmi, elettronica, fisica applicata, tecnologie quantistiche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Immagine 3" descr="Immagine che contiene testo, schermata, Carattere, grafica&#10;&#10;Descrizione generata automaticamente">
            <a:extLst>
              <a:ext uri="{FF2B5EF4-FFF2-40B4-BE49-F238E27FC236}">
                <a16:creationId xmlns:a16="http://schemas.microsoft.com/office/drawing/2014/main" id="{786FEFAC-AFD0-FA61-895E-56DA440970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260" y="534605"/>
            <a:ext cx="5451280" cy="346508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/>
          <p:nvPr/>
        </p:nvSpPr>
        <p:spPr>
          <a:xfrm>
            <a:off x="66200" y="-17900"/>
            <a:ext cx="5911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Didattica</a:t>
            </a:r>
            <a:endParaRPr sz="2000" b="1">
              <a:solidFill>
                <a:srgbClr val="38761D"/>
              </a:solidFill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49500" y="398875"/>
            <a:ext cx="9045000" cy="4278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Presidente CCD (Consiglio di Coordinamento Didattico): Prof. Alessio Ghezzi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Referenti per: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●"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Laurea in Fisica: Prof.ssa Laura Sironi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●"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Laurea magistrale in Fisica: Prof.ssa Sara Pasquetti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●"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Laurea magistrale in Astrophysics and Space Physics: Prof.ssa Monica Colpi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Segreteria didattica: Dott.ssa Maria Grazia Perrone (</a:t>
            </a:r>
            <a:r>
              <a:rPr lang="it" sz="1800" u="sng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didattica.fisica@unimib.it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Rappresentanti degli studenti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it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Commissione Paritetica Docenti Studenti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Dottorato di ricerca in Fisica e Astronomia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Opinioni studenti:</a:t>
            </a:r>
            <a:r>
              <a:rPr lang="it" sz="1800" b="1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it" sz="1800" b="1" u="sng" dirty="0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/>
              </a:rPr>
              <a:t>https://opinionistudenti.unimib.it</a:t>
            </a:r>
            <a:r>
              <a:rPr lang="it" sz="1800" b="1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800" b="1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/>
        </p:nvSpPr>
        <p:spPr>
          <a:xfrm>
            <a:off x="66200" y="58300"/>
            <a:ext cx="5911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Didattica</a:t>
            </a:r>
            <a:endParaRPr sz="2000" b="1">
              <a:solidFill>
                <a:srgbClr val="38761D"/>
              </a:solidFill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543161" y="366816"/>
            <a:ext cx="6175692" cy="4730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800" b="1" dirty="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Responsabili di indirizzo:</a:t>
            </a:r>
            <a:endParaRPr sz="1800" b="1" dirty="0">
              <a:solidFill>
                <a:srgbClr val="38761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ASTROFISICA 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</a:t>
            </a:r>
            <a:r>
              <a:rPr lang="it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Prof.ssa Monica COLPI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BIOFISICA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Prof.ssa Maddalena COLLINI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ELETTRONICA 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Prof. Andrea BASCHIROTTO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AMBIENTALE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Prof. Luca GIRONI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DEI PLASMI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- Prof.ssa Claudia RICCARDI 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DELLE PARTICELLE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Prof.  Maurizio MARTINELLI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DELLO STATO SOLIDO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Prof. Marco BERNASCONI 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it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TEORICA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Prof. Mattia BRUNO</a:t>
            </a:r>
          </a:p>
          <a:p>
            <a:pPr>
              <a:spcBef>
                <a:spcPts val="1000"/>
              </a:spcBef>
            </a:pPr>
            <a:r>
              <a:rPr lang="it-IT" sz="1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TECNOLOGIE QUANTISTICHE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Prof. Angelo NUCCIOTTI</a:t>
            </a:r>
          </a:p>
          <a:p>
            <a:pPr>
              <a:spcBef>
                <a:spcPts val="1000"/>
              </a:spcBef>
            </a:pPr>
            <a:endParaRPr sz="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it" sz="1800" b="1" dirty="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Responsabile ERASMUS  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Prof. Marco Cè</a:t>
            </a:r>
            <a:endParaRPr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 txBox="1"/>
          <p:nvPr/>
        </p:nvSpPr>
        <p:spPr>
          <a:xfrm>
            <a:off x="343375" y="106550"/>
            <a:ext cx="455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Insegnamenti al primo anno</a:t>
            </a:r>
            <a:endParaRPr sz="2000" b="1">
              <a:solidFill>
                <a:srgbClr val="38761D"/>
              </a:solidFill>
            </a:endParaRPr>
          </a:p>
        </p:txBody>
      </p:sp>
      <p:sp>
        <p:nvSpPr>
          <p:cNvPr id="86" name="Google Shape;86;p17"/>
          <p:cNvSpPr txBox="1"/>
          <p:nvPr/>
        </p:nvSpPr>
        <p:spPr>
          <a:xfrm>
            <a:off x="1297725" y="751750"/>
            <a:ext cx="5460000" cy="3724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rgbClr val="1941E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Analisi matematica I  - 12 CFU   I sem</a:t>
            </a:r>
            <a:endParaRPr sz="2000" dirty="0">
              <a:solidFill>
                <a:srgbClr val="1941E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rgbClr val="1941E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Algebra lineare e geometria  - 8 CFU I sem</a:t>
            </a:r>
            <a:endParaRPr sz="2000" dirty="0">
              <a:solidFill>
                <a:srgbClr val="1941E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1941E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rgbClr val="1941E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I  - 16 CFU annuale</a:t>
            </a:r>
            <a:endParaRPr sz="2000" dirty="0">
              <a:solidFill>
                <a:srgbClr val="1941E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Laboratorio I  - 9 CFU annuale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Chimica - 6 CFU II sem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Laboratorio di Informatica  - 4 CFU II sem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Lingua inglese - 3 CFU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7" name="Google Shape;87;p17"/>
          <p:cNvSpPr txBox="1"/>
          <p:nvPr/>
        </p:nvSpPr>
        <p:spPr>
          <a:xfrm>
            <a:off x="6216075" y="1020775"/>
            <a:ext cx="2123700" cy="9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rgbClr val="1941E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Insegnamenti congiunti per i corsi di Laurea in Fisica e Matematica</a:t>
            </a:r>
            <a:endParaRPr sz="1600">
              <a:solidFill>
                <a:srgbClr val="1941E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0925D794-B672-77C5-0898-CE34AE1E97A2}"/>
              </a:ext>
            </a:extLst>
          </p:cNvPr>
          <p:cNvSpPr/>
          <p:nvPr/>
        </p:nvSpPr>
        <p:spPr>
          <a:xfrm>
            <a:off x="1297725" y="3983603"/>
            <a:ext cx="2717684" cy="44704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6783C0D-4889-CCF4-AAA3-E6395E66A4FF}"/>
              </a:ext>
            </a:extLst>
          </p:cNvPr>
          <p:cNvSpPr txBox="1"/>
          <p:nvPr/>
        </p:nvSpPr>
        <p:spPr>
          <a:xfrm>
            <a:off x="4643562" y="4053237"/>
            <a:ext cx="3626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Necessaria per accedere ad esami del II anno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/>
        </p:nvSpPr>
        <p:spPr>
          <a:xfrm>
            <a:off x="939900" y="759341"/>
            <a:ext cx="7264200" cy="3877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Analisi matematica II - 12 CFU I sem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II  - 12 CFU I sem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Laboratorio di calcolo e statistica   - 6 CFU I sem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ct val="150000"/>
              </a:lnSpc>
            </a:pPr>
            <a:endParaRPr lang="it-IT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lnSpc>
                <a:spcPct val="150000"/>
              </a:lnSpc>
            </a:pPr>
            <a:r>
              <a:rPr lang="it-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Meccanica Classica - 8 CFU II </a:t>
            </a:r>
            <a:r>
              <a:rPr lang="it-IT" sz="2000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sem</a:t>
            </a:r>
            <a:endParaRPr lang="it-IT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Laboratorio II – 6 CFU II sem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Matematica per la Fisica - 8 CFU II sem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III  - 8 CFU II sem</a:t>
            </a:r>
            <a:endParaRPr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8"/>
          <p:cNvSpPr txBox="1"/>
          <p:nvPr/>
        </p:nvSpPr>
        <p:spPr>
          <a:xfrm>
            <a:off x="545975" y="174075"/>
            <a:ext cx="455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Insegnamenti al secondo anno</a:t>
            </a:r>
            <a:endParaRPr sz="2000" b="1">
              <a:solidFill>
                <a:srgbClr val="38761D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/>
          <p:nvPr/>
        </p:nvSpPr>
        <p:spPr>
          <a:xfrm>
            <a:off x="12575" y="21675"/>
            <a:ext cx="455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Insegnamenti al terzo anno</a:t>
            </a:r>
            <a:endParaRPr sz="2000" b="1">
              <a:solidFill>
                <a:srgbClr val="38761D"/>
              </a:solidFill>
            </a:endParaRPr>
          </a:p>
        </p:txBody>
      </p:sp>
      <p:sp>
        <p:nvSpPr>
          <p:cNvPr id="99" name="Google Shape;99;p19"/>
          <p:cNvSpPr txBox="1"/>
          <p:nvPr/>
        </p:nvSpPr>
        <p:spPr>
          <a:xfrm>
            <a:off x="76200" y="649775"/>
            <a:ext cx="4605300" cy="13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Meccanica Quantistica - 12 CFU I sem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Struttura della Materia  - 8 CFU I-II sem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Nucleare e Subnucleare - 8 CFU II sem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0" name="Google Shape;100;p19"/>
          <p:cNvSpPr txBox="1"/>
          <p:nvPr/>
        </p:nvSpPr>
        <p:spPr>
          <a:xfrm>
            <a:off x="4791350" y="287900"/>
            <a:ext cx="4261200" cy="2647500"/>
          </a:xfrm>
          <a:prstGeom prst="rect">
            <a:avLst/>
          </a:prstGeom>
          <a:noFill/>
          <a:ln w="19050" cap="flat" cmpd="sng">
            <a:solidFill>
              <a:srgbClr val="1155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Insegnamento a scelta tra: </a:t>
            </a: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 CFU 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Elementi di Elettronica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Elementi di Astrofisica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Elementi di Fisica Medica e Ambientale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Elementi di Biofotonica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Elementi di Fisica dei Plasmi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Elementi di Fisica delle Particelle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Elementi di Tecnologie Quantistiche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Introduzione a Machine Learning per Fisici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Relatività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1" name="Google Shape;101;p19"/>
          <p:cNvSpPr txBox="1"/>
          <p:nvPr/>
        </p:nvSpPr>
        <p:spPr>
          <a:xfrm>
            <a:off x="31992" y="1794200"/>
            <a:ext cx="4605300" cy="2154900"/>
          </a:xfrm>
          <a:prstGeom prst="rect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Laboratorio a scelta tra</a:t>
            </a: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8 CFU 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Esperimentazioni di Astrofisica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Esperimentazioni di Plasmi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Esperimentazioni di Biofisica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Esperimentazioni di Fisica dei Solidi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Esperimentazioni di Fisica Nucleare e Subnucleare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Esperimentazioni di Fisica Computazionale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Esperimentazioni di Elettronica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2" name="Google Shape;102;p19"/>
          <p:cNvSpPr txBox="1"/>
          <p:nvPr/>
        </p:nvSpPr>
        <p:spPr>
          <a:xfrm>
            <a:off x="4671059" y="3193581"/>
            <a:ext cx="4573525" cy="1846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Insegnamenti libera scelta dello studente - 12 CFU</a:t>
            </a:r>
            <a:r>
              <a:rPr lang="it-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Ulteriori attività formative a scelta - 2 CFU</a:t>
            </a:r>
          </a:p>
          <a:p>
            <a:pPr marL="285750" lvl="8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it-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Fortemente consigliato il raggiungimento di un livello B2 di lingua inglese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it-IT"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Prova Finale - 6 CFU </a:t>
            </a:r>
            <a:r>
              <a:rPr lang="it-IT" sz="1600" dirty="0">
                <a:solidFill>
                  <a:schemeClr val="dk1"/>
                </a:solidFill>
              </a:rPr>
              <a:t>                 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/>
          <p:nvPr/>
        </p:nvSpPr>
        <p:spPr>
          <a:xfrm>
            <a:off x="0" y="0"/>
            <a:ext cx="4153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Organizzazione lezioni, I anno</a:t>
            </a:r>
            <a:endParaRPr sz="1600"/>
          </a:p>
        </p:txBody>
      </p:sp>
      <p:sp>
        <p:nvSpPr>
          <p:cNvPr id="108" name="Google Shape;108;p20"/>
          <p:cNvSpPr txBox="1"/>
          <p:nvPr/>
        </p:nvSpPr>
        <p:spPr>
          <a:xfrm>
            <a:off x="712175" y="510250"/>
            <a:ext cx="6718200" cy="26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Primo semestre: 21/9/2026 - 29/01/2027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Secondo semestre: inizio marzo - 18/06/2027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Fine gennaio e febbraio: appelli per esami di 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“Analisi 1” e “Algebra lineare e Geometria”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Giugno, Luglio e Settembre: appelli per esami di tutti gli insegnamenti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726375" y="3407470"/>
            <a:ext cx="7388700" cy="1015632"/>
          </a:xfrm>
          <a:prstGeom prst="rect">
            <a:avLst/>
          </a:prstGeom>
          <a:noFill/>
          <a:ln w="2857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Frequenza delle lezioni non obbligatoria ma</a:t>
            </a:r>
            <a:r>
              <a:rPr lang="it" sz="18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it" sz="1800" b="1" dirty="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fortemente consigliata</a:t>
            </a:r>
            <a:endParaRPr sz="1800" b="1" dirty="0">
              <a:solidFill>
                <a:srgbClr val="38761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Frequenza dei laboratori obbligatoria (richiesto almeno il 75% 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/>
          <p:nvPr/>
        </p:nvSpPr>
        <p:spPr>
          <a:xfrm>
            <a:off x="0" y="0"/>
            <a:ext cx="4288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Organizzazione lezioni, I anno</a:t>
            </a:r>
            <a:endParaRPr sz="1600"/>
          </a:p>
        </p:txBody>
      </p:sp>
      <p:sp>
        <p:nvSpPr>
          <p:cNvPr id="115" name="Google Shape;115;p21"/>
          <p:cNvSpPr txBox="1"/>
          <p:nvPr/>
        </p:nvSpPr>
        <p:spPr>
          <a:xfrm>
            <a:off x="538100" y="538075"/>
            <a:ext cx="7113900" cy="378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Suddivisione in </a:t>
            </a: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tre turni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per gli insegnamenti di: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Fisica 1, Analisi 1, Algebra lineare e geometria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T1 U1-01    cognomi con iniziale A-F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T2 U2-07    cognomi con iniziale G-O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T3 U2-01    cognomi con iniziale P-Z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Suddivisione in </a:t>
            </a: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due turni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per gli insegnamenti di: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Laboratorio I, Laboratorio di informatica, Chimica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T1   (U1-01) cognomi con iniziale A-L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T2   (U2-07) cognomi con iniziale M-Z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2"/>
          <p:cNvSpPr txBox="1"/>
          <p:nvPr/>
        </p:nvSpPr>
        <p:spPr>
          <a:xfrm>
            <a:off x="0" y="97900"/>
            <a:ext cx="9144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 dirty="0">
                <a:solidFill>
                  <a:srgbClr val="38761D"/>
                </a:solidFill>
              </a:rPr>
              <a:t>Orari lezioni ( esami )</a:t>
            </a:r>
            <a:r>
              <a:rPr lang="it" sz="1800" b="1" dirty="0">
                <a:solidFill>
                  <a:srgbClr val="38761D"/>
                </a:solidFill>
              </a:rPr>
              <a:t>: </a:t>
            </a:r>
            <a:r>
              <a:rPr lang="it" sz="1600" u="sng" dirty="0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https://gestioneorari.didattica.unimib.it/PortaleStudentiUnimib</a:t>
            </a:r>
            <a:endParaRPr sz="1200" dirty="0"/>
          </a:p>
        </p:txBody>
      </p:sp>
      <p:pic>
        <p:nvPicPr>
          <p:cNvPr id="123" name="Google Shape;123;p22"/>
          <p:cNvPicPr preferRelativeResize="0"/>
          <p:nvPr/>
        </p:nvPicPr>
        <p:blipFill rotWithShape="1">
          <a:blip r:embed="rId4">
            <a:alphaModFix/>
          </a:blip>
          <a:srcRect r="6270" b="3762"/>
          <a:stretch/>
        </p:blipFill>
        <p:spPr>
          <a:xfrm>
            <a:off x="89100" y="609125"/>
            <a:ext cx="4370699" cy="2287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08925" y="1654950"/>
            <a:ext cx="4785349" cy="145987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2"/>
          <p:cNvSpPr/>
          <p:nvPr/>
        </p:nvSpPr>
        <p:spPr>
          <a:xfrm>
            <a:off x="326500" y="888325"/>
            <a:ext cx="1281900" cy="1258200"/>
          </a:xfrm>
          <a:prstGeom prst="ellipse">
            <a:avLst/>
          </a:prstGeom>
          <a:noFill/>
          <a:ln w="2857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22"/>
          <p:cNvSpPr/>
          <p:nvPr/>
        </p:nvSpPr>
        <p:spPr>
          <a:xfrm>
            <a:off x="4684550" y="1679588"/>
            <a:ext cx="1281900" cy="1258200"/>
          </a:xfrm>
          <a:prstGeom prst="ellipse">
            <a:avLst/>
          </a:prstGeom>
          <a:noFill/>
          <a:ln w="2857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7" name="Google Shape;127;p22"/>
          <p:cNvCxnSpPr>
            <a:stCxn id="125" idx="6"/>
            <a:endCxn id="126" idx="2"/>
          </p:cNvCxnSpPr>
          <p:nvPr/>
        </p:nvCxnSpPr>
        <p:spPr>
          <a:xfrm>
            <a:off x="1608400" y="1517425"/>
            <a:ext cx="3076200" cy="791400"/>
          </a:xfrm>
          <a:prstGeom prst="straightConnector1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8" name="Google Shape;128;p22"/>
          <p:cNvCxnSpPr>
            <a:stCxn id="126" idx="3"/>
          </p:cNvCxnSpPr>
          <p:nvPr/>
        </p:nvCxnSpPr>
        <p:spPr>
          <a:xfrm flipH="1">
            <a:off x="4391680" y="2753528"/>
            <a:ext cx="480600" cy="570000"/>
          </a:xfrm>
          <a:prstGeom prst="straightConnector1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9" name="Google Shape;129;p22"/>
          <p:cNvSpPr txBox="1"/>
          <p:nvPr/>
        </p:nvSpPr>
        <p:spPr>
          <a:xfrm>
            <a:off x="5760600" y="1002500"/>
            <a:ext cx="24294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oppure digitare su google: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«easycourse unimib» 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51C85503-39FD-8C1C-28EC-79C140A58A8B}"/>
              </a:ext>
            </a:extLst>
          </p:cNvPr>
          <p:cNvSpPr txBox="1"/>
          <p:nvPr/>
        </p:nvSpPr>
        <p:spPr>
          <a:xfrm>
            <a:off x="4261104" y="4572000"/>
            <a:ext cx="1867819" cy="307777"/>
          </a:xfrm>
          <a:prstGeom prst="rect">
            <a:avLst/>
          </a:prstGeom>
          <a:noFill/>
          <a:ln w="38100"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E3005Q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it-IT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(non E3001Q !)</a:t>
            </a:r>
          </a:p>
        </p:txBody>
      </p:sp>
      <p:pic>
        <p:nvPicPr>
          <p:cNvPr id="8" name="Immagine 7" descr="Immagine che contiene testo, schermata&#10;&#10;Descrizione generata automaticamente">
            <a:extLst>
              <a:ext uri="{FF2B5EF4-FFF2-40B4-BE49-F238E27FC236}">
                <a16:creationId xmlns:a16="http://schemas.microsoft.com/office/drawing/2014/main" id="{3433CA79-28E6-8167-8DA8-3690566883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100" y="3363583"/>
            <a:ext cx="7772400" cy="984059"/>
          </a:xfrm>
          <a:prstGeom prst="rect">
            <a:avLst/>
          </a:prstGeom>
        </p:spPr>
      </p:pic>
      <p:cxnSp>
        <p:nvCxnSpPr>
          <p:cNvPr id="6" name="Connettore 4 5">
            <a:extLst>
              <a:ext uri="{FF2B5EF4-FFF2-40B4-BE49-F238E27FC236}">
                <a16:creationId xmlns:a16="http://schemas.microsoft.com/office/drawing/2014/main" id="{F888191B-5F40-9F92-97B3-4D960ED83403}"/>
              </a:ext>
            </a:extLst>
          </p:cNvPr>
          <p:cNvCxnSpPr/>
          <p:nvPr/>
        </p:nvCxnSpPr>
        <p:spPr>
          <a:xfrm rot="16200000" flipV="1">
            <a:off x="3576285" y="4185739"/>
            <a:ext cx="577380" cy="487901"/>
          </a:xfrm>
          <a:prstGeom prst="bentConnector3">
            <a:avLst>
              <a:gd name="adj1" fmla="val -2263"/>
            </a:avLst>
          </a:prstGeom>
          <a:ln w="222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/>
          <p:nvPr/>
        </p:nvSpPr>
        <p:spPr>
          <a:xfrm>
            <a:off x="0" y="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 dirty="0">
                <a:solidFill>
                  <a:srgbClr val="38761D"/>
                </a:solidFill>
              </a:rPr>
              <a:t>Orari lezioni </a:t>
            </a:r>
            <a:endParaRPr dirty="0"/>
          </a:p>
        </p:txBody>
      </p:sp>
      <p:pic>
        <p:nvPicPr>
          <p:cNvPr id="4" name="Immagine 3" descr="Immagine che contiene testo, documento, ricevuta&#10;&#10;Descrizione generata automaticamente">
            <a:extLst>
              <a:ext uri="{FF2B5EF4-FFF2-40B4-BE49-F238E27FC236}">
                <a16:creationId xmlns:a16="http://schemas.microsoft.com/office/drawing/2014/main" id="{41548E01-939D-1951-5503-831A38CFC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125" y="320040"/>
            <a:ext cx="7507749" cy="4265272"/>
          </a:xfrm>
          <a:prstGeom prst="rect">
            <a:avLst/>
          </a:prstGeom>
        </p:spPr>
      </p:pic>
      <p:sp>
        <p:nvSpPr>
          <p:cNvPr id="6" name="Ovale 5">
            <a:extLst>
              <a:ext uri="{FF2B5EF4-FFF2-40B4-BE49-F238E27FC236}">
                <a16:creationId xmlns:a16="http://schemas.microsoft.com/office/drawing/2014/main" id="{41037B73-BBCE-5D7E-F9A5-C215587C1F9F}"/>
              </a:ext>
            </a:extLst>
          </p:cNvPr>
          <p:cNvSpPr/>
          <p:nvPr/>
        </p:nvSpPr>
        <p:spPr>
          <a:xfrm>
            <a:off x="685800" y="377558"/>
            <a:ext cx="2560320" cy="361260"/>
          </a:xfrm>
          <a:prstGeom prst="ellipse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32788587-D3BA-C69E-2A01-42BE5371BC0F}"/>
              </a:ext>
            </a:extLst>
          </p:cNvPr>
          <p:cNvSpPr/>
          <p:nvPr/>
        </p:nvSpPr>
        <p:spPr>
          <a:xfrm>
            <a:off x="603504" y="2880360"/>
            <a:ext cx="1426464" cy="269426"/>
          </a:xfrm>
          <a:prstGeom prst="ellipse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4"/>
          <p:cNvSpPr txBox="1"/>
          <p:nvPr/>
        </p:nvSpPr>
        <p:spPr>
          <a:xfrm>
            <a:off x="0" y="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>
                <a:solidFill>
                  <a:srgbClr val="38761D"/>
                </a:solidFill>
              </a:rPr>
              <a:t>Orari lezioni </a:t>
            </a:r>
            <a:endParaRPr/>
          </a:p>
        </p:txBody>
      </p:sp>
      <p:pic>
        <p:nvPicPr>
          <p:cNvPr id="3" name="Immagine 2" descr="Immagine che contiene testo, schermata, Carattere, linea&#10;&#10;Descrizione generata automaticamente">
            <a:extLst>
              <a:ext uri="{FF2B5EF4-FFF2-40B4-BE49-F238E27FC236}">
                <a16:creationId xmlns:a16="http://schemas.microsoft.com/office/drawing/2014/main" id="{08810A6C-2ADA-7F28-A03F-A0B096A9EC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5" y="542700"/>
            <a:ext cx="8764927" cy="3837275"/>
          </a:xfrm>
          <a:prstGeom prst="rect">
            <a:avLst/>
          </a:prstGeom>
        </p:spPr>
      </p:pic>
      <p:grpSp>
        <p:nvGrpSpPr>
          <p:cNvPr id="143" name="Google Shape;143;p24"/>
          <p:cNvGrpSpPr/>
          <p:nvPr/>
        </p:nvGrpSpPr>
        <p:grpSpPr>
          <a:xfrm>
            <a:off x="5534846" y="3663318"/>
            <a:ext cx="1346700" cy="1361100"/>
            <a:chOff x="42350" y="2240375"/>
            <a:chExt cx="1346700" cy="1361100"/>
          </a:xfrm>
        </p:grpSpPr>
        <p:grpSp>
          <p:nvGrpSpPr>
            <p:cNvPr id="144" name="Google Shape;144;p24"/>
            <p:cNvGrpSpPr/>
            <p:nvPr/>
          </p:nvGrpSpPr>
          <p:grpSpPr>
            <a:xfrm>
              <a:off x="42350" y="2240375"/>
              <a:ext cx="1346700" cy="1361100"/>
              <a:chOff x="53575" y="2190900"/>
              <a:chExt cx="1346700" cy="1361100"/>
            </a:xfrm>
          </p:grpSpPr>
          <p:sp>
            <p:nvSpPr>
              <p:cNvPr id="145" name="Google Shape;145;p24"/>
              <p:cNvSpPr/>
              <p:nvPr/>
            </p:nvSpPr>
            <p:spPr>
              <a:xfrm>
                <a:off x="53575" y="2190900"/>
                <a:ext cx="1123800" cy="1361100"/>
              </a:xfrm>
              <a:prstGeom prst="rect">
                <a:avLst/>
              </a:prstGeom>
              <a:solidFill>
                <a:schemeClr val="lt1"/>
              </a:solidFill>
              <a:ln w="19050" cap="flat" cmpd="sng">
                <a:solidFill>
                  <a:srgbClr val="CC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24"/>
              <p:cNvSpPr txBox="1"/>
              <p:nvPr/>
            </p:nvSpPr>
            <p:spPr>
              <a:xfrm>
                <a:off x="53575" y="2190900"/>
                <a:ext cx="1346700" cy="461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sp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it" sz="1600" dirty="0">
                    <a:solidFill>
                      <a:schemeClr val="dk1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Anche con</a:t>
                </a:r>
                <a:r>
                  <a:rPr lang="it" sz="1800" dirty="0">
                    <a:solidFill>
                      <a:schemeClr val="dk2"/>
                    </a:solidFill>
                  </a:rPr>
                  <a:t> </a:t>
                </a:r>
                <a:endParaRPr sz="1800" dirty="0">
                  <a:solidFill>
                    <a:schemeClr val="dk2"/>
                  </a:solidFill>
                </a:endParaRPr>
              </a:p>
            </p:txBody>
          </p:sp>
        </p:grpSp>
        <p:pic>
          <p:nvPicPr>
            <p:cNvPr id="147" name="Google Shape;147;p2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34475" y="2692325"/>
              <a:ext cx="762000" cy="7620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/>
          <p:nvPr/>
        </p:nvSpPr>
        <p:spPr>
          <a:xfrm>
            <a:off x="0" y="0"/>
            <a:ext cx="8783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 dirty="0">
                <a:solidFill>
                  <a:srgbClr val="38761D"/>
                </a:solidFill>
              </a:rPr>
              <a:t>Informazioni</a:t>
            </a:r>
            <a:r>
              <a:rPr lang="it" sz="1800" b="1" dirty="0">
                <a:solidFill>
                  <a:srgbClr val="38761D"/>
                </a:solidFill>
              </a:rPr>
              <a:t>: </a:t>
            </a:r>
            <a:r>
              <a:rPr lang="it" b="1" u="sng" dirty="0">
                <a:solidFill>
                  <a:schemeClr val="hlink"/>
                </a:solidFill>
                <a:hlinkClick r:id="rId3"/>
              </a:rPr>
              <a:t>https://www.fisica.unimib.it/it/didattica/corsi-studio/corso-laurea-triennale-fisica</a:t>
            </a:r>
            <a:endParaRPr sz="1000" dirty="0"/>
          </a:p>
        </p:txBody>
      </p:sp>
      <p:pic>
        <p:nvPicPr>
          <p:cNvPr id="3" name="Immagine 2" descr="Immagine che contiene testo, schermata, Sito Web, Pagina Web&#10;&#10;Descrizione generata automaticamente">
            <a:extLst>
              <a:ext uri="{FF2B5EF4-FFF2-40B4-BE49-F238E27FC236}">
                <a16:creationId xmlns:a16="http://schemas.microsoft.com/office/drawing/2014/main" id="{BD5A7B1D-3E7A-3A9D-909C-59BFCE647A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307" y="488364"/>
            <a:ext cx="6210733" cy="416677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>
          <a:extLst>
            <a:ext uri="{FF2B5EF4-FFF2-40B4-BE49-F238E27FC236}">
              <a16:creationId xmlns:a16="http://schemas.microsoft.com/office/drawing/2014/main" id="{FF02AB1D-3905-3955-9E0F-62EA88599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>
            <a:extLst>
              <a:ext uri="{FF2B5EF4-FFF2-40B4-BE49-F238E27FC236}">
                <a16:creationId xmlns:a16="http://schemas.microsoft.com/office/drawing/2014/main" id="{26A16D6E-433A-D912-F1B7-970FCC032CE9}"/>
              </a:ext>
            </a:extLst>
          </p:cNvPr>
          <p:cNvSpPr txBox="1"/>
          <p:nvPr/>
        </p:nvSpPr>
        <p:spPr>
          <a:xfrm>
            <a:off x="0" y="0"/>
            <a:ext cx="8783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 dirty="0">
                <a:solidFill>
                  <a:srgbClr val="38761D"/>
                </a:solidFill>
              </a:rPr>
              <a:t>Informazioni</a:t>
            </a:r>
            <a:r>
              <a:rPr lang="it" sz="1800" b="1" dirty="0">
                <a:solidFill>
                  <a:srgbClr val="38761D"/>
                </a:solidFill>
              </a:rPr>
              <a:t>: </a:t>
            </a:r>
            <a:r>
              <a:rPr lang="it-IT" sz="1800" b="1" dirty="0">
                <a:solidFill>
                  <a:srgbClr val="38761D"/>
                </a:solidFill>
                <a:hlinkClick r:id="rId3"/>
              </a:rPr>
              <a:t>https://www.unimib.it/triennale/fisica</a:t>
            </a:r>
            <a:endParaRPr sz="1000" dirty="0"/>
          </a:p>
        </p:txBody>
      </p:sp>
      <p:pic>
        <p:nvPicPr>
          <p:cNvPr id="4" name="Immagine 3" descr="Immagine che contiene testo, computer, schermata, Sito Web&#10;&#10;Descrizione generata automaticamente">
            <a:extLst>
              <a:ext uri="{FF2B5EF4-FFF2-40B4-BE49-F238E27FC236}">
                <a16:creationId xmlns:a16="http://schemas.microsoft.com/office/drawing/2014/main" id="{ED53DBC4-EB5C-079A-42E9-B4285A32AF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600" y="374904"/>
            <a:ext cx="3924966" cy="4146255"/>
          </a:xfrm>
          <a:prstGeom prst="rect">
            <a:avLst/>
          </a:prstGeom>
        </p:spPr>
      </p:pic>
      <p:pic>
        <p:nvPicPr>
          <p:cNvPr id="6" name="Immagine 5" descr="Immagine che contiene testo, schermata, Carattere, numero&#10;&#10;Descrizione generata automaticamente">
            <a:extLst>
              <a:ext uri="{FF2B5EF4-FFF2-40B4-BE49-F238E27FC236}">
                <a16:creationId xmlns:a16="http://schemas.microsoft.com/office/drawing/2014/main" id="{B289F529-3832-7465-6834-8B6AE2D807A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53333"/>
          <a:stretch/>
        </p:blipFill>
        <p:spPr>
          <a:xfrm>
            <a:off x="4207628" y="740664"/>
            <a:ext cx="4740811" cy="1536192"/>
          </a:xfrm>
          <a:prstGeom prst="rect">
            <a:avLst/>
          </a:prstGeom>
        </p:spPr>
      </p:pic>
      <p:pic>
        <p:nvPicPr>
          <p:cNvPr id="7" name="Immagine 6" descr="Immagine che contiene testo, schermata, Carattere, numero&#10;&#10;Descrizione generata automaticamente">
            <a:extLst>
              <a:ext uri="{FF2B5EF4-FFF2-40B4-BE49-F238E27FC236}">
                <a16:creationId xmlns:a16="http://schemas.microsoft.com/office/drawing/2014/main" id="{55017CBB-327C-90BF-892A-F372165FE9F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5795" t="49332" r="1728" b="2239"/>
          <a:stretch/>
        </p:blipFill>
        <p:spPr>
          <a:xfrm>
            <a:off x="4232217" y="2322577"/>
            <a:ext cx="4856919" cy="2614202"/>
          </a:xfrm>
          <a:prstGeom prst="rect">
            <a:avLst/>
          </a:prstGeom>
        </p:spPr>
      </p:pic>
      <p:pic>
        <p:nvPicPr>
          <p:cNvPr id="8" name="Immagine 7" descr="Immagine che contiene testo, computer, schermata, Sito Web&#10;&#10;Descrizione generata automaticamente">
            <a:extLst>
              <a:ext uri="{FF2B5EF4-FFF2-40B4-BE49-F238E27FC236}">
                <a16:creationId xmlns:a16="http://schemas.microsoft.com/office/drawing/2014/main" id="{FB1224C2-01DF-3406-F483-63B4A9FB0BD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2913" t="27640" r="2982" b="60192"/>
          <a:stretch/>
        </p:blipFill>
        <p:spPr>
          <a:xfrm>
            <a:off x="2926081" y="862499"/>
            <a:ext cx="1281548" cy="1167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64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 descr="Immagine che contiene testo, schermata&#10;&#10;Descrizione generata automaticamente">
            <a:extLst>
              <a:ext uri="{FF2B5EF4-FFF2-40B4-BE49-F238E27FC236}">
                <a16:creationId xmlns:a16="http://schemas.microsoft.com/office/drawing/2014/main" id="{E1DCE111-5EAD-9FC2-AA9B-41C2C4A8C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197" y="1629841"/>
            <a:ext cx="7999053" cy="3285409"/>
          </a:xfrm>
          <a:prstGeom prst="rect">
            <a:avLst/>
          </a:prstGeom>
        </p:spPr>
      </p:pic>
      <p:sp>
        <p:nvSpPr>
          <p:cNvPr id="158" name="Google Shape;158;p26"/>
          <p:cNvSpPr txBox="1"/>
          <p:nvPr/>
        </p:nvSpPr>
        <p:spPr>
          <a:xfrm>
            <a:off x="0" y="0"/>
            <a:ext cx="6579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 dirty="0">
                <a:solidFill>
                  <a:srgbClr val="38761D"/>
                </a:solidFill>
              </a:rPr>
              <a:t>e-learning</a:t>
            </a:r>
            <a:r>
              <a:rPr lang="it" sz="1800" b="1" dirty="0">
                <a:solidFill>
                  <a:srgbClr val="38761D"/>
                </a:solidFill>
              </a:rPr>
              <a:t>:      si accede con le credenziali di ateneo </a:t>
            </a:r>
            <a:endParaRPr dirty="0"/>
          </a:p>
        </p:txBody>
      </p:sp>
      <p:sp>
        <p:nvSpPr>
          <p:cNvPr id="159" name="Google Shape;159;p26"/>
          <p:cNvSpPr txBox="1"/>
          <p:nvPr/>
        </p:nvSpPr>
        <p:spPr>
          <a:xfrm>
            <a:off x="193725" y="397400"/>
            <a:ext cx="8642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Generale del corso di studi:</a:t>
            </a:r>
            <a:r>
              <a:rPr lang="it" sz="1800" dirty="0">
                <a:solidFill>
                  <a:schemeClr val="dk2"/>
                </a:solidFill>
              </a:rPr>
              <a:t> </a:t>
            </a:r>
            <a:r>
              <a:rPr lang="it" sz="1500" u="sng" dirty="0">
                <a:solidFill>
                  <a:schemeClr val="hlink"/>
                </a:solidFill>
                <a:hlinkClick r:id="rId4"/>
              </a:rPr>
              <a:t>https://elearning.unimib.it/course/index.php?categoryid=2652</a:t>
            </a:r>
            <a:endParaRPr sz="1800" dirty="0">
              <a:solidFill>
                <a:schemeClr val="dk2"/>
              </a:solidFill>
            </a:endParaRPr>
          </a:p>
        </p:txBody>
      </p:sp>
      <p:pic>
        <p:nvPicPr>
          <p:cNvPr id="160" name="Google Shape;160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724150"/>
            <a:ext cx="95250" cy="3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79397" y="2044350"/>
            <a:ext cx="1924625" cy="29262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4" name="Google Shape;164;p26"/>
          <p:cNvCxnSpPr/>
          <p:nvPr/>
        </p:nvCxnSpPr>
        <p:spPr>
          <a:xfrm>
            <a:off x="3291350" y="1401625"/>
            <a:ext cx="1251600" cy="550800"/>
          </a:xfrm>
          <a:prstGeom prst="straightConnector1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65" name="Google Shape;165;p26"/>
          <p:cNvSpPr/>
          <p:nvPr/>
        </p:nvSpPr>
        <p:spPr>
          <a:xfrm>
            <a:off x="8284675" y="1401625"/>
            <a:ext cx="750900" cy="750900"/>
          </a:xfrm>
          <a:prstGeom prst="ellipse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66" name="Google Shape;166;p26"/>
          <p:cNvCxnSpPr>
            <a:stCxn id="165" idx="3"/>
          </p:cNvCxnSpPr>
          <p:nvPr/>
        </p:nvCxnSpPr>
        <p:spPr>
          <a:xfrm flipH="1">
            <a:off x="7909242" y="2042558"/>
            <a:ext cx="485400" cy="435300"/>
          </a:xfrm>
          <a:prstGeom prst="straightConnector1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3" name="Immagine 2" descr="Immagine che contiene testo, schermata, Carattere&#10;&#10;Descrizione generata automaticamente">
            <a:extLst>
              <a:ext uri="{FF2B5EF4-FFF2-40B4-BE49-F238E27FC236}">
                <a16:creationId xmlns:a16="http://schemas.microsoft.com/office/drawing/2014/main" id="{2188E73A-C05E-FAAA-7CC2-AA981D3965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43" y="762740"/>
            <a:ext cx="3004602" cy="144268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7"/>
          <p:cNvSpPr txBox="1"/>
          <p:nvPr/>
        </p:nvSpPr>
        <p:spPr>
          <a:xfrm>
            <a:off x="0" y="0"/>
            <a:ext cx="5902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e-learning</a:t>
            </a:r>
            <a:r>
              <a:rPr lang="it" sz="1800" b="1">
                <a:solidFill>
                  <a:srgbClr val="38761D"/>
                </a:solidFill>
              </a:rPr>
              <a:t>  </a:t>
            </a:r>
            <a:endParaRPr/>
          </a:p>
        </p:txBody>
      </p:sp>
      <p:pic>
        <p:nvPicPr>
          <p:cNvPr id="172" name="Google Shape;17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724150"/>
            <a:ext cx="95250" cy="381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9" name="Google Shape;179;p27"/>
          <p:cNvCxnSpPr>
            <a:cxnSpLocks/>
          </p:cNvCxnSpPr>
          <p:nvPr/>
        </p:nvCxnSpPr>
        <p:spPr>
          <a:xfrm flipV="1">
            <a:off x="5886047" y="790818"/>
            <a:ext cx="1102353" cy="211429"/>
          </a:xfrm>
          <a:prstGeom prst="straightConnector1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3" name="Immagine 2" descr="Immagine che contiene testo, schermata, Carattere&#10;&#10;Descrizione generata automaticamente">
            <a:extLst>
              <a:ext uri="{FF2B5EF4-FFF2-40B4-BE49-F238E27FC236}">
                <a16:creationId xmlns:a16="http://schemas.microsoft.com/office/drawing/2014/main" id="{F3CE0981-EF39-81DE-66E9-F0618D46C5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464"/>
            <a:ext cx="3257955" cy="1564335"/>
          </a:xfrm>
          <a:prstGeom prst="rect">
            <a:avLst/>
          </a:prstGeom>
        </p:spPr>
      </p:pic>
      <p:cxnSp>
        <p:nvCxnSpPr>
          <p:cNvPr id="174" name="Google Shape;174;p27"/>
          <p:cNvCxnSpPr>
            <a:cxnSpLocks/>
          </p:cNvCxnSpPr>
          <p:nvPr/>
        </p:nvCxnSpPr>
        <p:spPr>
          <a:xfrm rot="10800000" flipH="1">
            <a:off x="1564200" y="935837"/>
            <a:ext cx="2592900" cy="228000"/>
          </a:xfrm>
          <a:prstGeom prst="straightConnector1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12" name="Immagine 11" descr="Immagine che contiene testo, schermata, Carattere, numero&#10;&#10;Descrizione generata automaticamente">
            <a:extLst>
              <a:ext uri="{FF2B5EF4-FFF2-40B4-BE49-F238E27FC236}">
                <a16:creationId xmlns:a16="http://schemas.microsoft.com/office/drawing/2014/main" id="{134FD5EC-5E6F-5439-ADE8-B5F5359C4CA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6435"/>
          <a:stretch/>
        </p:blipFill>
        <p:spPr>
          <a:xfrm>
            <a:off x="1718981" y="2007025"/>
            <a:ext cx="6315819" cy="2834723"/>
          </a:xfrm>
          <a:prstGeom prst="rect">
            <a:avLst/>
          </a:prstGeom>
        </p:spPr>
      </p:pic>
      <p:cxnSp>
        <p:nvCxnSpPr>
          <p:cNvPr id="178" name="Google Shape;178;p27"/>
          <p:cNvCxnSpPr>
            <a:cxnSpLocks/>
          </p:cNvCxnSpPr>
          <p:nvPr/>
        </p:nvCxnSpPr>
        <p:spPr>
          <a:xfrm flipH="1">
            <a:off x="5285232" y="1416094"/>
            <a:ext cx="2139787" cy="842474"/>
          </a:xfrm>
          <a:prstGeom prst="straightConnector1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4" name="Immagine 3" descr="Immagine che contiene testo, Carattere, schermata, bianco&#10;&#10;Descrizione generata automaticamente">
            <a:extLst>
              <a:ext uri="{FF2B5EF4-FFF2-40B4-BE49-F238E27FC236}">
                <a16:creationId xmlns:a16="http://schemas.microsoft.com/office/drawing/2014/main" id="{2CB0C703-BD4C-1E52-F92E-F6187702B4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1842" y="816712"/>
            <a:ext cx="1606079" cy="884038"/>
          </a:xfrm>
          <a:prstGeom prst="rect">
            <a:avLst/>
          </a:prstGeom>
        </p:spPr>
      </p:pic>
      <p:pic>
        <p:nvPicPr>
          <p:cNvPr id="9" name="Immagine 8" descr="Immagine che contiene testo, schermata, Carattere, numero&#10;&#10;Descrizione generata automaticamente">
            <a:extLst>
              <a:ext uri="{FF2B5EF4-FFF2-40B4-BE49-F238E27FC236}">
                <a16:creationId xmlns:a16="http://schemas.microsoft.com/office/drawing/2014/main" id="{73BDB08B-585F-A7AF-A292-3E8A952381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9584" y="584371"/>
            <a:ext cx="1259883" cy="148666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testo, schermata, Carattere&#10;&#10;Descrizione generata automaticamente">
            <a:extLst>
              <a:ext uri="{FF2B5EF4-FFF2-40B4-BE49-F238E27FC236}">
                <a16:creationId xmlns:a16="http://schemas.microsoft.com/office/drawing/2014/main" id="{3CDE5FFF-258A-5A96-8A86-BCC49992D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0805"/>
            <a:ext cx="7223760" cy="1175232"/>
          </a:xfrm>
          <a:prstGeom prst="rect">
            <a:avLst/>
          </a:prstGeom>
        </p:spPr>
      </p:pic>
      <p:sp>
        <p:nvSpPr>
          <p:cNvPr id="186" name="Google Shape;186;p28"/>
          <p:cNvSpPr txBox="1"/>
          <p:nvPr/>
        </p:nvSpPr>
        <p:spPr>
          <a:xfrm>
            <a:off x="0" y="0"/>
            <a:ext cx="5902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e-learning </a:t>
            </a:r>
            <a:r>
              <a:rPr lang="it" sz="1800" b="1">
                <a:solidFill>
                  <a:srgbClr val="38761D"/>
                </a:solidFill>
              </a:rPr>
              <a:t> </a:t>
            </a:r>
            <a:endParaRPr/>
          </a:p>
        </p:txBody>
      </p:sp>
      <p:sp>
        <p:nvSpPr>
          <p:cNvPr id="187" name="Google Shape;187;p28"/>
          <p:cNvSpPr/>
          <p:nvPr/>
        </p:nvSpPr>
        <p:spPr>
          <a:xfrm>
            <a:off x="6043100" y="328100"/>
            <a:ext cx="878400" cy="867900"/>
          </a:xfrm>
          <a:prstGeom prst="ellipse">
            <a:avLst/>
          </a:prstGeom>
          <a:noFill/>
          <a:ln w="2857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28"/>
          <p:cNvSpPr txBox="1"/>
          <p:nvPr/>
        </p:nvSpPr>
        <p:spPr>
          <a:xfrm>
            <a:off x="6921500" y="412750"/>
            <a:ext cx="23070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informazioni su: </a:t>
            </a:r>
            <a:endParaRPr sz="1800">
              <a:solidFill>
                <a:srgbClr val="38761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1600"/>
              <a:buFont typeface="Times New Roman"/>
              <a:buChar char="●"/>
            </a:pPr>
            <a:r>
              <a:rPr lang="it" sz="160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programma</a:t>
            </a:r>
            <a:endParaRPr sz="1600">
              <a:solidFill>
                <a:srgbClr val="38761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1600"/>
              <a:buFont typeface="Times New Roman"/>
              <a:buChar char="●"/>
            </a:pPr>
            <a:r>
              <a:rPr lang="it" sz="160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modalità d’esame</a:t>
            </a:r>
            <a:endParaRPr sz="1600">
              <a:solidFill>
                <a:srgbClr val="38761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38761D"/>
              </a:buClr>
              <a:buSzPts val="1600"/>
              <a:buFont typeface="Times New Roman"/>
              <a:buChar char="●"/>
            </a:pPr>
            <a:r>
              <a:rPr lang="it" sz="160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materiale didattico</a:t>
            </a:r>
            <a:endParaRPr sz="1600">
              <a:solidFill>
                <a:srgbClr val="38761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Immagine 4" descr="Immagine che contiene testo, schermata, Carattere&#10;&#10;Descrizione generata automaticamente">
            <a:extLst>
              <a:ext uri="{FF2B5EF4-FFF2-40B4-BE49-F238E27FC236}">
                <a16:creationId xmlns:a16="http://schemas.microsoft.com/office/drawing/2014/main" id="{661F432F-698D-B492-2E74-06697BF7F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51349"/>
            <a:ext cx="5166360" cy="2061674"/>
          </a:xfrm>
          <a:prstGeom prst="rect">
            <a:avLst/>
          </a:prstGeom>
        </p:spPr>
      </p:pic>
      <p:pic>
        <p:nvPicPr>
          <p:cNvPr id="7" name="Immagine 6" descr="Immagine che contiene testo, schermata, Carattere&#10;&#10;Descrizione generata automaticamente">
            <a:extLst>
              <a:ext uri="{FF2B5EF4-FFF2-40B4-BE49-F238E27FC236}">
                <a16:creationId xmlns:a16="http://schemas.microsoft.com/office/drawing/2014/main" id="{C18A2439-2E1A-B7D3-2EFF-2AC04E0606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2095703"/>
            <a:ext cx="3658264" cy="2834640"/>
          </a:xfrm>
          <a:prstGeom prst="rect">
            <a:avLst/>
          </a:prstGeom>
        </p:spPr>
      </p:pic>
      <p:sp>
        <p:nvSpPr>
          <p:cNvPr id="189" name="Google Shape;189;p28"/>
          <p:cNvSpPr/>
          <p:nvPr/>
        </p:nvSpPr>
        <p:spPr>
          <a:xfrm>
            <a:off x="4433663" y="3761333"/>
            <a:ext cx="2370900" cy="306900"/>
          </a:xfrm>
          <a:prstGeom prst="ellipse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B92CEFFE-7BFE-1CD9-50D4-87DB9A660A02}"/>
              </a:ext>
            </a:extLst>
          </p:cNvPr>
          <p:cNvSpPr txBox="1"/>
          <p:nvPr/>
        </p:nvSpPr>
        <p:spPr>
          <a:xfrm>
            <a:off x="149839" y="3790189"/>
            <a:ext cx="39501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Iscriversi all’e-learning generale </a:t>
            </a:r>
            <a:r>
              <a:rPr lang="it-I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quello del turno</a:t>
            </a:r>
          </a:p>
        </p:txBody>
      </p:sp>
      <p:sp>
        <p:nvSpPr>
          <p:cNvPr id="9" name="Google Shape;189;p28">
            <a:extLst>
              <a:ext uri="{FF2B5EF4-FFF2-40B4-BE49-F238E27FC236}">
                <a16:creationId xmlns:a16="http://schemas.microsoft.com/office/drawing/2014/main" id="{31973BC4-DDAA-D083-4EBC-FC9F3ED05D8F}"/>
              </a:ext>
            </a:extLst>
          </p:cNvPr>
          <p:cNvSpPr/>
          <p:nvPr/>
        </p:nvSpPr>
        <p:spPr>
          <a:xfrm>
            <a:off x="1554480" y="1088287"/>
            <a:ext cx="1737360" cy="306900"/>
          </a:xfrm>
          <a:prstGeom prst="ellipse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9"/>
          <p:cNvSpPr txBox="1"/>
          <p:nvPr/>
        </p:nvSpPr>
        <p:spPr>
          <a:xfrm>
            <a:off x="0" y="0"/>
            <a:ext cx="5902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e-learning </a:t>
            </a:r>
            <a:r>
              <a:rPr lang="it" sz="1800" b="1">
                <a:solidFill>
                  <a:srgbClr val="38761D"/>
                </a:solidFill>
              </a:rPr>
              <a:t> </a:t>
            </a:r>
            <a:endParaRPr/>
          </a:p>
        </p:txBody>
      </p:sp>
      <p:sp>
        <p:nvSpPr>
          <p:cNvPr id="196" name="Google Shape;196;p29"/>
          <p:cNvSpPr txBox="1"/>
          <p:nvPr/>
        </p:nvSpPr>
        <p:spPr>
          <a:xfrm>
            <a:off x="88900" y="1790700"/>
            <a:ext cx="28914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avvisi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materiale didattico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prove in itinere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Immagine 4" descr="Immagine che contiene testo, schermata, software, Pagina Web&#10;&#10;Descrizione generata automaticamente">
            <a:extLst>
              <a:ext uri="{FF2B5EF4-FFF2-40B4-BE49-F238E27FC236}">
                <a16:creationId xmlns:a16="http://schemas.microsoft.com/office/drawing/2014/main" id="{E7B634F3-051F-6072-2CB2-D5E4C5E963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948" y="173736"/>
            <a:ext cx="6213556" cy="455660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0"/>
          <p:cNvSpPr txBox="1"/>
          <p:nvPr/>
        </p:nvSpPr>
        <p:spPr>
          <a:xfrm>
            <a:off x="69850" y="423325"/>
            <a:ext cx="89217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Comunicazioni per e-mail a @campus.unimib.it :</a:t>
            </a:r>
            <a:r>
              <a:rPr lang="it" sz="18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it" sz="2200" b="1" dirty="0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importante controllare frequentemente le vostre mail !</a:t>
            </a:r>
            <a:endParaRPr sz="2200" b="1" dirty="0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u="sng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Utilizzate il vostro account @campus.unimib.it per le comunicazioni con docenti e segreterie</a:t>
            </a:r>
            <a:endParaRPr sz="1800" u="sng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200" b="1" dirty="0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Importante iscriversi in e-learning:</a:t>
            </a: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●"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 sito generale di ogni singolo insegnamento </a:t>
            </a: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</a:t>
            </a:r>
            <a:endParaRPr sz="1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9144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●"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ogni insegnamento al sito del turno di appartenenza    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Leggete i Syllabus degli insegnamenti</a:t>
            </a:r>
            <a:endParaRPr sz="1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1"/>
          <p:cNvSpPr txBox="1"/>
          <p:nvPr/>
        </p:nvSpPr>
        <p:spPr>
          <a:xfrm>
            <a:off x="69850" y="-12539"/>
            <a:ext cx="8921700" cy="4632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 b="1" dirty="0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Iscrizione agli esami tramite la piattaforma ESSE3</a:t>
            </a:r>
            <a:r>
              <a:rPr lang="it" sz="1800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it" sz="1800" u="sng" dirty="0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https://s3w.si.unimib.it/Home.do</a:t>
            </a: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eventuali prove in itinere previste in alcuni insegnamenti </a:t>
            </a: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 sono appelli d’esame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Eventuali iscrizioni in e-learning posson esser richieste dai docenti per le prove in itinere e per motivi organizzativi, ma per l’iscrizione all’appello d’esame e la successiva registrazione del voto </a:t>
            </a:r>
            <a:r>
              <a:rPr lang="it" sz="1800" b="1" u="sng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è necessario iscriversi su ESSE3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ESSE3 trovate anche il calendario degli appelli d’esame.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 eventuali prove in itinere saranno i docenti dei corsi a comunicare le date tramite e-learning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 gli insegnamenti in turni è possibile iscriversi solo all’appello del proprio turno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Corso della sicurezza dei laboratori:</a:t>
            </a: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corso online </a:t>
            </a:r>
            <a:r>
              <a:rPr lang="it" sz="1800" b="1" u="sng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obbligatorio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per l’accesso ai laboratori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Riceverete istruzioni sulla modalità e tempistica tramite e-learning e indicazioni dai docenti.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2"/>
          <p:cNvSpPr txBox="1"/>
          <p:nvPr/>
        </p:nvSpPr>
        <p:spPr>
          <a:xfrm>
            <a:off x="0" y="0"/>
            <a:ext cx="8891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>
                <a:solidFill>
                  <a:srgbClr val="38761D"/>
                </a:solidFill>
              </a:rPr>
              <a:t>Conoscenze in ingresso e Obblighi Formativi Aggiuntivi (OFA)  </a:t>
            </a:r>
            <a:endParaRPr/>
          </a:p>
        </p:txBody>
      </p:sp>
      <p:sp>
        <p:nvSpPr>
          <p:cNvPr id="212" name="Google Shape;212;p32"/>
          <p:cNvSpPr txBox="1"/>
          <p:nvPr/>
        </p:nvSpPr>
        <p:spPr>
          <a:xfrm>
            <a:off x="213850" y="455128"/>
            <a:ext cx="8677500" cy="1908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Verifica delle conoscenze in ingresso tramite </a:t>
            </a:r>
            <a:r>
              <a:rPr lang="it" sz="1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TOLC-S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it"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TOLC-S sostenuti nel </a:t>
            </a:r>
            <a:r>
              <a:rPr lang="it" sz="1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2024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richiesto in “</a:t>
            </a:r>
            <a:r>
              <a:rPr lang="it" sz="16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matematica di base” + “ragionamento e problemi” 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</a:t>
            </a:r>
            <a:r>
              <a:rPr lang="it" sz="1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punteggio complessivo ≥ 12  </a:t>
            </a: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“matematica di base” + “ragionamento e problemi”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it" sz="1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TOLC-S sotenuti nel </a:t>
            </a:r>
            <a:r>
              <a:rPr lang="it" sz="1600" b="1" dirty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2025</a:t>
            </a:r>
            <a:r>
              <a:rPr lang="it" sz="16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it-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richiesto in </a:t>
            </a:r>
            <a:r>
              <a:rPr lang="it-IT" sz="1600" dirty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“Matematica di base” e “Ragionamento, problemi e comprensione del testo” </a:t>
            </a:r>
            <a:r>
              <a:rPr lang="it-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</a:t>
            </a:r>
            <a:r>
              <a:rPr lang="it-IT" sz="1600" b="1" dirty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punteggio </a:t>
            </a:r>
            <a:r>
              <a:rPr lang="it" sz="1600" b="1" dirty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complessivo ≥ 14</a:t>
            </a:r>
            <a:endParaRPr lang="it-IT" sz="1600" b="1" dirty="0">
              <a:solidFill>
                <a:srgbClr val="00B05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32"/>
          <p:cNvSpPr txBox="1"/>
          <p:nvPr/>
        </p:nvSpPr>
        <p:spPr>
          <a:xfrm>
            <a:off x="420125" y="3521436"/>
            <a:ext cx="2530800" cy="769500"/>
          </a:xfrm>
          <a:prstGeom prst="rect">
            <a:avLst/>
          </a:prstGeom>
          <a:noFill/>
          <a:ln w="19050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OFA da soddisfare </a:t>
            </a:r>
            <a:r>
              <a:rPr lang="it" sz="1900" b="1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entro il primo anno</a:t>
            </a:r>
            <a:endParaRPr sz="1900" b="1">
              <a:solidFill>
                <a:srgbClr val="CC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2" name="Google Shape;222;p32"/>
          <p:cNvSpPr txBox="1"/>
          <p:nvPr/>
        </p:nvSpPr>
        <p:spPr>
          <a:xfrm>
            <a:off x="710849" y="2534207"/>
            <a:ext cx="7722301" cy="446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 il punteggio complessivo è minore di 14  </a:t>
            </a:r>
            <a:r>
              <a:rPr lang="it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 o 12 per i test sostenuti nel 2024)</a:t>
            </a:r>
            <a:r>
              <a:rPr lang="it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dirty="0"/>
          </a:p>
        </p:txBody>
      </p:sp>
      <p:sp>
        <p:nvSpPr>
          <p:cNvPr id="224" name="Google Shape;224;p32"/>
          <p:cNvSpPr/>
          <p:nvPr/>
        </p:nvSpPr>
        <p:spPr>
          <a:xfrm>
            <a:off x="1803395" y="3076882"/>
            <a:ext cx="236400" cy="3264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CCCCCC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32"/>
          <p:cNvSpPr/>
          <p:nvPr/>
        </p:nvSpPr>
        <p:spPr>
          <a:xfrm>
            <a:off x="3334622" y="3738883"/>
            <a:ext cx="303900" cy="236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999999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32"/>
          <p:cNvSpPr txBox="1"/>
          <p:nvPr/>
        </p:nvSpPr>
        <p:spPr>
          <a:xfrm>
            <a:off x="4022220" y="3487767"/>
            <a:ext cx="4341714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Precluso l’accesso agli esami degli insegnamenti del II anno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3"/>
          <p:cNvSpPr txBox="1"/>
          <p:nvPr/>
        </p:nvSpPr>
        <p:spPr>
          <a:xfrm>
            <a:off x="452355" y="83776"/>
            <a:ext cx="7786200" cy="4616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Possono essere esonerati dagli OFA anche studenti che, pur non avendo sostenuto il TOLC-S, abbiano sostenuto un test per le facoltà di ingegneria, con sezioni di matematica, problemi e ragionamento o logica, in particolare: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 ha sostenuto il TOLC-I con </a:t>
            </a:r>
            <a:r>
              <a:rPr lang="it" sz="18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</a:t>
            </a:r>
            <a:r>
              <a:rPr lang="it" sz="18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punteggio complessivo ≥ 12  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“matematica di base” + “ragionamento e problemi”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it" sz="1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 ha sostenuto altri test non erogati da CISIA dovrà fornire l’esito del test e una commissione valuterà l’esonero (riceverete istruzioni sulle modalità per fornire l’esito del test)</a:t>
            </a:r>
            <a:r>
              <a:rPr lang="it" sz="1800" dirty="0">
                <a:solidFill>
                  <a:schemeClr val="dk2"/>
                </a:solidFill>
              </a:rPr>
              <a:t> 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Inoltre sono esonerati studenti che si trasferiscono da altri corsi universitari, se hanno superato un’analoga valutazione della preparazione iniziale, o se hanno acquisito almeno 6 CFU di matematica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it"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Dettagli in </a:t>
            </a:r>
            <a:r>
              <a:rPr lang="it-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https://www.unimib.it/triennale/fisica</a:t>
            </a:r>
            <a:r>
              <a:rPr lang="it-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«Avviso di ammissione»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4"/>
          <p:cNvSpPr txBox="1"/>
          <p:nvPr/>
        </p:nvSpPr>
        <p:spPr>
          <a:xfrm>
            <a:off x="0" y="0"/>
            <a:ext cx="8891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>
                <a:solidFill>
                  <a:srgbClr val="38761D"/>
                </a:solidFill>
              </a:rPr>
              <a:t>Obblighi Formativi Aggiuntivi (OFA)  </a:t>
            </a:r>
            <a:endParaRPr/>
          </a:p>
        </p:txBody>
      </p:sp>
      <p:sp>
        <p:nvSpPr>
          <p:cNvPr id="237" name="Google Shape;237;p34"/>
          <p:cNvSpPr txBox="1"/>
          <p:nvPr/>
        </p:nvSpPr>
        <p:spPr>
          <a:xfrm>
            <a:off x="117725" y="600264"/>
            <a:ext cx="3945300" cy="1246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Corso di richiami di matematica proposto dalla scuola di scienze: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dirty="0">
                <a:solidFill>
                  <a:schemeClr val="dk1"/>
                </a:solidFill>
                <a:hlinkClick r:id="rId3"/>
              </a:rPr>
              <a:t>https://www.scienze.unimib.it/it/news/futuri-studenti-richiami-matematica-ofa-obblighi-formativi-aggiuntivi-anno-accademico-20262027</a:t>
            </a:r>
            <a:endParaRPr sz="1300" dirty="0">
              <a:solidFill>
                <a:schemeClr val="dk2"/>
              </a:solidFill>
            </a:endParaRPr>
          </a:p>
        </p:txBody>
      </p:sp>
      <p:sp>
        <p:nvSpPr>
          <p:cNvPr id="239" name="Google Shape;239;p34"/>
          <p:cNvSpPr txBox="1"/>
          <p:nvPr/>
        </p:nvSpPr>
        <p:spPr>
          <a:xfrm>
            <a:off x="238950" y="2049325"/>
            <a:ext cx="32865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Prova finale OFA </a:t>
            </a:r>
            <a:r>
              <a:rPr lang="it" sz="1600" u="sng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riservata agli immatricolati al primo anno</a:t>
            </a:r>
            <a:endParaRPr sz="1600" u="sng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34"/>
          <p:cNvSpPr txBox="1"/>
          <p:nvPr/>
        </p:nvSpPr>
        <p:spPr>
          <a:xfrm>
            <a:off x="238950" y="3183454"/>
            <a:ext cx="3418800" cy="846600"/>
          </a:xfrm>
          <a:prstGeom prst="rect">
            <a:avLst/>
          </a:prstGeom>
          <a:noFill/>
          <a:ln w="38100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500" b="1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Necessario iscriversi</a:t>
            </a:r>
            <a:r>
              <a:rPr lang="it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 corso di Richiami di Matematica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Immagine 3" descr="Immagine che contiene testo, schermata&#10;&#10;Descrizione generata automaticamente">
            <a:extLst>
              <a:ext uri="{FF2B5EF4-FFF2-40B4-BE49-F238E27FC236}">
                <a16:creationId xmlns:a16="http://schemas.microsoft.com/office/drawing/2014/main" id="{3C343B65-10A3-6DF2-84E4-9E2E5E1159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6565" y="677998"/>
            <a:ext cx="5297435" cy="33832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5"/>
          <p:cNvSpPr txBox="1"/>
          <p:nvPr/>
        </p:nvSpPr>
        <p:spPr>
          <a:xfrm>
            <a:off x="0" y="0"/>
            <a:ext cx="3882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Tutorato</a:t>
            </a:r>
            <a:endParaRPr sz="1600"/>
          </a:p>
        </p:txBody>
      </p:sp>
      <p:sp>
        <p:nvSpPr>
          <p:cNvPr id="246" name="Google Shape;246;p35"/>
          <p:cNvSpPr txBox="1"/>
          <p:nvPr/>
        </p:nvSpPr>
        <p:spPr>
          <a:xfrm>
            <a:off x="98700" y="449625"/>
            <a:ext cx="8773800" cy="18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Tutor di accompagnamento</a:t>
            </a: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per il primo anno: facilitano l’inserimento nel contesto universitario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Sono studenti e studentesse degli anni successivi o della laurea magistrale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Sono disponibili per chiarimenti di dubbi, suggerimenti e consigli pratici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 posson contattare per un incontro di persona o online.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informazioni per il contatto verranno inserite nel sito e-learning del corso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7" name="Google Shape;247;p35"/>
          <p:cNvSpPr txBox="1"/>
          <p:nvPr/>
        </p:nvSpPr>
        <p:spPr>
          <a:xfrm>
            <a:off x="504224" y="3904085"/>
            <a:ext cx="88935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Tutor disciplinari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attività di sostegno per i diversi insegnamenti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Attività di supporto, in particolare per chi trova difficoltà nel restare al passo con le lezioni.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 modalità di svolgimento vengono indicate nelle pagine e-learning degli insegnamenti</a:t>
            </a:r>
            <a:endParaRPr sz="1800" dirty="0">
              <a:solidFill>
                <a:schemeClr val="dk1"/>
              </a:solidFill>
            </a:endParaRPr>
          </a:p>
        </p:txBody>
      </p:sp>
      <p:pic>
        <p:nvPicPr>
          <p:cNvPr id="3" name="Immagine 2" descr="Immagine che contiene testo, schermata, Carattere&#10;&#10;Descrizione generata automaticamente">
            <a:extLst>
              <a:ext uri="{FF2B5EF4-FFF2-40B4-BE49-F238E27FC236}">
                <a16:creationId xmlns:a16="http://schemas.microsoft.com/office/drawing/2014/main" id="{F81606DA-3AED-E7D3-212E-0C22C82F42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190" y="2296725"/>
            <a:ext cx="3162520" cy="1564692"/>
          </a:xfrm>
          <a:prstGeom prst="rect">
            <a:avLst/>
          </a:prstGeom>
        </p:spPr>
      </p:pic>
      <p:sp>
        <p:nvSpPr>
          <p:cNvPr id="249" name="Google Shape;249;p35"/>
          <p:cNvSpPr/>
          <p:nvPr/>
        </p:nvSpPr>
        <p:spPr>
          <a:xfrm>
            <a:off x="702876" y="3427801"/>
            <a:ext cx="2889300" cy="303300"/>
          </a:xfrm>
          <a:prstGeom prst="ellipse">
            <a:avLst/>
          </a:prstGeom>
          <a:noFill/>
          <a:ln w="19050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 txBox="1"/>
          <p:nvPr/>
        </p:nvSpPr>
        <p:spPr>
          <a:xfrm>
            <a:off x="0" y="0"/>
            <a:ext cx="3882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Rappresentanti degli studenti</a:t>
            </a:r>
            <a:endParaRPr sz="1600"/>
          </a:p>
        </p:txBody>
      </p:sp>
      <p:sp>
        <p:nvSpPr>
          <p:cNvPr id="255" name="Google Shape;255;p36"/>
          <p:cNvSpPr txBox="1"/>
          <p:nvPr/>
        </p:nvSpPr>
        <p:spPr>
          <a:xfrm>
            <a:off x="67550" y="843675"/>
            <a:ext cx="69156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700" u="sng" dirty="0">
                <a:solidFill>
                  <a:schemeClr val="hlink"/>
                </a:solidFill>
                <a:hlinkClick r:id="rId3"/>
              </a:rPr>
              <a:t>https://www.fisica.unimib.it/it/didattica/rappresentanza-degli-studenti</a:t>
            </a:r>
            <a:endParaRPr sz="1700" dirty="0">
              <a:solidFill>
                <a:schemeClr val="dk2"/>
              </a:solidFill>
            </a:endParaRPr>
          </a:p>
        </p:txBody>
      </p:sp>
      <p:pic>
        <p:nvPicPr>
          <p:cNvPr id="256" name="Google Shape;256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83175" y="105825"/>
            <a:ext cx="1942500" cy="178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>
          <a:extLst>
            <a:ext uri="{FF2B5EF4-FFF2-40B4-BE49-F238E27FC236}">
              <a16:creationId xmlns:a16="http://schemas.microsoft.com/office/drawing/2014/main" id="{D6F4B5F9-B6FA-2BCD-BCA7-B1F959A38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>
            <a:extLst>
              <a:ext uri="{FF2B5EF4-FFF2-40B4-BE49-F238E27FC236}">
                <a16:creationId xmlns:a16="http://schemas.microsoft.com/office/drawing/2014/main" id="{907D9B99-B8D4-BD07-79BD-72559F01D458}"/>
              </a:ext>
            </a:extLst>
          </p:cNvPr>
          <p:cNvSpPr txBox="1"/>
          <p:nvPr/>
        </p:nvSpPr>
        <p:spPr>
          <a:xfrm>
            <a:off x="0" y="0"/>
            <a:ext cx="388290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 dirty="0">
                <a:solidFill>
                  <a:srgbClr val="38761D"/>
                </a:solidFill>
              </a:rPr>
              <a:t>Prof. </a:t>
            </a:r>
            <a:r>
              <a:rPr lang="it-IT" sz="2000" b="1" dirty="0">
                <a:solidFill>
                  <a:srgbClr val="38761D"/>
                </a:solidFill>
              </a:rPr>
              <a:t>con caffè</a:t>
            </a:r>
            <a:endParaRPr sz="1600" dirty="0"/>
          </a:p>
        </p:txBody>
      </p:sp>
      <p:sp>
        <p:nvSpPr>
          <p:cNvPr id="2" name="Google Shape;301;p42">
            <a:extLst>
              <a:ext uri="{FF2B5EF4-FFF2-40B4-BE49-F238E27FC236}">
                <a16:creationId xmlns:a16="http://schemas.microsoft.com/office/drawing/2014/main" id="{DB07A4D4-93DB-B8B5-05E9-7FDF23D89FF7}"/>
              </a:ext>
            </a:extLst>
          </p:cNvPr>
          <p:cNvSpPr txBox="1"/>
          <p:nvPr/>
        </p:nvSpPr>
        <p:spPr>
          <a:xfrm>
            <a:off x="524346" y="574708"/>
            <a:ext cx="7802700" cy="3785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Momento di incontro fra docenti del corso di studi e studenti del primo anno, divisi in piccoli gruppi.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it"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Incontri informali di fronte ad un caffè per discutere delle vostre aspettative sul corso e su come affrontate eventuali difficoltà. Momento importante per definire i propri obbiettivi e affrontare al meglio il percorso universitario.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it"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Il docente del gruppo a cui sarete assegnati sarà anche un vostro riferimento a cui potete rivolgervi per consigli.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it"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 dirty="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Riceverete avvisi su questa iniziativa tramite e-learning, e sarete contattati per mail dai docenti, sul mail di ateneo: controllate regolarmente i vostri mail e rispondete all’invito !</a:t>
            </a:r>
            <a:endParaRPr sz="1800" b="1" dirty="0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012702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 txBox="1"/>
          <p:nvPr/>
        </p:nvSpPr>
        <p:spPr>
          <a:xfrm>
            <a:off x="0" y="0"/>
            <a:ext cx="3882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Servizi per gli studenti</a:t>
            </a:r>
            <a:endParaRPr sz="1600"/>
          </a:p>
        </p:txBody>
      </p:sp>
      <p:sp>
        <p:nvSpPr>
          <p:cNvPr id="262" name="Google Shape;262;p37"/>
          <p:cNvSpPr txBox="1"/>
          <p:nvPr/>
        </p:nvSpPr>
        <p:spPr>
          <a:xfrm>
            <a:off x="447125" y="4176794"/>
            <a:ext cx="86439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Software campus: </a:t>
            </a:r>
            <a:r>
              <a:rPr lang="it" sz="18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https://www.unimib.it/servizi/studenti-e-laureati/service-desk/software-campus</a:t>
            </a:r>
            <a:endParaRPr sz="1600">
              <a:solidFill>
                <a:srgbClr val="38761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3" name="Google Shape;263;p37"/>
          <p:cNvSpPr txBox="1"/>
          <p:nvPr/>
        </p:nvSpPr>
        <p:spPr>
          <a:xfrm>
            <a:off x="2892650" y="30750"/>
            <a:ext cx="5880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 u="sng">
                <a:solidFill>
                  <a:schemeClr val="hlink"/>
                </a:solidFill>
                <a:hlinkClick r:id="rId4"/>
              </a:rPr>
              <a:t>https://www.unimib.it/navigazione-utente/studenti-immatricolati</a:t>
            </a:r>
            <a:endParaRPr sz="1600">
              <a:solidFill>
                <a:schemeClr val="dk2"/>
              </a:solidFill>
            </a:endParaRPr>
          </a:p>
        </p:txBody>
      </p:sp>
      <p:pic>
        <p:nvPicPr>
          <p:cNvPr id="264" name="Google Shape;264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452125"/>
            <a:ext cx="6240401" cy="3267125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37"/>
          <p:cNvSpPr txBox="1"/>
          <p:nvPr/>
        </p:nvSpPr>
        <p:spPr>
          <a:xfrm>
            <a:off x="440275" y="3573488"/>
            <a:ext cx="8466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Spazio B.Inclusion: </a:t>
            </a:r>
            <a:r>
              <a:rPr lang="it" sz="16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/>
              </a:rPr>
              <a:t>https://www.unimib.it/servizi/studenti-e-laureati/disabilita-e-dsa-spazio-binclusion</a:t>
            </a:r>
            <a:endParaRPr sz="1600">
              <a:solidFill>
                <a:srgbClr val="38761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9"/>
          <p:cNvSpPr txBox="1"/>
          <p:nvPr/>
        </p:nvSpPr>
        <p:spPr>
          <a:xfrm>
            <a:off x="0" y="0"/>
            <a:ext cx="3882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Spazio di ascolto</a:t>
            </a:r>
            <a:endParaRPr sz="1600"/>
          </a:p>
        </p:txBody>
      </p:sp>
      <p:sp>
        <p:nvSpPr>
          <p:cNvPr id="278" name="Google Shape;278;p39"/>
          <p:cNvSpPr txBox="1"/>
          <p:nvPr/>
        </p:nvSpPr>
        <p:spPr>
          <a:xfrm>
            <a:off x="526400" y="1453725"/>
            <a:ext cx="80586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Spazio di Ascolto del Dipartimento G.Occhialini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800" u="sng" dirty="0">
                <a:solidFill>
                  <a:schemeClr val="hlink"/>
                </a:solidFill>
                <a:hlinkClick r:id="rId3"/>
              </a:rPr>
              <a:t>https://www.fisica.unimib.it/it/didattica/informazioni-studenti/spazio-ascolto</a:t>
            </a:r>
            <a:endParaRPr sz="1800" dirty="0">
              <a:solidFill>
                <a:schemeClr val="dk2"/>
              </a:solidFill>
            </a:endParaRPr>
          </a:p>
        </p:txBody>
      </p:sp>
      <p:sp>
        <p:nvSpPr>
          <p:cNvPr id="279" name="Google Shape;279;p39"/>
          <p:cNvSpPr txBox="1"/>
          <p:nvPr/>
        </p:nvSpPr>
        <p:spPr>
          <a:xfrm>
            <a:off x="494300" y="2744525"/>
            <a:ext cx="77097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Consigliera di fiducia di Ateneo: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u="sng">
                <a:solidFill>
                  <a:schemeClr val="hlink"/>
                </a:solidFill>
                <a:hlinkClick r:id="rId4"/>
              </a:rPr>
              <a:t>https://www.unimib.it/ateneo/organi/comitato-unico-garanzia/attivita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280" name="Google Shape;280;p39"/>
          <p:cNvSpPr txBox="1"/>
          <p:nvPr/>
        </p:nvSpPr>
        <p:spPr>
          <a:xfrm>
            <a:off x="156650" y="508150"/>
            <a:ext cx="78108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Per episodi di disagio o atteggiamenti discriminatori, offensivi, molestie o abusi</a:t>
            </a:r>
            <a:endParaRPr sz="16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42"/>
          <p:cNvSpPr txBox="1"/>
          <p:nvPr/>
        </p:nvSpPr>
        <p:spPr>
          <a:xfrm>
            <a:off x="234975" y="291450"/>
            <a:ext cx="7802700" cy="40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Il corso di studi in Fisica è </a:t>
            </a:r>
            <a:r>
              <a:rPr lang="it" sz="1800" b="1" dirty="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impegnativo ma stimolante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affrontatelo con impegno ed entusiasmo e non scoraggiatevi se incontrate delle difficoltà.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Restate al passo con le lezioni: seguite con attenzione le lezioni, </a:t>
            </a: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studiate autonomamente ed esercitatevi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per </a:t>
            </a:r>
            <a:r>
              <a:rPr lang="it" sz="1800" b="1" dirty="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far propri i </a:t>
            </a:r>
            <a:r>
              <a:rPr lang="it" sz="1800" b="1" dirty="0">
                <a:solidFill>
                  <a:srgbClr val="0077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concetti</a:t>
            </a:r>
            <a:r>
              <a:rPr lang="it" sz="1800" b="1" dirty="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presentati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alle lezioni.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Discutete e confrontatevi con i vostri colleghi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approfittate del ricevimento studenti per consultare i docenti.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 incontrate delle difficoltà o siete a disagio </a:t>
            </a:r>
            <a:r>
              <a:rPr lang="it" sz="1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chiedete e contattate i servizi attivati per aiutarvi.</a:t>
            </a:r>
            <a:endParaRPr sz="1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 dirty="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Approfittate delle attività e iniziative organizzate per inserirvi nella vita universitaria</a:t>
            </a:r>
            <a:endParaRPr sz="1800" b="1" dirty="0">
              <a:solidFill>
                <a:srgbClr val="00B05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>
          <a:extLst>
            <a:ext uri="{FF2B5EF4-FFF2-40B4-BE49-F238E27FC236}">
              <a16:creationId xmlns:a16="http://schemas.microsoft.com/office/drawing/2014/main" id="{C182DFE5-0F97-FD92-9D65-779DBF1ED9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43427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FAE35332-DE54-077A-9464-A4DC3796D0C3}"/>
              </a:ext>
            </a:extLst>
          </p:cNvPr>
          <p:cNvSpPr txBox="1"/>
          <p:nvPr/>
        </p:nvSpPr>
        <p:spPr>
          <a:xfrm>
            <a:off x="3310128" y="2176272"/>
            <a:ext cx="1938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Backup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1"/>
          <p:cNvSpPr txBox="1"/>
          <p:nvPr/>
        </p:nvSpPr>
        <p:spPr>
          <a:xfrm>
            <a:off x="0" y="0"/>
            <a:ext cx="5604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 dirty="0">
                <a:solidFill>
                  <a:srgbClr val="38761D"/>
                </a:solidFill>
              </a:rPr>
              <a:t>Accoglienza matricole</a:t>
            </a:r>
            <a:endParaRPr sz="1600" dirty="0"/>
          </a:p>
        </p:txBody>
      </p:sp>
      <p:sp>
        <p:nvSpPr>
          <p:cNvPr id="292" name="Google Shape;292;p41"/>
          <p:cNvSpPr txBox="1"/>
          <p:nvPr/>
        </p:nvSpPr>
        <p:spPr>
          <a:xfrm>
            <a:off x="90050" y="955000"/>
            <a:ext cx="5195182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 dirty="0">
                <a:solidFill>
                  <a:srgbClr val="CC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Dal 28 Settembre al 1 Ottobre</a:t>
            </a:r>
            <a:endParaRPr sz="1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3" name="Google Shape;293;p41"/>
          <p:cNvSpPr txBox="1"/>
          <p:nvPr/>
        </p:nvSpPr>
        <p:spPr>
          <a:xfrm>
            <a:off x="64024" y="455375"/>
            <a:ext cx="8394175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 dirty="0">
                <a:solidFill>
                  <a:schemeClr val="dk2"/>
                </a:solidFill>
              </a:rPr>
              <a:t>Welcome to Bicocca</a:t>
            </a:r>
            <a:r>
              <a:rPr lang="it-IT" sz="1800" b="1" dirty="0">
                <a:solidFill>
                  <a:schemeClr val="dk2"/>
                </a:solidFill>
              </a:rPr>
              <a:t>  </a:t>
            </a:r>
            <a:r>
              <a:rPr lang="it-IT" sz="1800" dirty="0">
                <a:solidFill>
                  <a:schemeClr val="dk2"/>
                </a:solidFill>
                <a:hlinkClick r:id="rId3"/>
              </a:rPr>
              <a:t>https://www.unimib.it/node/38700</a:t>
            </a:r>
            <a:endParaRPr sz="1800" dirty="0">
              <a:solidFill>
                <a:schemeClr val="dk2"/>
              </a:solidFill>
            </a:endParaRPr>
          </a:p>
        </p:txBody>
      </p:sp>
      <p:sp>
        <p:nvSpPr>
          <p:cNvPr id="294" name="Google Shape;294;p41"/>
          <p:cNvSpPr txBox="1"/>
          <p:nvPr/>
        </p:nvSpPr>
        <p:spPr>
          <a:xfrm>
            <a:off x="90050" y="2048817"/>
            <a:ext cx="2424550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dirty="0">
                <a:solidFill>
                  <a:schemeClr val="dk1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L'Ateneo organizza </a:t>
            </a:r>
            <a:r>
              <a:rPr lang="it" sz="1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 momento di accoglienza rivolto alle matricole per dare il benvenuto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" name="Immagine 5" descr="Immagine che contiene testo, schermata, Carattere&#10;&#10;Descrizione generata automaticamente">
            <a:extLst>
              <a:ext uri="{FF2B5EF4-FFF2-40B4-BE49-F238E27FC236}">
                <a16:creationId xmlns:a16="http://schemas.microsoft.com/office/drawing/2014/main" id="{90972F6C-4BC2-5002-1784-61AA62B06B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9232" y="1519194"/>
            <a:ext cx="6101854" cy="3043662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8"/>
          <p:cNvSpPr txBox="1"/>
          <p:nvPr/>
        </p:nvSpPr>
        <p:spPr>
          <a:xfrm>
            <a:off x="146325" y="536725"/>
            <a:ext cx="8632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u="sng" dirty="0">
                <a:solidFill>
                  <a:schemeClr val="hlink"/>
                </a:solidFill>
                <a:hlinkClick r:id="rId3"/>
              </a:rPr>
              <a:t>https://www.unimib.it/servizi/studenti-e-laureati/bicocca-orienta/servizi-orientamento</a:t>
            </a:r>
            <a:endParaRPr sz="1800" dirty="0">
              <a:solidFill>
                <a:schemeClr val="dk2"/>
              </a:solidFill>
            </a:endParaRPr>
          </a:p>
        </p:txBody>
      </p:sp>
      <p:sp>
        <p:nvSpPr>
          <p:cNvPr id="271" name="Google Shape;271;p38"/>
          <p:cNvSpPr txBox="1"/>
          <p:nvPr/>
        </p:nvSpPr>
        <p:spPr>
          <a:xfrm>
            <a:off x="0" y="0"/>
            <a:ext cx="3882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Servizi di orientamento</a:t>
            </a:r>
            <a:endParaRPr sz="1600"/>
          </a:p>
        </p:txBody>
      </p:sp>
      <p:sp>
        <p:nvSpPr>
          <p:cNvPr id="272" name="Google Shape;272;p38"/>
          <p:cNvSpPr txBox="1"/>
          <p:nvPr/>
        </p:nvSpPr>
        <p:spPr>
          <a:xfrm>
            <a:off x="222525" y="1367025"/>
            <a:ext cx="8632500" cy="252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Orientamento in ingresso e in itinere, job placement, ma anche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consulenze didattiche sui metodi di studio: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 u="sng">
                <a:solidFill>
                  <a:schemeClr val="hlink"/>
                </a:solidFill>
                <a:hlinkClick r:id="rId4"/>
              </a:rPr>
              <a:t>https://www.unimib.it/servizi/studenti-e-laureati/bicocca-orienta/servizi-orientamento/consulenza-didattica-e-metodo-studio</a:t>
            </a:r>
            <a:endParaRPr sz="16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Counselling psicologico: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 u="sng">
                <a:solidFill>
                  <a:schemeClr val="hlink"/>
                </a:solidFill>
                <a:hlinkClick r:id="rId5"/>
              </a:rPr>
              <a:t>https://www.unimib.it/servizi/studenti-e-laureati/bicocca-orienta/servizi-orientamento/counselling-psicologico</a:t>
            </a:r>
            <a:endParaRPr sz="16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40"/>
          <p:cNvSpPr txBox="1"/>
          <p:nvPr/>
        </p:nvSpPr>
        <p:spPr>
          <a:xfrm>
            <a:off x="466875" y="1161450"/>
            <a:ext cx="7129800" cy="23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 b="1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iBicocca</a:t>
            </a:r>
            <a:r>
              <a:rPr lang="it" sz="1800">
                <a:solidFill>
                  <a:srgbClr val="68686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è un progetto formativo dell’Università degli Studi di Milano-Bicocca che si propone di diffondere la cultura dell’innovazione e dell'imprenditorialità, sensibilizzando gli studenti ad acquisire competenze trasversali certificate e spendibili nel mondo del lavoro.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Organizza attività ed eventi dedicati agli studenti iscritti a tutti i corsi di laurea triennale, magistrale, ai corsi di dottorato e ai ricercatori.</a:t>
            </a:r>
            <a:endParaRPr sz="2000" b="1">
              <a:solidFill>
                <a:srgbClr val="68686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40"/>
          <p:cNvSpPr txBox="1"/>
          <p:nvPr/>
        </p:nvSpPr>
        <p:spPr>
          <a:xfrm>
            <a:off x="308625" y="229475"/>
            <a:ext cx="5586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000" b="1">
                <a:solidFill>
                  <a:srgbClr val="38761D"/>
                </a:solidFill>
              </a:rPr>
              <a:t>Iniziative iBicocca: </a:t>
            </a:r>
            <a:r>
              <a:rPr lang="it" sz="1800" u="sng">
                <a:solidFill>
                  <a:schemeClr val="hlink"/>
                </a:solidFill>
                <a:hlinkClick r:id="rId3"/>
              </a:rPr>
              <a:t>https://ibicocca.unimib.it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10399</TotalTime>
  <Words>1942</Words>
  <Application>Microsoft Macintosh PowerPoint</Application>
  <PresentationFormat>Presentazione su schermo (16:9)</PresentationFormat>
  <Paragraphs>237</Paragraphs>
  <Slides>34</Slides>
  <Notes>34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34</vt:i4>
      </vt:variant>
    </vt:vector>
  </HeadingPairs>
  <TitlesOfParts>
    <vt:vector size="38" baseType="lpstr">
      <vt:lpstr>Arial</vt:lpstr>
      <vt:lpstr>Calibri</vt:lpstr>
      <vt:lpstr>Times New Roman</vt:lpstr>
      <vt:lpstr>Simple Light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alessio.ghezzi@unimib.it</cp:lastModifiedBy>
  <cp:revision>50</cp:revision>
  <dcterms:modified xsi:type="dcterms:W3CDTF">2026-09-21T07:59:04Z</dcterms:modified>
</cp:coreProperties>
</file>