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695803-F3C7-45F1-8E2F-884FC4208E36}" v="16" dt="2026-10-05T12:56:07.5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ia.dallapellegrina@unimib.it" userId="cec9364c-c837-4e60-a159-50bd9b0615b1" providerId="ADAL" clId="{180619CC-B12E-40CB-8F9A-3582A26E5238}"/>
    <pc:docChg chg="undo custSel modSld">
      <pc:chgData name="lucia.dallapellegrina@unimib.it" userId="cec9364c-c837-4e60-a159-50bd9b0615b1" providerId="ADAL" clId="{180619CC-B12E-40CB-8F9A-3582A26E5238}" dt="2026-10-05T12:56:32.738" v="875" actId="20577"/>
      <pc:docMkLst>
        <pc:docMk/>
      </pc:docMkLst>
      <pc:sldChg chg="modSp mod">
        <pc:chgData name="lucia.dallapellegrina@unimib.it" userId="cec9364c-c837-4e60-a159-50bd9b0615b1" providerId="ADAL" clId="{180619CC-B12E-40CB-8F9A-3582A26E5238}" dt="2026-10-05T12:46:11.450" v="628" actId="20577"/>
        <pc:sldMkLst>
          <pc:docMk/>
          <pc:sldMk cId="0" sldId="256"/>
        </pc:sldMkLst>
        <pc:spChg chg="mod">
          <ac:chgData name="lucia.dallapellegrina@unimib.it" userId="cec9364c-c837-4e60-a159-50bd9b0615b1" providerId="ADAL" clId="{180619CC-B12E-40CB-8F9A-3582A26E5238}" dt="2026-10-05T11:22:58.876" v="368" actId="122"/>
          <ac:spMkLst>
            <pc:docMk/>
            <pc:sldMk cId="0" sldId="256"/>
            <ac:spMk id="2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1:28:59.599" v="479" actId="1036"/>
          <ac:spMkLst>
            <pc:docMk/>
            <pc:sldMk cId="0" sldId="256"/>
            <ac:spMk id="4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1:24:25.746" v="415" actId="113"/>
          <ac:spMkLst>
            <pc:docMk/>
            <pc:sldMk cId="0" sldId="256"/>
            <ac:spMk id="5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2:45:38.571" v="625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2:46:11.450" v="628" actId="20577"/>
          <ac:spMkLst>
            <pc:docMk/>
            <pc:sldMk cId="0" sldId="256"/>
            <ac:spMk id="11" creationId="{00000000-0000-0000-0000-000000000000}"/>
          </ac:spMkLst>
        </pc:spChg>
      </pc:sldChg>
      <pc:sldChg chg="delSp modSp mod">
        <pc:chgData name="lucia.dallapellegrina@unimib.it" userId="cec9364c-c837-4e60-a159-50bd9b0615b1" providerId="ADAL" clId="{180619CC-B12E-40CB-8F9A-3582A26E5238}" dt="2026-10-05T12:47:24.493" v="654" actId="20577"/>
        <pc:sldMkLst>
          <pc:docMk/>
          <pc:sldMk cId="0" sldId="257"/>
        </pc:sldMkLst>
        <pc:spChg chg="del">
          <ac:chgData name="lucia.dallapellegrina@unimib.it" userId="cec9364c-c837-4e60-a159-50bd9b0615b1" providerId="ADAL" clId="{180619CC-B12E-40CB-8F9A-3582A26E5238}" dt="2026-10-05T11:13:10.172" v="98" actId="478"/>
          <ac:spMkLst>
            <pc:docMk/>
            <pc:sldMk cId="0" sldId="257"/>
            <ac:spMk id="4" creationId="{00000000-0000-0000-0000-000000000000}"/>
          </ac:spMkLst>
        </pc:spChg>
        <pc:spChg chg="del mod">
          <ac:chgData name="lucia.dallapellegrina@unimib.it" userId="cec9364c-c837-4e60-a159-50bd9b0615b1" providerId="ADAL" clId="{180619CC-B12E-40CB-8F9A-3582A26E5238}" dt="2026-10-05T11:13:13.407" v="99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1:13:26.152" v="103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2:47:24.493" v="654" actId="20577"/>
          <ac:spMkLst>
            <pc:docMk/>
            <pc:sldMk cId="0" sldId="257"/>
            <ac:spMk id="7" creationId="{00000000-0000-0000-0000-000000000000}"/>
          </ac:spMkLst>
        </pc:spChg>
      </pc:sldChg>
      <pc:sldChg chg="modSp mod">
        <pc:chgData name="lucia.dallapellegrina@unimib.it" userId="cec9364c-c837-4e60-a159-50bd9b0615b1" providerId="ADAL" clId="{180619CC-B12E-40CB-8F9A-3582A26E5238}" dt="2026-10-05T12:52:50.941" v="784" actId="1076"/>
        <pc:sldMkLst>
          <pc:docMk/>
          <pc:sldMk cId="0" sldId="258"/>
        </pc:sldMkLst>
        <pc:spChg chg="mod">
          <ac:chgData name="lucia.dallapellegrina@unimib.it" userId="cec9364c-c837-4e60-a159-50bd9b0615b1" providerId="ADAL" clId="{180619CC-B12E-40CB-8F9A-3582A26E5238}" dt="2026-10-05T12:49:55.652" v="743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2:52:20.218" v="782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2:52:50.941" v="784" actId="1076"/>
          <ac:spMkLst>
            <pc:docMk/>
            <pc:sldMk cId="0" sldId="258"/>
            <ac:spMk id="9" creationId="{00000000-0000-0000-0000-000000000000}"/>
          </ac:spMkLst>
        </pc:spChg>
      </pc:sldChg>
      <pc:sldChg chg="modSp mod">
        <pc:chgData name="lucia.dallapellegrina@unimib.it" userId="cec9364c-c837-4e60-a159-50bd9b0615b1" providerId="ADAL" clId="{180619CC-B12E-40CB-8F9A-3582A26E5238}" dt="2026-10-05T12:54:43.426" v="856" actId="20577"/>
        <pc:sldMkLst>
          <pc:docMk/>
          <pc:sldMk cId="0" sldId="259"/>
        </pc:sldMkLst>
        <pc:spChg chg="mod">
          <ac:chgData name="lucia.dallapellegrina@unimib.it" userId="cec9364c-c837-4e60-a159-50bd9b0615b1" providerId="ADAL" clId="{180619CC-B12E-40CB-8F9A-3582A26E5238}" dt="2026-10-05T11:32:50.172" v="617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1:32:37.530" v="615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2:54:43.426" v="856" actId="20577"/>
          <ac:spMkLst>
            <pc:docMk/>
            <pc:sldMk cId="0" sldId="259"/>
            <ac:spMk id="7" creationId="{00000000-0000-0000-0000-000000000000}"/>
          </ac:spMkLst>
        </pc:spChg>
      </pc:sldChg>
      <pc:sldChg chg="modSp mod">
        <pc:chgData name="lucia.dallapellegrina@unimib.it" userId="cec9364c-c837-4e60-a159-50bd9b0615b1" providerId="ADAL" clId="{180619CC-B12E-40CB-8F9A-3582A26E5238}" dt="2026-10-05T12:56:32.738" v="875" actId="20577"/>
        <pc:sldMkLst>
          <pc:docMk/>
          <pc:sldMk cId="0" sldId="260"/>
        </pc:sldMkLst>
        <pc:spChg chg="mod">
          <ac:chgData name="lucia.dallapellegrina@unimib.it" userId="cec9364c-c837-4e60-a159-50bd9b0615b1" providerId="ADAL" clId="{180619CC-B12E-40CB-8F9A-3582A26E5238}" dt="2026-10-05T11:19:39.677" v="285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1:20:14.171" v="289" actId="1392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2:56:32.738" v="875" actId="20577"/>
          <ac:spMkLst>
            <pc:docMk/>
            <pc:sldMk cId="0" sldId="260"/>
            <ac:spMk id="14" creationId="{00000000-0000-0000-0000-000000000000}"/>
          </ac:spMkLst>
        </pc:spChg>
        <pc:spChg chg="mod">
          <ac:chgData name="lucia.dallapellegrina@unimib.it" userId="cec9364c-c837-4e60-a159-50bd9b0615b1" providerId="ADAL" clId="{180619CC-B12E-40CB-8F9A-3582A26E5238}" dt="2026-10-05T11:19:52.043" v="288" actId="20577"/>
          <ac:spMkLst>
            <pc:docMk/>
            <pc:sldMk cId="0" sldId="260"/>
            <ac:spMk id="1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63524" y="384048"/>
            <a:ext cx="6034472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International opportunities @ CLAMSES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51560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B6978"/>
                </a:solidFill>
                <a:latin typeface="Aptos"/>
              </a:defRPr>
            </a:pPr>
            <a:r>
              <a:t>Study, train and develop your thesis/research abroad as part of your degree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05951"/>
            <a:ext cx="3520440" cy="416052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41247" y="1764792"/>
            <a:ext cx="3238515" cy="2626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ERASMUS+ STUDY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Courses and exams </a:t>
            </a:r>
            <a:r>
              <a:rPr dirty="0"/>
              <a:t>at a European partner 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dirty="0"/>
              <a:t>U</a:t>
            </a:r>
            <a:r>
              <a:rPr dirty="0" err="1"/>
              <a:t>niversity</a:t>
            </a:r>
            <a:r>
              <a:rPr lang="it-IT" dirty="0"/>
              <a:t>.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Thesis preparation </a:t>
            </a:r>
            <a:r>
              <a:rPr dirty="0"/>
              <a:t>is now explicitly eligible, 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if agreed in advance with the host institution</a:t>
            </a:r>
            <a:r>
              <a:rPr lang="it-IT" dirty="0"/>
              <a:t> 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dirty="0"/>
              <a:t>and the </a:t>
            </a:r>
            <a:r>
              <a:rPr lang="it-IT" dirty="0" err="1"/>
              <a:t>thesis</a:t>
            </a:r>
            <a:r>
              <a:rPr lang="it-IT" dirty="0"/>
              <a:t> Supervisor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Unimib</a:t>
            </a:r>
            <a:r>
              <a:rPr lang="it-IT" dirty="0"/>
              <a:t>.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Mobility: 2–12 months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5349240"/>
            <a:ext cx="3118104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2A6699"/>
                </a:solidFill>
                <a:latin typeface="Aptos"/>
              </a:defRPr>
            </a:pPr>
            <a:r>
              <a:t>EUROPE • STUDY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600200"/>
            <a:ext cx="3520440" cy="416052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35368" y="1832610"/>
            <a:ext cx="3276731" cy="2626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ERASMUS+ TRAINEESHIP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Internship</a:t>
            </a:r>
            <a:r>
              <a:rPr dirty="0"/>
              <a:t> abroad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You identify the host </a:t>
            </a:r>
            <a:r>
              <a:rPr lang="it-IT" b="1" dirty="0" err="1"/>
              <a:t>organization</a:t>
            </a:r>
            <a:r>
              <a:rPr lang="it-IT" dirty="0"/>
              <a:t> 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dirty="0"/>
              <a:t>(</a:t>
            </a:r>
            <a:r>
              <a:rPr lang="it-IT" dirty="0" err="1"/>
              <a:t>firm</a:t>
            </a:r>
            <a:r>
              <a:rPr lang="it-IT" dirty="0"/>
              <a:t>, </a:t>
            </a:r>
            <a:r>
              <a:rPr lang="it-IT" dirty="0" err="1"/>
              <a:t>university</a:t>
            </a:r>
            <a:r>
              <a:rPr lang="it-IT" dirty="0"/>
              <a:t>)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Project agreed with the CLAMSES 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International Mobility Coordinator</a:t>
            </a:r>
            <a:r>
              <a:rPr lang="it-IT" dirty="0"/>
              <a:t> and/or the 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dirty="0"/>
              <a:t>Thesis / Stage supervisor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Unimib</a:t>
            </a:r>
            <a:r>
              <a:rPr lang="it-IT" dirty="0"/>
              <a:t>.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4544568" y="5349240"/>
            <a:ext cx="3118104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2A6699"/>
                </a:solidFill>
                <a:latin typeface="Aptos"/>
              </a:defRPr>
            </a:pPr>
            <a:r>
              <a:t>EUROPE • TRAIN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600200"/>
            <a:ext cx="3520440" cy="416052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47888" y="1832610"/>
            <a:ext cx="3276731" cy="2626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EXCHANGE EXTRA-EU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Study, internship / placement </a:t>
            </a:r>
            <a:endParaRPr lang="it-IT" b="1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or research </a:t>
            </a:r>
            <a:r>
              <a:rPr dirty="0"/>
              <a:t>abroad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Opportunities outside the Erasmus area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en-US" dirty="0"/>
              <a:t>Project agreed with the CLAMSES 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en-US" dirty="0"/>
              <a:t>International Mobility Coordinator and/or the 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en-US" dirty="0"/>
              <a:t>Thesis / Stage supervisor at </a:t>
            </a:r>
            <a:r>
              <a:rPr lang="en-US" dirty="0" err="1"/>
              <a:t>Unimib</a:t>
            </a:r>
            <a:r>
              <a:rPr lang="en-US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7888" y="5349240"/>
            <a:ext cx="3118104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 b="1">
                <a:solidFill>
                  <a:srgbClr val="2A6699"/>
                </a:solidFill>
                <a:latin typeface="Aptos"/>
              </a:defRPr>
            </a:pPr>
            <a:r>
              <a:t>WORLD • STUDY / TRAIN / RESEARCH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1792" y="655624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B6978"/>
                </a:solidFill>
                <a:latin typeface="Aptos"/>
              </a:defRPr>
            </a:pPr>
            <a:r>
              <a:t>CLAMSES • DEMS • University of Milano-Bicocca                                      1/5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452"/>
                </a:solidFill>
                <a:latin typeface="Aptos Display"/>
              </a:defRPr>
            </a:pPr>
            <a:r>
              <a:t>Erasmus+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51560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B6978"/>
                </a:solidFill>
                <a:latin typeface="Aptos"/>
              </a:defRPr>
            </a:pPr>
            <a:r>
              <a:t>Choose the destination by looking at academic compatibility, not only at the city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10165" y="1594852"/>
            <a:ext cx="7941190" cy="443484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066664" y="2184726"/>
            <a:ext cx="4048544" cy="319061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Before applying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Check CLAMSES/DEMS partner </a:t>
            </a:r>
            <a:r>
              <a:rPr b="1" dirty="0"/>
              <a:t>destination</a:t>
            </a:r>
            <a:r>
              <a:rPr lang="it-IT" b="1" dirty="0"/>
              <a:t>s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Review the </a:t>
            </a:r>
            <a:r>
              <a:rPr b="1" dirty="0"/>
              <a:t>host university’s course catalogue</a:t>
            </a:r>
            <a:endParaRPr lang="it-IT" b="1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C</a:t>
            </a:r>
            <a:r>
              <a:rPr lang="it-IT" b="1" dirty="0" err="1"/>
              <a:t>ross</a:t>
            </a:r>
            <a:r>
              <a:rPr lang="it-IT" b="1" dirty="0"/>
              <a:t>-c</a:t>
            </a:r>
            <a:r>
              <a:rPr b="1" dirty="0"/>
              <a:t>heck CFU</a:t>
            </a:r>
            <a:r>
              <a:rPr dirty="0"/>
              <a:t>, </a:t>
            </a:r>
            <a:r>
              <a:rPr lang="it-IT" dirty="0"/>
              <a:t>and </a:t>
            </a:r>
            <a:r>
              <a:rPr lang="it-IT" dirty="0" err="1"/>
              <a:t>course</a:t>
            </a:r>
            <a:r>
              <a:rPr lang="it-IT" dirty="0"/>
              <a:t> </a:t>
            </a:r>
            <a:r>
              <a:rPr b="1" dirty="0"/>
              <a:t>contents</a:t>
            </a:r>
            <a:endParaRPr lang="it-IT" b="1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dirty="0"/>
              <a:t>P</a:t>
            </a:r>
            <a:r>
              <a:rPr dirty="0" err="1"/>
              <a:t>repare</a:t>
            </a:r>
            <a:r>
              <a:rPr dirty="0"/>
              <a:t> the </a:t>
            </a:r>
            <a:r>
              <a:rPr b="1" dirty="0"/>
              <a:t>Learning Agreement</a:t>
            </a:r>
            <a:r>
              <a:rPr lang="it-IT" b="1" dirty="0"/>
              <a:t> </a:t>
            </a:r>
            <a:r>
              <a:rPr lang="it-IT" dirty="0"/>
              <a:t>(more than 1 for Study)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dirty="0" err="1"/>
              <a:t>Finalize</a:t>
            </a:r>
            <a:r>
              <a:rPr lang="it-IT" dirty="0"/>
              <a:t> </a:t>
            </a:r>
            <a:r>
              <a:rPr lang="it-IT" dirty="0" err="1"/>
              <a:t>application</a:t>
            </a: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" y="655624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B6978"/>
                </a:solidFill>
                <a:latin typeface="Aptos"/>
              </a:defRPr>
            </a:pPr>
            <a:r>
              <a:t>CLAMSES • DEMS • University of Milano-Bicocca                                      2/5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452"/>
                </a:solidFill>
                <a:latin typeface="Aptos Display"/>
              </a:defRPr>
            </a:pPr>
            <a:r>
              <a:t>Erasmus+ Traineeship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51560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B6978"/>
                </a:solidFill>
                <a:latin typeface="Aptos"/>
              </a:defRPr>
            </a:pPr>
            <a:r>
              <a:t>For internships and placements in Europe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508760"/>
            <a:ext cx="3657600" cy="438912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5148" y="2397948"/>
            <a:ext cx="3280454" cy="2741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1  Find a host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University</a:t>
            </a:r>
            <a:r>
              <a:rPr dirty="0"/>
              <a:t> or research </a:t>
            </a:r>
            <a:r>
              <a:rPr dirty="0" err="1"/>
              <a:t>centre</a:t>
            </a:r>
            <a:r>
              <a:rPr lang="it-IT" dirty="0"/>
              <a:t>,  discuss with the </a:t>
            </a:r>
            <a:r>
              <a:rPr lang="it-IT" dirty="0" err="1"/>
              <a:t>thesis</a:t>
            </a:r>
            <a:r>
              <a:rPr lang="it-IT" dirty="0"/>
              <a:t> supervisor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Unimib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b="1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Company</a:t>
            </a:r>
            <a:r>
              <a:rPr dirty="0"/>
              <a:t> or other eligible </a:t>
            </a:r>
            <a:r>
              <a:rPr dirty="0" err="1"/>
              <a:t>organisation</a:t>
            </a:r>
            <a:r>
              <a:rPr lang="it-IT" dirty="0"/>
              <a:t>, t</a:t>
            </a:r>
            <a:r>
              <a:rPr dirty="0"/>
              <a:t>he host is normally identified by the student</a:t>
            </a:r>
            <a:r>
              <a:rPr lang="it-IT" dirty="0"/>
              <a:t>, discuss with the International Mobility Coordinator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Unimib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dirty="0"/>
              <a:t>All </a:t>
            </a:r>
            <a:r>
              <a:rPr lang="it-IT" dirty="0" err="1"/>
              <a:t>documents</a:t>
            </a:r>
            <a:r>
              <a:rPr lang="it-IT" dirty="0"/>
              <a:t> must be </a:t>
            </a:r>
            <a:r>
              <a:rPr lang="it-IT" dirty="0" err="1"/>
              <a:t>signed</a:t>
            </a:r>
            <a:r>
              <a:rPr lang="it-IT" dirty="0"/>
              <a:t> by the International Mobility Coordinator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Unimib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4553712" y="1508760"/>
            <a:ext cx="3246120" cy="438912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691620" y="2422274"/>
            <a:ext cx="2750101" cy="2934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2  Agree the project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it-IT" dirty="0"/>
              <a:t>Propose</a:t>
            </a:r>
            <a:r>
              <a:rPr dirty="0"/>
              <a:t> the training </a:t>
            </a:r>
            <a:r>
              <a:rPr dirty="0" err="1"/>
              <a:t>programme</a:t>
            </a:r>
            <a:r>
              <a:rPr dirty="0"/>
              <a:t> </a:t>
            </a:r>
            <a:r>
              <a:rPr lang="it-IT" dirty="0"/>
              <a:t>to </a:t>
            </a:r>
            <a:r>
              <a:rPr dirty="0"/>
              <a:t>the CLAMSES </a:t>
            </a:r>
            <a:r>
              <a:rPr lang="it-IT" dirty="0"/>
              <a:t> Mobility Coordinator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Unimib</a:t>
            </a:r>
            <a:r>
              <a:rPr lang="it-IT" dirty="0"/>
              <a:t> / </a:t>
            </a:r>
            <a:r>
              <a:rPr lang="it-IT" dirty="0" err="1"/>
              <a:t>thesis</a:t>
            </a:r>
            <a:r>
              <a:rPr lang="it-IT" dirty="0"/>
              <a:t> supervisor </a:t>
            </a:r>
            <a:r>
              <a:rPr lang="it-IT" dirty="0" err="1"/>
              <a:t>Unimib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Prepare the Learning Agreement for Traineeship (LAT)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lang="en-US" dirty="0"/>
              <a:t>All documents (including  the Mobility Project Approval ) must be signed by the International Mobility Coordinator at </a:t>
            </a:r>
            <a:r>
              <a:rPr lang="en-US" dirty="0" err="1"/>
              <a:t>Unimib</a:t>
            </a:r>
            <a:endParaRPr lang="en-US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7918704" y="1508760"/>
            <a:ext cx="3474720" cy="438912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137585" y="2431537"/>
            <a:ext cx="3036958" cy="18825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3  Apply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Submit the application through </a:t>
            </a:r>
            <a:r>
              <a:rPr dirty="0" err="1"/>
              <a:t>SegreterieOnline</a:t>
            </a: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Follow the deadlines and requirements of the current call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</p:txBody>
      </p:sp>
      <p:sp>
        <p:nvSpPr>
          <p:cNvPr id="10" name="Rectangle 9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21792" y="655624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B6978"/>
                </a:solidFill>
                <a:latin typeface="Aptos"/>
              </a:defRPr>
            </a:pPr>
            <a:r>
              <a:t>CLAMSES • DEMS • University of Milano-Bicocca                                      3/5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452"/>
                </a:solidFill>
                <a:latin typeface="Aptos Display"/>
              </a:defRPr>
            </a:pPr>
            <a:r>
              <a:t>Beyond Europe: Exchange Extra-EU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51560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B6978"/>
                </a:solidFill>
                <a:latin typeface="Aptos"/>
              </a:defRPr>
            </a:pPr>
            <a:r>
              <a:t>International mobility outside the Erasmus area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508760"/>
            <a:ext cx="5257800" cy="434340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59453" y="2022302"/>
            <a:ext cx="3599056" cy="2536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Possible experiences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Study</a:t>
            </a:r>
            <a:r>
              <a:rPr dirty="0"/>
              <a:t> at an overseas </a:t>
            </a:r>
            <a:r>
              <a:rPr lang="it-IT" dirty="0" err="1"/>
              <a:t>at</a:t>
            </a:r>
            <a:r>
              <a:rPr lang="it-IT" dirty="0"/>
              <a:t> an </a:t>
            </a:r>
            <a:r>
              <a:rPr lang="it-IT" dirty="0" err="1"/>
              <a:t>overseas</a:t>
            </a:r>
            <a:r>
              <a:rPr lang="it-IT" dirty="0"/>
              <a:t> institution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Internship</a:t>
            </a:r>
            <a:r>
              <a:rPr dirty="0"/>
              <a:t> </a:t>
            </a:r>
            <a:r>
              <a:rPr lang="it-IT" dirty="0" err="1"/>
              <a:t>at</a:t>
            </a:r>
            <a:r>
              <a:rPr lang="it-IT" dirty="0"/>
              <a:t> an </a:t>
            </a:r>
            <a:r>
              <a:rPr lang="it-IT" dirty="0" err="1"/>
              <a:t>overseas</a:t>
            </a:r>
            <a:r>
              <a:rPr lang="it-IT" dirty="0"/>
              <a:t> institution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b="1" dirty="0"/>
              <a:t>Research</a:t>
            </a:r>
            <a:r>
              <a:rPr dirty="0"/>
              <a:t> activities connected with the thesis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an </a:t>
            </a:r>
            <a:r>
              <a:rPr lang="it-IT" dirty="0" err="1"/>
              <a:t>overseas</a:t>
            </a:r>
            <a:r>
              <a:rPr lang="it-IT" dirty="0"/>
              <a:t> institution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6355080" y="1508760"/>
            <a:ext cx="5212080" cy="434340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31453" y="2025379"/>
            <a:ext cx="3888656" cy="1408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How it works</a:t>
            </a:r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r>
              <a:rPr dirty="0"/>
              <a:t>Apply according to the current Extra-EU call</a:t>
            </a:r>
            <a:r>
              <a:rPr lang="it-IT" dirty="0"/>
              <a:t>, </a:t>
            </a:r>
            <a:r>
              <a:rPr lang="it-IT" dirty="0" err="1"/>
              <a:t>everything</a:t>
            </a:r>
            <a:r>
              <a:rPr lang="it-IT" dirty="0"/>
              <a:t> works </a:t>
            </a:r>
            <a:r>
              <a:rPr lang="it-IT" dirty="0" err="1"/>
              <a:t>as</a:t>
            </a:r>
            <a:r>
              <a:rPr lang="it-IT" dirty="0"/>
              <a:t> in </a:t>
            </a:r>
            <a:r>
              <a:rPr lang="it-IT" b="1" dirty="0"/>
              <a:t>the Erasmus </a:t>
            </a:r>
            <a:r>
              <a:rPr lang="it-IT" b="1" dirty="0" err="1"/>
              <a:t>Traineeship</a:t>
            </a:r>
            <a:endParaRPr lang="it-IT" dirty="0"/>
          </a:p>
          <a:p>
            <a:pPr>
              <a:spcBef>
                <a:spcPts val="700"/>
              </a:spcBef>
              <a:defRPr sz="1250">
                <a:solidFill>
                  <a:srgbClr val="191919"/>
                </a:solidFill>
                <a:latin typeface="Aptos"/>
              </a:defRPr>
            </a:pPr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" y="655624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B6978"/>
                </a:solidFill>
                <a:latin typeface="Aptos"/>
              </a:defRPr>
            </a:pPr>
            <a:r>
              <a:t>CLAMSES • DEMS • University of Milano-Bicocca                                      4/5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93452"/>
                </a:solidFill>
                <a:latin typeface="Aptos Display"/>
              </a:defRPr>
            </a:pPr>
            <a:r>
              <a:t>How to get started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1051560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5B6978"/>
                </a:solidFill>
                <a:latin typeface="Aptos"/>
              </a:defRPr>
            </a:pPr>
            <a:r>
              <a:t>A simple sequence before you submit an application</a:t>
            </a:r>
          </a:p>
        </p:txBody>
      </p:sp>
      <p:sp>
        <p:nvSpPr>
          <p:cNvPr id="4" name="Oval 3"/>
          <p:cNvSpPr/>
          <p:nvPr/>
        </p:nvSpPr>
        <p:spPr>
          <a:xfrm>
            <a:off x="777240" y="1600200"/>
            <a:ext cx="594360" cy="594360"/>
          </a:xfrm>
          <a:prstGeom prst="ellipse">
            <a:avLst/>
          </a:prstGeom>
          <a:solidFill>
            <a:srgbClr val="193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31720"/>
            <a:ext cx="2057400" cy="1051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93452"/>
                </a:solidFill>
                <a:latin typeface="Aptos Display"/>
              </a:defRPr>
            </a:pPr>
            <a:r>
              <a:t>Choose</a:t>
            </a: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t>Study • Traineeship • Extra-EU</a:t>
            </a:r>
          </a:p>
        </p:txBody>
      </p:sp>
      <p:sp>
        <p:nvSpPr>
          <p:cNvPr id="6" name="Rectangle 5"/>
          <p:cNvSpPr/>
          <p:nvPr/>
        </p:nvSpPr>
        <p:spPr>
          <a:xfrm>
            <a:off x="1463040" y="1856231"/>
            <a:ext cx="1325880" cy="36576"/>
          </a:xfrm>
          <a:prstGeom prst="rect">
            <a:avLst/>
          </a:prstGeom>
          <a:solidFill>
            <a:srgbClr val="BEC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2953512" y="1600200"/>
            <a:ext cx="594360" cy="594360"/>
          </a:xfrm>
          <a:prstGeom prst="ellipse">
            <a:avLst/>
          </a:prstGeom>
          <a:solidFill>
            <a:srgbClr val="193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1405" y="2331720"/>
            <a:ext cx="1587294" cy="661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Explore</a:t>
            </a: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dirty="0"/>
              <a:t>Destinations, hosts and </a:t>
            </a:r>
            <a:endParaRPr lang="it-IT" dirty="0"/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dirty="0"/>
              <a:t>opportunities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639312" y="1856231"/>
            <a:ext cx="1325880" cy="36576"/>
          </a:xfrm>
          <a:prstGeom prst="rect">
            <a:avLst/>
          </a:prstGeom>
          <a:solidFill>
            <a:srgbClr val="BEC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129783" y="1600200"/>
            <a:ext cx="594360" cy="594360"/>
          </a:xfrm>
          <a:prstGeom prst="ellipse">
            <a:avLst/>
          </a:prstGeom>
          <a:solidFill>
            <a:srgbClr val="193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17069" y="2331720"/>
            <a:ext cx="1808507" cy="661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Check</a:t>
            </a: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dirty="0">
                <a:highlight>
                  <a:srgbClr val="FFFF00"/>
                </a:highlight>
              </a:rPr>
              <a:t>Academic compatibility and</a:t>
            </a:r>
            <a:endParaRPr lang="it-IT" dirty="0">
              <a:highlight>
                <a:srgbClr val="FFFF00"/>
              </a:highlight>
            </a:endParaRP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dirty="0">
                <a:highlight>
                  <a:srgbClr val="FFFF00"/>
                </a:highlight>
              </a:rPr>
              <a:t> recognition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15583" y="1856231"/>
            <a:ext cx="1325880" cy="36576"/>
          </a:xfrm>
          <a:prstGeom prst="rect">
            <a:avLst/>
          </a:prstGeom>
          <a:solidFill>
            <a:srgbClr val="BEC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306055" y="1600200"/>
            <a:ext cx="594360" cy="594360"/>
          </a:xfrm>
          <a:prstGeom prst="ellipse">
            <a:avLst/>
          </a:prstGeom>
          <a:solidFill>
            <a:srgbClr val="193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7828" y="2331720"/>
            <a:ext cx="2579552" cy="1308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Discuss</a:t>
            </a: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lang="en-US" dirty="0"/>
              <a:t>Contact the CLAMSES International </a:t>
            </a: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lang="en-US" dirty="0"/>
              <a:t>Mobility Coordinator (Study)</a:t>
            </a: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endParaRPr lang="it-IT" dirty="0"/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dirty="0"/>
              <a:t>Contact the</a:t>
            </a:r>
            <a:r>
              <a:rPr lang="it-IT" dirty="0"/>
              <a:t> </a:t>
            </a:r>
            <a:r>
              <a:rPr lang="it-IT"/>
              <a:t>Thesis Supervisor </a:t>
            </a:r>
            <a:r>
              <a:rPr lang="it-IT" dirty="0" err="1"/>
              <a:t>at</a:t>
            </a:r>
            <a:r>
              <a:rPr lang="it-IT" dirty="0"/>
              <a:t> </a:t>
            </a:r>
            <a:r>
              <a:rPr lang="it-IT" dirty="0" err="1"/>
              <a:t>Unimib</a:t>
            </a:r>
            <a:r>
              <a:rPr lang="it-IT" dirty="0"/>
              <a:t> </a:t>
            </a: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lang="it-IT" dirty="0"/>
              <a:t>and </a:t>
            </a:r>
            <a:r>
              <a:rPr lang="it-IT" dirty="0" err="1"/>
              <a:t>then</a:t>
            </a:r>
            <a:r>
              <a:rPr lang="it-IT" dirty="0"/>
              <a:t> the </a:t>
            </a:r>
            <a:r>
              <a:rPr dirty="0"/>
              <a:t>CLAMSES International </a:t>
            </a:r>
            <a:endParaRPr lang="it-IT" dirty="0"/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dirty="0"/>
              <a:t>Mobility Coordinator</a:t>
            </a:r>
            <a:r>
              <a:rPr lang="it-IT" dirty="0"/>
              <a:t> (</a:t>
            </a:r>
            <a:r>
              <a:rPr lang="it-IT" dirty="0" err="1"/>
              <a:t>Traineeship</a:t>
            </a:r>
            <a:r>
              <a:rPr lang="it-IT" dirty="0"/>
              <a:t>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91855" y="1856231"/>
            <a:ext cx="1325880" cy="36576"/>
          </a:xfrm>
          <a:prstGeom prst="rect">
            <a:avLst/>
          </a:prstGeom>
          <a:solidFill>
            <a:srgbClr val="BEC8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482328" y="1600200"/>
            <a:ext cx="594360" cy="594360"/>
          </a:xfrm>
          <a:prstGeom prst="ellipse">
            <a:avLst/>
          </a:prstGeom>
          <a:solidFill>
            <a:srgbClr val="1934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75837" y="2331720"/>
            <a:ext cx="1996059" cy="661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193452"/>
                </a:solidFill>
                <a:latin typeface="Aptos Display"/>
              </a:defRPr>
            </a:pPr>
            <a:r>
              <a:rPr dirty="0"/>
              <a:t>Apply</a:t>
            </a:r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dirty="0"/>
              <a:t>Prepare the agreement and use</a:t>
            </a:r>
            <a:endParaRPr lang="it-IT" dirty="0"/>
          </a:p>
          <a:p>
            <a:pPr algn="ctr">
              <a:defRPr sz="1050">
                <a:solidFill>
                  <a:srgbClr val="5B6978"/>
                </a:solidFill>
                <a:latin typeface="Aptos"/>
              </a:defRPr>
            </a:pPr>
            <a:r>
              <a:rPr dirty="0"/>
              <a:t> </a:t>
            </a:r>
            <a:r>
              <a:rPr dirty="0" err="1"/>
              <a:t>SegreterieOnline</a:t>
            </a:r>
            <a:endParaRPr dirty="0"/>
          </a:p>
        </p:txBody>
      </p:sp>
      <p:sp>
        <p:nvSpPr>
          <p:cNvPr id="18" name="Rounded Rectangle 17"/>
          <p:cNvSpPr/>
          <p:nvPr/>
        </p:nvSpPr>
        <p:spPr>
          <a:xfrm>
            <a:off x="1965960" y="3977639"/>
            <a:ext cx="8229600" cy="1143000"/>
          </a:xfrm>
          <a:prstGeom prst="roundRect">
            <a:avLst/>
          </a:prstGeom>
          <a:solidFill>
            <a:srgbClr val="F2F6F9"/>
          </a:solidFill>
          <a:ln>
            <a:solidFill>
              <a:srgbClr val="DC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194560" y="4224528"/>
            <a:ext cx="77724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5B6978"/>
                </a:solidFill>
                <a:latin typeface="Aptos"/>
              </a:defRPr>
            </a:pPr>
            <a:r>
              <a:t>CLAMSES International Mobility Coordinator</a:t>
            </a:r>
          </a:p>
          <a:p>
            <a:pPr algn="ctr">
              <a:defRPr sz="2100" b="1">
                <a:solidFill>
                  <a:srgbClr val="193452"/>
                </a:solidFill>
                <a:latin typeface="Aptos Display"/>
              </a:defRPr>
            </a:pPr>
            <a:r>
              <a:t>Prof. Lucia Dalla Pellegrina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510528"/>
            <a:ext cx="10972800" cy="22860"/>
          </a:xfrm>
          <a:prstGeom prst="rect">
            <a:avLst/>
          </a:prstGeom>
          <a:solidFill>
            <a:srgbClr val="D2DA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1792" y="6556248"/>
            <a:ext cx="107899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B6978"/>
                </a:solidFill>
                <a:latin typeface="Aptos"/>
              </a:defRPr>
            </a:pPr>
            <a:r>
              <a:t>CLAMSES • DEMS • University of Milano-Bicocca                                      5/5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489</Words>
  <Application>Microsoft Office PowerPoint</Application>
  <PresentationFormat>Widescreen</PresentationFormat>
  <Paragraphs>106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Riccardo Borgoni</dc:creator>
  <cp:keywords/>
  <dc:description>generated using python-pptx</dc:description>
  <cp:lastModifiedBy>riccardo.borgoni@unimib.it</cp:lastModifiedBy>
  <cp:revision>1</cp:revision>
  <dcterms:created xsi:type="dcterms:W3CDTF">2013-01-27T09:14:16Z</dcterms:created>
  <dcterms:modified xsi:type="dcterms:W3CDTF">2026-10-05T15:04:00Z</dcterms:modified>
  <cp:category/>
</cp:coreProperties>
</file>