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92" r:id="rId20"/>
    <p:sldId id="293" r:id="rId21"/>
    <p:sldId id="274" r:id="rId22"/>
    <p:sldId id="275" r:id="rId23"/>
    <p:sldId id="276" r:id="rId24"/>
    <p:sldId id="271" r:id="rId25"/>
    <p:sldId id="278" r:id="rId26"/>
    <p:sldId id="277" r:id="rId27"/>
    <p:sldId id="279" r:id="rId28"/>
    <p:sldId id="280" r:id="rId29"/>
    <p:sldId id="281" r:id="rId30"/>
    <p:sldId id="282" r:id="rId31"/>
    <p:sldId id="283" r:id="rId32"/>
    <p:sldId id="284" r:id="rId33"/>
    <p:sldId id="289" r:id="rId34"/>
    <p:sldId id="290" r:id="rId35"/>
    <p:sldId id="291" r:id="rId36"/>
  </p:sldIdLst>
  <p:sldSz cx="12192000" cy="6858000"/>
  <p:notesSz cx="7099300" cy="10234613"/>
  <p:embeddedFontLst>
    <p:embeddedFont>
      <p:font typeface="Arial Narrow" panose="020B060602020203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DWUc8rBMzXi/S+OdfI3B4iiMz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034" cy="513643"/>
          </a:xfrm>
          <a:prstGeom prst="rect">
            <a:avLst/>
          </a:prstGeom>
          <a:noFill/>
          <a:ln>
            <a:noFill/>
          </a:ln>
        </p:spPr>
        <p:txBody>
          <a:bodyPr spcFirstLastPara="1" wrap="square" lIns="96050" tIns="48025" rIns="96050" bIns="480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0591" y="0"/>
            <a:ext cx="3077034" cy="513643"/>
          </a:xfrm>
          <a:prstGeom prst="rect">
            <a:avLst/>
          </a:prstGeom>
          <a:noFill/>
          <a:ln>
            <a:noFill/>
          </a:ln>
        </p:spPr>
        <p:txBody>
          <a:bodyPr spcFirstLastPara="1" wrap="square" lIns="96050" tIns="48025" rIns="96050" bIns="480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0970"/>
            <a:ext cx="3077034" cy="513643"/>
          </a:xfrm>
          <a:prstGeom prst="rect">
            <a:avLst/>
          </a:prstGeom>
          <a:noFill/>
          <a:ln>
            <a:noFill/>
          </a:ln>
        </p:spPr>
        <p:txBody>
          <a:bodyPr spcFirstLastPara="1" wrap="square" lIns="96050" tIns="48025" rIns="96050" bIns="480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0591" y="9720970"/>
            <a:ext cx="3077034" cy="513643"/>
          </a:xfrm>
          <a:prstGeom prst="rect">
            <a:avLst/>
          </a:prstGeom>
          <a:noFill/>
          <a:ln>
            <a:noFill/>
          </a:ln>
        </p:spPr>
        <p:txBody>
          <a:bodyPr spcFirstLastPara="1" wrap="square" lIns="96050" tIns="48025" rIns="96050" bIns="480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it-IT" sz="1300" b="0" i="0" u="none" strike="noStrike" cap="none">
                <a:solidFill>
                  <a:schemeClr val="dk1"/>
                </a:solidFill>
                <a:latin typeface="Calibri"/>
                <a:ea typeface="Calibri"/>
                <a:cs typeface="Calibri"/>
                <a:sym typeface="Calibri"/>
              </a:rPr>
              <a:t>‹N›</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0: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0:notes"/>
          <p:cNvSpPr txBox="1">
            <a:spLocks noGrp="1"/>
          </p:cNvSpPr>
          <p:nvPr>
            <p:ph type="sldNum" idx="12"/>
          </p:nvPr>
        </p:nvSpPr>
        <p:spPr>
          <a:xfrm>
            <a:off x="4020591" y="9720970"/>
            <a:ext cx="3077034" cy="513643"/>
          </a:xfrm>
          <a:prstGeom prst="rect">
            <a:avLst/>
          </a:prstGeom>
          <a:noFill/>
          <a:ln>
            <a:noFill/>
          </a:ln>
        </p:spPr>
        <p:txBody>
          <a:bodyPr spcFirstLastPara="1" wrap="square" lIns="96050" tIns="48025" rIns="96050" bIns="48025" anchor="b" anchorCtr="0">
            <a:noAutofit/>
          </a:bodyPr>
          <a:lstStyle/>
          <a:p>
            <a:pPr marL="0" lvl="0" indent="0" algn="r" rtl="0">
              <a:lnSpc>
                <a:spcPct val="100000"/>
              </a:lnSpc>
              <a:spcBef>
                <a:spcPts val="0"/>
              </a:spcBef>
              <a:spcAft>
                <a:spcPts val="0"/>
              </a:spcAft>
              <a:buSzPts val="1400"/>
              <a:buNone/>
            </a:pPr>
            <a:fld id="{00000000-1234-1234-1234-123412341234}" type="slidenum">
              <a:rPr lang="it-I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p1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32059f543_0_95: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e32059f543_0_95:notes"/>
          <p:cNvSpPr txBox="1">
            <a:spLocks noGrp="1"/>
          </p:cNvSpPr>
          <p:nvPr>
            <p:ph type="body" idx="1"/>
          </p:nvPr>
        </p:nvSpPr>
        <p:spPr>
          <a:xfrm>
            <a:off x="710601" y="4925314"/>
            <a:ext cx="5678100" cy="4029300"/>
          </a:xfrm>
          <a:prstGeom prst="rect">
            <a:avLst/>
          </a:prstGeom>
          <a:noFill/>
          <a:ln>
            <a:noFill/>
          </a:ln>
        </p:spPr>
        <p:txBody>
          <a:bodyPr spcFirstLastPara="1" wrap="square" lIns="96250" tIns="48125" rIns="96250" bIns="48125" anchor="t" anchorCtr="0">
            <a:noAutofit/>
          </a:bodyPr>
          <a:lstStyle/>
          <a:p>
            <a:pPr marL="0" lvl="0" indent="0" algn="l" rtl="0">
              <a:lnSpc>
                <a:spcPct val="100000"/>
              </a:lnSpc>
              <a:spcBef>
                <a:spcPts val="0"/>
              </a:spcBef>
              <a:spcAft>
                <a:spcPts val="0"/>
              </a:spcAft>
              <a:buSzPts val="1500"/>
              <a:buNone/>
            </a:pPr>
            <a:endParaRPr/>
          </a:p>
        </p:txBody>
      </p:sp>
      <p:sp>
        <p:nvSpPr>
          <p:cNvPr id="307" name="Google Shape;307;ge32059f543_0_95:notes"/>
          <p:cNvSpPr txBox="1">
            <a:spLocks noGrp="1"/>
          </p:cNvSpPr>
          <p:nvPr>
            <p:ph type="sldNum" idx="12"/>
          </p:nvPr>
        </p:nvSpPr>
        <p:spPr>
          <a:xfrm>
            <a:off x="4020591" y="9720971"/>
            <a:ext cx="3076800" cy="513600"/>
          </a:xfrm>
          <a:prstGeom prst="rect">
            <a:avLst/>
          </a:prstGeom>
          <a:noFill/>
          <a:ln>
            <a:noFill/>
          </a:ln>
        </p:spPr>
        <p:txBody>
          <a:bodyPr spcFirstLastPara="1" wrap="square" lIns="96250" tIns="48125" rIns="96250" bIns="48125" anchor="b" anchorCtr="0">
            <a:noAutofit/>
          </a:bodyPr>
          <a:lstStyle/>
          <a:p>
            <a:pPr marL="0" lvl="0" indent="0" algn="r" rtl="0">
              <a:lnSpc>
                <a:spcPct val="100000"/>
              </a:lnSpc>
              <a:spcBef>
                <a:spcPts val="0"/>
              </a:spcBef>
              <a:spcAft>
                <a:spcPts val="0"/>
              </a:spcAft>
              <a:buClr>
                <a:srgbClr val="000000"/>
              </a:buClr>
              <a:buSzPts val="1500"/>
              <a:buFont typeface="Arial"/>
              <a:buNone/>
            </a:pPr>
            <a:fld id="{00000000-1234-1234-1234-123412341234}" type="slidenum">
              <a:rPr lang="it-I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32059f543_0_18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e32059f543_0_189:notes"/>
          <p:cNvSpPr txBox="1">
            <a:spLocks noGrp="1"/>
          </p:cNvSpPr>
          <p:nvPr>
            <p:ph type="body" idx="1"/>
          </p:nvPr>
        </p:nvSpPr>
        <p:spPr>
          <a:xfrm>
            <a:off x="710601" y="4925314"/>
            <a:ext cx="5678100" cy="4029300"/>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56" name="Google Shape;356;ge32059f543_0_189:notes"/>
          <p:cNvSpPr txBox="1">
            <a:spLocks noGrp="1"/>
          </p:cNvSpPr>
          <p:nvPr>
            <p:ph type="sldNum" idx="12"/>
          </p:nvPr>
        </p:nvSpPr>
        <p:spPr>
          <a:xfrm>
            <a:off x="4020591" y="9720970"/>
            <a:ext cx="3077100" cy="513600"/>
          </a:xfrm>
          <a:prstGeom prst="rect">
            <a:avLst/>
          </a:prstGeom>
          <a:noFill/>
          <a:ln>
            <a:noFill/>
          </a:ln>
        </p:spPr>
        <p:txBody>
          <a:bodyPr spcFirstLastPara="1" wrap="square" lIns="96050" tIns="48025" rIns="96050" bIns="480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32059f543_0_18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e32059f543_0_189:notes"/>
          <p:cNvSpPr txBox="1">
            <a:spLocks noGrp="1"/>
          </p:cNvSpPr>
          <p:nvPr>
            <p:ph type="body" idx="1"/>
          </p:nvPr>
        </p:nvSpPr>
        <p:spPr>
          <a:xfrm>
            <a:off x="710601" y="4925314"/>
            <a:ext cx="5678100" cy="4029300"/>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56" name="Google Shape;356;ge32059f543_0_189:notes"/>
          <p:cNvSpPr txBox="1">
            <a:spLocks noGrp="1"/>
          </p:cNvSpPr>
          <p:nvPr>
            <p:ph type="sldNum" idx="12"/>
          </p:nvPr>
        </p:nvSpPr>
        <p:spPr>
          <a:xfrm>
            <a:off x="4020591" y="9720970"/>
            <a:ext cx="3077100" cy="513600"/>
          </a:xfrm>
          <a:prstGeom prst="rect">
            <a:avLst/>
          </a:prstGeom>
          <a:noFill/>
          <a:ln>
            <a:noFill/>
          </a:ln>
        </p:spPr>
        <p:txBody>
          <a:bodyPr spcFirstLastPara="1" wrap="square" lIns="96050" tIns="48025" rIns="96050" bIns="480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19</a:t>
            </a:fld>
            <a:endParaRPr/>
          </a:p>
        </p:txBody>
      </p:sp>
    </p:spTree>
    <p:extLst>
      <p:ext uri="{BB962C8B-B14F-4D97-AF65-F5344CB8AC3E}">
        <p14:creationId xmlns:p14="http://schemas.microsoft.com/office/powerpoint/2010/main" val="2821190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7: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64" name="Google Shape;364;p1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78" name="Google Shape;378;p18: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9: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86" name="Google Shape;386;p1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5: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1: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394" name="Google Shape;394;p2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2: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12" name="Google Shape;412;p2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3: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22" name="Google Shape;422;p2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4: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32" name="Google Shape;432;p2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5: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46" name="Google Shape;446;p25: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6: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55" name="Google Shape;455;p2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7: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465" name="Google Shape;465;p2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1: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31: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8845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2: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28" name="Google Shape;528;p32: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5106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3: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36" name="Google Shape;536;p33: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087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187" name="Google Shape;187;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195" name="Google Shape;195;p5: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6: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08" name="Google Shape;208;p6:notes"/>
          <p:cNvSpPr txBox="1">
            <a:spLocks noGrp="1"/>
          </p:cNvSpPr>
          <p:nvPr>
            <p:ph type="sldNum" idx="12"/>
          </p:nvPr>
        </p:nvSpPr>
        <p:spPr>
          <a:xfrm>
            <a:off x="4020591" y="9720970"/>
            <a:ext cx="3077034" cy="513643"/>
          </a:xfrm>
          <a:prstGeom prst="rect">
            <a:avLst/>
          </a:prstGeom>
          <a:noFill/>
          <a:ln>
            <a:noFill/>
          </a:ln>
        </p:spPr>
        <p:txBody>
          <a:bodyPr spcFirstLastPara="1" wrap="square" lIns="96050" tIns="48025" rIns="96050" bIns="48025" anchor="b" anchorCtr="0">
            <a:noAutofit/>
          </a:bodyPr>
          <a:lstStyle/>
          <a:p>
            <a:pPr marL="0" lvl="0" indent="0" algn="r" rtl="0">
              <a:lnSpc>
                <a:spcPct val="100000"/>
              </a:lnSpc>
              <a:spcBef>
                <a:spcPts val="0"/>
              </a:spcBef>
              <a:spcAft>
                <a:spcPts val="0"/>
              </a:spcAft>
              <a:buSzPts val="1400"/>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18" name="Google Shape;218;p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p8: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710601" y="4925314"/>
            <a:ext cx="5678099" cy="4029349"/>
          </a:xfrm>
          <a:prstGeom prst="rect">
            <a:avLst/>
          </a:prstGeom>
          <a:noFill/>
          <a:ln>
            <a:noFill/>
          </a:ln>
        </p:spPr>
        <p:txBody>
          <a:bodyPr spcFirstLastPara="1" wrap="square" lIns="96050" tIns="48025" rIns="96050" bIns="48025" anchor="t" anchorCtr="0">
            <a:noAutofit/>
          </a:bodyPr>
          <a:lstStyle/>
          <a:p>
            <a:pPr marL="0" lvl="0" indent="0" algn="l" rtl="0">
              <a:lnSpc>
                <a:spcPct val="100000"/>
              </a:lnSpc>
              <a:spcBef>
                <a:spcPts val="0"/>
              </a:spcBef>
              <a:spcAft>
                <a:spcPts val="0"/>
              </a:spcAft>
              <a:buSzPts val="1400"/>
              <a:buNone/>
            </a:pPr>
            <a:endParaRPr/>
          </a:p>
        </p:txBody>
      </p:sp>
      <p:sp>
        <p:nvSpPr>
          <p:cNvPr id="238" name="Google Shape;238;p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90"/>
        <p:cNvGrpSpPr/>
        <p:nvPr/>
      </p:nvGrpSpPr>
      <p:grpSpPr>
        <a:xfrm>
          <a:off x="0" y="0"/>
          <a:ext cx="0" cy="0"/>
          <a:chOff x="0" y="0"/>
          <a:chExt cx="0" cy="0"/>
        </a:xfrm>
      </p:grpSpPr>
      <p:sp>
        <p:nvSpPr>
          <p:cNvPr id="91" name="Google Shape;91;ge32059f543_0_1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e32059f543_0_1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e32059f543_0_1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94"/>
        <p:cNvGrpSpPr/>
        <p:nvPr/>
      </p:nvGrpSpPr>
      <p:grpSpPr>
        <a:xfrm>
          <a:off x="0" y="0"/>
          <a:ext cx="0" cy="0"/>
          <a:chOff x="0" y="0"/>
          <a:chExt cx="0" cy="0"/>
        </a:xfrm>
      </p:grpSpPr>
      <p:sp>
        <p:nvSpPr>
          <p:cNvPr id="95" name="Google Shape;95;ge32059f543_0_11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e32059f543_0_11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ge32059f543_0_1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e32059f543_0_1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e32059f543_0_1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00"/>
        <p:cNvGrpSpPr/>
        <p:nvPr/>
      </p:nvGrpSpPr>
      <p:grpSpPr>
        <a:xfrm>
          <a:off x="0" y="0"/>
          <a:ext cx="0" cy="0"/>
          <a:chOff x="0" y="0"/>
          <a:chExt cx="0" cy="0"/>
        </a:xfrm>
      </p:grpSpPr>
      <p:sp>
        <p:nvSpPr>
          <p:cNvPr id="101" name="Google Shape;101;ge32059f543_0_1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e32059f543_0_1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ge32059f543_0_1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e32059f543_0_1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e32059f543_0_1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06"/>
        <p:cNvGrpSpPr/>
        <p:nvPr/>
      </p:nvGrpSpPr>
      <p:grpSpPr>
        <a:xfrm>
          <a:off x="0" y="0"/>
          <a:ext cx="0" cy="0"/>
          <a:chOff x="0" y="0"/>
          <a:chExt cx="0" cy="0"/>
        </a:xfrm>
      </p:grpSpPr>
      <p:sp>
        <p:nvSpPr>
          <p:cNvPr id="107" name="Google Shape;107;ge32059f543_0_13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e32059f543_0_13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ge32059f543_0_1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e32059f543_0_1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e32059f543_0_1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12"/>
        <p:cNvGrpSpPr/>
        <p:nvPr/>
      </p:nvGrpSpPr>
      <p:grpSpPr>
        <a:xfrm>
          <a:off x="0" y="0"/>
          <a:ext cx="0" cy="0"/>
          <a:chOff x="0" y="0"/>
          <a:chExt cx="0" cy="0"/>
        </a:xfrm>
      </p:grpSpPr>
      <p:sp>
        <p:nvSpPr>
          <p:cNvPr id="113" name="Google Shape;113;ge32059f543_0_1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e32059f543_0_14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ge32059f543_0_14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ge32059f543_0_14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e32059f543_0_1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e32059f543_0_1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19"/>
        <p:cNvGrpSpPr/>
        <p:nvPr/>
      </p:nvGrpSpPr>
      <p:grpSpPr>
        <a:xfrm>
          <a:off x="0" y="0"/>
          <a:ext cx="0" cy="0"/>
          <a:chOff x="0" y="0"/>
          <a:chExt cx="0" cy="0"/>
        </a:xfrm>
      </p:grpSpPr>
      <p:sp>
        <p:nvSpPr>
          <p:cNvPr id="120" name="Google Shape;120;ge32059f543_0_14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e32059f543_0_14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ge32059f543_0_14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ge32059f543_0_14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ge32059f543_0_14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ge32059f543_0_1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e32059f543_0_1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e32059f543_0_1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28"/>
        <p:cNvGrpSpPr/>
        <p:nvPr/>
      </p:nvGrpSpPr>
      <p:grpSpPr>
        <a:xfrm>
          <a:off x="0" y="0"/>
          <a:ext cx="0" cy="0"/>
          <a:chOff x="0" y="0"/>
          <a:chExt cx="0" cy="0"/>
        </a:xfrm>
      </p:grpSpPr>
      <p:sp>
        <p:nvSpPr>
          <p:cNvPr id="129" name="Google Shape;129;ge32059f543_0_1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e32059f543_0_1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e32059f543_0_1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e32059f543_0_1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33"/>
        <p:cNvGrpSpPr/>
        <p:nvPr/>
      </p:nvGrpSpPr>
      <p:grpSpPr>
        <a:xfrm>
          <a:off x="0" y="0"/>
          <a:ext cx="0" cy="0"/>
          <a:chOff x="0" y="0"/>
          <a:chExt cx="0" cy="0"/>
        </a:xfrm>
      </p:grpSpPr>
      <p:sp>
        <p:nvSpPr>
          <p:cNvPr id="134" name="Google Shape;134;ge32059f543_0_16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e32059f543_0_16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ge32059f543_0_16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ge32059f543_0_1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e32059f543_0_1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e32059f543_0_1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40"/>
        <p:cNvGrpSpPr/>
        <p:nvPr/>
      </p:nvGrpSpPr>
      <p:grpSpPr>
        <a:xfrm>
          <a:off x="0" y="0"/>
          <a:ext cx="0" cy="0"/>
          <a:chOff x="0" y="0"/>
          <a:chExt cx="0" cy="0"/>
        </a:xfrm>
      </p:grpSpPr>
      <p:sp>
        <p:nvSpPr>
          <p:cNvPr id="141" name="Google Shape;141;ge32059f543_0_16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e32059f543_0_169"/>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ge32059f543_0_16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ge32059f543_0_1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e32059f543_0_1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e32059f543_0_1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47"/>
        <p:cNvGrpSpPr/>
        <p:nvPr/>
      </p:nvGrpSpPr>
      <p:grpSpPr>
        <a:xfrm>
          <a:off x="0" y="0"/>
          <a:ext cx="0" cy="0"/>
          <a:chOff x="0" y="0"/>
          <a:chExt cx="0" cy="0"/>
        </a:xfrm>
      </p:grpSpPr>
      <p:sp>
        <p:nvSpPr>
          <p:cNvPr id="148" name="Google Shape;148;ge32059f543_0_1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e32059f543_0_17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ge32059f543_0_1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e32059f543_0_1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e32059f543_0_1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153"/>
        <p:cNvGrpSpPr/>
        <p:nvPr/>
      </p:nvGrpSpPr>
      <p:grpSpPr>
        <a:xfrm>
          <a:off x="0" y="0"/>
          <a:ext cx="0" cy="0"/>
          <a:chOff x="0" y="0"/>
          <a:chExt cx="0" cy="0"/>
        </a:xfrm>
      </p:grpSpPr>
      <p:sp>
        <p:nvSpPr>
          <p:cNvPr id="154" name="Google Shape;154;ge32059f543_0_18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e32059f543_0_18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ge32059f543_0_1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e32059f543_0_1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e32059f543_0_1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e32059f543_0_1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ge32059f543_0_1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e32059f543_0_1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e32059f543_0_1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e32059f543_0_1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tmp"/><Relationship Id="rId5"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tmp"/><Relationship Id="rId5" Type="http://schemas.openxmlformats.org/officeDocument/2006/relationships/image" Target="../media/image29.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4.png"/><Relationship Id="rId7" Type="http://schemas.openxmlformats.org/officeDocument/2006/relationships/image" Target="../media/image38.tm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hyperlink" Target="https://asvis.it/goal-e-target-obiettivi-e-traguardi-per-il-2030/" TargetMode="External"/><Relationship Id="rId2" Type="http://schemas.openxmlformats.org/officeDocument/2006/relationships/hyperlink" Target="https://www.unimib.it/bbetween/sustainabilit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2.tm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1.tmp"/><Relationship Id="rId5" Type="http://schemas.openxmlformats.org/officeDocument/2006/relationships/image" Target="../media/image5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nimib.it/servizi/segreterie-studenti/piani-degli-studi/area-scienz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s3w.si.unimib.it/Home.d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8.tmp"/><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hyperlink" Target="mailto:segr.studenti.psicologia@unimib.i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hyperlink" Target="https://www.unimib.it/sites/default/files/allegati/regolamento_studenti_2019_con_decreto.pdf" TargetMode="External"/><Relationship Id="rId4" Type="http://schemas.openxmlformats.org/officeDocument/2006/relationships/hyperlink" Target="https://elearning.unimib.it/course/view.php?id=5266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cclsa.segreteria@unimib.i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0.jpg"/><Relationship Id="rId4" Type="http://schemas.openxmlformats.org/officeDocument/2006/relationships/hyperlink" Target="https://elearning.unimib.it/course/index.php?categoryid=3503"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unimib.it/servizi/studenti-e-laureati/segreteri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gestioneorari.didattica.unimib.it/portaleplanning/unimib-segreteria" TargetMode="External"/><Relationship Id="rId5" Type="http://schemas.openxmlformats.org/officeDocument/2006/relationships/hyperlink" Target="mailto:segr.studenti.scienze@unimib.it" TargetMode="External"/><Relationship Id="rId4" Type="http://schemas.openxmlformats.org/officeDocument/2006/relationships/hyperlink" Target="https://www.unimib.it/servizi/studenti-e-laureati/segreterie-studenti/piani-degli-studi/area-scienz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3w.si.unimib.it/Home.d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it-IT" sz="3600" b="1"/>
              <a:t>IL PIANO DI STUDIO</a:t>
            </a:r>
            <a:br>
              <a:rPr lang="it-IT" sz="3600"/>
            </a:br>
            <a:endParaRPr sz="3600"/>
          </a:p>
        </p:txBody>
      </p:sp>
      <p:sp>
        <p:nvSpPr>
          <p:cNvPr id="164" name="Google Shape;164;p1"/>
          <p:cNvSpPr txBox="1">
            <a:spLocks noGrp="1"/>
          </p:cNvSpPr>
          <p:nvPr>
            <p:ph type="subTitle" idx="1"/>
          </p:nvPr>
        </p:nvSpPr>
        <p:spPr>
          <a:xfrm>
            <a:off x="1524000" y="3602038"/>
            <a:ext cx="9144000" cy="2583102"/>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it-IT" b="1">
                <a:latin typeface="Calibri"/>
                <a:ea typeface="Calibri"/>
                <a:cs typeface="Calibri"/>
                <a:sym typeface="Calibri"/>
              </a:rPr>
              <a:t>Guida alla compilazione</a:t>
            </a:r>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br>
              <a:rPr lang="it-IT">
                <a:latin typeface="Calibri"/>
                <a:ea typeface="Calibri"/>
                <a:cs typeface="Calibri"/>
                <a:sym typeface="Calibri"/>
              </a:rPr>
            </a:br>
            <a:endParaRPr>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a:p>
        </p:txBody>
      </p:sp>
      <p:pic>
        <p:nvPicPr>
          <p:cNvPr id="165" name="Google Shape;165;p1"/>
          <p:cNvPicPr preferRelativeResize="0"/>
          <p:nvPr/>
        </p:nvPicPr>
        <p:blipFill rotWithShape="1">
          <a:blip r:embed="rId3">
            <a:alphaModFix/>
          </a:blip>
          <a:srcRect/>
          <a:stretch/>
        </p:blipFill>
        <p:spPr>
          <a:xfrm>
            <a:off x="4238623" y="4045789"/>
            <a:ext cx="3965097" cy="2231426"/>
          </a:xfrm>
          <a:prstGeom prst="rect">
            <a:avLst/>
          </a:prstGeom>
          <a:noFill/>
          <a:ln>
            <a:noFill/>
          </a:ln>
        </p:spPr>
      </p:pic>
      <p:sp>
        <p:nvSpPr>
          <p:cNvPr id="166" name="Google Shape;166;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a:t>
            </a:fld>
            <a:endParaRPr/>
          </a:p>
        </p:txBody>
      </p:sp>
      <p:sp>
        <p:nvSpPr>
          <p:cNvPr id="167" name="Google Shape;167;p1"/>
          <p:cNvSpPr txBox="1"/>
          <p:nvPr/>
        </p:nvSpPr>
        <p:spPr>
          <a:xfrm>
            <a:off x="1261350" y="1122375"/>
            <a:ext cx="9669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400" b="1">
                <a:latin typeface="Calibri"/>
                <a:ea typeface="Calibri"/>
                <a:cs typeface="Calibri"/>
                <a:sym typeface="Calibri"/>
              </a:rPr>
              <a:t>CORSO DI LAUREA TRIENNALE IN SCIENZE E TECNOLOGIE PER L’AMBIENTE</a:t>
            </a:r>
            <a:endParaRPr sz="2400" b="1">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0"/>
          <p:cNvSpPr txBox="1">
            <a:spLocks noGrp="1"/>
          </p:cNvSpPr>
          <p:nvPr>
            <p:ph type="title"/>
          </p:nvPr>
        </p:nvSpPr>
        <p:spPr>
          <a:xfrm>
            <a:off x="741872" y="365127"/>
            <a:ext cx="10173778" cy="10409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2400"/>
            </a:br>
            <a:r>
              <a:rPr lang="it-IT" sz="1800">
                <a:latin typeface="Calibri"/>
                <a:ea typeface="Calibri"/>
                <a:cs typeface="Calibri"/>
                <a:sym typeface="Calibri"/>
              </a:rPr>
              <a:t>Nella regola successiva devi selezionare una lingua straniera a scelta tra quattro opzioni possibili (fig.6). Clicca il pulsante “Regola succ.” per proseguire. </a:t>
            </a:r>
            <a:endParaRPr sz="1800">
              <a:latin typeface="Calibri"/>
              <a:ea typeface="Calibri"/>
              <a:cs typeface="Calibri"/>
              <a:sym typeface="Calibri"/>
            </a:endParaRPr>
          </a:p>
          <a:p>
            <a:pPr marL="0" lvl="0" indent="0" algn="l" rtl="0">
              <a:lnSpc>
                <a:spcPct val="90000"/>
              </a:lnSpc>
              <a:spcBef>
                <a:spcPts val="0"/>
              </a:spcBef>
              <a:spcAft>
                <a:spcPts val="0"/>
              </a:spcAft>
              <a:buClr>
                <a:schemeClr val="dk1"/>
              </a:buClr>
              <a:buSzPct val="133333"/>
              <a:buFont typeface="Calibri"/>
              <a:buNone/>
            </a:pPr>
            <a:r>
              <a:rPr lang="it-IT" sz="1800" i="1"/>
              <a:t>Lo studente potrà sostenere gli esami del secondo e del terzo anno di corso solo previo superamento della prova di lingua straniera</a:t>
            </a:r>
            <a:r>
              <a:rPr lang="it-IT" sz="1800"/>
              <a:t>.</a:t>
            </a:r>
            <a:br>
              <a:rPr lang="it-IT" sz="1800"/>
            </a:br>
            <a:endParaRPr sz="1800"/>
          </a:p>
        </p:txBody>
      </p:sp>
      <p:sp>
        <p:nvSpPr>
          <p:cNvPr id="257" name="Google Shape;257;p10"/>
          <p:cNvSpPr txBox="1">
            <a:spLocks noGrp="1"/>
          </p:cNvSpPr>
          <p:nvPr>
            <p:ph type="body" idx="1"/>
          </p:nvPr>
        </p:nvSpPr>
        <p:spPr>
          <a:xfrm>
            <a:off x="838200" y="1276709"/>
            <a:ext cx="10515600" cy="544476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6</a:t>
            </a:r>
            <a:endParaRPr sz="1400"/>
          </a:p>
        </p:txBody>
      </p:sp>
      <p:pic>
        <p:nvPicPr>
          <p:cNvPr id="258" name="Google Shape;258;p10"/>
          <p:cNvPicPr preferRelativeResize="0"/>
          <p:nvPr/>
        </p:nvPicPr>
        <p:blipFill rotWithShape="1">
          <a:blip r:embed="rId3">
            <a:alphaModFix/>
          </a:blip>
          <a:srcRect t="12604" r="787"/>
          <a:stretch/>
        </p:blipFill>
        <p:spPr>
          <a:xfrm>
            <a:off x="838201" y="1371600"/>
            <a:ext cx="10077449" cy="4953000"/>
          </a:xfrm>
          <a:prstGeom prst="rect">
            <a:avLst/>
          </a:prstGeom>
          <a:noFill/>
          <a:ln w="9525" cap="flat" cmpd="sng">
            <a:solidFill>
              <a:schemeClr val="dk1"/>
            </a:solidFill>
            <a:prstDash val="solid"/>
            <a:round/>
            <a:headEnd type="none" w="sm" len="sm"/>
            <a:tailEnd type="none" w="sm" len="sm"/>
          </a:ln>
        </p:spPr>
      </p:pic>
      <p:sp>
        <p:nvSpPr>
          <p:cNvPr id="259" name="Google Shape;25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10</a:t>
            </a:fld>
            <a:endParaRPr/>
          </a:p>
        </p:txBody>
      </p:sp>
      <p:pic>
        <p:nvPicPr>
          <p:cNvPr id="260" name="Google Shape;260;p10"/>
          <p:cNvPicPr preferRelativeResize="0"/>
          <p:nvPr/>
        </p:nvPicPr>
        <p:blipFill rotWithShape="1">
          <a:blip r:embed="rId4">
            <a:alphaModFix/>
          </a:blip>
          <a:srcRect/>
          <a:stretch/>
        </p:blipFill>
        <p:spPr>
          <a:xfrm>
            <a:off x="3658556" y="1371600"/>
            <a:ext cx="3511600" cy="3779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txBox="1">
            <a:spLocks noGrp="1"/>
          </p:cNvSpPr>
          <p:nvPr>
            <p:ph type="title"/>
          </p:nvPr>
        </p:nvSpPr>
        <p:spPr>
          <a:xfrm>
            <a:off x="709612" y="0"/>
            <a:ext cx="10536727" cy="1690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regola successiva sono elencati, e contraddistinti con il segno di spunta, gli insegnamenti obbligatori del </a:t>
            </a:r>
            <a:r>
              <a:rPr lang="it-IT" sz="1600" b="1">
                <a:latin typeface="Calibri"/>
                <a:ea typeface="Calibri"/>
                <a:cs typeface="Calibri"/>
                <a:sym typeface="Calibri"/>
              </a:rPr>
              <a:t>secondo anno</a:t>
            </a:r>
            <a:r>
              <a:rPr lang="it-IT" sz="1600">
                <a:latin typeface="Calibri"/>
                <a:ea typeface="Calibri"/>
                <a:cs typeface="Calibri"/>
                <a:sym typeface="Calibri"/>
              </a:rPr>
              <a:t> e i relativi crediti (figura 7). Clicca “Regola succ.” per proseguire.</a:t>
            </a:r>
            <a:r>
              <a:rPr lang="it-IT" sz="1600" b="1">
                <a:latin typeface="Calibri"/>
                <a:ea typeface="Calibri"/>
                <a:cs typeface="Calibri"/>
                <a:sym typeface="Calibri"/>
              </a:rPr>
              <a:t> </a:t>
            </a:r>
            <a:br>
              <a:rPr lang="it-IT" sz="1600" b="1">
                <a:latin typeface="Calibri"/>
                <a:ea typeface="Calibri"/>
                <a:cs typeface="Calibri"/>
                <a:sym typeface="Calibri"/>
              </a:rPr>
            </a:br>
            <a:r>
              <a:rPr lang="it-IT" sz="1600" b="1">
                <a:latin typeface="Calibri"/>
                <a:ea typeface="Calibri"/>
                <a:cs typeface="Calibri"/>
                <a:sym typeface="Calibri"/>
              </a:rPr>
              <a:t>NOTA</a:t>
            </a:r>
            <a:r>
              <a:rPr lang="it-IT" sz="1600">
                <a:latin typeface="Calibri"/>
                <a:ea typeface="Calibri"/>
                <a:cs typeface="Calibri"/>
                <a:sym typeface="Calibri"/>
              </a:rPr>
              <a:t>: </a:t>
            </a:r>
            <a:r>
              <a:rPr lang="it-IT" sz="1600" i="1">
                <a:latin typeface="Calibri"/>
                <a:ea typeface="Calibri"/>
                <a:cs typeface="Calibri"/>
                <a:sym typeface="Calibri"/>
              </a:rPr>
              <a:t>nella parte inferiore di ogni pagina puoi visualizzare, oltre agli insegnamenti obbligatori, tutte le attività via via selezionate durante la compilazione </a:t>
            </a:r>
            <a:r>
              <a:rPr lang="it-IT" sz="1600">
                <a:latin typeface="Calibri"/>
                <a:ea typeface="Calibri"/>
                <a:cs typeface="Calibri"/>
                <a:sym typeface="Calibri"/>
              </a:rPr>
              <a:t>(esempio fig. 7).</a:t>
            </a:r>
            <a:br>
              <a:rPr lang="it-IT" sz="1600"/>
            </a:br>
            <a:endParaRPr sz="1600"/>
          </a:p>
        </p:txBody>
      </p:sp>
      <p:sp>
        <p:nvSpPr>
          <p:cNvPr id="266" name="Google Shape;266;p11"/>
          <p:cNvSpPr txBox="1">
            <a:spLocks noGrp="1"/>
          </p:cNvSpPr>
          <p:nvPr>
            <p:ph type="body" idx="1"/>
          </p:nvPr>
        </p:nvSpPr>
        <p:spPr>
          <a:xfrm>
            <a:off x="709612" y="1491053"/>
            <a:ext cx="10515600" cy="516744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7</a:t>
            </a:r>
            <a:endParaRPr sz="1400"/>
          </a:p>
        </p:txBody>
      </p:sp>
      <p:sp>
        <p:nvSpPr>
          <p:cNvPr id="267" name="Google Shape;2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11</a:t>
            </a:fld>
            <a:endParaRPr/>
          </a:p>
        </p:txBody>
      </p:sp>
      <p:sp>
        <p:nvSpPr>
          <p:cNvPr id="268" name="Google Shape;268;p11"/>
          <p:cNvSpPr/>
          <p:nvPr/>
        </p:nvSpPr>
        <p:spPr>
          <a:xfrm>
            <a:off x="859327" y="1274755"/>
            <a:ext cx="10414108" cy="4984681"/>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Immagine 1"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809" y="1345764"/>
            <a:ext cx="8757206" cy="4894160"/>
          </a:xfrm>
          <a:prstGeom prst="rect">
            <a:avLst/>
          </a:prstGeom>
        </p:spPr>
      </p:pic>
      <p:pic>
        <p:nvPicPr>
          <p:cNvPr id="3" name="Immagine 2"/>
          <p:cNvPicPr>
            <a:picLocks noChangeAspect="1"/>
          </p:cNvPicPr>
          <p:nvPr/>
        </p:nvPicPr>
        <p:blipFill>
          <a:blip r:embed="rId4"/>
          <a:stretch>
            <a:fillRect/>
          </a:stretch>
        </p:blipFill>
        <p:spPr>
          <a:xfrm>
            <a:off x="859327" y="3792844"/>
            <a:ext cx="10414108" cy="25005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txBox="1">
            <a:spLocks noGrp="1"/>
          </p:cNvSpPr>
          <p:nvPr>
            <p:ph type="title"/>
          </p:nvPr>
        </p:nvSpPr>
        <p:spPr>
          <a:xfrm>
            <a:off x="838200" y="251330"/>
            <a:ext cx="10292542" cy="11962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maschera successiva sono elencati, e contraddistinti con il segno di spunta, gli insegnamenti e le attività obbligatorie del </a:t>
            </a:r>
            <a:r>
              <a:rPr lang="it-IT" sz="1600" b="1">
                <a:latin typeface="Calibri"/>
                <a:ea typeface="Calibri"/>
                <a:cs typeface="Calibri"/>
                <a:sym typeface="Calibri"/>
              </a:rPr>
              <a:t>terzo anno </a:t>
            </a:r>
            <a:r>
              <a:rPr lang="it-IT" sz="1600">
                <a:latin typeface="Calibri"/>
                <a:ea typeface="Calibri"/>
                <a:cs typeface="Calibri"/>
                <a:sym typeface="Calibri"/>
              </a:rPr>
              <a:t>e i relativi crediti, comprensivi dello Stage e della Prova finale (figura 8). Clicca “Regola succ.'' per proseguire.</a:t>
            </a:r>
            <a:br>
              <a:rPr lang="it-IT" sz="1600">
                <a:latin typeface="Calibri"/>
                <a:ea typeface="Calibri"/>
                <a:cs typeface="Calibri"/>
                <a:sym typeface="Calibri"/>
              </a:rPr>
            </a:br>
            <a:endParaRPr sz="1600">
              <a:latin typeface="Calibri"/>
              <a:ea typeface="Calibri"/>
              <a:cs typeface="Calibri"/>
              <a:sym typeface="Calibri"/>
            </a:endParaRPr>
          </a:p>
        </p:txBody>
      </p:sp>
      <p:sp>
        <p:nvSpPr>
          <p:cNvPr id="276" name="Google Shape;276;p12"/>
          <p:cNvSpPr txBox="1">
            <a:spLocks noGrp="1"/>
          </p:cNvSpPr>
          <p:nvPr>
            <p:ph type="body" idx="1"/>
          </p:nvPr>
        </p:nvSpPr>
        <p:spPr>
          <a:xfrm>
            <a:off x="838200" y="1414732"/>
            <a:ext cx="10515600" cy="502763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8</a:t>
            </a:r>
            <a:endParaRPr sz="1400"/>
          </a:p>
        </p:txBody>
      </p:sp>
      <p:sp>
        <p:nvSpPr>
          <p:cNvPr id="277" name="Google Shape;2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12</a:t>
            </a:fld>
            <a:endParaRPr dirty="0"/>
          </a:p>
        </p:txBody>
      </p:sp>
      <p:pic>
        <p:nvPicPr>
          <p:cNvPr id="278" name="Google Shape;278;p12" descr="Ritaglio schermata"/>
          <p:cNvPicPr preferRelativeResize="0"/>
          <p:nvPr/>
        </p:nvPicPr>
        <p:blipFill rotWithShape="1">
          <a:blip r:embed="rId3">
            <a:alphaModFix/>
          </a:blip>
          <a:srcRect/>
          <a:stretch/>
        </p:blipFill>
        <p:spPr>
          <a:xfrm>
            <a:off x="6091237" y="3424237"/>
            <a:ext cx="9526" cy="9526"/>
          </a:xfrm>
          <a:prstGeom prst="rect">
            <a:avLst/>
          </a:prstGeom>
          <a:noFill/>
          <a:ln>
            <a:noFill/>
          </a:ln>
        </p:spPr>
      </p:pic>
      <p:pic>
        <p:nvPicPr>
          <p:cNvPr id="279" name="Google Shape;279;p12"/>
          <p:cNvPicPr preferRelativeResize="0"/>
          <p:nvPr/>
        </p:nvPicPr>
        <p:blipFill rotWithShape="1">
          <a:blip r:embed="rId4">
            <a:alphaModFix/>
          </a:blip>
          <a:srcRect/>
          <a:stretch/>
        </p:blipFill>
        <p:spPr>
          <a:xfrm>
            <a:off x="927187" y="1155762"/>
            <a:ext cx="10059272" cy="585267"/>
          </a:xfrm>
          <a:prstGeom prst="rect">
            <a:avLst/>
          </a:prstGeom>
          <a:noFill/>
          <a:ln>
            <a:noFill/>
          </a:ln>
        </p:spPr>
      </p:pic>
      <p:sp>
        <p:nvSpPr>
          <p:cNvPr id="281" name="Google Shape;281;p12"/>
          <p:cNvSpPr/>
          <p:nvPr/>
        </p:nvSpPr>
        <p:spPr>
          <a:xfrm>
            <a:off x="927187" y="1151348"/>
            <a:ext cx="10059272" cy="4688049"/>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12"/>
          <p:cNvPicPr preferRelativeResize="0"/>
          <p:nvPr/>
        </p:nvPicPr>
        <p:blipFill rotWithShape="1">
          <a:blip r:embed="rId5">
            <a:alphaModFix/>
          </a:blip>
          <a:srcRect/>
          <a:stretch/>
        </p:blipFill>
        <p:spPr>
          <a:xfrm>
            <a:off x="2389684" y="2007705"/>
            <a:ext cx="993596" cy="274344"/>
          </a:xfrm>
          <a:prstGeom prst="rect">
            <a:avLst/>
          </a:prstGeom>
          <a:noFill/>
          <a:ln>
            <a:noFill/>
          </a:ln>
        </p:spPr>
      </p:pic>
      <p:pic>
        <p:nvPicPr>
          <p:cNvPr id="2" name="Immagine 1" descr="Ritaglio schermat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8785" y="1825508"/>
            <a:ext cx="9956661" cy="4005687"/>
          </a:xfrm>
          <a:prstGeom prst="rect">
            <a:avLst/>
          </a:prstGeom>
        </p:spPr>
      </p:pic>
      <p:pic>
        <p:nvPicPr>
          <p:cNvPr id="3" name="Immagine 2"/>
          <p:cNvPicPr>
            <a:picLocks noChangeAspect="1"/>
          </p:cNvPicPr>
          <p:nvPr/>
        </p:nvPicPr>
        <p:blipFill>
          <a:blip r:embed="rId7"/>
          <a:stretch>
            <a:fillRect/>
          </a:stretch>
        </p:blipFill>
        <p:spPr>
          <a:xfrm>
            <a:off x="4467989" y="1817306"/>
            <a:ext cx="4371211" cy="414564"/>
          </a:xfrm>
          <a:prstGeom prst="rect">
            <a:avLst/>
          </a:prstGeom>
        </p:spPr>
      </p:pic>
      <p:pic>
        <p:nvPicPr>
          <p:cNvPr id="4" name="Immagine 3"/>
          <p:cNvPicPr>
            <a:picLocks noChangeAspect="1"/>
          </p:cNvPicPr>
          <p:nvPr/>
        </p:nvPicPr>
        <p:blipFill>
          <a:blip r:embed="rId8"/>
          <a:stretch>
            <a:fillRect/>
          </a:stretch>
        </p:blipFill>
        <p:spPr>
          <a:xfrm>
            <a:off x="8296609" y="5280830"/>
            <a:ext cx="1085182" cy="493819"/>
          </a:xfrm>
          <a:prstGeom prst="rect">
            <a:avLst/>
          </a:prstGeom>
        </p:spPr>
      </p:pic>
      <p:pic>
        <p:nvPicPr>
          <p:cNvPr id="5" name="Immagine 4"/>
          <p:cNvPicPr>
            <a:picLocks noChangeAspect="1"/>
          </p:cNvPicPr>
          <p:nvPr/>
        </p:nvPicPr>
        <p:blipFill>
          <a:blip r:embed="rId9"/>
          <a:stretch>
            <a:fillRect/>
          </a:stretch>
        </p:blipFill>
        <p:spPr>
          <a:xfrm>
            <a:off x="5715528" y="1171781"/>
            <a:ext cx="1341236" cy="1707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3"/>
          <p:cNvSpPr txBox="1">
            <a:spLocks noGrp="1"/>
          </p:cNvSpPr>
          <p:nvPr>
            <p:ph type="title"/>
          </p:nvPr>
        </p:nvSpPr>
        <p:spPr>
          <a:xfrm>
            <a:off x="809752" y="447600"/>
            <a:ext cx="10234353" cy="120291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Nella regola che segue ti viene chiesto di selezionare con il segno di spunta </a:t>
            </a:r>
            <a:r>
              <a:rPr lang="it-IT" sz="1800" i="1">
                <a:latin typeface="Calibri"/>
                <a:ea typeface="Calibri"/>
                <a:cs typeface="Calibri"/>
                <a:sym typeface="Calibri"/>
              </a:rPr>
              <a:t>due</a:t>
            </a:r>
            <a:r>
              <a:rPr lang="it-IT" sz="1800">
                <a:latin typeface="Calibri"/>
                <a:ea typeface="Calibri"/>
                <a:cs typeface="Calibri"/>
                <a:sym typeface="Calibri"/>
              </a:rPr>
              <a:t> insegnamenti di 6 crediti, di tipo affine o integrativo (figura 9).</a:t>
            </a:r>
            <a:br>
              <a:rPr lang="it-IT" sz="1800">
                <a:latin typeface="Calibri"/>
                <a:ea typeface="Calibri"/>
                <a:cs typeface="Calibri"/>
                <a:sym typeface="Calibri"/>
              </a:rPr>
            </a:br>
            <a:r>
              <a:rPr lang="it-IT" sz="1800" i="1">
                <a:latin typeface="Calibri"/>
                <a:ea typeface="Calibri"/>
                <a:cs typeface="Calibri"/>
                <a:sym typeface="Calibri"/>
              </a:rPr>
              <a:t>Dopo aver scelto, clicca il pulsante “Regola succ.” per proseguire.</a:t>
            </a:r>
            <a:br>
              <a:rPr lang="it-IT" sz="1600"/>
            </a:br>
            <a:br>
              <a:rPr lang="it-IT" sz="1600"/>
            </a:br>
            <a:endParaRPr sz="1600"/>
          </a:p>
        </p:txBody>
      </p:sp>
      <p:sp>
        <p:nvSpPr>
          <p:cNvPr id="291" name="Google Shape;291;p13"/>
          <p:cNvSpPr txBox="1">
            <a:spLocks noGrp="1"/>
          </p:cNvSpPr>
          <p:nvPr>
            <p:ph type="body" idx="1"/>
          </p:nvPr>
        </p:nvSpPr>
        <p:spPr>
          <a:xfrm>
            <a:off x="809751" y="1238917"/>
            <a:ext cx="10254693" cy="51174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9</a:t>
            </a:r>
            <a:endParaRPr sz="1400"/>
          </a:p>
        </p:txBody>
      </p:sp>
      <p:sp>
        <p:nvSpPr>
          <p:cNvPr id="292" name="Google Shape;29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13</a:t>
            </a:fld>
            <a:endParaRPr/>
          </a:p>
        </p:txBody>
      </p:sp>
      <p:pic>
        <p:nvPicPr>
          <p:cNvPr id="293" name="Google Shape;293;p13"/>
          <p:cNvPicPr preferRelativeResize="0"/>
          <p:nvPr/>
        </p:nvPicPr>
        <p:blipFill rotWithShape="1">
          <a:blip r:embed="rId3">
            <a:alphaModFix/>
          </a:blip>
          <a:srcRect/>
          <a:stretch/>
        </p:blipFill>
        <p:spPr>
          <a:xfrm>
            <a:off x="925740" y="1332531"/>
            <a:ext cx="10059272" cy="585267"/>
          </a:xfrm>
          <a:prstGeom prst="rect">
            <a:avLst/>
          </a:prstGeom>
          <a:noFill/>
          <a:ln>
            <a:noFill/>
          </a:ln>
        </p:spPr>
      </p:pic>
      <p:pic>
        <p:nvPicPr>
          <p:cNvPr id="294" name="Google Shape;294;p13"/>
          <p:cNvPicPr preferRelativeResize="0"/>
          <p:nvPr/>
        </p:nvPicPr>
        <p:blipFill rotWithShape="1">
          <a:blip r:embed="rId4">
            <a:alphaModFix/>
          </a:blip>
          <a:srcRect/>
          <a:stretch/>
        </p:blipFill>
        <p:spPr>
          <a:xfrm>
            <a:off x="5776686" y="1204822"/>
            <a:ext cx="1341236" cy="170703"/>
          </a:xfrm>
          <a:prstGeom prst="rect">
            <a:avLst/>
          </a:prstGeom>
          <a:noFill/>
          <a:ln>
            <a:noFill/>
          </a:ln>
        </p:spPr>
      </p:pic>
      <p:pic>
        <p:nvPicPr>
          <p:cNvPr id="295" name="Google Shape;295;p13"/>
          <p:cNvPicPr preferRelativeResize="0"/>
          <p:nvPr/>
        </p:nvPicPr>
        <p:blipFill rotWithShape="1">
          <a:blip r:embed="rId5">
            <a:alphaModFix/>
          </a:blip>
          <a:srcRect/>
          <a:stretch/>
        </p:blipFill>
        <p:spPr>
          <a:xfrm>
            <a:off x="5806645" y="1364427"/>
            <a:ext cx="1281317" cy="225572"/>
          </a:xfrm>
          <a:prstGeom prst="rect">
            <a:avLst/>
          </a:prstGeom>
          <a:noFill/>
          <a:ln>
            <a:noFill/>
          </a:ln>
        </p:spPr>
      </p:pic>
      <p:sp>
        <p:nvSpPr>
          <p:cNvPr id="297" name="Google Shape;297;p13"/>
          <p:cNvSpPr/>
          <p:nvPr/>
        </p:nvSpPr>
        <p:spPr>
          <a:xfrm>
            <a:off x="931100" y="1360850"/>
            <a:ext cx="10059300" cy="456516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Immagine 1" descr="Ritaglio schermat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480" y="2166842"/>
            <a:ext cx="9491935" cy="32228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4"/>
          <p:cNvSpPr txBox="1">
            <a:spLocks noGrp="1"/>
          </p:cNvSpPr>
          <p:nvPr>
            <p:ph type="body" idx="1"/>
          </p:nvPr>
        </p:nvSpPr>
        <p:spPr>
          <a:xfrm>
            <a:off x="838200" y="1207698"/>
            <a:ext cx="10515600" cy="496926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000"/>
              </a:buClr>
              <a:buSzPts val="3200"/>
              <a:buNone/>
            </a:pPr>
            <a:r>
              <a:rPr lang="it-IT" sz="3200" dirty="0">
                <a:solidFill>
                  <a:srgbClr val="000000"/>
                </a:solidFill>
                <a:latin typeface="Calibri"/>
                <a:ea typeface="Calibri"/>
                <a:cs typeface="Calibri"/>
                <a:sym typeface="Calibri"/>
              </a:rPr>
              <a:t>ATTIVITA’ A SCELTA LIBERA DELLO STUDENTE</a:t>
            </a:r>
            <a:endParaRPr dirty="0"/>
          </a:p>
          <a:p>
            <a:pPr marL="0" lvl="0" indent="0" algn="just" rtl="0">
              <a:lnSpc>
                <a:spcPct val="90000"/>
              </a:lnSpc>
              <a:spcBef>
                <a:spcPts val="1000"/>
              </a:spcBef>
              <a:spcAft>
                <a:spcPts val="0"/>
              </a:spcAft>
              <a:buClr>
                <a:schemeClr val="dk1"/>
              </a:buClr>
              <a:buSzPts val="2400"/>
              <a:buNone/>
            </a:pPr>
            <a:endParaRPr sz="2400" dirty="0">
              <a:latin typeface="Calibri"/>
              <a:ea typeface="Calibri"/>
              <a:cs typeface="Calibri"/>
              <a:sym typeface="Calibri"/>
            </a:endParaRPr>
          </a:p>
          <a:p>
            <a:pPr marL="0" lvl="0" indent="0" algn="just" rtl="0">
              <a:lnSpc>
                <a:spcPct val="90000"/>
              </a:lnSpc>
              <a:spcBef>
                <a:spcPts val="1000"/>
              </a:spcBef>
              <a:spcAft>
                <a:spcPts val="0"/>
              </a:spcAft>
              <a:buClr>
                <a:schemeClr val="dk1"/>
              </a:buClr>
              <a:buSzPts val="2400"/>
              <a:buNone/>
            </a:pPr>
            <a:r>
              <a:rPr lang="it-IT" sz="2400" dirty="0">
                <a:latin typeface="Calibri"/>
                <a:ea typeface="Calibri"/>
                <a:cs typeface="Calibri"/>
                <a:sym typeface="Calibri"/>
              </a:rPr>
              <a:t>Nelle regole che seguono ti viene chiesto di scegliere gli insegnamenti offerti dal tuo Corso e/o da altri Corsi di laurea dell’Ateneo per conseguire i </a:t>
            </a:r>
            <a:r>
              <a:rPr lang="it-IT" sz="2400" b="1" u="sng" dirty="0">
                <a:latin typeface="Calibri"/>
                <a:ea typeface="Calibri"/>
                <a:cs typeface="Calibri"/>
                <a:sym typeface="Calibri"/>
              </a:rPr>
              <a:t>crediti a scelta libera</a:t>
            </a:r>
            <a:r>
              <a:rPr lang="it-IT" sz="2400" b="1" dirty="0">
                <a:latin typeface="Calibri"/>
                <a:ea typeface="Calibri"/>
                <a:cs typeface="Calibri"/>
                <a:sym typeface="Calibri"/>
              </a:rPr>
              <a:t>, </a:t>
            </a:r>
            <a:r>
              <a:rPr lang="it-IT" sz="2400" dirty="0">
                <a:latin typeface="Calibri"/>
                <a:ea typeface="Calibri"/>
                <a:cs typeface="Calibri"/>
                <a:sym typeface="Calibri"/>
              </a:rPr>
              <a:t>come previsto dal Regolamento didattico del Corso, per un totale di </a:t>
            </a:r>
            <a:r>
              <a:rPr lang="it-IT" sz="2400" b="1" dirty="0">
                <a:latin typeface="Calibri"/>
                <a:ea typeface="Calibri"/>
                <a:cs typeface="Calibri"/>
                <a:sym typeface="Calibri"/>
              </a:rPr>
              <a:t>12 crediti</a:t>
            </a:r>
            <a:r>
              <a:rPr lang="it-IT" sz="2400" dirty="0">
                <a:latin typeface="Calibri"/>
                <a:ea typeface="Calibri"/>
                <a:cs typeface="Calibri"/>
                <a:sym typeface="Calibri"/>
              </a:rPr>
              <a:t>. </a:t>
            </a:r>
            <a:endParaRPr dirty="0"/>
          </a:p>
          <a:p>
            <a:pPr marL="0" lvl="0" indent="0" algn="just" rtl="0">
              <a:lnSpc>
                <a:spcPct val="90000"/>
              </a:lnSpc>
              <a:spcBef>
                <a:spcPts val="1000"/>
              </a:spcBef>
              <a:spcAft>
                <a:spcPts val="0"/>
              </a:spcAft>
              <a:buClr>
                <a:schemeClr val="dk1"/>
              </a:buClr>
              <a:buSzPts val="2400"/>
              <a:buNone/>
            </a:pPr>
            <a:r>
              <a:rPr lang="it-IT" sz="2400" dirty="0">
                <a:latin typeface="Calibri"/>
                <a:ea typeface="Calibri"/>
                <a:cs typeface="Calibri"/>
                <a:sym typeface="Calibri"/>
              </a:rPr>
              <a:t> </a:t>
            </a:r>
            <a:endParaRPr dirty="0"/>
          </a:p>
          <a:p>
            <a:pPr marL="0" lvl="0" indent="0" algn="just" rtl="0">
              <a:lnSpc>
                <a:spcPct val="90000"/>
              </a:lnSpc>
              <a:spcBef>
                <a:spcPts val="1000"/>
              </a:spcBef>
              <a:spcAft>
                <a:spcPts val="0"/>
              </a:spcAft>
              <a:buClr>
                <a:schemeClr val="dk1"/>
              </a:buClr>
              <a:buSzPts val="2400"/>
              <a:buNone/>
            </a:pPr>
            <a:r>
              <a:rPr lang="it-IT" sz="2400" b="1" dirty="0">
                <a:latin typeface="Calibri"/>
                <a:ea typeface="Calibri"/>
                <a:cs typeface="Calibri"/>
                <a:sym typeface="Calibri"/>
              </a:rPr>
              <a:t>ATTENZIONE</a:t>
            </a:r>
            <a:r>
              <a:rPr lang="it-IT" sz="2400" dirty="0">
                <a:latin typeface="Calibri"/>
                <a:ea typeface="Calibri"/>
                <a:cs typeface="Calibri"/>
                <a:sym typeface="Calibri"/>
              </a:rPr>
              <a:t>: se selezioni insegnamenti a scelta libera la cui somma è pari a 12 crediti, non puoi conseguire altri crediti. Se invece selezioni esami la cui somma supera 12 crediti, per esempio un esame da 6 e uno da 8 crediti, ti è consentito «sforare» (il limite di 12), fino a conseguire 16 crediti al massimo. </a:t>
            </a:r>
            <a:endParaRPr sz="2400"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
        <p:nvSpPr>
          <p:cNvPr id="303" name="Google Shape;30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e32059f543_0_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15</a:t>
            </a:fld>
            <a:endParaRPr/>
          </a:p>
        </p:txBody>
      </p:sp>
      <p:pic>
        <p:nvPicPr>
          <p:cNvPr id="310" name="Google Shape;310;ge32059f543_0_95"/>
          <p:cNvPicPr preferRelativeResize="0"/>
          <p:nvPr/>
        </p:nvPicPr>
        <p:blipFill rotWithShape="1">
          <a:blip r:embed="rId3">
            <a:alphaModFix/>
          </a:blip>
          <a:srcRect/>
          <a:stretch/>
        </p:blipFill>
        <p:spPr>
          <a:xfrm>
            <a:off x="590900" y="556725"/>
            <a:ext cx="4449450" cy="2456700"/>
          </a:xfrm>
          <a:prstGeom prst="rect">
            <a:avLst/>
          </a:prstGeom>
          <a:noFill/>
          <a:ln w="12700" cap="flat" cmpd="sng">
            <a:solidFill>
              <a:schemeClr val="dk1"/>
            </a:solidFill>
            <a:prstDash val="solid"/>
            <a:round/>
            <a:headEnd type="none" w="sm" len="sm"/>
            <a:tailEnd type="none" w="sm" len="sm"/>
          </a:ln>
        </p:spPr>
      </p:pic>
      <p:sp>
        <p:nvSpPr>
          <p:cNvPr id="311" name="Google Shape;311;ge32059f543_0_95"/>
          <p:cNvSpPr txBox="1"/>
          <p:nvPr/>
        </p:nvSpPr>
        <p:spPr>
          <a:xfrm>
            <a:off x="734150" y="267650"/>
            <a:ext cx="978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312" name="Google Shape;312;ge32059f543_0_95"/>
          <p:cNvPicPr preferRelativeResize="0"/>
          <p:nvPr/>
        </p:nvPicPr>
        <p:blipFill rotWithShape="1">
          <a:blip r:embed="rId4">
            <a:alphaModFix/>
          </a:blip>
          <a:srcRect/>
          <a:stretch/>
        </p:blipFill>
        <p:spPr>
          <a:xfrm>
            <a:off x="5999875" y="2853025"/>
            <a:ext cx="5210624" cy="1651325"/>
          </a:xfrm>
          <a:prstGeom prst="rect">
            <a:avLst/>
          </a:prstGeom>
          <a:noFill/>
          <a:ln w="19050" cap="flat" cmpd="sng">
            <a:solidFill>
              <a:schemeClr val="dk1"/>
            </a:solidFill>
            <a:prstDash val="solid"/>
            <a:round/>
            <a:headEnd type="none" w="sm" len="sm"/>
            <a:tailEnd type="none" w="sm" len="sm"/>
          </a:ln>
        </p:spPr>
      </p:pic>
      <p:pic>
        <p:nvPicPr>
          <p:cNvPr id="313" name="Google Shape;313;ge32059f543_0_95"/>
          <p:cNvPicPr preferRelativeResize="0"/>
          <p:nvPr/>
        </p:nvPicPr>
        <p:blipFill rotWithShape="1">
          <a:blip r:embed="rId5">
            <a:alphaModFix/>
          </a:blip>
          <a:srcRect/>
          <a:stretch/>
        </p:blipFill>
        <p:spPr>
          <a:xfrm>
            <a:off x="5999875" y="1185189"/>
            <a:ext cx="4922700" cy="1150497"/>
          </a:xfrm>
          <a:prstGeom prst="rect">
            <a:avLst/>
          </a:prstGeom>
          <a:noFill/>
          <a:ln w="19050" cap="flat" cmpd="sng">
            <a:solidFill>
              <a:schemeClr val="dk1"/>
            </a:solidFill>
            <a:prstDash val="solid"/>
            <a:round/>
            <a:headEnd type="none" w="sm" len="sm"/>
            <a:tailEnd type="none" w="sm" len="sm"/>
          </a:ln>
          <a:effectLst>
            <a:outerShdw blurRad="57150" dist="19050" dir="6420000" algn="bl" rotWithShape="0">
              <a:srgbClr val="000000">
                <a:alpha val="49411"/>
              </a:srgbClr>
            </a:outerShdw>
          </a:effectLst>
        </p:spPr>
      </p:pic>
      <p:pic>
        <p:nvPicPr>
          <p:cNvPr id="314" name="Google Shape;314;ge32059f543_0_95"/>
          <p:cNvPicPr preferRelativeResize="0"/>
          <p:nvPr/>
        </p:nvPicPr>
        <p:blipFill rotWithShape="1">
          <a:blip r:embed="rId6">
            <a:alphaModFix/>
          </a:blip>
          <a:srcRect/>
          <a:stretch/>
        </p:blipFill>
        <p:spPr>
          <a:xfrm>
            <a:off x="6088411" y="5021700"/>
            <a:ext cx="5033549" cy="1357750"/>
          </a:xfrm>
          <a:prstGeom prst="rect">
            <a:avLst/>
          </a:prstGeom>
          <a:noFill/>
          <a:ln w="19050" cap="flat" cmpd="sng">
            <a:solidFill>
              <a:srgbClr val="000000"/>
            </a:solidFill>
            <a:prstDash val="solid"/>
            <a:round/>
            <a:headEnd type="none" w="sm" len="sm"/>
            <a:tailEnd type="none" w="sm" len="sm"/>
          </a:ln>
        </p:spPr>
      </p:pic>
      <p:sp>
        <p:nvSpPr>
          <p:cNvPr id="315" name="Google Shape;315;ge32059f543_0_95"/>
          <p:cNvSpPr/>
          <p:nvPr/>
        </p:nvSpPr>
        <p:spPr>
          <a:xfrm>
            <a:off x="5141198" y="1430675"/>
            <a:ext cx="660300" cy="489000"/>
          </a:xfrm>
          <a:prstGeom prst="righ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6" name="Google Shape;316;ge32059f543_0_95"/>
          <p:cNvPicPr preferRelativeResize="0"/>
          <p:nvPr/>
        </p:nvPicPr>
        <p:blipFill rotWithShape="1">
          <a:blip r:embed="rId7">
            <a:alphaModFix/>
          </a:blip>
          <a:srcRect/>
          <a:stretch/>
        </p:blipFill>
        <p:spPr>
          <a:xfrm flipH="1">
            <a:off x="5872187" y="4029475"/>
            <a:ext cx="447625" cy="365100"/>
          </a:xfrm>
          <a:prstGeom prst="rect">
            <a:avLst/>
          </a:prstGeom>
          <a:noFill/>
          <a:ln>
            <a:noFill/>
          </a:ln>
        </p:spPr>
      </p:pic>
      <p:pic>
        <p:nvPicPr>
          <p:cNvPr id="317" name="Google Shape;317;ge32059f543_0_95"/>
          <p:cNvPicPr preferRelativeResize="0"/>
          <p:nvPr/>
        </p:nvPicPr>
        <p:blipFill rotWithShape="1">
          <a:blip r:embed="rId7">
            <a:alphaModFix/>
          </a:blip>
          <a:srcRect/>
          <a:stretch/>
        </p:blipFill>
        <p:spPr>
          <a:xfrm flipH="1">
            <a:off x="6088400" y="5832250"/>
            <a:ext cx="447625" cy="378000"/>
          </a:xfrm>
          <a:prstGeom prst="rect">
            <a:avLst/>
          </a:prstGeom>
          <a:noFill/>
          <a:ln>
            <a:noFill/>
          </a:ln>
        </p:spPr>
      </p:pic>
      <p:sp>
        <p:nvSpPr>
          <p:cNvPr id="318" name="Google Shape;318;ge32059f543_0_95"/>
          <p:cNvSpPr/>
          <p:nvPr/>
        </p:nvSpPr>
        <p:spPr>
          <a:xfrm>
            <a:off x="8237425" y="2320575"/>
            <a:ext cx="447600" cy="489000"/>
          </a:xfrm>
          <a:prstGeom prst="downArrow">
            <a:avLst>
              <a:gd name="adj1" fmla="val 50000"/>
              <a:gd name="adj2" fmla="val 381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ge32059f543_0_95"/>
          <p:cNvSpPr/>
          <p:nvPr/>
        </p:nvSpPr>
        <p:spPr>
          <a:xfrm>
            <a:off x="8237425" y="4462300"/>
            <a:ext cx="447600" cy="489000"/>
          </a:xfrm>
          <a:prstGeom prst="downArrow">
            <a:avLst>
              <a:gd name="adj1" fmla="val 50000"/>
              <a:gd name="adj2" fmla="val 381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 name="Google Shape;320;ge32059f543_0_95"/>
          <p:cNvPicPr preferRelativeResize="0"/>
          <p:nvPr/>
        </p:nvPicPr>
        <p:blipFill rotWithShape="1">
          <a:blip r:embed="rId7">
            <a:alphaModFix/>
          </a:blip>
          <a:srcRect/>
          <a:stretch/>
        </p:blipFill>
        <p:spPr>
          <a:xfrm>
            <a:off x="4032487" y="2376075"/>
            <a:ext cx="823675" cy="378000"/>
          </a:xfrm>
          <a:prstGeom prst="rect">
            <a:avLst/>
          </a:prstGeom>
          <a:noFill/>
          <a:ln>
            <a:noFill/>
          </a:ln>
        </p:spPr>
      </p:pic>
      <p:pic>
        <p:nvPicPr>
          <p:cNvPr id="321" name="Google Shape;321;ge32059f543_0_95"/>
          <p:cNvPicPr preferRelativeResize="0"/>
          <p:nvPr/>
        </p:nvPicPr>
        <p:blipFill rotWithShape="1">
          <a:blip r:embed="rId7">
            <a:alphaModFix/>
          </a:blip>
          <a:srcRect/>
          <a:stretch/>
        </p:blipFill>
        <p:spPr>
          <a:xfrm>
            <a:off x="9395537" y="1919675"/>
            <a:ext cx="823675" cy="378000"/>
          </a:xfrm>
          <a:prstGeom prst="rect">
            <a:avLst/>
          </a:prstGeom>
          <a:noFill/>
          <a:ln>
            <a:noFill/>
          </a:ln>
        </p:spPr>
      </p:pic>
      <p:sp>
        <p:nvSpPr>
          <p:cNvPr id="322" name="Google Shape;322;ge32059f543_0_95"/>
          <p:cNvSpPr txBox="1"/>
          <p:nvPr/>
        </p:nvSpPr>
        <p:spPr>
          <a:xfrm>
            <a:off x="572390" y="3351846"/>
            <a:ext cx="4729200" cy="233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Calibri"/>
                <a:ea typeface="Calibri"/>
                <a:cs typeface="Calibri"/>
                <a:sym typeface="Calibri"/>
              </a:rPr>
              <a:t>In questa figura è illustrato il procedimento da adottare per l’anticipo delle attività a libera scelta.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Calibri"/>
                <a:ea typeface="Calibri"/>
                <a:cs typeface="Calibri"/>
                <a:sym typeface="Calibri"/>
              </a:rPr>
              <a:t>Per poter procedere con la prenotazione dell’appello è necessario: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it-IT" sz="1400" b="0" i="0" u="none" strike="noStrike" cap="none">
                <a:solidFill>
                  <a:srgbClr val="000000"/>
                </a:solidFill>
                <a:latin typeface="Calibri"/>
                <a:ea typeface="Calibri"/>
                <a:cs typeface="Calibri"/>
                <a:sym typeface="Calibri"/>
              </a:rPr>
              <a:t>Selezionare la voce </a:t>
            </a:r>
            <a:r>
              <a:rPr lang="it-IT" sz="1400" b="1" i="0" u="none" strike="noStrike" cap="none">
                <a:solidFill>
                  <a:srgbClr val="000000"/>
                </a:solidFill>
                <a:latin typeface="Calibri"/>
                <a:ea typeface="Calibri"/>
                <a:cs typeface="Calibri"/>
                <a:sym typeface="Calibri"/>
              </a:rPr>
              <a:t>Prenota</a:t>
            </a:r>
            <a:r>
              <a:rPr lang="it-IT" sz="1400" b="0" i="0" u="none" strike="noStrike" cap="none">
                <a:solidFill>
                  <a:srgbClr val="000000"/>
                </a:solidFill>
                <a:latin typeface="Calibri"/>
                <a:ea typeface="Calibri"/>
                <a:cs typeface="Calibri"/>
                <a:sym typeface="Calibri"/>
              </a:rPr>
              <a:t> dalla sezione Appelli disponibili nella Home page di Segreterie online.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it-IT" sz="1400" b="0" i="0" u="none" strike="noStrike" cap="none">
                <a:solidFill>
                  <a:srgbClr val="000000"/>
                </a:solidFill>
                <a:latin typeface="Calibri"/>
                <a:ea typeface="Calibri"/>
                <a:cs typeface="Calibri"/>
                <a:sym typeface="Calibri"/>
              </a:rPr>
              <a:t>Selezionare poi </a:t>
            </a:r>
            <a:r>
              <a:rPr lang="it-IT" sz="1400" b="1" i="0" u="none" strike="noStrike" cap="none">
                <a:solidFill>
                  <a:srgbClr val="000000"/>
                </a:solidFill>
                <a:latin typeface="Calibri"/>
                <a:ea typeface="Calibri"/>
                <a:cs typeface="Calibri"/>
                <a:sym typeface="Calibri"/>
              </a:rPr>
              <a:t>ricerca appelli </a:t>
            </a:r>
            <a:r>
              <a:rPr lang="it-IT" sz="1400" b="0" i="0" u="none" strike="noStrike" cap="none">
                <a:solidFill>
                  <a:srgbClr val="000000"/>
                </a:solidFill>
                <a:latin typeface="Calibri"/>
                <a:ea typeface="Calibri"/>
                <a:cs typeface="Calibri"/>
                <a:sym typeface="Calibri"/>
              </a:rPr>
              <a:t>dalla schermata che elenca gli appelli disponibili.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it-IT" sz="1400" b="0" i="0" u="none" strike="noStrike" cap="none">
                <a:solidFill>
                  <a:srgbClr val="000000"/>
                </a:solidFill>
                <a:latin typeface="Calibri"/>
                <a:ea typeface="Calibri"/>
                <a:cs typeface="Calibri"/>
                <a:sym typeface="Calibri"/>
              </a:rPr>
              <a:t>Selezionare l’attività a libera scelta di proprio interesse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it-IT" sz="1400" b="0" i="0" u="none" strike="noStrike" cap="none">
                <a:solidFill>
                  <a:srgbClr val="000000"/>
                </a:solidFill>
                <a:latin typeface="Calibri"/>
                <a:ea typeface="Calibri"/>
                <a:cs typeface="Calibri"/>
                <a:sym typeface="Calibri"/>
              </a:rPr>
              <a:t>Procedere con la prenotazione all’appello.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6"/>
          <p:cNvSpPr txBox="1">
            <a:spLocks noGrp="1"/>
          </p:cNvSpPr>
          <p:nvPr>
            <p:ph type="title"/>
          </p:nvPr>
        </p:nvSpPr>
        <p:spPr>
          <a:xfrm>
            <a:off x="838200" y="35676"/>
            <a:ext cx="10515600" cy="155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1600" dirty="0">
                <a:latin typeface="Calibri"/>
                <a:ea typeface="Calibri"/>
                <a:cs typeface="Calibri"/>
                <a:sym typeface="Calibri"/>
              </a:rPr>
            </a:br>
            <a:br>
              <a:rPr lang="it-IT" sz="1600" dirty="0">
                <a:latin typeface="Calibri"/>
                <a:ea typeface="Calibri"/>
                <a:cs typeface="Calibri"/>
                <a:sym typeface="Calibri"/>
              </a:rPr>
            </a:br>
            <a:r>
              <a:rPr lang="it-IT" sz="1800" dirty="0">
                <a:latin typeface="Calibri"/>
                <a:ea typeface="Calibri"/>
                <a:cs typeface="Calibri"/>
                <a:sym typeface="Calibri"/>
              </a:rPr>
              <a:t>Nella regola che segue (figura 1</a:t>
            </a:r>
            <a:r>
              <a:rPr lang="it-IT" sz="1800" dirty="0"/>
              <a:t>0</a:t>
            </a:r>
            <a:r>
              <a:rPr lang="it-IT" sz="1800" dirty="0">
                <a:latin typeface="Calibri"/>
                <a:ea typeface="Calibri"/>
                <a:cs typeface="Calibri"/>
                <a:sym typeface="Calibri"/>
              </a:rPr>
              <a:t>) ti viene riproposto l’elenco degli insegnamenti opzionali, non scelti in precedenza, offerti dal Regolamento del tuo Corso al terzo anno.  Ti è consentito anticiparne la frequenza e sostenere gli esami al secondo anno. </a:t>
            </a:r>
            <a:br>
              <a:rPr lang="it-IT" sz="1800" dirty="0">
                <a:latin typeface="Calibri"/>
                <a:ea typeface="Calibri"/>
                <a:cs typeface="Calibri"/>
                <a:sym typeface="Calibri"/>
              </a:rPr>
            </a:br>
            <a:r>
              <a:rPr lang="it-IT" sz="1800" i="1" dirty="0">
                <a:latin typeface="Calibri"/>
                <a:ea typeface="Calibri"/>
                <a:cs typeface="Calibri"/>
                <a:sym typeface="Calibri"/>
              </a:rPr>
              <a:t>Se utilizzi questa regola, clicca ''Regola </a:t>
            </a:r>
            <a:r>
              <a:rPr lang="it-IT" sz="1800" i="1" dirty="0" err="1">
                <a:latin typeface="Calibri"/>
                <a:ea typeface="Calibri"/>
                <a:cs typeface="Calibri"/>
                <a:sym typeface="Calibri"/>
              </a:rPr>
              <a:t>succ</a:t>
            </a:r>
            <a:r>
              <a:rPr lang="it-IT" sz="1800" i="1" dirty="0">
                <a:latin typeface="Calibri"/>
                <a:ea typeface="Calibri"/>
                <a:cs typeface="Calibri"/>
                <a:sym typeface="Calibri"/>
              </a:rPr>
              <a:t>.'' per proseguire nella compilazione. </a:t>
            </a:r>
            <a:br>
              <a:rPr lang="it-IT" sz="1800" i="1" dirty="0">
                <a:latin typeface="Calibri"/>
                <a:ea typeface="Calibri"/>
                <a:cs typeface="Calibri"/>
                <a:sym typeface="Calibri"/>
              </a:rPr>
            </a:br>
            <a:r>
              <a:rPr lang="it-IT" sz="1800" i="1" dirty="0">
                <a:latin typeface="Calibri"/>
                <a:ea typeface="Calibri"/>
                <a:cs typeface="Calibri"/>
                <a:sym typeface="Calibri"/>
              </a:rPr>
              <a:t>Se non intendi selezionare alcuna attività,  clicca '</a:t>
            </a:r>
            <a:r>
              <a:rPr lang="it-IT" sz="1800" b="1" i="1" dirty="0">
                <a:latin typeface="Calibri"/>
                <a:ea typeface="Calibri"/>
                <a:cs typeface="Calibri"/>
                <a:sym typeface="Calibri"/>
              </a:rPr>
              <a:t>'Salta la scelta'' </a:t>
            </a:r>
            <a:r>
              <a:rPr lang="it-IT" sz="1800" i="1" dirty="0">
                <a:latin typeface="Calibri"/>
                <a:ea typeface="Calibri"/>
                <a:cs typeface="Calibri"/>
                <a:sym typeface="Calibri"/>
              </a:rPr>
              <a:t>per passare alla regola successiva.</a:t>
            </a:r>
            <a:br>
              <a:rPr lang="it-IT" sz="1800" i="1" dirty="0">
                <a:latin typeface="Calibri"/>
                <a:ea typeface="Calibri"/>
                <a:cs typeface="Calibri"/>
                <a:sym typeface="Calibri"/>
              </a:rPr>
            </a:br>
            <a:br>
              <a:rPr lang="it-IT" sz="1600" dirty="0"/>
            </a:br>
            <a:endParaRPr sz="1600" dirty="0">
              <a:latin typeface="Calibri"/>
              <a:ea typeface="Calibri"/>
              <a:cs typeface="Calibri"/>
              <a:sym typeface="Calibri"/>
            </a:endParaRPr>
          </a:p>
        </p:txBody>
      </p:sp>
      <p:sp>
        <p:nvSpPr>
          <p:cNvPr id="344" name="Google Shape;344;p16"/>
          <p:cNvSpPr txBox="1">
            <a:spLocks noGrp="1"/>
          </p:cNvSpPr>
          <p:nvPr>
            <p:ph type="body" idx="1"/>
          </p:nvPr>
        </p:nvSpPr>
        <p:spPr>
          <a:xfrm>
            <a:off x="838200" y="1825624"/>
            <a:ext cx="10515600" cy="483396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dirty="0"/>
              <a:t>Fig. 10</a:t>
            </a:r>
            <a:endParaRPr sz="1400" dirty="0"/>
          </a:p>
        </p:txBody>
      </p:sp>
      <p:sp>
        <p:nvSpPr>
          <p:cNvPr id="345" name="Google Shape;34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16</a:t>
            </a:fld>
            <a:endParaRPr/>
          </a:p>
        </p:txBody>
      </p:sp>
      <p:pic>
        <p:nvPicPr>
          <p:cNvPr id="346" name="Google Shape;346;p16"/>
          <p:cNvPicPr preferRelativeResize="0"/>
          <p:nvPr/>
        </p:nvPicPr>
        <p:blipFill rotWithShape="1">
          <a:blip r:embed="rId3">
            <a:alphaModFix/>
          </a:blip>
          <a:srcRect/>
          <a:stretch/>
        </p:blipFill>
        <p:spPr>
          <a:xfrm>
            <a:off x="946265" y="1588612"/>
            <a:ext cx="10059272" cy="585267"/>
          </a:xfrm>
          <a:prstGeom prst="rect">
            <a:avLst/>
          </a:prstGeom>
          <a:noFill/>
          <a:ln>
            <a:noFill/>
          </a:ln>
        </p:spPr>
      </p:pic>
      <p:pic>
        <p:nvPicPr>
          <p:cNvPr id="347" name="Google Shape;347;p16"/>
          <p:cNvPicPr preferRelativeResize="0"/>
          <p:nvPr/>
        </p:nvPicPr>
        <p:blipFill rotWithShape="1">
          <a:blip r:embed="rId4">
            <a:alphaModFix/>
          </a:blip>
          <a:srcRect/>
          <a:stretch/>
        </p:blipFill>
        <p:spPr>
          <a:xfrm>
            <a:off x="5696933" y="1553748"/>
            <a:ext cx="1341236" cy="170703"/>
          </a:xfrm>
          <a:prstGeom prst="rect">
            <a:avLst/>
          </a:prstGeom>
          <a:noFill/>
          <a:ln>
            <a:noFill/>
          </a:ln>
        </p:spPr>
      </p:pic>
      <p:pic>
        <p:nvPicPr>
          <p:cNvPr id="348" name="Google Shape;348;p16"/>
          <p:cNvPicPr preferRelativeResize="0"/>
          <p:nvPr/>
        </p:nvPicPr>
        <p:blipFill rotWithShape="1">
          <a:blip r:embed="rId5">
            <a:alphaModFix/>
          </a:blip>
          <a:srcRect/>
          <a:stretch/>
        </p:blipFill>
        <p:spPr>
          <a:xfrm>
            <a:off x="2096638" y="2388280"/>
            <a:ext cx="1710591" cy="262151"/>
          </a:xfrm>
          <a:prstGeom prst="rect">
            <a:avLst/>
          </a:prstGeom>
          <a:noFill/>
          <a:ln>
            <a:noFill/>
          </a:ln>
        </p:spPr>
      </p:pic>
      <p:pic>
        <p:nvPicPr>
          <p:cNvPr id="349" name="Google Shape;349;p16"/>
          <p:cNvPicPr preferRelativeResize="0"/>
          <p:nvPr/>
        </p:nvPicPr>
        <p:blipFill rotWithShape="1">
          <a:blip r:embed="rId6">
            <a:alphaModFix/>
          </a:blip>
          <a:srcRect/>
          <a:stretch/>
        </p:blipFill>
        <p:spPr>
          <a:xfrm>
            <a:off x="5635712" y="3304021"/>
            <a:ext cx="920576" cy="249958"/>
          </a:xfrm>
          <a:prstGeom prst="rect">
            <a:avLst/>
          </a:prstGeom>
          <a:noFill/>
          <a:ln>
            <a:noFill/>
          </a:ln>
        </p:spPr>
      </p:pic>
      <p:pic>
        <p:nvPicPr>
          <p:cNvPr id="350" name="Google Shape;350;p16"/>
          <p:cNvPicPr preferRelativeResize="0"/>
          <p:nvPr/>
        </p:nvPicPr>
        <p:blipFill rotWithShape="1">
          <a:blip r:embed="rId6">
            <a:alphaModFix/>
          </a:blip>
          <a:srcRect/>
          <a:stretch/>
        </p:blipFill>
        <p:spPr>
          <a:xfrm>
            <a:off x="2365451" y="2327194"/>
            <a:ext cx="920576" cy="249958"/>
          </a:xfrm>
          <a:prstGeom prst="rect">
            <a:avLst/>
          </a:prstGeom>
          <a:noFill/>
          <a:ln>
            <a:noFill/>
          </a:ln>
        </p:spPr>
      </p:pic>
      <p:sp>
        <p:nvSpPr>
          <p:cNvPr id="351" name="Google Shape;351;p16"/>
          <p:cNvSpPr/>
          <p:nvPr/>
        </p:nvSpPr>
        <p:spPr>
          <a:xfrm>
            <a:off x="946265" y="1588612"/>
            <a:ext cx="10059272" cy="4705854"/>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Immagine 3" descr="Ritaglio schermat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022" y="2213763"/>
            <a:ext cx="9701411" cy="3557184"/>
          </a:xfrm>
          <a:prstGeom prst="rect">
            <a:avLst/>
          </a:prstGeom>
        </p:spPr>
      </p:pic>
      <p:pic>
        <p:nvPicPr>
          <p:cNvPr id="5" name="Immagine 4"/>
          <p:cNvPicPr>
            <a:picLocks noChangeAspect="1"/>
          </p:cNvPicPr>
          <p:nvPr/>
        </p:nvPicPr>
        <p:blipFill>
          <a:blip r:embed="rId8"/>
          <a:stretch>
            <a:fillRect/>
          </a:stretch>
        </p:blipFill>
        <p:spPr>
          <a:xfrm>
            <a:off x="5519878" y="5239702"/>
            <a:ext cx="1036410" cy="4145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e32059f543_0_1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17</a:t>
            </a:fld>
            <a:endParaRPr/>
          </a:p>
        </p:txBody>
      </p:sp>
      <p:sp>
        <p:nvSpPr>
          <p:cNvPr id="360" name="Google Shape;360;ge32059f543_0_189"/>
          <p:cNvSpPr txBox="1"/>
          <p:nvPr/>
        </p:nvSpPr>
        <p:spPr>
          <a:xfrm>
            <a:off x="833803" y="565511"/>
            <a:ext cx="10421815" cy="1169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it-IT" sz="1600" b="0" i="0" u="none" strike="noStrike" cap="none" dirty="0">
                <a:solidFill>
                  <a:srgbClr val="222222"/>
                </a:solidFill>
                <a:highlight>
                  <a:srgbClr val="FFFFFF"/>
                </a:highlight>
                <a:latin typeface="Calibri"/>
                <a:ea typeface="Calibri"/>
                <a:cs typeface="Calibri"/>
                <a:sym typeface="Calibri"/>
              </a:rPr>
              <a:t>La regola che segue (figura 11) ti consente di inserire, come attività a libera scelta, l'insegnamento in elenco </a:t>
            </a:r>
            <a:r>
              <a:rPr lang="it-IT" sz="1600" b="1" i="0" u="none" strike="noStrike" cap="none" dirty="0">
                <a:solidFill>
                  <a:srgbClr val="222222"/>
                </a:solidFill>
                <a:highlight>
                  <a:srgbClr val="FFFFFF"/>
                </a:highlight>
                <a:latin typeface="Calibri"/>
                <a:ea typeface="Calibri"/>
                <a:cs typeface="Calibri"/>
                <a:sym typeface="Calibri"/>
              </a:rPr>
              <a:t>NON ANTICIPABILE</a:t>
            </a:r>
            <a:r>
              <a:rPr lang="it-IT" sz="1600" b="0" i="0" u="none" strike="noStrike" cap="none" dirty="0">
                <a:solidFill>
                  <a:srgbClr val="222222"/>
                </a:solidFill>
                <a:highlight>
                  <a:srgbClr val="FFFFFF"/>
                </a:highlight>
                <a:latin typeface="Calibri"/>
                <a:ea typeface="Calibri"/>
                <a:cs typeface="Calibri"/>
                <a:sym typeface="Calibri"/>
              </a:rPr>
              <a:t> offerto a terzo anno. </a:t>
            </a:r>
            <a:endParaRPr sz="1600" b="0" i="0" u="none" strike="noStrike" cap="none" dirty="0">
              <a:solidFill>
                <a:srgbClr val="222222"/>
              </a:solidFill>
              <a:highlight>
                <a:srgbClr val="FFFFFF"/>
              </a:highlight>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it-IT" sz="1600" b="0" i="1" u="none" strike="noStrike" cap="none" dirty="0">
                <a:solidFill>
                  <a:srgbClr val="222222"/>
                </a:solidFill>
                <a:highlight>
                  <a:srgbClr val="FFFFFF"/>
                </a:highlight>
                <a:latin typeface="Calibri"/>
                <a:ea typeface="Calibri"/>
                <a:cs typeface="Calibri"/>
                <a:sym typeface="Calibri"/>
              </a:rPr>
              <a:t>Se utilizzi questa regola, clicca ''Regola </a:t>
            </a:r>
            <a:r>
              <a:rPr lang="it-IT" sz="1600" b="0" i="1" u="none" strike="noStrike" cap="none" dirty="0" err="1">
                <a:solidFill>
                  <a:srgbClr val="222222"/>
                </a:solidFill>
                <a:highlight>
                  <a:srgbClr val="FFFFFF"/>
                </a:highlight>
                <a:latin typeface="Calibri"/>
                <a:ea typeface="Calibri"/>
                <a:cs typeface="Calibri"/>
                <a:sym typeface="Calibri"/>
              </a:rPr>
              <a:t>succ</a:t>
            </a:r>
            <a:r>
              <a:rPr lang="it-IT" sz="1600" b="0" i="1" u="none" strike="noStrike" cap="none" dirty="0">
                <a:solidFill>
                  <a:srgbClr val="222222"/>
                </a:solidFill>
                <a:highlight>
                  <a:srgbClr val="FFFFFF"/>
                </a:highlight>
                <a:latin typeface="Calibri"/>
                <a:ea typeface="Calibri"/>
                <a:cs typeface="Calibri"/>
                <a:sym typeface="Calibri"/>
              </a:rPr>
              <a:t>.'' per proseguire nella compilazione.</a:t>
            </a:r>
            <a:endParaRPr sz="1600" b="0" i="1" u="none" strike="noStrike" cap="none" dirty="0">
              <a:solidFill>
                <a:srgbClr val="222222"/>
              </a:solidFill>
              <a:highlight>
                <a:srgbClr val="FFFFFF"/>
              </a:highlight>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it-IT" sz="1600" b="0" i="1" u="none" strike="noStrike" cap="none" dirty="0">
                <a:solidFill>
                  <a:srgbClr val="222222"/>
                </a:solidFill>
                <a:highlight>
                  <a:srgbClr val="FFFFFF"/>
                </a:highlight>
                <a:latin typeface="Calibri"/>
                <a:ea typeface="Calibri"/>
                <a:cs typeface="Calibri"/>
                <a:sym typeface="Calibri"/>
              </a:rPr>
              <a:t>Se non intendi selezionare alcuna attività,  clicca ''</a:t>
            </a:r>
            <a:r>
              <a:rPr lang="it-IT" sz="1600" b="1" i="1" u="none" strike="noStrike" cap="none" dirty="0">
                <a:solidFill>
                  <a:srgbClr val="222222"/>
                </a:solidFill>
                <a:highlight>
                  <a:srgbClr val="FFFFFF"/>
                </a:highlight>
                <a:latin typeface="Calibri"/>
                <a:ea typeface="Calibri"/>
                <a:cs typeface="Calibri"/>
                <a:sym typeface="Calibri"/>
              </a:rPr>
              <a:t>Salta la scelta</a:t>
            </a:r>
            <a:r>
              <a:rPr lang="it-IT" sz="1600" b="0" i="1" u="none" strike="noStrike" cap="none" dirty="0">
                <a:solidFill>
                  <a:srgbClr val="222222"/>
                </a:solidFill>
                <a:highlight>
                  <a:srgbClr val="FFFFFF"/>
                </a:highlight>
                <a:latin typeface="Calibri"/>
                <a:ea typeface="Calibri"/>
                <a:cs typeface="Calibri"/>
                <a:sym typeface="Calibri"/>
              </a:rPr>
              <a:t>'' per passare alla regola successiva</a:t>
            </a:r>
            <a:r>
              <a:rPr lang="it-IT" sz="1600" b="0" i="0" u="none" strike="noStrike" cap="none" dirty="0">
                <a:solidFill>
                  <a:srgbClr val="222222"/>
                </a:solidFill>
                <a:highlight>
                  <a:srgbClr val="FFFFFF"/>
                </a:highlight>
                <a:latin typeface="Calibri"/>
                <a:ea typeface="Calibri"/>
                <a:cs typeface="Calibri"/>
                <a:sym typeface="Calibri"/>
              </a:rPr>
              <a:t>.</a:t>
            </a:r>
            <a:endParaRPr sz="1700" b="0" i="0" u="none" strike="noStrike" cap="none" dirty="0">
              <a:solidFill>
                <a:srgbClr val="000000"/>
              </a:solidFill>
              <a:latin typeface="Calibri"/>
              <a:ea typeface="Calibri"/>
              <a:cs typeface="Calibri"/>
              <a:sym typeface="Calibri"/>
            </a:endParaRPr>
          </a:p>
        </p:txBody>
      </p:sp>
      <p:sp>
        <p:nvSpPr>
          <p:cNvPr id="361" name="Google Shape;361;ge32059f543_0_189"/>
          <p:cNvSpPr txBox="1"/>
          <p:nvPr/>
        </p:nvSpPr>
        <p:spPr>
          <a:xfrm>
            <a:off x="5391159" y="5722757"/>
            <a:ext cx="130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dirty="0">
                <a:solidFill>
                  <a:srgbClr val="000000"/>
                </a:solidFill>
                <a:latin typeface="Calibri"/>
                <a:ea typeface="Calibri"/>
                <a:cs typeface="Calibri"/>
                <a:sym typeface="Calibri"/>
              </a:rPr>
              <a:t>Fig. 11</a:t>
            </a:r>
            <a:endParaRPr sz="1400" b="0" i="0" u="none" strike="noStrike" cap="none" dirty="0">
              <a:solidFill>
                <a:srgbClr val="000000"/>
              </a:solidFill>
              <a:latin typeface="Calibri"/>
              <a:ea typeface="Calibri"/>
              <a:cs typeface="Calibri"/>
              <a:sym typeface="Calibri"/>
            </a:endParaRPr>
          </a:p>
        </p:txBody>
      </p:sp>
      <p:pic>
        <p:nvPicPr>
          <p:cNvPr id="2" name="Immagine 1"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50" y="2504738"/>
            <a:ext cx="9946870" cy="2445331"/>
          </a:xfrm>
          <a:prstGeom prst="rect">
            <a:avLst/>
          </a:prstGeom>
        </p:spPr>
      </p:pic>
      <p:pic>
        <p:nvPicPr>
          <p:cNvPr id="4" name="Immagine 3"/>
          <p:cNvPicPr>
            <a:picLocks noChangeAspect="1"/>
          </p:cNvPicPr>
          <p:nvPr/>
        </p:nvPicPr>
        <p:blipFill>
          <a:blip r:embed="rId4"/>
          <a:stretch>
            <a:fillRect/>
          </a:stretch>
        </p:blipFill>
        <p:spPr>
          <a:xfrm>
            <a:off x="1012025" y="1919472"/>
            <a:ext cx="10065368" cy="585267"/>
          </a:xfrm>
          <a:prstGeom prst="rect">
            <a:avLst/>
          </a:prstGeom>
        </p:spPr>
      </p:pic>
      <p:pic>
        <p:nvPicPr>
          <p:cNvPr id="5" name="Immagine 4"/>
          <p:cNvPicPr>
            <a:picLocks noChangeAspect="1"/>
          </p:cNvPicPr>
          <p:nvPr/>
        </p:nvPicPr>
        <p:blipFill>
          <a:blip r:embed="rId5"/>
          <a:stretch>
            <a:fillRect/>
          </a:stretch>
        </p:blipFill>
        <p:spPr>
          <a:xfrm>
            <a:off x="5768282" y="1885032"/>
            <a:ext cx="1341236" cy="170703"/>
          </a:xfrm>
          <a:prstGeom prst="rect">
            <a:avLst/>
          </a:prstGeom>
        </p:spPr>
      </p:pic>
      <p:sp>
        <p:nvSpPr>
          <p:cNvPr id="6" name="Rettangolo 5"/>
          <p:cNvSpPr/>
          <p:nvPr/>
        </p:nvSpPr>
        <p:spPr>
          <a:xfrm>
            <a:off x="1012025" y="1919472"/>
            <a:ext cx="10073495" cy="35512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30CEC5-999C-3F9A-03CC-AEBE181A29B3}"/>
              </a:ext>
            </a:extLst>
          </p:cNvPr>
          <p:cNvSpPr>
            <a:spLocks noGrp="1"/>
          </p:cNvSpPr>
          <p:nvPr>
            <p:ph type="title"/>
          </p:nvPr>
        </p:nvSpPr>
        <p:spPr/>
        <p:txBody>
          <a:bodyPr>
            <a:normAutofit/>
          </a:bodyPr>
          <a:lstStyle/>
          <a:p>
            <a:pPr algn="ctr"/>
            <a:r>
              <a:rPr lang="it-IT" b="1" dirty="0">
                <a:solidFill>
                  <a:srgbClr val="000000"/>
                </a:solidFill>
                <a:effectLst/>
                <a:latin typeface="Calibri" panose="020F0502020204030204" pitchFamily="34" charset="0"/>
                <a:cs typeface="Calibri" panose="020F0502020204030204" pitchFamily="34" charset="0"/>
              </a:rPr>
              <a:t>BBETWEEN SUSTAINABILITY</a:t>
            </a:r>
            <a:endParaRPr lang="it-IT" b="1" dirty="0">
              <a:latin typeface="Calibri" panose="020F0502020204030204" pitchFamily="34" charset="0"/>
              <a:cs typeface="Calibri" panose="020F0502020204030204" pitchFamily="34" charset="0"/>
            </a:endParaRPr>
          </a:p>
        </p:txBody>
      </p:sp>
      <p:sp>
        <p:nvSpPr>
          <p:cNvPr id="3" name="Segnaposto testo 2">
            <a:extLst>
              <a:ext uri="{FF2B5EF4-FFF2-40B4-BE49-F238E27FC236}">
                <a16:creationId xmlns:a16="http://schemas.microsoft.com/office/drawing/2014/main" id="{51A1E1DD-1597-DC92-DAF4-68EE76B11BE3}"/>
              </a:ext>
            </a:extLst>
          </p:cNvPr>
          <p:cNvSpPr>
            <a:spLocks noGrp="1"/>
          </p:cNvSpPr>
          <p:nvPr>
            <p:ph type="body" idx="1"/>
          </p:nvPr>
        </p:nvSpPr>
        <p:spPr>
          <a:xfrm>
            <a:off x="838200" y="1508289"/>
            <a:ext cx="10515600" cy="4668674"/>
          </a:xfrm>
        </p:spPr>
        <p:txBody>
          <a:bodyPr>
            <a:normAutofit/>
          </a:bodyPr>
          <a:lstStyle/>
          <a:p>
            <a:pPr marL="114300" indent="0">
              <a:buNone/>
            </a:pPr>
            <a:r>
              <a:rPr lang="it-IT" sz="1800" dirty="0"/>
              <a:t>Il progetto “</a:t>
            </a:r>
            <a:r>
              <a:rPr lang="it-IT" sz="1800" dirty="0" err="1"/>
              <a:t>Bbetween</a:t>
            </a:r>
            <a:r>
              <a:rPr lang="it-IT" sz="1800" dirty="0"/>
              <a:t> </a:t>
            </a:r>
            <a:r>
              <a:rPr lang="it-IT" sz="1800" dirty="0" err="1"/>
              <a:t>Sustainability</a:t>
            </a:r>
            <a:r>
              <a:rPr lang="it-IT" sz="1800" dirty="0"/>
              <a:t>” ha l’obiettivo di trattare i temi della sostenibilità declinandoli nelle varie discipline presenti nell’Ateneo di Milano-Bicocca.</a:t>
            </a:r>
          </a:p>
          <a:p>
            <a:pPr marL="114300" indent="0">
              <a:buNone/>
            </a:pPr>
            <a:r>
              <a:rPr lang="it-IT" sz="1800" dirty="0"/>
              <a:t>I percorsi (moduli) che l'Ateneo propone agli studenti triennalisti nell'ambito di questo progetto richiamano gli Obiettivi di Sviluppo Sostenibile dell'Agenda 2030 dell'ONU e sono organizzati in aree tematiche.</a:t>
            </a:r>
          </a:p>
          <a:p>
            <a:pPr marL="114300" indent="0">
              <a:buNone/>
            </a:pPr>
            <a:r>
              <a:rPr lang="it-IT" sz="1800" dirty="0"/>
              <a:t>Informazioni dettagliate sui percorsi e sulla modalità di adesione sono disponibili alla pagina di Ateneo </a:t>
            </a:r>
            <a:r>
              <a:rPr lang="it-IT" sz="1800" dirty="0" err="1">
                <a:hlinkClick r:id="rId2"/>
              </a:rPr>
              <a:t>Bbetween</a:t>
            </a:r>
            <a:r>
              <a:rPr lang="it-IT" sz="1800" dirty="0">
                <a:hlinkClick r:id="rId2"/>
              </a:rPr>
              <a:t> </a:t>
            </a:r>
            <a:r>
              <a:rPr lang="it-IT" sz="1800" dirty="0" err="1">
                <a:hlinkClick r:id="rId2"/>
              </a:rPr>
              <a:t>Sustainability</a:t>
            </a:r>
            <a:r>
              <a:rPr lang="it-IT" sz="1800" dirty="0">
                <a:hlinkClick r:id="rId2"/>
              </a:rPr>
              <a:t> | Università degli Studi di Milano-Bicocca (unimib.it)</a:t>
            </a:r>
            <a:endParaRPr lang="it-IT" sz="1800" dirty="0"/>
          </a:p>
          <a:p>
            <a:pPr marL="114300" indent="0">
              <a:buNone/>
            </a:pPr>
            <a:r>
              <a:rPr lang="it-IT" sz="1800" dirty="0"/>
              <a:t>Ulteriori informazioni sugli Obiettivi di Sviluppo Sostenibile dell’Agenda 2030 dell’ONU si possono trovare sul sito dell’Alleanza Italiana per lo Sviluppo Sostenibile, </a:t>
            </a:r>
            <a:r>
              <a:rPr lang="it-IT" sz="1800" dirty="0">
                <a:hlinkClick r:id="rId3"/>
              </a:rPr>
              <a:t>Goal e Target: obiettivi e traguardi per il 2030 - Alleanza Italiana per lo Sviluppo Sostenibile (asvis.it)</a:t>
            </a:r>
            <a:endParaRPr lang="it-IT" sz="1800" dirty="0"/>
          </a:p>
          <a:p>
            <a:pPr marL="114300" indent="0">
              <a:buNone/>
            </a:pPr>
            <a:r>
              <a:rPr lang="it-IT" sz="1800" u="sng" dirty="0"/>
              <a:t>Nota Bene</a:t>
            </a:r>
            <a:r>
              <a:rPr lang="it-IT" sz="1800" dirty="0"/>
              <a:t>: Per il riconoscimento dei 6 CFU devi sostenere ALMENO 4 moduli. Ognuno di questi sarà certificato da un Open Badge.</a:t>
            </a:r>
          </a:p>
          <a:p>
            <a:pPr marL="114300" indent="0">
              <a:buNone/>
            </a:pPr>
            <a:r>
              <a:rPr lang="it-IT" sz="1800" dirty="0"/>
              <a:t>Potrai inserire nel tuo piano di studio l’attività </a:t>
            </a:r>
            <a:r>
              <a:rPr lang="it-IT" sz="1800" b="1" dirty="0"/>
              <a:t>SVILUPPO SOSTENIBILE, AGENDA ONU 2030 (6 CFU) (ONUSOST01) - [ CFU: 6 ] scegliendo lo schema di piano DA APPROVARE.</a:t>
            </a:r>
          </a:p>
        </p:txBody>
      </p:sp>
      <p:sp>
        <p:nvSpPr>
          <p:cNvPr id="4" name="Segnaposto numero diapositiva 3">
            <a:extLst>
              <a:ext uri="{FF2B5EF4-FFF2-40B4-BE49-F238E27FC236}">
                <a16:creationId xmlns:a16="http://schemas.microsoft.com/office/drawing/2014/main" id="{540E1A56-9687-DA4B-D574-7AADE81558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18</a:t>
            </a:fld>
            <a:endParaRPr lang="it-IT"/>
          </a:p>
        </p:txBody>
      </p:sp>
    </p:spTree>
    <p:extLst>
      <p:ext uri="{BB962C8B-B14F-4D97-AF65-F5344CB8AC3E}">
        <p14:creationId xmlns:p14="http://schemas.microsoft.com/office/powerpoint/2010/main" val="1955339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e32059f543_0_1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19</a:t>
            </a:fld>
            <a:endParaRPr/>
          </a:p>
        </p:txBody>
      </p:sp>
      <p:sp>
        <p:nvSpPr>
          <p:cNvPr id="360" name="Google Shape;360;ge32059f543_0_189"/>
          <p:cNvSpPr txBox="1"/>
          <p:nvPr/>
        </p:nvSpPr>
        <p:spPr>
          <a:xfrm>
            <a:off x="928256" y="346625"/>
            <a:ext cx="10421815" cy="1415742"/>
          </a:xfrm>
          <a:prstGeom prst="rect">
            <a:avLst/>
          </a:prstGeom>
          <a:noFill/>
          <a:ln>
            <a:noFill/>
          </a:ln>
        </p:spPr>
        <p:txBody>
          <a:bodyPr spcFirstLastPara="1" wrap="square" lIns="91425" tIns="91425" rIns="91425" bIns="91425" anchor="t" anchorCtr="0">
            <a:spAutoFit/>
          </a:bodyPr>
          <a:lstStyle/>
          <a:p>
            <a:pPr lvl="0" algn="just">
              <a:buClr>
                <a:schemeClr val="dk1"/>
              </a:buClr>
              <a:buSzPts val="1100"/>
            </a:pPr>
            <a:r>
              <a:rPr lang="it-IT" sz="1600" b="0" i="0" u="none" strike="noStrike" cap="none" dirty="0">
                <a:solidFill>
                  <a:srgbClr val="222222"/>
                </a:solidFill>
                <a:highlight>
                  <a:srgbClr val="FFFFFF"/>
                </a:highlight>
                <a:latin typeface="Calibri"/>
                <a:ea typeface="Calibri"/>
                <a:cs typeface="Calibri"/>
                <a:sym typeface="Calibri"/>
              </a:rPr>
              <a:t>In questa regola (figura 12) potrai inserire, come attività a libera scelta, </a:t>
            </a:r>
            <a:r>
              <a:rPr lang="it-IT" sz="1600" dirty="0">
                <a:solidFill>
                  <a:srgbClr val="222222"/>
                </a:solidFill>
                <a:highlight>
                  <a:srgbClr val="FFFFFF"/>
                </a:highlight>
                <a:latin typeface="Calibri"/>
                <a:ea typeface="Calibri"/>
                <a:cs typeface="Calibri"/>
                <a:sym typeface="Calibri"/>
              </a:rPr>
              <a:t>l‘attività  </a:t>
            </a:r>
            <a:r>
              <a:rPr lang="it-IT" sz="1600" b="1" dirty="0">
                <a:solidFill>
                  <a:srgbClr val="222222"/>
                </a:solidFill>
                <a:highlight>
                  <a:srgbClr val="FFFFFF"/>
                </a:highlight>
                <a:latin typeface="Calibri"/>
                <a:ea typeface="Calibri"/>
                <a:cs typeface="Calibri"/>
                <a:sym typeface="Calibri"/>
              </a:rPr>
              <a:t>SVILUPPO SOSTENIBILE, AGENDA ONU 2030 (6 CFU).</a:t>
            </a:r>
          </a:p>
          <a:p>
            <a:pPr lvl="0" algn="just">
              <a:buClr>
                <a:schemeClr val="dk1"/>
              </a:buClr>
              <a:buSzPts val="1100"/>
            </a:pPr>
            <a:endParaRPr sz="1600" b="0" i="0" u="none" strike="noStrike" cap="none" dirty="0">
              <a:solidFill>
                <a:srgbClr val="222222"/>
              </a:solidFill>
              <a:highlight>
                <a:srgbClr val="FFFFFF"/>
              </a:highlight>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it-IT" sz="1600" b="0" i="1" u="none" strike="noStrike" cap="none" dirty="0">
                <a:solidFill>
                  <a:srgbClr val="222222"/>
                </a:solidFill>
                <a:highlight>
                  <a:srgbClr val="FFFFFF"/>
                </a:highlight>
                <a:latin typeface="Calibri"/>
                <a:ea typeface="Calibri"/>
                <a:cs typeface="Calibri"/>
                <a:sym typeface="Calibri"/>
              </a:rPr>
              <a:t>Se utilizzi questa regola, clicca ''Regola </a:t>
            </a:r>
            <a:r>
              <a:rPr lang="it-IT" sz="1600" b="0" i="1" u="none" strike="noStrike" cap="none" dirty="0" err="1">
                <a:solidFill>
                  <a:srgbClr val="222222"/>
                </a:solidFill>
                <a:highlight>
                  <a:srgbClr val="FFFFFF"/>
                </a:highlight>
                <a:latin typeface="Calibri"/>
                <a:ea typeface="Calibri"/>
                <a:cs typeface="Calibri"/>
                <a:sym typeface="Calibri"/>
              </a:rPr>
              <a:t>succ</a:t>
            </a:r>
            <a:r>
              <a:rPr lang="it-IT" sz="1600" b="0" i="1" u="none" strike="noStrike" cap="none" dirty="0">
                <a:solidFill>
                  <a:srgbClr val="222222"/>
                </a:solidFill>
                <a:highlight>
                  <a:srgbClr val="FFFFFF"/>
                </a:highlight>
                <a:latin typeface="Calibri"/>
                <a:ea typeface="Calibri"/>
                <a:cs typeface="Calibri"/>
                <a:sym typeface="Calibri"/>
              </a:rPr>
              <a:t>.'' per proseguire nella compilazione.</a:t>
            </a:r>
            <a:endParaRPr sz="1600" b="0" i="1" u="none" strike="noStrike" cap="none" dirty="0">
              <a:solidFill>
                <a:srgbClr val="222222"/>
              </a:solidFill>
              <a:highlight>
                <a:srgbClr val="FFFFFF"/>
              </a:highlight>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it-IT" sz="1600" b="0" i="1" u="none" strike="noStrike" cap="none" dirty="0">
                <a:solidFill>
                  <a:srgbClr val="222222"/>
                </a:solidFill>
                <a:highlight>
                  <a:srgbClr val="FFFFFF"/>
                </a:highlight>
                <a:latin typeface="Calibri"/>
                <a:ea typeface="Calibri"/>
                <a:cs typeface="Calibri"/>
                <a:sym typeface="Calibri"/>
              </a:rPr>
              <a:t>Se non intendi selezionare alcuna attività,  clicca ''</a:t>
            </a:r>
            <a:r>
              <a:rPr lang="it-IT" sz="1600" b="1" i="1" u="none" strike="noStrike" cap="none" dirty="0">
                <a:solidFill>
                  <a:srgbClr val="222222"/>
                </a:solidFill>
                <a:highlight>
                  <a:srgbClr val="FFFFFF"/>
                </a:highlight>
                <a:latin typeface="Calibri"/>
                <a:ea typeface="Calibri"/>
                <a:cs typeface="Calibri"/>
                <a:sym typeface="Calibri"/>
              </a:rPr>
              <a:t>Salta la scelta</a:t>
            </a:r>
            <a:r>
              <a:rPr lang="it-IT" sz="1600" b="0" i="1" u="none" strike="noStrike" cap="none" dirty="0">
                <a:solidFill>
                  <a:srgbClr val="222222"/>
                </a:solidFill>
                <a:highlight>
                  <a:srgbClr val="FFFFFF"/>
                </a:highlight>
                <a:latin typeface="Calibri"/>
                <a:ea typeface="Calibri"/>
                <a:cs typeface="Calibri"/>
                <a:sym typeface="Calibri"/>
              </a:rPr>
              <a:t>'' per passare alla regola successiva</a:t>
            </a:r>
            <a:r>
              <a:rPr lang="it-IT" sz="1600" b="0" i="0" u="none" strike="noStrike" cap="none" dirty="0">
                <a:solidFill>
                  <a:srgbClr val="222222"/>
                </a:solidFill>
                <a:highlight>
                  <a:srgbClr val="FFFFFF"/>
                </a:highlight>
                <a:latin typeface="Calibri"/>
                <a:ea typeface="Calibri"/>
                <a:cs typeface="Calibri"/>
                <a:sym typeface="Calibri"/>
              </a:rPr>
              <a:t>.</a:t>
            </a:r>
            <a:endParaRPr sz="1700" b="0" i="0" u="none" strike="noStrike" cap="none" dirty="0">
              <a:solidFill>
                <a:srgbClr val="000000"/>
              </a:solidFill>
              <a:latin typeface="Calibri"/>
              <a:ea typeface="Calibri"/>
              <a:cs typeface="Calibri"/>
              <a:sym typeface="Calibri"/>
            </a:endParaRPr>
          </a:p>
        </p:txBody>
      </p:sp>
      <p:sp>
        <p:nvSpPr>
          <p:cNvPr id="361" name="Google Shape;361;ge32059f543_0_189"/>
          <p:cNvSpPr txBox="1"/>
          <p:nvPr/>
        </p:nvSpPr>
        <p:spPr>
          <a:xfrm>
            <a:off x="5391160" y="6055932"/>
            <a:ext cx="130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dirty="0">
                <a:solidFill>
                  <a:srgbClr val="000000"/>
                </a:solidFill>
                <a:latin typeface="Calibri"/>
                <a:ea typeface="Calibri"/>
                <a:cs typeface="Calibri"/>
                <a:sym typeface="Calibri"/>
              </a:rPr>
              <a:t>Fig. 12</a:t>
            </a:r>
            <a:endParaRPr sz="1400" b="0" i="0" u="none" strike="noStrike" cap="none" dirty="0">
              <a:solidFill>
                <a:srgbClr val="000000"/>
              </a:solidFill>
              <a:latin typeface="Calibri"/>
              <a:ea typeface="Calibri"/>
              <a:cs typeface="Calibri"/>
              <a:sym typeface="Calibri"/>
            </a:endParaRPr>
          </a:p>
        </p:txBody>
      </p:sp>
      <p:pic>
        <p:nvPicPr>
          <p:cNvPr id="4" name="Immagine 3"/>
          <p:cNvPicPr>
            <a:picLocks noChangeAspect="1"/>
          </p:cNvPicPr>
          <p:nvPr/>
        </p:nvPicPr>
        <p:blipFill>
          <a:blip r:embed="rId3"/>
          <a:stretch>
            <a:fillRect/>
          </a:stretch>
        </p:blipFill>
        <p:spPr>
          <a:xfrm>
            <a:off x="1056515" y="1763101"/>
            <a:ext cx="10065368" cy="585267"/>
          </a:xfrm>
          <a:prstGeom prst="rect">
            <a:avLst/>
          </a:prstGeom>
        </p:spPr>
      </p:pic>
      <p:pic>
        <p:nvPicPr>
          <p:cNvPr id="5" name="Immagine 4"/>
          <p:cNvPicPr>
            <a:picLocks noChangeAspect="1"/>
          </p:cNvPicPr>
          <p:nvPr/>
        </p:nvPicPr>
        <p:blipFill>
          <a:blip r:embed="rId4"/>
          <a:stretch>
            <a:fillRect/>
          </a:stretch>
        </p:blipFill>
        <p:spPr>
          <a:xfrm>
            <a:off x="5847412" y="1762368"/>
            <a:ext cx="1341236" cy="170703"/>
          </a:xfrm>
          <a:prstGeom prst="rect">
            <a:avLst/>
          </a:prstGeom>
        </p:spPr>
      </p:pic>
      <p:sp>
        <p:nvSpPr>
          <p:cNvPr id="6" name="Rettangolo 5"/>
          <p:cNvSpPr/>
          <p:nvPr/>
        </p:nvSpPr>
        <p:spPr>
          <a:xfrm>
            <a:off x="1048388" y="1735211"/>
            <a:ext cx="10073495" cy="43207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descr="Ritaglio schermat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519" y="2348369"/>
            <a:ext cx="9463291" cy="3394824"/>
          </a:xfrm>
          <a:prstGeom prst="rect">
            <a:avLst/>
          </a:prstGeom>
        </p:spPr>
      </p:pic>
    </p:spTree>
    <p:extLst>
      <p:ext uri="{BB962C8B-B14F-4D97-AF65-F5344CB8AC3E}">
        <p14:creationId xmlns:p14="http://schemas.microsoft.com/office/powerpoint/2010/main" val="244330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title"/>
          </p:nvPr>
        </p:nvSpPr>
        <p:spPr>
          <a:xfrm>
            <a:off x="838200" y="365125"/>
            <a:ext cx="10515600" cy="1281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2400"/>
              <a:buFont typeface="Calibri"/>
              <a:buNone/>
            </a:pPr>
            <a:r>
              <a:rPr lang="it-IT" sz="2400" b="1">
                <a:solidFill>
                  <a:srgbClr val="000000"/>
                </a:solidFill>
              </a:rPr>
              <a:t>Che cos’è il piano di studio?</a:t>
            </a:r>
            <a:br>
              <a:rPr lang="it-IT" sz="2400" b="1">
                <a:solidFill>
                  <a:srgbClr val="000000"/>
                </a:solidFill>
              </a:rPr>
            </a:br>
            <a:r>
              <a:rPr lang="it-IT" sz="2400" b="1">
                <a:solidFill>
                  <a:srgbClr val="000000"/>
                </a:solidFill>
              </a:rPr>
              <a:t> </a:t>
            </a:r>
            <a:endParaRPr sz="2400"/>
          </a:p>
        </p:txBody>
      </p:sp>
      <p:sp>
        <p:nvSpPr>
          <p:cNvPr id="173" name="Google Shape;17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Il piano di studio è l’insieme delle attività formative obbligatorie, delle attività previste come opzionali e delle attività formative scelte autonomamente dallo studente, in coerenza con il Regolamento Didattico del Corso di Studio.</a:t>
            </a:r>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                       Di norma vengono proposte due tipologie di piano, «</a:t>
            </a:r>
            <a:r>
              <a:rPr lang="it-IT" sz="1600" b="1">
                <a:latin typeface="Calibri"/>
                <a:ea typeface="Calibri"/>
                <a:cs typeface="Calibri"/>
                <a:sym typeface="Calibri"/>
              </a:rPr>
              <a:t>da approvare</a:t>
            </a:r>
            <a:r>
              <a:rPr lang="it-IT" sz="1600">
                <a:latin typeface="Calibri"/>
                <a:ea typeface="Calibri"/>
                <a:cs typeface="Calibri"/>
                <a:sym typeface="Calibri"/>
              </a:rPr>
              <a:t>» e «</a:t>
            </a:r>
            <a:r>
              <a:rPr lang="it-IT" sz="1600" b="1">
                <a:latin typeface="Calibri"/>
                <a:ea typeface="Calibri"/>
                <a:cs typeface="Calibri"/>
                <a:sym typeface="Calibri"/>
              </a:rPr>
              <a:t>pre-approvato</a:t>
            </a:r>
            <a:r>
              <a:rPr lang="it-IT" sz="1600">
                <a:latin typeface="Calibri"/>
                <a:ea typeface="Calibri"/>
                <a:cs typeface="Calibri"/>
                <a:sym typeface="Calibri"/>
              </a:rPr>
              <a:t>».</a:t>
            </a:r>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lang="it-IT" sz="1600" b="1">
                <a:latin typeface="Calibri"/>
                <a:ea typeface="Calibri"/>
                <a:cs typeface="Calibri"/>
                <a:sym typeface="Calibri"/>
              </a:rPr>
              <a:t>da approvare </a:t>
            </a:r>
            <a:r>
              <a:rPr lang="it-IT" sz="1600">
                <a:latin typeface="Calibri"/>
                <a:ea typeface="Calibri"/>
                <a:cs typeface="Calibri"/>
                <a:sym typeface="Calibri"/>
              </a:rPr>
              <a:t>consente di selezionare, come esami a scelta libera, oltre a quelli del tuo Corso, anche insegnamenti offerti da altri Corsi dell’Ateneo. Questo tipo di piano, che risulta «proposto» al momento della conferma, deve essere approvato dal Consiglio di Coordinamento Didattico del tuo Corso dopo il termine previsto per la presentazione; solo successivamente sarà inserito nella tua carriera. </a:t>
            </a:r>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Con questo tipo di piano ti è consentito conseguire crediti sovrannumerari. Questi crediti possono essere riconosciuti ai fini dell’abbreviazione della carriera magistrale solo nel caso in cui gli insegnamenti appartengano a un Corso di laurea magistrale e nel caso in cui non vengano valutati preventivamente come requisiti curriculari ai fini dell’accesso al Corso di laurea magistrale prescelto.</a:t>
            </a:r>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lang="it-IT" sz="1600" b="1">
                <a:latin typeface="Calibri"/>
                <a:ea typeface="Calibri"/>
                <a:cs typeface="Calibri"/>
                <a:sym typeface="Calibri"/>
              </a:rPr>
              <a:t>pre-approvato</a:t>
            </a:r>
            <a:r>
              <a:rPr lang="it-IT" sz="1600">
                <a:latin typeface="Calibri"/>
                <a:ea typeface="Calibri"/>
                <a:cs typeface="Calibri"/>
                <a:sym typeface="Calibri"/>
              </a:rPr>
              <a:t> permette di inserire, come esami a scelta libera, le attività consigliate dal tuo Corso di studio. Il piano risulta pertanto automaticamente approvato, senza la necessità che venga esaminato dopo il termine previsto per la presentazione.</a:t>
            </a:r>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Con questo tipo di piano </a:t>
            </a:r>
            <a:r>
              <a:rPr lang="it-IT" sz="1600" b="1">
                <a:latin typeface="Calibri"/>
                <a:ea typeface="Calibri"/>
                <a:cs typeface="Calibri"/>
                <a:sym typeface="Calibri"/>
              </a:rPr>
              <a:t>non è consentito conseguire crediti sovrannumerari.</a:t>
            </a:r>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endParaRPr sz="160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a:p>
        </p:txBody>
      </p:sp>
      <p:sp>
        <p:nvSpPr>
          <p:cNvPr id="174" name="Google Shape;17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it-IT"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pic>
        <p:nvPicPr>
          <p:cNvPr id="175" name="Google Shape;175;p2"/>
          <p:cNvPicPr preferRelativeResize="0"/>
          <p:nvPr/>
        </p:nvPicPr>
        <p:blipFill rotWithShape="1">
          <a:blip r:embed="rId3">
            <a:alphaModFix/>
          </a:blip>
          <a:srcRect/>
          <a:stretch/>
        </p:blipFill>
        <p:spPr>
          <a:xfrm>
            <a:off x="7863152" y="249375"/>
            <a:ext cx="1494895" cy="1227908"/>
          </a:xfrm>
          <a:prstGeom prst="rect">
            <a:avLst/>
          </a:prstGeom>
          <a:noFill/>
          <a:ln>
            <a:noFill/>
          </a:ln>
        </p:spPr>
      </p:pic>
      <p:pic>
        <p:nvPicPr>
          <p:cNvPr id="176" name="Google Shape;176;p2"/>
          <p:cNvPicPr preferRelativeResize="0"/>
          <p:nvPr/>
        </p:nvPicPr>
        <p:blipFill rotWithShape="1">
          <a:blip r:embed="rId4">
            <a:alphaModFix/>
          </a:blip>
          <a:srcRect/>
          <a:stretch/>
        </p:blipFill>
        <p:spPr>
          <a:xfrm>
            <a:off x="940526" y="2329519"/>
            <a:ext cx="957943" cy="831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7"/>
          <p:cNvSpPr txBox="1">
            <a:spLocks noGrp="1"/>
          </p:cNvSpPr>
          <p:nvPr>
            <p:ph type="title"/>
          </p:nvPr>
        </p:nvSpPr>
        <p:spPr>
          <a:xfrm>
            <a:off x="838200" y="191616"/>
            <a:ext cx="10139654" cy="132556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1600" dirty="0"/>
            </a:br>
            <a:r>
              <a:rPr lang="it-IT" sz="1800" dirty="0">
                <a:latin typeface="Calibri"/>
                <a:ea typeface="Calibri"/>
                <a:cs typeface="Calibri"/>
                <a:sym typeface="Calibri"/>
              </a:rPr>
              <a:t>Con le regole successive puoi completare e/o effettuare la scelta, al tuo secondo e/o terzo anno, tra gli insegnamenti offerti da altri Corsi di studio dell’Ateneo. </a:t>
            </a:r>
            <a:br>
              <a:rPr lang="it-IT" sz="1800" dirty="0">
                <a:latin typeface="Calibri"/>
                <a:ea typeface="Calibri"/>
                <a:cs typeface="Calibri"/>
                <a:sym typeface="Calibri"/>
              </a:rPr>
            </a:br>
            <a:r>
              <a:rPr lang="it-IT" sz="1800" dirty="0">
                <a:latin typeface="Calibri"/>
                <a:ea typeface="Calibri"/>
                <a:cs typeface="Calibri"/>
                <a:sym typeface="Calibri"/>
              </a:rPr>
              <a:t>Clicca sul pulsante “</a:t>
            </a:r>
            <a:r>
              <a:rPr lang="it-IT" sz="1800" b="1" dirty="0">
                <a:latin typeface="Calibri"/>
                <a:ea typeface="Calibri"/>
                <a:cs typeface="Calibri"/>
                <a:sym typeface="Calibri"/>
              </a:rPr>
              <a:t>Aggiungi attività</a:t>
            </a:r>
            <a:r>
              <a:rPr lang="it-IT" sz="1800" dirty="0">
                <a:latin typeface="Calibri"/>
                <a:ea typeface="Calibri"/>
                <a:cs typeface="Calibri"/>
                <a:sym typeface="Calibri"/>
              </a:rPr>
              <a:t>” (figura 1</a:t>
            </a:r>
            <a:r>
              <a:rPr lang="it-IT" sz="1800" dirty="0"/>
              <a:t>3</a:t>
            </a:r>
            <a:r>
              <a:rPr lang="it-IT" sz="1800" dirty="0">
                <a:latin typeface="Calibri"/>
                <a:ea typeface="Calibri"/>
                <a:cs typeface="Calibri"/>
                <a:sym typeface="Calibri"/>
              </a:rPr>
              <a:t>) se vuoi inserire al tuo secondo/terzo anno insegnamenti da un altro Corso di studio  dell’Ateneo (figura 1</a:t>
            </a:r>
            <a:r>
              <a:rPr lang="it-IT" sz="1800" dirty="0"/>
              <a:t>4</a:t>
            </a:r>
            <a:r>
              <a:rPr lang="it-IT" sz="1800" dirty="0">
                <a:latin typeface="Calibri"/>
                <a:ea typeface="Calibri"/>
                <a:cs typeface="Calibri"/>
                <a:sym typeface="Calibri"/>
              </a:rPr>
              <a:t>).</a:t>
            </a:r>
            <a:br>
              <a:rPr lang="it-IT" sz="1800" dirty="0">
                <a:latin typeface="Calibri"/>
                <a:ea typeface="Calibri"/>
                <a:cs typeface="Calibri"/>
                <a:sym typeface="Calibri"/>
              </a:rPr>
            </a:br>
            <a:br>
              <a:rPr lang="it-IT" sz="1600" dirty="0"/>
            </a:br>
            <a:br>
              <a:rPr lang="it-IT" sz="1600" dirty="0"/>
            </a:br>
            <a:br>
              <a:rPr lang="it-IT" sz="1600" dirty="0"/>
            </a:br>
            <a:br>
              <a:rPr lang="it-IT" sz="1600" dirty="0"/>
            </a:br>
            <a:endParaRPr sz="1600" dirty="0">
              <a:latin typeface="Calibri"/>
              <a:ea typeface="Calibri"/>
              <a:cs typeface="Calibri"/>
              <a:sym typeface="Calibri"/>
            </a:endParaRPr>
          </a:p>
        </p:txBody>
      </p:sp>
      <p:sp>
        <p:nvSpPr>
          <p:cNvPr id="367" name="Google Shape;367;p17"/>
          <p:cNvSpPr txBox="1">
            <a:spLocks noGrp="1"/>
          </p:cNvSpPr>
          <p:nvPr>
            <p:ph type="body" idx="1"/>
          </p:nvPr>
        </p:nvSpPr>
        <p:spPr>
          <a:xfrm>
            <a:off x="838200" y="1825624"/>
            <a:ext cx="10515600" cy="48167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dirty="0"/>
              <a:t>Fig. 13</a:t>
            </a:r>
            <a:endParaRPr sz="1400" dirty="0"/>
          </a:p>
        </p:txBody>
      </p:sp>
      <p:sp>
        <p:nvSpPr>
          <p:cNvPr id="368" name="Google Shape;36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20</a:t>
            </a:fld>
            <a:endParaRPr/>
          </a:p>
        </p:txBody>
      </p:sp>
      <p:pic>
        <p:nvPicPr>
          <p:cNvPr id="369" name="Google Shape;369;p17"/>
          <p:cNvPicPr preferRelativeResize="0"/>
          <p:nvPr/>
        </p:nvPicPr>
        <p:blipFill rotWithShape="1">
          <a:blip r:embed="rId3">
            <a:alphaModFix/>
          </a:blip>
          <a:srcRect/>
          <a:stretch/>
        </p:blipFill>
        <p:spPr>
          <a:xfrm>
            <a:off x="918582" y="1471828"/>
            <a:ext cx="10059272" cy="585267"/>
          </a:xfrm>
          <a:prstGeom prst="rect">
            <a:avLst/>
          </a:prstGeom>
          <a:noFill/>
          <a:ln>
            <a:noFill/>
          </a:ln>
        </p:spPr>
      </p:pic>
      <p:pic>
        <p:nvPicPr>
          <p:cNvPr id="370" name="Google Shape;370;p17"/>
          <p:cNvPicPr preferRelativeResize="0"/>
          <p:nvPr/>
        </p:nvPicPr>
        <p:blipFill rotWithShape="1">
          <a:blip r:embed="rId4">
            <a:alphaModFix/>
          </a:blip>
          <a:srcRect/>
          <a:stretch/>
        </p:blipFill>
        <p:spPr>
          <a:xfrm>
            <a:off x="5758851" y="1471829"/>
            <a:ext cx="1341236" cy="343780"/>
          </a:xfrm>
          <a:prstGeom prst="rect">
            <a:avLst/>
          </a:prstGeom>
          <a:noFill/>
          <a:ln>
            <a:noFill/>
          </a:ln>
        </p:spPr>
      </p:pic>
      <p:sp>
        <p:nvSpPr>
          <p:cNvPr id="371" name="Google Shape;371;p17"/>
          <p:cNvSpPr/>
          <p:nvPr/>
        </p:nvSpPr>
        <p:spPr>
          <a:xfrm>
            <a:off x="918582" y="1471828"/>
            <a:ext cx="10059272" cy="4746092"/>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2" name="Google Shape;372;p17" descr="Ritaglio schermata"/>
          <p:cNvPicPr preferRelativeResize="0"/>
          <p:nvPr/>
        </p:nvPicPr>
        <p:blipFill rotWithShape="1">
          <a:blip r:embed="rId5">
            <a:alphaModFix/>
          </a:blip>
          <a:srcRect/>
          <a:stretch/>
        </p:blipFill>
        <p:spPr>
          <a:xfrm>
            <a:off x="2277184" y="2119671"/>
            <a:ext cx="7232576" cy="4050559"/>
          </a:xfrm>
          <a:prstGeom prst="rect">
            <a:avLst/>
          </a:prstGeom>
          <a:noFill/>
          <a:ln>
            <a:noFill/>
          </a:ln>
        </p:spPr>
      </p:pic>
      <p:pic>
        <p:nvPicPr>
          <p:cNvPr id="373" name="Google Shape;373;p17"/>
          <p:cNvPicPr preferRelativeResize="0"/>
          <p:nvPr/>
        </p:nvPicPr>
        <p:blipFill rotWithShape="1">
          <a:blip r:embed="rId6">
            <a:alphaModFix/>
          </a:blip>
          <a:srcRect/>
          <a:stretch/>
        </p:blipFill>
        <p:spPr>
          <a:xfrm>
            <a:off x="5425191" y="2040535"/>
            <a:ext cx="4903113" cy="503214"/>
          </a:xfrm>
          <a:prstGeom prst="rect">
            <a:avLst/>
          </a:prstGeom>
          <a:noFill/>
          <a:ln>
            <a:noFill/>
          </a:ln>
        </p:spPr>
      </p:pic>
      <p:pic>
        <p:nvPicPr>
          <p:cNvPr id="374" name="Google Shape;374;p17"/>
          <p:cNvPicPr preferRelativeResize="0"/>
          <p:nvPr/>
        </p:nvPicPr>
        <p:blipFill rotWithShape="1">
          <a:blip r:embed="rId7">
            <a:alphaModFix/>
          </a:blip>
          <a:srcRect/>
          <a:stretch/>
        </p:blipFill>
        <p:spPr>
          <a:xfrm>
            <a:off x="2277184" y="2365540"/>
            <a:ext cx="981541" cy="244656"/>
          </a:xfrm>
          <a:prstGeom prst="rect">
            <a:avLst/>
          </a:prstGeom>
          <a:noFill/>
          <a:ln>
            <a:noFill/>
          </a:ln>
        </p:spPr>
      </p:pic>
      <p:pic>
        <p:nvPicPr>
          <p:cNvPr id="375" name="Google Shape;375;p17"/>
          <p:cNvPicPr preferRelativeResize="0"/>
          <p:nvPr/>
        </p:nvPicPr>
        <p:blipFill rotWithShape="1">
          <a:blip r:embed="rId8">
            <a:alphaModFix/>
          </a:blip>
          <a:srcRect/>
          <a:stretch/>
        </p:blipFill>
        <p:spPr>
          <a:xfrm>
            <a:off x="7494146" y="5602712"/>
            <a:ext cx="1243692" cy="5913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a:spLocks noGrp="1"/>
          </p:cNvSpPr>
          <p:nvPr>
            <p:ph type="body" idx="1"/>
          </p:nvPr>
        </p:nvSpPr>
        <p:spPr>
          <a:xfrm>
            <a:off x="838200" y="1825624"/>
            <a:ext cx="10515600" cy="48167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dirty="0"/>
              <a:t>Fig. 14</a:t>
            </a:r>
            <a:endParaRPr sz="1400" dirty="0"/>
          </a:p>
        </p:txBody>
      </p:sp>
      <p:pic>
        <p:nvPicPr>
          <p:cNvPr id="381" name="Google Shape;381;p18"/>
          <p:cNvPicPr preferRelativeResize="0"/>
          <p:nvPr/>
        </p:nvPicPr>
        <p:blipFill rotWithShape="1">
          <a:blip r:embed="rId3">
            <a:alphaModFix/>
          </a:blip>
          <a:srcRect t="15800" r="261"/>
          <a:stretch/>
        </p:blipFill>
        <p:spPr>
          <a:xfrm>
            <a:off x="1199071" y="621102"/>
            <a:ext cx="9083615" cy="5529532"/>
          </a:xfrm>
          <a:prstGeom prst="rect">
            <a:avLst/>
          </a:prstGeom>
          <a:noFill/>
          <a:ln w="9525" cap="flat" cmpd="sng">
            <a:solidFill>
              <a:schemeClr val="dk1"/>
            </a:solidFill>
            <a:prstDash val="solid"/>
            <a:round/>
            <a:headEnd type="none" w="sm" len="sm"/>
            <a:tailEnd type="none" w="sm" len="sm"/>
          </a:ln>
        </p:spPr>
      </p:pic>
      <p:sp>
        <p:nvSpPr>
          <p:cNvPr id="382" name="Google Shape;382;p18"/>
          <p:cNvSpPr txBox="1"/>
          <p:nvPr/>
        </p:nvSpPr>
        <p:spPr>
          <a:xfrm>
            <a:off x="3773427" y="1651748"/>
            <a:ext cx="4219575" cy="34775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sp>
        <p:nvSpPr>
          <p:cNvPr id="383" name="Google Shape;3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9"/>
          <p:cNvSpPr txBox="1">
            <a:spLocks noGrp="1"/>
          </p:cNvSpPr>
          <p:nvPr>
            <p:ph type="title"/>
          </p:nvPr>
        </p:nvSpPr>
        <p:spPr>
          <a:xfrm>
            <a:off x="838200" y="365125"/>
            <a:ext cx="9753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dirty="0">
                <a:latin typeface="Calibri"/>
                <a:ea typeface="Calibri"/>
                <a:cs typeface="Calibri"/>
                <a:sym typeface="Calibri"/>
              </a:rPr>
              <a:t>Clicca sul simbolo </a:t>
            </a:r>
            <a:r>
              <a:rPr lang="it-IT" sz="1600" b="1" dirty="0">
                <a:latin typeface="Calibri"/>
                <a:ea typeface="Calibri"/>
                <a:cs typeface="Calibri"/>
                <a:sym typeface="Calibri"/>
              </a:rPr>
              <a:t>+ Aggiungi </a:t>
            </a:r>
            <a:r>
              <a:rPr lang="it-IT" sz="1600" dirty="0">
                <a:latin typeface="Calibri"/>
                <a:ea typeface="Calibri"/>
                <a:cs typeface="Calibri"/>
                <a:sym typeface="Calibri"/>
              </a:rPr>
              <a:t>per inserire l’attività prescelta (figura 1</a:t>
            </a:r>
            <a:r>
              <a:rPr lang="it-IT" sz="1600" dirty="0"/>
              <a:t>5</a:t>
            </a:r>
            <a:r>
              <a:rPr lang="it-IT" sz="1600" dirty="0">
                <a:latin typeface="Calibri"/>
                <a:ea typeface="Calibri"/>
                <a:cs typeface="Calibri"/>
                <a:sym typeface="Calibri"/>
              </a:rPr>
              <a:t>). </a:t>
            </a:r>
            <a:br>
              <a:rPr lang="it-IT" sz="1600" dirty="0">
                <a:latin typeface="Calibri"/>
                <a:ea typeface="Calibri"/>
                <a:cs typeface="Calibri"/>
                <a:sym typeface="Calibri"/>
              </a:rPr>
            </a:br>
            <a:r>
              <a:rPr lang="it-IT" sz="1600" dirty="0">
                <a:latin typeface="Calibri"/>
                <a:ea typeface="Calibri"/>
                <a:cs typeface="Calibri"/>
                <a:sym typeface="Calibri"/>
              </a:rPr>
              <a:t>Clicca “Cambia CDS” se vuoi selezionare un altro Corso altrimenti clicca “Torna alla regola” per tornare alla schermata iniziale e proseguire nella navigazione.</a:t>
            </a:r>
            <a:br>
              <a:rPr lang="it-IT" sz="1600" dirty="0">
                <a:latin typeface="Calibri"/>
                <a:ea typeface="Calibri"/>
                <a:cs typeface="Calibri"/>
                <a:sym typeface="Calibri"/>
              </a:rPr>
            </a:br>
            <a:br>
              <a:rPr lang="it-IT" sz="1600" dirty="0"/>
            </a:br>
            <a:endParaRPr sz="1600" dirty="0">
              <a:latin typeface="Calibri"/>
              <a:ea typeface="Calibri"/>
              <a:cs typeface="Calibri"/>
              <a:sym typeface="Calibri"/>
            </a:endParaRPr>
          </a:p>
        </p:txBody>
      </p:sp>
      <p:sp>
        <p:nvSpPr>
          <p:cNvPr id="389" name="Google Shape;389;p19"/>
          <p:cNvSpPr txBox="1">
            <a:spLocks noGrp="1"/>
          </p:cNvSpPr>
          <p:nvPr>
            <p:ph type="body" idx="1"/>
          </p:nvPr>
        </p:nvSpPr>
        <p:spPr>
          <a:xfrm>
            <a:off x="838200" y="1825625"/>
            <a:ext cx="10515600" cy="485122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dirty="0"/>
              <a:t>Fig. 15</a:t>
            </a:r>
            <a:endParaRPr sz="1400" dirty="0"/>
          </a:p>
        </p:txBody>
      </p:sp>
      <p:pic>
        <p:nvPicPr>
          <p:cNvPr id="390" name="Google Shape;390;p19"/>
          <p:cNvPicPr preferRelativeResize="0"/>
          <p:nvPr/>
        </p:nvPicPr>
        <p:blipFill rotWithShape="1">
          <a:blip r:embed="rId3">
            <a:alphaModFix/>
          </a:blip>
          <a:srcRect t="12196" r="677"/>
          <a:stretch/>
        </p:blipFill>
        <p:spPr>
          <a:xfrm>
            <a:off x="838200" y="1302590"/>
            <a:ext cx="9753600" cy="5029200"/>
          </a:xfrm>
          <a:prstGeom prst="rect">
            <a:avLst/>
          </a:prstGeom>
          <a:noFill/>
          <a:ln w="9525" cap="flat" cmpd="sng">
            <a:solidFill>
              <a:schemeClr val="dk1"/>
            </a:solidFill>
            <a:prstDash val="solid"/>
            <a:round/>
            <a:headEnd type="none" w="sm" len="sm"/>
            <a:tailEnd type="none" w="sm" len="sm"/>
          </a:ln>
        </p:spPr>
      </p:pic>
      <p:sp>
        <p:nvSpPr>
          <p:cNvPr id="391" name="Google Shape;39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5"/>
          <p:cNvSpPr txBox="1">
            <a:spLocks noGrp="1"/>
          </p:cNvSpPr>
          <p:nvPr>
            <p:ph type="title"/>
          </p:nvPr>
        </p:nvSpPr>
        <p:spPr>
          <a:xfrm>
            <a:off x="955964" y="99753"/>
            <a:ext cx="10622279" cy="14987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dirty="0">
                <a:latin typeface="Calibri"/>
                <a:ea typeface="Calibri"/>
                <a:cs typeface="Calibri"/>
                <a:sym typeface="Calibri"/>
              </a:rPr>
              <a:t>Utilizza questa regola (fig. 1</a:t>
            </a:r>
            <a:r>
              <a:rPr lang="it-IT" sz="1600" dirty="0"/>
              <a:t>6</a:t>
            </a:r>
            <a:r>
              <a:rPr lang="it-IT" sz="1600" dirty="0">
                <a:latin typeface="Calibri"/>
                <a:ea typeface="Calibri"/>
                <a:cs typeface="Calibri"/>
                <a:sym typeface="Calibri"/>
              </a:rPr>
              <a:t>) se partecipi al programma ERASMUS e se il tuo Learning Agreement prevede attività a scelta libera </a:t>
            </a:r>
            <a:r>
              <a:rPr lang="it-IT" sz="1600" b="1" dirty="0">
                <a:latin typeface="Calibri"/>
                <a:ea typeface="Calibri"/>
                <a:cs typeface="Calibri"/>
                <a:sym typeface="Calibri"/>
              </a:rPr>
              <a:t>NON</a:t>
            </a:r>
            <a:r>
              <a:rPr lang="it-IT" sz="1600" dirty="0">
                <a:latin typeface="Calibri"/>
                <a:ea typeface="Calibri"/>
                <a:cs typeface="Calibri"/>
                <a:sym typeface="Calibri"/>
              </a:rPr>
              <a:t> corrispondenti ad esami offerti dal nostro Ateneo. Puoi scegliere fino a 12 crediti.</a:t>
            </a:r>
            <a:br>
              <a:rPr lang="it-IT" sz="1600" dirty="0">
                <a:latin typeface="Calibri"/>
                <a:ea typeface="Calibri"/>
                <a:cs typeface="Calibri"/>
                <a:sym typeface="Calibri"/>
              </a:rPr>
            </a:br>
            <a:r>
              <a:rPr lang="it-IT" sz="1600" dirty="0">
                <a:latin typeface="Calibri"/>
                <a:ea typeface="Calibri"/>
                <a:cs typeface="Calibri"/>
                <a:sym typeface="Calibri"/>
              </a:rPr>
              <a:t>Selezionando meno di 12 crediti dovrai completare i crediti a scelta libera scegliendo nelle regole precedenti.</a:t>
            </a:r>
            <a:br>
              <a:rPr lang="it-IT" sz="1600" dirty="0">
                <a:latin typeface="Calibri"/>
                <a:ea typeface="Calibri"/>
                <a:cs typeface="Calibri"/>
                <a:sym typeface="Calibri"/>
              </a:rPr>
            </a:br>
            <a:r>
              <a:rPr lang="it-IT" sz="1600" i="1" dirty="0">
                <a:latin typeface="Calibri"/>
                <a:ea typeface="Calibri"/>
                <a:cs typeface="Calibri"/>
                <a:sym typeface="Calibri"/>
              </a:rPr>
              <a:t>Se utilizzi questa regola, clicca ''Regola </a:t>
            </a:r>
            <a:r>
              <a:rPr lang="it-IT" sz="1600" i="1" dirty="0" err="1">
                <a:latin typeface="Calibri"/>
                <a:ea typeface="Calibri"/>
                <a:cs typeface="Calibri"/>
                <a:sym typeface="Calibri"/>
              </a:rPr>
              <a:t>succ</a:t>
            </a:r>
            <a:r>
              <a:rPr lang="it-IT" sz="1600" i="1" dirty="0">
                <a:latin typeface="Calibri"/>
                <a:ea typeface="Calibri"/>
                <a:cs typeface="Calibri"/>
                <a:sym typeface="Calibri"/>
              </a:rPr>
              <a:t>.'' per proseguire nella compilazione. </a:t>
            </a:r>
            <a:br>
              <a:rPr lang="it-IT" sz="1600" i="1" dirty="0">
                <a:latin typeface="Calibri"/>
                <a:ea typeface="Calibri"/>
                <a:cs typeface="Calibri"/>
                <a:sym typeface="Calibri"/>
              </a:rPr>
            </a:br>
            <a:r>
              <a:rPr lang="it-IT" sz="1600" i="1" dirty="0">
                <a:latin typeface="Calibri"/>
                <a:ea typeface="Calibri"/>
                <a:cs typeface="Calibri"/>
                <a:sym typeface="Calibri"/>
              </a:rPr>
              <a:t>Se non intendi selezionare alcuna attività, clicca </a:t>
            </a:r>
            <a:r>
              <a:rPr lang="it-IT" sz="1600" b="1" i="1" dirty="0">
                <a:latin typeface="Calibri"/>
                <a:ea typeface="Calibri"/>
                <a:cs typeface="Calibri"/>
                <a:sym typeface="Calibri"/>
              </a:rPr>
              <a:t>''Salta la scelta'' </a:t>
            </a:r>
            <a:r>
              <a:rPr lang="it-IT" sz="1600" i="1" dirty="0">
                <a:latin typeface="Calibri"/>
                <a:ea typeface="Calibri"/>
                <a:cs typeface="Calibri"/>
                <a:sym typeface="Calibri"/>
              </a:rPr>
              <a:t>per passare alla regola successiva.</a:t>
            </a:r>
            <a:br>
              <a:rPr lang="it-IT" sz="1600" u="sng" dirty="0">
                <a:latin typeface="Calibri"/>
                <a:ea typeface="Calibri"/>
                <a:cs typeface="Calibri"/>
                <a:sym typeface="Calibri"/>
              </a:rPr>
            </a:br>
            <a:endParaRPr sz="1600" u="sng" dirty="0">
              <a:latin typeface="Calibri"/>
              <a:ea typeface="Calibri"/>
              <a:cs typeface="Calibri"/>
              <a:sym typeface="Calibri"/>
            </a:endParaRPr>
          </a:p>
        </p:txBody>
      </p:sp>
      <p:sp>
        <p:nvSpPr>
          <p:cNvPr id="329" name="Google Shape;329;p15"/>
          <p:cNvSpPr txBox="1">
            <a:spLocks noGrp="1"/>
          </p:cNvSpPr>
          <p:nvPr>
            <p:ph type="body" idx="1"/>
          </p:nvPr>
        </p:nvSpPr>
        <p:spPr>
          <a:xfrm>
            <a:off x="838200" y="1825624"/>
            <a:ext cx="10515600" cy="477358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dirty="0"/>
          </a:p>
          <a:p>
            <a:pPr marL="0" lvl="0" indent="0" algn="ctr" rtl="0">
              <a:lnSpc>
                <a:spcPct val="90000"/>
              </a:lnSpc>
              <a:spcBef>
                <a:spcPts val="1000"/>
              </a:spcBef>
              <a:spcAft>
                <a:spcPts val="0"/>
              </a:spcAft>
              <a:buClr>
                <a:schemeClr val="dk1"/>
              </a:buClr>
              <a:buSzPts val="1400"/>
              <a:buNone/>
            </a:pPr>
            <a:r>
              <a:rPr lang="it-IT" sz="1400" dirty="0"/>
              <a:t>Fig. 16</a:t>
            </a:r>
            <a:endParaRPr sz="1400" dirty="0"/>
          </a:p>
        </p:txBody>
      </p:sp>
      <p:sp>
        <p:nvSpPr>
          <p:cNvPr id="330" name="Google Shape;33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23</a:t>
            </a:fld>
            <a:endParaRPr/>
          </a:p>
        </p:txBody>
      </p:sp>
      <p:pic>
        <p:nvPicPr>
          <p:cNvPr id="331" name="Google Shape;331;p15"/>
          <p:cNvPicPr preferRelativeResize="0"/>
          <p:nvPr/>
        </p:nvPicPr>
        <p:blipFill rotWithShape="1">
          <a:blip r:embed="rId3">
            <a:alphaModFix/>
          </a:blip>
          <a:srcRect/>
          <a:stretch/>
        </p:blipFill>
        <p:spPr>
          <a:xfrm>
            <a:off x="1028699" y="1476463"/>
            <a:ext cx="10018222" cy="591234"/>
          </a:xfrm>
          <a:prstGeom prst="rect">
            <a:avLst/>
          </a:prstGeom>
          <a:noFill/>
          <a:ln>
            <a:noFill/>
          </a:ln>
        </p:spPr>
      </p:pic>
      <p:sp>
        <p:nvSpPr>
          <p:cNvPr id="332" name="Google Shape;332;p15"/>
          <p:cNvSpPr/>
          <p:nvPr/>
        </p:nvSpPr>
        <p:spPr>
          <a:xfrm>
            <a:off x="5794194" y="1452038"/>
            <a:ext cx="1339273" cy="167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3" name="Google Shape;333;p15"/>
          <p:cNvPicPr preferRelativeResize="0"/>
          <p:nvPr/>
        </p:nvPicPr>
        <p:blipFill rotWithShape="1">
          <a:blip r:embed="rId4">
            <a:alphaModFix/>
          </a:blip>
          <a:srcRect/>
          <a:stretch/>
        </p:blipFill>
        <p:spPr>
          <a:xfrm>
            <a:off x="2208529" y="2256922"/>
            <a:ext cx="1139325" cy="261833"/>
          </a:xfrm>
          <a:prstGeom prst="rect">
            <a:avLst/>
          </a:prstGeom>
          <a:noFill/>
          <a:ln>
            <a:noFill/>
          </a:ln>
        </p:spPr>
      </p:pic>
      <p:sp>
        <p:nvSpPr>
          <p:cNvPr id="334" name="Google Shape;334;p15"/>
          <p:cNvSpPr/>
          <p:nvPr/>
        </p:nvSpPr>
        <p:spPr>
          <a:xfrm>
            <a:off x="1028699" y="1476463"/>
            <a:ext cx="10018222" cy="4816272"/>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8" name="Google Shape;338;p15"/>
          <p:cNvPicPr preferRelativeResize="0"/>
          <p:nvPr/>
        </p:nvPicPr>
        <p:blipFill rotWithShape="1">
          <a:blip r:embed="rId5">
            <a:alphaModFix/>
          </a:blip>
          <a:srcRect/>
          <a:stretch/>
        </p:blipFill>
        <p:spPr>
          <a:xfrm>
            <a:off x="2347365" y="2287087"/>
            <a:ext cx="893165" cy="231668"/>
          </a:xfrm>
          <a:prstGeom prst="rect">
            <a:avLst/>
          </a:prstGeom>
          <a:noFill/>
          <a:ln>
            <a:noFill/>
          </a:ln>
        </p:spPr>
      </p:pic>
      <p:pic>
        <p:nvPicPr>
          <p:cNvPr id="2" name="Immagine 1" descr="Ritaglio schermat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3822" y="2249827"/>
            <a:ext cx="8765593" cy="3613414"/>
          </a:xfrm>
          <a:prstGeom prst="rect">
            <a:avLst/>
          </a:prstGeom>
        </p:spPr>
      </p:pic>
      <p:pic>
        <p:nvPicPr>
          <p:cNvPr id="3" name="Immagine 2"/>
          <p:cNvPicPr>
            <a:picLocks noChangeAspect="1"/>
          </p:cNvPicPr>
          <p:nvPr/>
        </p:nvPicPr>
        <p:blipFill>
          <a:blip r:embed="rId7"/>
          <a:stretch>
            <a:fillRect/>
          </a:stretch>
        </p:blipFill>
        <p:spPr>
          <a:xfrm>
            <a:off x="4636938" y="2160551"/>
            <a:ext cx="4993057" cy="52430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1"/>
          <p:cNvSpPr txBox="1">
            <a:spLocks noGrp="1"/>
          </p:cNvSpPr>
          <p:nvPr>
            <p:ph type="body" idx="1"/>
          </p:nvPr>
        </p:nvSpPr>
        <p:spPr>
          <a:xfrm>
            <a:off x="838200" y="1171575"/>
            <a:ext cx="10515600" cy="46140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000"/>
              </a:buClr>
              <a:buSzPts val="3200"/>
              <a:buNone/>
            </a:pPr>
            <a:r>
              <a:rPr lang="it-IT" sz="3200">
                <a:solidFill>
                  <a:srgbClr val="000000"/>
                </a:solidFill>
                <a:latin typeface="Calibri"/>
                <a:ea typeface="Calibri"/>
                <a:cs typeface="Calibri"/>
                <a:sym typeface="Calibri"/>
              </a:rPr>
              <a:t>ATTIVITA’ SOVRANNUMERARIE</a:t>
            </a:r>
            <a:endParaRPr/>
          </a:p>
          <a:p>
            <a:pPr marL="0" lvl="0" indent="0" algn="ctr" rtl="0">
              <a:lnSpc>
                <a:spcPct val="90000"/>
              </a:lnSpc>
              <a:spcBef>
                <a:spcPts val="1000"/>
              </a:spcBef>
              <a:spcAft>
                <a:spcPts val="0"/>
              </a:spcAft>
              <a:buClr>
                <a:schemeClr val="dk1"/>
              </a:buClr>
              <a:buSzPts val="3200"/>
              <a:buNone/>
            </a:pPr>
            <a:endParaRPr sz="3200">
              <a:solidFill>
                <a:srgbClr val="000000"/>
              </a:solidFill>
              <a:latin typeface="Calibri"/>
              <a:ea typeface="Calibri"/>
              <a:cs typeface="Calibri"/>
              <a:sym typeface="Calibri"/>
            </a:endParaRPr>
          </a:p>
          <a:p>
            <a:pPr marL="0" lvl="0" indent="0" algn="just" rtl="0">
              <a:lnSpc>
                <a:spcPct val="90000"/>
              </a:lnSpc>
              <a:spcBef>
                <a:spcPts val="1000"/>
              </a:spcBef>
              <a:spcAft>
                <a:spcPts val="0"/>
              </a:spcAft>
              <a:buClr>
                <a:schemeClr val="dk1"/>
              </a:buClr>
              <a:buSzPts val="2000"/>
              <a:buNone/>
            </a:pPr>
            <a:r>
              <a:rPr lang="it-IT" sz="2000" b="1" u="sng">
                <a:latin typeface="Calibri"/>
                <a:ea typeface="Calibri"/>
                <a:cs typeface="Calibri"/>
                <a:sym typeface="Calibri"/>
              </a:rPr>
              <a:t>ATTENZIONE</a:t>
            </a:r>
            <a:r>
              <a:rPr lang="it-IT" sz="2000" b="1">
                <a:latin typeface="Calibri"/>
                <a:ea typeface="Calibri"/>
                <a:cs typeface="Calibri"/>
                <a:sym typeface="Calibri"/>
              </a:rPr>
              <a:t>:</a:t>
            </a:r>
            <a:r>
              <a:rPr lang="it-IT" sz="2000">
                <a:latin typeface="Calibri"/>
                <a:ea typeface="Calibri"/>
                <a:cs typeface="Calibri"/>
                <a:sym typeface="Calibri"/>
              </a:rPr>
              <a:t> Le valutazioni che consegui con gli esami sovrannumerari non rientrano nel computo della media dei voti degli esami di profitto. I crediti acquisiti rimangono registrati nella carriera. </a:t>
            </a:r>
            <a:endParaRPr sz="2000">
              <a:latin typeface="Calibri"/>
              <a:ea typeface="Calibri"/>
              <a:cs typeface="Calibri"/>
              <a:sym typeface="Calibri"/>
            </a:endParaRPr>
          </a:p>
          <a:p>
            <a:pPr marL="0" lvl="0" indent="0" algn="just" rtl="0">
              <a:lnSpc>
                <a:spcPct val="90000"/>
              </a:lnSpc>
              <a:spcBef>
                <a:spcPts val="1000"/>
              </a:spcBef>
              <a:spcAft>
                <a:spcPts val="0"/>
              </a:spcAft>
              <a:buClr>
                <a:schemeClr val="dk1"/>
              </a:buClr>
              <a:buSzPts val="2000"/>
              <a:buNone/>
            </a:pPr>
            <a:endParaRPr sz="2000">
              <a:latin typeface="Calibri"/>
              <a:ea typeface="Calibri"/>
              <a:cs typeface="Calibri"/>
              <a:sym typeface="Calibri"/>
            </a:endParaRPr>
          </a:p>
          <a:p>
            <a:pPr marL="0" lvl="0" indent="0" algn="just" rtl="0">
              <a:lnSpc>
                <a:spcPct val="90000"/>
              </a:lnSpc>
              <a:spcBef>
                <a:spcPts val="1000"/>
              </a:spcBef>
              <a:spcAft>
                <a:spcPts val="0"/>
              </a:spcAft>
              <a:buClr>
                <a:schemeClr val="dk1"/>
              </a:buClr>
              <a:buSzPts val="2000"/>
              <a:buNone/>
            </a:pPr>
            <a:r>
              <a:rPr lang="it-IT" sz="2000">
                <a:latin typeface="Calibri"/>
                <a:ea typeface="Calibri"/>
                <a:cs typeface="Calibri"/>
                <a:sym typeface="Calibri"/>
              </a:rPr>
              <a:t>Questi crediti possono essere riconosciuti ai fini dell’abbreviazione della carriera magistrale solo nel caso in cui gli insegnamenti appartengano a un Corso di laurea magistrale e nel caso in cui non vengano valutati preventivamente come requisiti curriculari ai fini dell’accesso al Corso di laurea magistrale prescelto.</a:t>
            </a:r>
            <a:endParaRPr sz="2000">
              <a:latin typeface="Calibri"/>
              <a:ea typeface="Calibri"/>
              <a:cs typeface="Calibri"/>
              <a:sym typeface="Calibri"/>
            </a:endParaRPr>
          </a:p>
          <a:p>
            <a:pPr marL="0" lvl="0" indent="0" algn="just" rtl="0">
              <a:lnSpc>
                <a:spcPct val="90000"/>
              </a:lnSpc>
              <a:spcBef>
                <a:spcPts val="1000"/>
              </a:spcBef>
              <a:spcAft>
                <a:spcPts val="0"/>
              </a:spcAft>
              <a:buClr>
                <a:schemeClr val="dk1"/>
              </a:buClr>
              <a:buSzPts val="1600"/>
              <a:buNone/>
            </a:pPr>
            <a:r>
              <a:rPr lang="it-IT" sz="1600">
                <a:latin typeface="Calibri"/>
                <a:ea typeface="Calibri"/>
                <a:cs typeface="Calibri"/>
                <a:sym typeface="Calibri"/>
              </a:rPr>
              <a:t> </a:t>
            </a:r>
            <a:endParaRPr sz="1600">
              <a:latin typeface="Calibri"/>
              <a:ea typeface="Calibri"/>
              <a:cs typeface="Calibri"/>
              <a:sym typeface="Calibri"/>
            </a:endParaRPr>
          </a:p>
          <a:p>
            <a:pPr marL="0" lvl="0" indent="0" algn="just" rtl="0">
              <a:lnSpc>
                <a:spcPct val="90000"/>
              </a:lnSpc>
              <a:spcBef>
                <a:spcPts val="1000"/>
              </a:spcBef>
              <a:spcAft>
                <a:spcPts val="0"/>
              </a:spcAft>
              <a:buClr>
                <a:schemeClr val="dk1"/>
              </a:buClr>
              <a:buSzPts val="1600"/>
              <a:buNone/>
            </a:pPr>
            <a:endParaRPr sz="1600">
              <a:latin typeface="Calibri"/>
              <a:ea typeface="Calibri"/>
              <a:cs typeface="Calibri"/>
              <a:sym typeface="Calibri"/>
            </a:endParaRPr>
          </a:p>
          <a:p>
            <a:pPr marL="0" lvl="0" indent="0" algn="just" rtl="0">
              <a:lnSpc>
                <a:spcPct val="90000"/>
              </a:lnSpc>
              <a:spcBef>
                <a:spcPts val="1000"/>
              </a:spcBef>
              <a:spcAft>
                <a:spcPts val="0"/>
              </a:spcAft>
              <a:buClr>
                <a:schemeClr val="dk1"/>
              </a:buClr>
              <a:buSzPts val="1600"/>
              <a:buNone/>
            </a:pPr>
            <a:endParaRPr sz="1600">
              <a:latin typeface="Calibri"/>
              <a:ea typeface="Calibri"/>
              <a:cs typeface="Calibri"/>
              <a:sym typeface="Calibri"/>
            </a:endParaRPr>
          </a:p>
        </p:txBody>
      </p:sp>
      <p:sp>
        <p:nvSpPr>
          <p:cNvPr id="409" name="Google Shape;40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0"/>
          <p:cNvSpPr txBox="1">
            <a:spLocks noGrp="1"/>
          </p:cNvSpPr>
          <p:nvPr>
            <p:ph type="title"/>
          </p:nvPr>
        </p:nvSpPr>
        <p:spPr>
          <a:xfrm>
            <a:off x="921327" y="103814"/>
            <a:ext cx="10515600" cy="130745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1600" dirty="0">
                <a:latin typeface="Calibri"/>
                <a:ea typeface="Calibri"/>
                <a:cs typeface="Calibri"/>
                <a:sym typeface="Calibri"/>
              </a:rPr>
            </a:br>
            <a:br>
              <a:rPr lang="it-IT" sz="1600" dirty="0">
                <a:latin typeface="Calibri"/>
                <a:ea typeface="Calibri"/>
                <a:cs typeface="Calibri"/>
                <a:sym typeface="Calibri"/>
              </a:rPr>
            </a:br>
            <a:br>
              <a:rPr lang="it-IT" sz="1600" dirty="0">
                <a:latin typeface="Calibri"/>
                <a:ea typeface="Calibri"/>
                <a:cs typeface="Calibri"/>
                <a:sym typeface="Calibri"/>
              </a:rPr>
            </a:br>
            <a:r>
              <a:rPr lang="it-IT" sz="1800" dirty="0">
                <a:latin typeface="Calibri"/>
                <a:ea typeface="Calibri"/>
                <a:cs typeface="Calibri"/>
                <a:sym typeface="Calibri"/>
              </a:rPr>
              <a:t>Nelle regole che seguono puoi scegliere, al terzo anno, insegnamenti del tuo Corso (figura 1</a:t>
            </a:r>
            <a:r>
              <a:rPr lang="it-IT" sz="1800" dirty="0"/>
              <a:t>7</a:t>
            </a:r>
            <a:r>
              <a:rPr lang="it-IT" sz="1800" dirty="0">
                <a:latin typeface="Calibri"/>
                <a:ea typeface="Calibri"/>
                <a:cs typeface="Calibri"/>
                <a:sym typeface="Calibri"/>
              </a:rPr>
              <a:t>) e/o offerti da altri Corsi di studio dell’Ateneo, per conseguire i crediti </a:t>
            </a:r>
            <a:r>
              <a:rPr lang="it-IT" sz="1800" b="1" dirty="0" err="1">
                <a:latin typeface="Calibri"/>
                <a:ea typeface="Calibri"/>
                <a:cs typeface="Calibri"/>
                <a:sym typeface="Calibri"/>
              </a:rPr>
              <a:t>sovrannumerari</a:t>
            </a:r>
            <a:r>
              <a:rPr lang="it-IT" sz="1800" dirty="0">
                <a:latin typeface="Calibri"/>
                <a:ea typeface="Calibri"/>
                <a:cs typeface="Calibri"/>
                <a:sym typeface="Calibri"/>
              </a:rPr>
              <a:t>, fino a un massimo di</a:t>
            </a:r>
            <a:r>
              <a:rPr lang="it-IT" sz="1800" b="1" dirty="0">
                <a:latin typeface="Calibri"/>
                <a:ea typeface="Calibri"/>
                <a:cs typeface="Calibri"/>
                <a:sym typeface="Calibri"/>
              </a:rPr>
              <a:t> 16</a:t>
            </a:r>
            <a:r>
              <a:rPr lang="it-IT" sz="1800" dirty="0">
                <a:latin typeface="Calibri"/>
                <a:ea typeface="Calibri"/>
                <a:cs typeface="Calibri"/>
                <a:sym typeface="Calibri"/>
              </a:rPr>
              <a:t>. </a:t>
            </a:r>
            <a:r>
              <a:rPr lang="it-IT" sz="1800" dirty="0"/>
              <a:t>Se preferisci scegliere tra le attività offerte da altri Corsi di Studio clicca il pulsante “Salta la Scelta» (fig. 17).</a:t>
            </a:r>
            <a:br>
              <a:rPr lang="it-IT" sz="1800" dirty="0"/>
            </a:br>
            <a:r>
              <a:rPr lang="it-IT" sz="1800" dirty="0"/>
              <a:t>Se non intendi aggiungere alcuna attività in sovrannumero, clicca «Salta la Scelta» anche alla Regola successiva, relativa agli insegnamenti offerti da altri Corsi di studio. </a:t>
            </a:r>
            <a:br>
              <a:rPr lang="it-IT" sz="1800" dirty="0"/>
            </a:br>
            <a:br>
              <a:rPr lang="it-IT" sz="1800" dirty="0">
                <a:latin typeface="Calibri"/>
                <a:ea typeface="Calibri"/>
                <a:cs typeface="Calibri"/>
                <a:sym typeface="Calibri"/>
              </a:rPr>
            </a:br>
            <a:br>
              <a:rPr lang="it-IT" sz="1600" dirty="0">
                <a:latin typeface="Calibri"/>
                <a:ea typeface="Calibri"/>
                <a:cs typeface="Calibri"/>
                <a:sym typeface="Calibri"/>
              </a:rPr>
            </a:br>
            <a:endParaRPr sz="1600" dirty="0">
              <a:latin typeface="Calibri"/>
              <a:ea typeface="Calibri"/>
              <a:cs typeface="Calibri"/>
              <a:sym typeface="Calibri"/>
            </a:endParaRPr>
          </a:p>
        </p:txBody>
      </p:sp>
      <p:sp>
        <p:nvSpPr>
          <p:cNvPr id="397" name="Google Shape;397;p20"/>
          <p:cNvSpPr txBox="1">
            <a:spLocks noGrp="1"/>
          </p:cNvSpPr>
          <p:nvPr>
            <p:ph type="body" idx="1"/>
          </p:nvPr>
        </p:nvSpPr>
        <p:spPr>
          <a:xfrm>
            <a:off x="869035" y="1776397"/>
            <a:ext cx="10515600" cy="45799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17</a:t>
            </a:r>
            <a:endParaRPr sz="1400"/>
          </a:p>
        </p:txBody>
      </p:sp>
      <p:sp>
        <p:nvSpPr>
          <p:cNvPr id="398" name="Google Shape;39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25</a:t>
            </a:fld>
            <a:endParaRPr/>
          </a:p>
        </p:txBody>
      </p:sp>
      <p:pic>
        <p:nvPicPr>
          <p:cNvPr id="399" name="Google Shape;399;p20"/>
          <p:cNvPicPr preferRelativeResize="0"/>
          <p:nvPr/>
        </p:nvPicPr>
        <p:blipFill rotWithShape="1">
          <a:blip r:embed="rId3">
            <a:alphaModFix/>
          </a:blip>
          <a:srcRect/>
          <a:stretch/>
        </p:blipFill>
        <p:spPr>
          <a:xfrm>
            <a:off x="2225390" y="2065526"/>
            <a:ext cx="1016939" cy="212162"/>
          </a:xfrm>
          <a:prstGeom prst="rect">
            <a:avLst/>
          </a:prstGeom>
          <a:noFill/>
          <a:ln>
            <a:noFill/>
          </a:ln>
        </p:spPr>
      </p:pic>
      <p:pic>
        <p:nvPicPr>
          <p:cNvPr id="400" name="Google Shape;400;p20"/>
          <p:cNvPicPr preferRelativeResize="0"/>
          <p:nvPr/>
        </p:nvPicPr>
        <p:blipFill rotWithShape="1">
          <a:blip r:embed="rId4">
            <a:alphaModFix/>
          </a:blip>
          <a:srcRect/>
          <a:stretch/>
        </p:blipFill>
        <p:spPr>
          <a:xfrm>
            <a:off x="2529835" y="1959014"/>
            <a:ext cx="920576" cy="249958"/>
          </a:xfrm>
          <a:prstGeom prst="rect">
            <a:avLst/>
          </a:prstGeom>
          <a:noFill/>
          <a:ln>
            <a:noFill/>
          </a:ln>
        </p:spPr>
      </p:pic>
      <p:sp>
        <p:nvSpPr>
          <p:cNvPr id="401" name="Google Shape;401;p20"/>
          <p:cNvSpPr/>
          <p:nvPr/>
        </p:nvSpPr>
        <p:spPr>
          <a:xfrm>
            <a:off x="1029032" y="1372423"/>
            <a:ext cx="10059272" cy="4668159"/>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2" name="Google Shape;402;p20"/>
          <p:cNvPicPr preferRelativeResize="0"/>
          <p:nvPr/>
        </p:nvPicPr>
        <p:blipFill rotWithShape="1">
          <a:blip r:embed="rId5">
            <a:alphaModFix/>
          </a:blip>
          <a:srcRect/>
          <a:stretch/>
        </p:blipFill>
        <p:spPr>
          <a:xfrm>
            <a:off x="2372705" y="1931500"/>
            <a:ext cx="1143579" cy="237299"/>
          </a:xfrm>
          <a:prstGeom prst="rect">
            <a:avLst/>
          </a:prstGeom>
          <a:noFill/>
          <a:ln>
            <a:noFill/>
          </a:ln>
        </p:spPr>
      </p:pic>
      <p:pic>
        <p:nvPicPr>
          <p:cNvPr id="403" name="Google Shape;403;p20" descr="Ritaglio schermata"/>
          <p:cNvPicPr preferRelativeResize="0"/>
          <p:nvPr/>
        </p:nvPicPr>
        <p:blipFill rotWithShape="1">
          <a:blip r:embed="rId6">
            <a:alphaModFix/>
          </a:blip>
          <a:srcRect/>
          <a:stretch/>
        </p:blipFill>
        <p:spPr>
          <a:xfrm>
            <a:off x="1229870" y="1684598"/>
            <a:ext cx="7764501" cy="40054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2"/>
          <p:cNvSpPr txBox="1">
            <a:spLocks noGrp="1"/>
          </p:cNvSpPr>
          <p:nvPr>
            <p:ph type="body" idx="1"/>
          </p:nvPr>
        </p:nvSpPr>
        <p:spPr>
          <a:xfrm>
            <a:off x="838200" y="1825625"/>
            <a:ext cx="10515600" cy="48133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18</a:t>
            </a:r>
            <a:endParaRPr sz="1400"/>
          </a:p>
        </p:txBody>
      </p:sp>
      <p:sp>
        <p:nvSpPr>
          <p:cNvPr id="415" name="Google Shape;41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26</a:t>
            </a:fld>
            <a:endParaRPr/>
          </a:p>
        </p:txBody>
      </p:sp>
      <p:sp>
        <p:nvSpPr>
          <p:cNvPr id="416" name="Google Shape;416;p22"/>
          <p:cNvSpPr/>
          <p:nvPr/>
        </p:nvSpPr>
        <p:spPr>
          <a:xfrm>
            <a:off x="763387" y="446731"/>
            <a:ext cx="1059041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La schermata finale propone l’intero piano, con tutte le attività presenti: in azzurro quelle obbligatorie e in bianco quelle a scelta, divise per anno di corso (figure 18 e 19). </a:t>
            </a:r>
            <a:endParaRPr sz="1600" b="0" i="0" u="none" strike="noStrike" cap="none">
              <a:solidFill>
                <a:schemeClr val="dk1"/>
              </a:solidFill>
              <a:latin typeface="Calibri"/>
              <a:ea typeface="Calibri"/>
              <a:cs typeface="Calibri"/>
              <a:sym typeface="Calibri"/>
            </a:endParaRPr>
          </a:p>
        </p:txBody>
      </p:sp>
      <p:pic>
        <p:nvPicPr>
          <p:cNvPr id="417" name="Google Shape;417;p22" descr="Ritaglio schermata"/>
          <p:cNvPicPr preferRelativeResize="0"/>
          <p:nvPr/>
        </p:nvPicPr>
        <p:blipFill rotWithShape="1">
          <a:blip r:embed="rId3">
            <a:alphaModFix/>
          </a:blip>
          <a:srcRect/>
          <a:stretch/>
        </p:blipFill>
        <p:spPr>
          <a:xfrm>
            <a:off x="838200" y="1030180"/>
            <a:ext cx="8086983" cy="5326170"/>
          </a:xfrm>
          <a:prstGeom prst="rect">
            <a:avLst/>
          </a:prstGeom>
          <a:noFill/>
          <a:ln w="9525" cap="flat" cmpd="sng">
            <a:solidFill>
              <a:srgbClr val="0070C0"/>
            </a:solidFill>
            <a:prstDash val="solid"/>
            <a:round/>
            <a:headEnd type="none" w="sm" len="sm"/>
            <a:tailEnd type="none" w="sm" len="sm"/>
          </a:ln>
        </p:spPr>
      </p:pic>
      <p:pic>
        <p:nvPicPr>
          <p:cNvPr id="418" name="Google Shape;418;p22"/>
          <p:cNvPicPr preferRelativeResize="0"/>
          <p:nvPr/>
        </p:nvPicPr>
        <p:blipFill rotWithShape="1">
          <a:blip r:embed="rId4">
            <a:alphaModFix/>
          </a:blip>
          <a:srcRect/>
          <a:stretch/>
        </p:blipFill>
        <p:spPr>
          <a:xfrm>
            <a:off x="2208502" y="1013621"/>
            <a:ext cx="4383404" cy="317019"/>
          </a:xfrm>
          <a:prstGeom prst="rect">
            <a:avLst/>
          </a:prstGeom>
          <a:noFill/>
          <a:ln>
            <a:noFill/>
          </a:ln>
        </p:spPr>
      </p:pic>
      <p:pic>
        <p:nvPicPr>
          <p:cNvPr id="419" name="Google Shape;419;p22"/>
          <p:cNvPicPr preferRelativeResize="0"/>
          <p:nvPr/>
        </p:nvPicPr>
        <p:blipFill rotWithShape="1">
          <a:blip r:embed="rId5">
            <a:alphaModFix/>
          </a:blip>
          <a:srcRect/>
          <a:stretch/>
        </p:blipFill>
        <p:spPr>
          <a:xfrm>
            <a:off x="1296830" y="2108134"/>
            <a:ext cx="615096" cy="34599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3"/>
          <p:cNvSpPr txBox="1">
            <a:spLocks noGrp="1"/>
          </p:cNvSpPr>
          <p:nvPr>
            <p:ph type="title"/>
          </p:nvPr>
        </p:nvSpPr>
        <p:spPr>
          <a:xfrm>
            <a:off x="838200" y="365126"/>
            <a:ext cx="10515600" cy="7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Clicca il pulsante “Conferma Piano” per confermare le tue scelte (figura 1</a:t>
            </a:r>
            <a:r>
              <a:rPr lang="it-IT" sz="1600"/>
              <a:t>9</a:t>
            </a:r>
            <a:r>
              <a:rPr lang="it-IT" sz="1600">
                <a:latin typeface="Calibri"/>
                <a:ea typeface="Calibri"/>
                <a:cs typeface="Calibri"/>
                <a:sym typeface="Calibri"/>
              </a:rPr>
              <a:t>). </a:t>
            </a:r>
            <a:br>
              <a:rPr lang="it-IT" sz="1600">
                <a:latin typeface="Calibri"/>
                <a:ea typeface="Calibri"/>
                <a:cs typeface="Calibri"/>
                <a:sym typeface="Calibri"/>
              </a:rPr>
            </a:br>
            <a:r>
              <a:rPr lang="it-IT" sz="1600" b="1" u="sng">
                <a:latin typeface="Calibri"/>
                <a:ea typeface="Calibri"/>
                <a:cs typeface="Calibri"/>
                <a:sym typeface="Calibri"/>
              </a:rPr>
              <a:t>ATTENZIONE</a:t>
            </a:r>
            <a:r>
              <a:rPr lang="it-IT" sz="1600" b="1">
                <a:latin typeface="Calibri"/>
                <a:ea typeface="Calibri"/>
                <a:cs typeface="Calibri"/>
                <a:sym typeface="Calibri"/>
              </a:rPr>
              <a:t>:</a:t>
            </a:r>
            <a:r>
              <a:rPr lang="it-IT" sz="1600">
                <a:latin typeface="Calibri"/>
                <a:ea typeface="Calibri"/>
                <a:cs typeface="Calibri"/>
                <a:sym typeface="Calibri"/>
              </a:rPr>
              <a:t> </a:t>
            </a:r>
            <a:r>
              <a:rPr lang="it-IT" sz="1600" b="1">
                <a:latin typeface="Calibri"/>
                <a:ea typeface="Calibri"/>
                <a:cs typeface="Calibri"/>
                <a:sym typeface="Calibri"/>
              </a:rPr>
              <a:t>Il piano lasciato in bozza non viene esaminato</a:t>
            </a:r>
            <a:r>
              <a:rPr lang="it-IT" sz="1600">
                <a:latin typeface="Calibri"/>
                <a:ea typeface="Calibri"/>
                <a:cs typeface="Calibri"/>
                <a:sym typeface="Calibri"/>
              </a:rPr>
              <a:t>.</a:t>
            </a:r>
            <a:endParaRPr sz="1600">
              <a:latin typeface="Calibri"/>
              <a:ea typeface="Calibri"/>
              <a:cs typeface="Calibri"/>
              <a:sym typeface="Calibri"/>
            </a:endParaRPr>
          </a:p>
        </p:txBody>
      </p:sp>
      <p:sp>
        <p:nvSpPr>
          <p:cNvPr id="425" name="Google Shape;425;p23"/>
          <p:cNvSpPr txBox="1">
            <a:spLocks noGrp="1"/>
          </p:cNvSpPr>
          <p:nvPr>
            <p:ph type="body" idx="1"/>
          </p:nvPr>
        </p:nvSpPr>
        <p:spPr>
          <a:xfrm>
            <a:off x="5148688" y="5350647"/>
            <a:ext cx="1261812" cy="116066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19</a:t>
            </a:r>
            <a:endParaRPr sz="1400"/>
          </a:p>
        </p:txBody>
      </p:sp>
      <p:sp>
        <p:nvSpPr>
          <p:cNvPr id="426" name="Google Shape;4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27</a:t>
            </a:fld>
            <a:endParaRPr/>
          </a:p>
        </p:txBody>
      </p:sp>
      <p:pic>
        <p:nvPicPr>
          <p:cNvPr id="427" name="Google Shape;427;p23" descr="Ritaglio schermata"/>
          <p:cNvPicPr preferRelativeResize="0"/>
          <p:nvPr/>
        </p:nvPicPr>
        <p:blipFill rotWithShape="1">
          <a:blip r:embed="rId3">
            <a:alphaModFix/>
          </a:blip>
          <a:srcRect/>
          <a:stretch/>
        </p:blipFill>
        <p:spPr>
          <a:xfrm>
            <a:off x="948663" y="1137734"/>
            <a:ext cx="10405137" cy="4820846"/>
          </a:xfrm>
          <a:prstGeom prst="rect">
            <a:avLst/>
          </a:prstGeom>
          <a:noFill/>
          <a:ln w="9525" cap="flat" cmpd="sng">
            <a:solidFill>
              <a:srgbClr val="0070C0"/>
            </a:solidFill>
            <a:prstDash val="solid"/>
            <a:round/>
            <a:headEnd type="none" w="sm" len="sm"/>
            <a:tailEnd type="none" w="sm" len="sm"/>
          </a:ln>
        </p:spPr>
      </p:pic>
      <p:pic>
        <p:nvPicPr>
          <p:cNvPr id="428" name="Google Shape;428;p23"/>
          <p:cNvPicPr preferRelativeResize="0"/>
          <p:nvPr/>
        </p:nvPicPr>
        <p:blipFill rotWithShape="1">
          <a:blip r:embed="rId4">
            <a:alphaModFix/>
          </a:blip>
          <a:srcRect/>
          <a:stretch/>
        </p:blipFill>
        <p:spPr>
          <a:xfrm>
            <a:off x="8362604" y="5610913"/>
            <a:ext cx="1039092" cy="347667"/>
          </a:xfrm>
          <a:prstGeom prst="rect">
            <a:avLst/>
          </a:prstGeom>
          <a:noFill/>
          <a:ln>
            <a:noFill/>
          </a:ln>
        </p:spPr>
      </p:pic>
      <p:pic>
        <p:nvPicPr>
          <p:cNvPr id="429" name="Google Shape;429;p23"/>
          <p:cNvPicPr preferRelativeResize="0"/>
          <p:nvPr/>
        </p:nvPicPr>
        <p:blipFill rotWithShape="1">
          <a:blip r:embed="rId5">
            <a:alphaModFix/>
          </a:blip>
          <a:srcRect/>
          <a:stretch/>
        </p:blipFill>
        <p:spPr>
          <a:xfrm>
            <a:off x="7410233" y="5693214"/>
            <a:ext cx="914479" cy="2377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4"/>
          <p:cNvSpPr txBox="1">
            <a:spLocks noGrp="1"/>
          </p:cNvSpPr>
          <p:nvPr>
            <p:ph type="title"/>
          </p:nvPr>
        </p:nvSpPr>
        <p:spPr>
          <a:xfrm>
            <a:off x="1032319" y="133982"/>
            <a:ext cx="9268238" cy="118747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1800">
                <a:latin typeface="Calibri"/>
                <a:ea typeface="Calibri"/>
                <a:cs typeface="Calibri"/>
                <a:sym typeface="Calibri"/>
              </a:rPr>
            </a:br>
            <a:br>
              <a:rPr lang="it-IT" sz="1800">
                <a:latin typeface="Calibri"/>
                <a:ea typeface="Calibri"/>
                <a:cs typeface="Calibri"/>
                <a:sym typeface="Calibri"/>
              </a:rPr>
            </a:br>
            <a:r>
              <a:rPr lang="it-IT" sz="1800">
                <a:latin typeface="Calibri"/>
                <a:ea typeface="Calibri"/>
                <a:cs typeface="Calibri"/>
                <a:sym typeface="Calibri"/>
              </a:rPr>
              <a:t>A questo punto il tuo piano viene registrato nel sistema e risulterà </a:t>
            </a:r>
            <a:r>
              <a:rPr lang="it-IT" sz="1800" u="sng">
                <a:latin typeface="Calibri"/>
                <a:ea typeface="Calibri"/>
                <a:cs typeface="Calibri"/>
                <a:sym typeface="Calibri"/>
              </a:rPr>
              <a:t>PROPOSTO</a:t>
            </a:r>
            <a:r>
              <a:rPr lang="it-IT" sz="1800">
                <a:latin typeface="Calibri"/>
                <a:ea typeface="Calibri"/>
                <a:cs typeface="Calibri"/>
                <a:sym typeface="Calibri"/>
              </a:rPr>
              <a:t> (figura </a:t>
            </a:r>
            <a:r>
              <a:rPr lang="it-IT" sz="1800"/>
              <a:t>20</a:t>
            </a:r>
            <a:r>
              <a:rPr lang="it-IT" sz="1800">
                <a:latin typeface="Calibri"/>
                <a:ea typeface="Calibri"/>
                <a:cs typeface="Calibri"/>
                <a:sym typeface="Calibri"/>
              </a:rPr>
              <a:t>). </a:t>
            </a:r>
            <a:br>
              <a:rPr lang="it-IT" sz="1800">
                <a:latin typeface="Calibri"/>
                <a:ea typeface="Calibri"/>
                <a:cs typeface="Calibri"/>
                <a:sym typeface="Calibri"/>
              </a:rPr>
            </a:br>
            <a:r>
              <a:rPr lang="it-IT" sz="1800">
                <a:latin typeface="Calibri"/>
                <a:ea typeface="Calibri"/>
                <a:cs typeface="Calibri"/>
                <a:sym typeface="Calibri"/>
              </a:rPr>
              <a:t>Per tutto il periodo di apertura dei piani ti è comunque consentito modificare gli insegnamenti selezionati.</a:t>
            </a:r>
            <a:br>
              <a:rPr lang="it-IT"/>
            </a:br>
            <a:r>
              <a:rPr lang="it-IT"/>
              <a:t> </a:t>
            </a:r>
            <a:br>
              <a:rPr lang="it-IT"/>
            </a:br>
            <a:endParaRPr/>
          </a:p>
        </p:txBody>
      </p:sp>
      <p:sp>
        <p:nvSpPr>
          <p:cNvPr id="435" name="Google Shape;435;p24"/>
          <p:cNvSpPr txBox="1">
            <a:spLocks noGrp="1"/>
          </p:cNvSpPr>
          <p:nvPr>
            <p:ph type="body" idx="1"/>
          </p:nvPr>
        </p:nvSpPr>
        <p:spPr>
          <a:xfrm>
            <a:off x="838200" y="1825624"/>
            <a:ext cx="10515600" cy="484187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20</a:t>
            </a:r>
            <a:endParaRPr sz="1400"/>
          </a:p>
        </p:txBody>
      </p:sp>
      <p:sp>
        <p:nvSpPr>
          <p:cNvPr id="436" name="Google Shape;43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28</a:t>
            </a:fld>
            <a:endParaRPr/>
          </a:p>
        </p:txBody>
      </p:sp>
      <p:pic>
        <p:nvPicPr>
          <p:cNvPr id="437" name="Google Shape;437;p24" descr="Ritaglio schermata"/>
          <p:cNvPicPr preferRelativeResize="0"/>
          <p:nvPr/>
        </p:nvPicPr>
        <p:blipFill rotWithShape="1">
          <a:blip r:embed="rId3">
            <a:alphaModFix/>
          </a:blip>
          <a:srcRect/>
          <a:stretch/>
        </p:blipFill>
        <p:spPr>
          <a:xfrm>
            <a:off x="948617" y="838529"/>
            <a:ext cx="6798270" cy="2807981"/>
          </a:xfrm>
          <a:prstGeom prst="rect">
            <a:avLst/>
          </a:prstGeom>
          <a:noFill/>
          <a:ln w="9525" cap="flat" cmpd="sng">
            <a:solidFill>
              <a:schemeClr val="dk1"/>
            </a:solidFill>
            <a:prstDash val="solid"/>
            <a:round/>
            <a:headEnd type="none" w="sm" len="sm"/>
            <a:tailEnd type="none" w="sm" len="sm"/>
          </a:ln>
        </p:spPr>
      </p:pic>
      <p:pic>
        <p:nvPicPr>
          <p:cNvPr id="438" name="Google Shape;438;p24"/>
          <p:cNvPicPr preferRelativeResize="0"/>
          <p:nvPr/>
        </p:nvPicPr>
        <p:blipFill rotWithShape="1">
          <a:blip r:embed="rId4">
            <a:alphaModFix/>
          </a:blip>
          <a:srcRect/>
          <a:stretch/>
        </p:blipFill>
        <p:spPr>
          <a:xfrm>
            <a:off x="2217015" y="1825624"/>
            <a:ext cx="4261473" cy="377985"/>
          </a:xfrm>
          <a:prstGeom prst="rect">
            <a:avLst/>
          </a:prstGeom>
          <a:noFill/>
          <a:ln>
            <a:noFill/>
          </a:ln>
        </p:spPr>
      </p:pic>
      <p:pic>
        <p:nvPicPr>
          <p:cNvPr id="439" name="Google Shape;439;p24" descr="Ritaglio schermata"/>
          <p:cNvPicPr preferRelativeResize="0"/>
          <p:nvPr/>
        </p:nvPicPr>
        <p:blipFill rotWithShape="1">
          <a:blip r:embed="rId5">
            <a:alphaModFix/>
          </a:blip>
          <a:srcRect/>
          <a:stretch/>
        </p:blipFill>
        <p:spPr>
          <a:xfrm>
            <a:off x="5001984" y="2973066"/>
            <a:ext cx="6087194" cy="3383284"/>
          </a:xfrm>
          <a:prstGeom prst="rect">
            <a:avLst/>
          </a:prstGeom>
          <a:noFill/>
          <a:ln w="38100" cap="flat" cmpd="sng">
            <a:solidFill>
              <a:schemeClr val="dk1"/>
            </a:solidFill>
            <a:prstDash val="solid"/>
            <a:round/>
            <a:headEnd type="none" w="sm" len="sm"/>
            <a:tailEnd type="none" w="sm" len="sm"/>
          </a:ln>
        </p:spPr>
      </p:pic>
      <p:sp>
        <p:nvSpPr>
          <p:cNvPr id="440" name="Google Shape;440;p24"/>
          <p:cNvSpPr/>
          <p:nvPr/>
        </p:nvSpPr>
        <p:spPr>
          <a:xfrm>
            <a:off x="5902036" y="4414058"/>
            <a:ext cx="576452" cy="2506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24"/>
          <p:cNvSpPr/>
          <p:nvPr/>
        </p:nvSpPr>
        <p:spPr>
          <a:xfrm>
            <a:off x="3616036" y="838529"/>
            <a:ext cx="1385948" cy="183936"/>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24"/>
          <p:cNvSpPr/>
          <p:nvPr/>
        </p:nvSpPr>
        <p:spPr>
          <a:xfrm rot="5400000">
            <a:off x="3617228" y="3646198"/>
            <a:ext cx="1126836" cy="1200727"/>
          </a:xfrm>
          <a:prstGeom prst="bentUpArrow">
            <a:avLst>
              <a:gd name="adj1" fmla="val 25000"/>
              <a:gd name="adj2" fmla="val 25000"/>
              <a:gd name="adj3" fmla="val 2500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3" name="Google Shape;443;p24"/>
          <p:cNvPicPr preferRelativeResize="0"/>
          <p:nvPr/>
        </p:nvPicPr>
        <p:blipFill rotWithShape="1">
          <a:blip r:embed="rId4">
            <a:alphaModFix/>
          </a:blip>
          <a:srcRect/>
          <a:stretch/>
        </p:blipFill>
        <p:spPr>
          <a:xfrm>
            <a:off x="6643922" y="2973066"/>
            <a:ext cx="4261473" cy="3779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5"/>
          <p:cNvSpPr txBox="1">
            <a:spLocks noGrp="1"/>
          </p:cNvSpPr>
          <p:nvPr>
            <p:ph type="title"/>
          </p:nvPr>
        </p:nvSpPr>
        <p:spPr>
          <a:xfrm>
            <a:off x="838200" y="365125"/>
            <a:ext cx="1003970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b="1">
                <a:latin typeface="Calibri"/>
                <a:ea typeface="Calibri"/>
                <a:cs typeface="Calibri"/>
                <a:sym typeface="Calibri"/>
              </a:rPr>
              <a:t>PIANO PRE-APPROVATO: </a:t>
            </a:r>
            <a:br>
              <a:rPr lang="it-IT" sz="1600">
                <a:latin typeface="Calibri"/>
                <a:ea typeface="Calibri"/>
                <a:cs typeface="Calibri"/>
                <a:sym typeface="Calibri"/>
              </a:rPr>
            </a:br>
            <a:r>
              <a:rPr lang="it-IT" sz="1600">
                <a:latin typeface="Calibri"/>
                <a:ea typeface="Calibri"/>
                <a:cs typeface="Calibri"/>
                <a:sym typeface="Calibri"/>
              </a:rPr>
              <a:t>Se preferisci presentare un piano pre-approvato, seleziona nella schermata iniziale GGGA-PREAPPROVATO (fig. </a:t>
            </a:r>
            <a:r>
              <a:rPr lang="it-IT" sz="1600"/>
              <a:t>21</a:t>
            </a:r>
            <a:r>
              <a:rPr lang="it-IT" sz="1600">
                <a:latin typeface="Calibri"/>
                <a:ea typeface="Calibri"/>
                <a:cs typeface="Calibri"/>
                <a:sym typeface="Calibri"/>
              </a:rPr>
              <a:t>), clicca OK e, a seguire, “Prosegui compilazione Piano Carriera” (figura 2</a:t>
            </a:r>
            <a:r>
              <a:rPr lang="it-IT" sz="1600"/>
              <a:t>2</a:t>
            </a:r>
            <a:r>
              <a:rPr lang="it-IT" sz="1600">
                <a:latin typeface="Calibri"/>
                <a:ea typeface="Calibri"/>
                <a:cs typeface="Calibri"/>
                <a:sym typeface="Calibri"/>
              </a:rPr>
              <a:t>). </a:t>
            </a:r>
            <a:br>
              <a:rPr lang="it-IT" sz="1600">
                <a:latin typeface="Calibri"/>
                <a:ea typeface="Calibri"/>
                <a:cs typeface="Calibri"/>
                <a:sym typeface="Calibri"/>
              </a:rPr>
            </a:br>
            <a:endParaRPr sz="1600">
              <a:latin typeface="Calibri"/>
              <a:ea typeface="Calibri"/>
              <a:cs typeface="Calibri"/>
              <a:sym typeface="Calibri"/>
            </a:endParaRPr>
          </a:p>
        </p:txBody>
      </p:sp>
      <p:sp>
        <p:nvSpPr>
          <p:cNvPr id="449" name="Google Shape;449;p25"/>
          <p:cNvSpPr txBox="1">
            <a:spLocks noGrp="1"/>
          </p:cNvSpPr>
          <p:nvPr>
            <p:ph type="body" idx="1"/>
          </p:nvPr>
        </p:nvSpPr>
        <p:spPr>
          <a:xfrm>
            <a:off x="838200" y="1825625"/>
            <a:ext cx="10515600" cy="47649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21</a:t>
            </a:r>
            <a:endParaRPr sz="1400"/>
          </a:p>
        </p:txBody>
      </p:sp>
      <p:pic>
        <p:nvPicPr>
          <p:cNvPr id="450" name="Google Shape;450;p25"/>
          <p:cNvPicPr preferRelativeResize="0"/>
          <p:nvPr/>
        </p:nvPicPr>
        <p:blipFill rotWithShape="1">
          <a:blip r:embed="rId3">
            <a:alphaModFix/>
          </a:blip>
          <a:srcRect t="14220" r="-227" b="17811"/>
          <a:stretch/>
        </p:blipFill>
        <p:spPr>
          <a:xfrm>
            <a:off x="836762" y="1293962"/>
            <a:ext cx="10041147" cy="4597880"/>
          </a:xfrm>
          <a:prstGeom prst="rect">
            <a:avLst/>
          </a:prstGeom>
          <a:noFill/>
          <a:ln w="9525" cap="flat" cmpd="sng">
            <a:solidFill>
              <a:schemeClr val="dk1"/>
            </a:solidFill>
            <a:prstDash val="solid"/>
            <a:round/>
            <a:headEnd type="none" w="sm" len="sm"/>
            <a:tailEnd type="none" w="sm" len="sm"/>
          </a:ln>
        </p:spPr>
      </p:pic>
      <p:sp>
        <p:nvSpPr>
          <p:cNvPr id="451" name="Google Shape;451;p25"/>
          <p:cNvSpPr txBox="1"/>
          <p:nvPr/>
        </p:nvSpPr>
        <p:spPr>
          <a:xfrm>
            <a:off x="2898475" y="1293962"/>
            <a:ext cx="3899139" cy="27224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sp>
        <p:nvSpPr>
          <p:cNvPr id="452" name="Google Shape;45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it-IT" sz="2400" b="1"/>
              <a:t>Quando si compila?</a:t>
            </a:r>
            <a:endParaRPr/>
          </a:p>
        </p:txBody>
      </p:sp>
      <p:sp>
        <p:nvSpPr>
          <p:cNvPr id="182" name="Google Shape;18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600"/>
              <a:buNone/>
            </a:pPr>
            <a:r>
              <a:rPr lang="it-IT" sz="1600" dirty="0">
                <a:latin typeface="Calibri"/>
                <a:ea typeface="Calibri"/>
                <a:cs typeface="Calibri"/>
                <a:sym typeface="Calibri"/>
              </a:rPr>
              <a:t>All’atto dell’immatricolazione ti viene attribuito automaticamente un piano di studio denominato statutario che comprende tutte le attività formative obbligatorie. Successivamente, nei periodi stabiliti dall’Ateneo, in genere nei mesi di novembre e marzo, sarai tenuto a presentare un piano di studio con l’indicazione delle attività opzionali e di quelle a scelta libera, nel rispetto del numero di crediti da acquisire, i vincoli e le eventuali regole di propedeuticità secondo il Regolamento Didattico del tuo Corso.</a:t>
            </a:r>
            <a:br>
              <a:rPr lang="it-IT" sz="1600" dirty="0">
                <a:latin typeface="Calibri"/>
                <a:ea typeface="Calibri"/>
                <a:cs typeface="Calibri"/>
                <a:sym typeface="Calibri"/>
              </a:rPr>
            </a:br>
            <a:br>
              <a:rPr lang="it-IT" sz="1600" dirty="0">
                <a:latin typeface="Calibri"/>
                <a:ea typeface="Calibri"/>
                <a:cs typeface="Calibri"/>
                <a:sym typeface="Calibri"/>
              </a:rPr>
            </a:br>
            <a:r>
              <a:rPr lang="it-IT" sz="1600" dirty="0">
                <a:latin typeface="Calibri"/>
                <a:ea typeface="Calibri"/>
                <a:cs typeface="Calibri"/>
                <a:sym typeface="Calibri"/>
              </a:rPr>
              <a:t>Il calendario dettagliato, aggiornato annualmente, è disponibile nella pagina web </a:t>
            </a:r>
            <a:r>
              <a:rPr lang="it-IT" sz="16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https://www.unimib.it/servizi/segreterie-studenti/piani-degli-studi/area-scienze</a:t>
            </a:r>
            <a:r>
              <a:rPr lang="it-IT" sz="1600" dirty="0">
                <a:latin typeface="Calibri"/>
                <a:ea typeface="Calibri"/>
                <a:cs typeface="Calibri"/>
                <a:sym typeface="Calibri"/>
              </a:rPr>
              <a:t>, nel documento «AVVISO PRESENTAZIONE PIANI DI STUDIO».</a:t>
            </a:r>
            <a:endParaRPr dirty="0"/>
          </a:p>
          <a:p>
            <a:pPr marL="0" lvl="0" indent="0" algn="l" rtl="0">
              <a:lnSpc>
                <a:spcPct val="90000"/>
              </a:lnSpc>
              <a:spcBef>
                <a:spcPts val="1000"/>
              </a:spcBef>
              <a:spcAft>
                <a:spcPts val="0"/>
              </a:spcAft>
              <a:buClr>
                <a:schemeClr val="dk1"/>
              </a:buClr>
              <a:buSzPts val="1600"/>
              <a:buNone/>
            </a:pPr>
            <a:r>
              <a:rPr lang="it-IT" sz="1600" b="1" dirty="0"/>
              <a:t>				</a:t>
            </a:r>
            <a:endParaRPr dirty="0"/>
          </a:p>
          <a:p>
            <a:pPr marL="0" lvl="0" indent="0" algn="ctr" rtl="0">
              <a:lnSpc>
                <a:spcPct val="90000"/>
              </a:lnSpc>
              <a:spcBef>
                <a:spcPts val="1000"/>
              </a:spcBef>
              <a:spcAft>
                <a:spcPts val="0"/>
              </a:spcAft>
              <a:buClr>
                <a:schemeClr val="dk1"/>
              </a:buClr>
              <a:buSzPts val="2400"/>
              <a:buNone/>
            </a:pPr>
            <a:r>
              <a:rPr lang="it-IT" sz="2400" b="1" dirty="0">
                <a:latin typeface="Calibri"/>
                <a:ea typeface="Calibri"/>
                <a:cs typeface="Calibri"/>
                <a:sym typeface="Calibri"/>
              </a:rPr>
              <a:t>Come si presenta?</a:t>
            </a:r>
            <a:endParaRPr sz="2400" b="1"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r>
              <a:rPr lang="it-IT" sz="1600" dirty="0">
                <a:latin typeface="Calibri"/>
                <a:ea typeface="Calibri"/>
                <a:cs typeface="Calibri"/>
                <a:sym typeface="Calibri"/>
              </a:rPr>
              <a:t>Il piano deve essere presentato telematicamente, entrando nella pagina web del servizio Segreterie OnLine, all’indirizzo </a:t>
            </a:r>
            <a:r>
              <a:rPr lang="it-IT" sz="1600" u="sng" dirty="0">
                <a:solidFill>
                  <a:schemeClr val="hlink"/>
                </a:solidFill>
                <a:latin typeface="Calibri"/>
                <a:ea typeface="Calibri"/>
                <a:cs typeface="Calibri"/>
                <a:sym typeface="Calibri"/>
                <a:hlinkClick r:id="rId4"/>
              </a:rPr>
              <a:t>https://s3w.si.unimib.it/Home.do</a:t>
            </a:r>
            <a:r>
              <a:rPr lang="it-IT" sz="1600" dirty="0">
                <a:latin typeface="Calibri"/>
                <a:ea typeface="Calibri"/>
                <a:cs typeface="Calibri"/>
                <a:sym typeface="Calibri"/>
              </a:rPr>
              <a:t> </a:t>
            </a:r>
            <a:br>
              <a:rPr lang="it-IT" sz="1600" dirty="0">
                <a:latin typeface="Calibri"/>
                <a:ea typeface="Calibri"/>
                <a:cs typeface="Calibri"/>
                <a:sym typeface="Calibri"/>
              </a:rPr>
            </a:br>
            <a:r>
              <a:rPr lang="it-IT" sz="1600" dirty="0">
                <a:latin typeface="Calibri"/>
                <a:ea typeface="Calibri"/>
                <a:cs typeface="Calibri"/>
                <a:sym typeface="Calibri"/>
              </a:rPr>
              <a:t>Al termine della procedura </a:t>
            </a:r>
            <a:r>
              <a:rPr lang="it-IT" sz="1600" b="1" dirty="0">
                <a:latin typeface="Calibri"/>
                <a:ea typeface="Calibri"/>
                <a:cs typeface="Calibri"/>
                <a:sym typeface="Calibri"/>
              </a:rPr>
              <a:t>devi confermare il piano</a:t>
            </a:r>
            <a:r>
              <a:rPr lang="it-IT" sz="1600" dirty="0">
                <a:latin typeface="Calibri"/>
                <a:ea typeface="Calibri"/>
                <a:cs typeface="Calibri"/>
                <a:sym typeface="Calibri"/>
              </a:rPr>
              <a:t>, utilizzando l’apposito pulsante </a:t>
            </a:r>
            <a:r>
              <a:rPr lang="it-IT" sz="1600" u="sng" dirty="0">
                <a:latin typeface="Calibri"/>
                <a:ea typeface="Calibri"/>
                <a:cs typeface="Calibri"/>
                <a:sym typeface="Calibri"/>
              </a:rPr>
              <a:t>CONFERMA</a:t>
            </a:r>
            <a:r>
              <a:rPr lang="it-IT" sz="1600" dirty="0">
                <a:latin typeface="Calibri"/>
                <a:ea typeface="Calibri"/>
                <a:cs typeface="Calibri"/>
                <a:sym typeface="Calibri"/>
              </a:rPr>
              <a:t>. </a:t>
            </a:r>
            <a:br>
              <a:rPr lang="it-IT" sz="1600" dirty="0">
                <a:latin typeface="Calibri"/>
                <a:ea typeface="Calibri"/>
                <a:cs typeface="Calibri"/>
                <a:sym typeface="Calibri"/>
              </a:rPr>
            </a:br>
            <a:r>
              <a:rPr lang="it-IT" sz="1600" dirty="0">
                <a:latin typeface="Calibri"/>
                <a:ea typeface="Calibri"/>
                <a:cs typeface="Calibri"/>
                <a:sym typeface="Calibri"/>
              </a:rPr>
              <a:t>Il piano lasciato in bozza non viene esaminato. La compilazione online ti è consentita fino a quando risulti essere iscritto in corso.</a:t>
            </a:r>
            <a:endParaRPr dirty="0"/>
          </a:p>
          <a:p>
            <a:pPr marL="0" lvl="0" indent="0" algn="l" rtl="0">
              <a:lnSpc>
                <a:spcPct val="90000"/>
              </a:lnSpc>
              <a:spcBef>
                <a:spcPts val="1000"/>
              </a:spcBef>
              <a:spcAft>
                <a:spcPts val="0"/>
              </a:spcAft>
              <a:buClr>
                <a:schemeClr val="dk1"/>
              </a:buClr>
              <a:buSzPts val="1600"/>
              <a:buNone/>
            </a:pPr>
            <a:r>
              <a:rPr lang="it-IT" sz="1600" dirty="0">
                <a:latin typeface="Calibri"/>
                <a:ea typeface="Calibri"/>
                <a:cs typeface="Calibri"/>
                <a:sym typeface="Calibri"/>
              </a:rPr>
              <a:t>Gli studenti fuori corso dovranno presentare un’istanza cartacea all’Ufficio segreteria studenti, inviandola all’indirizzo: segr.studenti.scienze@unimib.it.</a:t>
            </a:r>
            <a:endParaRPr sz="1600" b="1" dirty="0">
              <a:latin typeface="Calibri"/>
              <a:ea typeface="Calibri"/>
              <a:cs typeface="Calibri"/>
              <a:sym typeface="Calibri"/>
            </a:endParaRPr>
          </a:p>
        </p:txBody>
      </p:sp>
      <p:sp>
        <p:nvSpPr>
          <p:cNvPr id="183" name="Google Shape;18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it-IT"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pic>
        <p:nvPicPr>
          <p:cNvPr id="184" name="Google Shape;184;p3"/>
          <p:cNvPicPr preferRelativeResize="0"/>
          <p:nvPr/>
        </p:nvPicPr>
        <p:blipFill rotWithShape="1">
          <a:blip r:embed="rId5">
            <a:alphaModFix/>
          </a:blip>
          <a:srcRect/>
          <a:stretch/>
        </p:blipFill>
        <p:spPr>
          <a:xfrm>
            <a:off x="8046719" y="459130"/>
            <a:ext cx="1506583" cy="11837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6"/>
          <p:cNvSpPr txBox="1">
            <a:spLocks noGrp="1"/>
          </p:cNvSpPr>
          <p:nvPr>
            <p:ph type="title"/>
          </p:nvPr>
        </p:nvSpPr>
        <p:spPr>
          <a:xfrm>
            <a:off x="838200" y="365125"/>
            <a:ext cx="9392728" cy="11658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2400"/>
            </a:br>
            <a:br>
              <a:rPr lang="it-IT" sz="2400"/>
            </a:br>
            <a:br>
              <a:rPr lang="it-IT" sz="2400"/>
            </a:br>
            <a:br>
              <a:rPr lang="it-IT" sz="1800"/>
            </a:br>
            <a:br>
              <a:rPr lang="it-IT"/>
            </a:br>
            <a:endParaRPr/>
          </a:p>
        </p:txBody>
      </p:sp>
      <p:sp>
        <p:nvSpPr>
          <p:cNvPr id="458" name="Google Shape;458;p26"/>
          <p:cNvSpPr txBox="1">
            <a:spLocks noGrp="1"/>
          </p:cNvSpPr>
          <p:nvPr>
            <p:ph type="body" idx="1"/>
          </p:nvPr>
        </p:nvSpPr>
        <p:spPr>
          <a:xfrm>
            <a:off x="838200" y="773723"/>
            <a:ext cx="10160977" cy="558262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dirty="0"/>
          </a:p>
          <a:p>
            <a:pPr marL="0" lvl="0" indent="0" algn="ctr" rtl="0">
              <a:lnSpc>
                <a:spcPct val="90000"/>
              </a:lnSpc>
              <a:spcBef>
                <a:spcPts val="1000"/>
              </a:spcBef>
              <a:spcAft>
                <a:spcPts val="0"/>
              </a:spcAft>
              <a:buClr>
                <a:schemeClr val="dk1"/>
              </a:buClr>
              <a:buSzPts val="1400"/>
              <a:buNone/>
            </a:pPr>
            <a:endParaRPr sz="1400" dirty="0"/>
          </a:p>
          <a:p>
            <a:pPr marL="0" lvl="0" indent="0" algn="ctr" rtl="0">
              <a:lnSpc>
                <a:spcPct val="90000"/>
              </a:lnSpc>
              <a:spcBef>
                <a:spcPts val="1000"/>
              </a:spcBef>
              <a:spcAft>
                <a:spcPts val="0"/>
              </a:spcAft>
              <a:buClr>
                <a:schemeClr val="dk1"/>
              </a:buClr>
              <a:buSzPts val="1400"/>
              <a:buNone/>
            </a:pPr>
            <a:endParaRPr sz="1400" dirty="0"/>
          </a:p>
          <a:p>
            <a:pPr marL="0" lvl="0" indent="0" algn="ctr" rtl="0">
              <a:lnSpc>
                <a:spcPct val="90000"/>
              </a:lnSpc>
              <a:spcBef>
                <a:spcPts val="1000"/>
              </a:spcBef>
              <a:spcAft>
                <a:spcPts val="0"/>
              </a:spcAft>
              <a:buClr>
                <a:schemeClr val="dk1"/>
              </a:buClr>
              <a:buSzPts val="1400"/>
              <a:buNone/>
            </a:pPr>
            <a:r>
              <a:rPr lang="it-IT" sz="1400" dirty="0"/>
              <a:t>Fig. 22</a:t>
            </a:r>
            <a:endParaRPr sz="1400" dirty="0"/>
          </a:p>
        </p:txBody>
      </p:sp>
      <p:sp>
        <p:nvSpPr>
          <p:cNvPr id="459" name="Google Shape;45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30</a:t>
            </a:fld>
            <a:endParaRPr/>
          </a:p>
        </p:txBody>
      </p:sp>
      <p:pic>
        <p:nvPicPr>
          <p:cNvPr id="460" name="Google Shape;460;p26" descr="Ritaglio schermata"/>
          <p:cNvPicPr preferRelativeResize="0"/>
          <p:nvPr/>
        </p:nvPicPr>
        <p:blipFill rotWithShape="1">
          <a:blip r:embed="rId3">
            <a:alphaModFix/>
          </a:blip>
          <a:srcRect/>
          <a:stretch/>
        </p:blipFill>
        <p:spPr>
          <a:xfrm>
            <a:off x="1316943" y="1227477"/>
            <a:ext cx="9191379" cy="4368864"/>
          </a:xfrm>
          <a:prstGeom prst="rect">
            <a:avLst/>
          </a:prstGeom>
          <a:noFill/>
          <a:ln w="9525" cap="flat" cmpd="sng">
            <a:solidFill>
              <a:schemeClr val="dk1"/>
            </a:solidFill>
            <a:prstDash val="solid"/>
            <a:round/>
            <a:headEnd type="none" w="sm" len="sm"/>
            <a:tailEnd type="none" w="sm" len="sm"/>
          </a:ln>
        </p:spPr>
      </p:pic>
      <p:pic>
        <p:nvPicPr>
          <p:cNvPr id="461" name="Google Shape;461;p26"/>
          <p:cNvPicPr preferRelativeResize="0"/>
          <p:nvPr/>
        </p:nvPicPr>
        <p:blipFill rotWithShape="1">
          <a:blip r:embed="rId4">
            <a:alphaModFix/>
          </a:blip>
          <a:srcRect/>
          <a:stretch/>
        </p:blipFill>
        <p:spPr>
          <a:xfrm>
            <a:off x="3116151" y="2481152"/>
            <a:ext cx="3506693" cy="536828"/>
          </a:xfrm>
          <a:prstGeom prst="rect">
            <a:avLst/>
          </a:prstGeom>
          <a:noFill/>
          <a:ln>
            <a:noFill/>
          </a:ln>
        </p:spPr>
      </p:pic>
      <p:sp>
        <p:nvSpPr>
          <p:cNvPr id="462" name="Google Shape;462;p26"/>
          <p:cNvSpPr/>
          <p:nvPr/>
        </p:nvSpPr>
        <p:spPr>
          <a:xfrm>
            <a:off x="4994076" y="1227477"/>
            <a:ext cx="1837112" cy="22725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7"/>
          <p:cNvSpPr txBox="1">
            <a:spLocks noGrp="1"/>
          </p:cNvSpPr>
          <p:nvPr>
            <p:ph type="title"/>
          </p:nvPr>
        </p:nvSpPr>
        <p:spPr>
          <a:xfrm>
            <a:off x="838200" y="156755"/>
            <a:ext cx="10082842" cy="1932158"/>
          </a:xfrm>
          <a:prstGeom prst="rect">
            <a:avLst/>
          </a:prstGeom>
          <a:noFill/>
          <a:ln>
            <a:noFill/>
          </a:ln>
        </p:spPr>
        <p:txBody>
          <a:bodyPr spcFirstLastPara="1" wrap="square" lIns="91425" tIns="45700" rIns="91425" bIns="45700" anchor="ctr" anchorCtr="0">
            <a:normAutofit fontScale="90000"/>
          </a:bodyPr>
          <a:lstStyle/>
          <a:p>
            <a:pPr lvl="0">
              <a:buSzPct val="100000"/>
            </a:pPr>
            <a:br>
              <a:rPr lang="it-IT" sz="1800" dirty="0">
                <a:latin typeface="Calibri"/>
                <a:ea typeface="Calibri"/>
                <a:cs typeface="Calibri"/>
                <a:sym typeface="Calibri"/>
              </a:rPr>
            </a:br>
            <a:br>
              <a:rPr lang="it-IT" sz="1800" dirty="0">
                <a:latin typeface="Calibri"/>
                <a:ea typeface="Calibri"/>
                <a:cs typeface="Calibri"/>
                <a:sym typeface="Calibri"/>
              </a:rPr>
            </a:br>
            <a:r>
              <a:rPr lang="it-IT" sz="1800" dirty="0">
                <a:latin typeface="Calibri"/>
                <a:ea typeface="Calibri"/>
                <a:cs typeface="Calibri"/>
                <a:sym typeface="Calibri"/>
              </a:rPr>
              <a:t>Le maschere che si presentano sono analoghe a quelle del piano da approvare, salvo che per le attività a </a:t>
            </a:r>
            <a:r>
              <a:rPr lang="it-IT" sz="1800" u="sng" dirty="0">
                <a:latin typeface="Calibri"/>
                <a:ea typeface="Calibri"/>
                <a:cs typeface="Calibri"/>
                <a:sym typeface="Calibri"/>
              </a:rPr>
              <a:t>scelta libera </a:t>
            </a:r>
            <a:r>
              <a:rPr lang="it-IT" sz="1800" dirty="0">
                <a:latin typeface="Calibri"/>
                <a:ea typeface="Calibri"/>
                <a:cs typeface="Calibri"/>
                <a:sym typeface="Calibri"/>
              </a:rPr>
              <a:t>che potranno essere selezionate </a:t>
            </a:r>
            <a:r>
              <a:rPr lang="it-IT" sz="1800" u="sng" dirty="0">
                <a:latin typeface="Calibri"/>
                <a:ea typeface="Calibri"/>
                <a:cs typeface="Calibri"/>
                <a:sym typeface="Calibri"/>
              </a:rPr>
              <a:t>esclusivamente</a:t>
            </a:r>
            <a:r>
              <a:rPr lang="it-IT" sz="1800" dirty="0">
                <a:latin typeface="Calibri"/>
                <a:ea typeface="Calibri"/>
                <a:cs typeface="Calibri"/>
                <a:sym typeface="Calibri"/>
              </a:rPr>
              <a:t> all’interno di un gruppo di insegnamenti già approvati da una Commissione ad hoc del tuo Corso di Studio, per un totale di 12 crediti.</a:t>
            </a:r>
            <a:br>
              <a:rPr lang="it-IT" sz="1800" dirty="0">
                <a:latin typeface="Calibri"/>
                <a:ea typeface="Calibri"/>
                <a:cs typeface="Calibri"/>
                <a:sym typeface="Calibri"/>
              </a:rPr>
            </a:br>
            <a:r>
              <a:rPr lang="it-IT" sz="1800" dirty="0"/>
              <a:t>Potrai scegliere solo</a:t>
            </a:r>
            <a:r>
              <a:rPr lang="it-IT" sz="1800" dirty="0">
                <a:latin typeface="Calibri"/>
                <a:ea typeface="Calibri"/>
                <a:cs typeface="Calibri"/>
                <a:sym typeface="Calibri"/>
              </a:rPr>
              <a:t> le attività offerte dal tuo corso non scelte in precedenza </a:t>
            </a:r>
            <a:r>
              <a:rPr lang="it-IT" sz="1800" dirty="0"/>
              <a:t>oppure l’attività SVILUPPO SOSTENIBILE, AGENDA ONU 2030 (6 CFU) (vedi slide 16-17-19)</a:t>
            </a:r>
            <a:br>
              <a:rPr lang="it-IT" sz="1800" dirty="0">
                <a:latin typeface="Calibri"/>
                <a:ea typeface="Calibri"/>
                <a:cs typeface="Calibri"/>
                <a:sym typeface="Calibri"/>
              </a:rPr>
            </a:br>
            <a:br>
              <a:rPr lang="it-IT" sz="1800" i="1" dirty="0">
                <a:latin typeface="Calibri"/>
                <a:ea typeface="Calibri"/>
                <a:cs typeface="Calibri"/>
                <a:sym typeface="Calibri"/>
              </a:rPr>
            </a:br>
            <a:br>
              <a:rPr lang="it-IT" sz="1600" i="1" dirty="0">
                <a:latin typeface="Calibri"/>
                <a:ea typeface="Calibri"/>
                <a:cs typeface="Calibri"/>
                <a:sym typeface="Calibri"/>
              </a:rPr>
            </a:br>
            <a:br>
              <a:rPr lang="it-IT" sz="1600" dirty="0">
                <a:latin typeface="Calibri"/>
                <a:ea typeface="Calibri"/>
                <a:cs typeface="Calibri"/>
                <a:sym typeface="Calibri"/>
              </a:rPr>
            </a:br>
            <a:br>
              <a:rPr lang="it-IT" sz="1600" dirty="0">
                <a:latin typeface="Calibri"/>
                <a:ea typeface="Calibri"/>
                <a:cs typeface="Calibri"/>
                <a:sym typeface="Calibri"/>
              </a:rPr>
            </a:br>
            <a:br>
              <a:rPr lang="it-IT" sz="1600" dirty="0">
                <a:latin typeface="Calibri"/>
                <a:ea typeface="Calibri"/>
                <a:cs typeface="Calibri"/>
                <a:sym typeface="Calibri"/>
              </a:rPr>
            </a:br>
            <a:endParaRPr sz="1600" dirty="0">
              <a:latin typeface="Calibri"/>
              <a:ea typeface="Calibri"/>
              <a:cs typeface="Calibri"/>
              <a:sym typeface="Calibri"/>
            </a:endParaRPr>
          </a:p>
        </p:txBody>
      </p:sp>
      <p:sp>
        <p:nvSpPr>
          <p:cNvPr id="468" name="Google Shape;468;p27"/>
          <p:cNvSpPr txBox="1">
            <a:spLocks noGrp="1"/>
          </p:cNvSpPr>
          <p:nvPr>
            <p:ph type="body" idx="1"/>
          </p:nvPr>
        </p:nvSpPr>
        <p:spPr>
          <a:xfrm>
            <a:off x="838200" y="1825624"/>
            <a:ext cx="10515600" cy="48598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dirty="0"/>
              <a:t>Fig. 23</a:t>
            </a:r>
            <a:endParaRPr sz="1400" dirty="0"/>
          </a:p>
        </p:txBody>
      </p:sp>
      <p:pic>
        <p:nvPicPr>
          <p:cNvPr id="470" name="Google Shape;470;p27"/>
          <p:cNvPicPr preferRelativeResize="0"/>
          <p:nvPr/>
        </p:nvPicPr>
        <p:blipFill rotWithShape="1">
          <a:blip r:embed="rId3">
            <a:alphaModFix/>
          </a:blip>
          <a:srcRect/>
          <a:stretch/>
        </p:blipFill>
        <p:spPr>
          <a:xfrm>
            <a:off x="978130" y="1666698"/>
            <a:ext cx="9652462" cy="561598"/>
          </a:xfrm>
          <a:prstGeom prst="rect">
            <a:avLst/>
          </a:prstGeom>
          <a:noFill/>
          <a:ln>
            <a:noFill/>
          </a:ln>
        </p:spPr>
      </p:pic>
      <p:pic>
        <p:nvPicPr>
          <p:cNvPr id="471" name="Google Shape;471;p27"/>
          <p:cNvPicPr preferRelativeResize="0"/>
          <p:nvPr/>
        </p:nvPicPr>
        <p:blipFill rotWithShape="1">
          <a:blip r:embed="rId4">
            <a:alphaModFix/>
          </a:blip>
          <a:srcRect/>
          <a:stretch/>
        </p:blipFill>
        <p:spPr>
          <a:xfrm>
            <a:off x="5425382" y="1654921"/>
            <a:ext cx="1341236" cy="170703"/>
          </a:xfrm>
          <a:prstGeom prst="rect">
            <a:avLst/>
          </a:prstGeom>
          <a:noFill/>
          <a:ln>
            <a:noFill/>
          </a:ln>
        </p:spPr>
      </p:pic>
      <p:sp>
        <p:nvSpPr>
          <p:cNvPr id="472" name="Google Shape;472;p27"/>
          <p:cNvSpPr/>
          <p:nvPr/>
        </p:nvSpPr>
        <p:spPr>
          <a:xfrm>
            <a:off x="978131" y="1647374"/>
            <a:ext cx="9652462" cy="4683539"/>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3" name="Google Shape;473;p27"/>
          <p:cNvPicPr preferRelativeResize="0"/>
          <p:nvPr/>
        </p:nvPicPr>
        <p:blipFill rotWithShape="1">
          <a:blip r:embed="rId5">
            <a:alphaModFix/>
          </a:blip>
          <a:srcRect/>
          <a:stretch/>
        </p:blipFill>
        <p:spPr>
          <a:xfrm>
            <a:off x="2019140" y="2538273"/>
            <a:ext cx="1172947" cy="233837"/>
          </a:xfrm>
          <a:prstGeom prst="rect">
            <a:avLst/>
          </a:prstGeom>
          <a:noFill/>
          <a:ln>
            <a:noFill/>
          </a:ln>
        </p:spPr>
      </p:pic>
      <p:pic>
        <p:nvPicPr>
          <p:cNvPr id="474" name="Google Shape;474;p27"/>
          <p:cNvPicPr preferRelativeResize="0"/>
          <p:nvPr/>
        </p:nvPicPr>
        <p:blipFill rotWithShape="1">
          <a:blip r:embed="rId6">
            <a:alphaModFix/>
          </a:blip>
          <a:srcRect/>
          <a:stretch/>
        </p:blipFill>
        <p:spPr>
          <a:xfrm>
            <a:off x="2449401" y="2435716"/>
            <a:ext cx="932769" cy="216044"/>
          </a:xfrm>
          <a:prstGeom prst="rect">
            <a:avLst/>
          </a:prstGeom>
          <a:noFill/>
          <a:ln>
            <a:noFill/>
          </a:ln>
        </p:spPr>
      </p:pic>
      <p:pic>
        <p:nvPicPr>
          <p:cNvPr id="3" name="Immagine 2" descr="Ritaglio schermat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6816" y="2177926"/>
            <a:ext cx="9196562" cy="343847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1"/>
          <p:cNvSpPr txBox="1">
            <a:spLocks noGrp="1"/>
          </p:cNvSpPr>
          <p:nvPr>
            <p:ph type="body" idx="1"/>
          </p:nvPr>
        </p:nvSpPr>
        <p:spPr>
          <a:xfrm>
            <a:off x="838200" y="1086928"/>
            <a:ext cx="10515600" cy="50900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it-IT" sz="1600" b="1" dirty="0">
                <a:latin typeface="Calibri"/>
                <a:ea typeface="Calibri"/>
                <a:cs typeface="Calibri"/>
                <a:sym typeface="Calibri"/>
              </a:rPr>
              <a:t>ATTENZIONE: </a:t>
            </a:r>
            <a:r>
              <a:rPr lang="it-IT" sz="1600" dirty="0">
                <a:latin typeface="Calibri"/>
                <a:ea typeface="Calibri"/>
                <a:cs typeface="Calibri"/>
                <a:sym typeface="Calibri"/>
              </a:rPr>
              <a:t>Al termine della compilazione è possibile ancora modificare la scelta dello schema di piano, optando per quello “da approvare”. Clicca sul pulsante “Annulla piano” e nella maschera successiva clicca “Modifica Piano” per ritornare alla maschera iniziale.</a:t>
            </a:r>
            <a:endParaRPr dirty="0"/>
          </a:p>
          <a:p>
            <a:pPr marL="0" lvl="0" indent="0" algn="l" rtl="0">
              <a:lnSpc>
                <a:spcPct val="90000"/>
              </a:lnSpc>
              <a:spcBef>
                <a:spcPts val="1000"/>
              </a:spcBef>
              <a:spcAft>
                <a:spcPts val="0"/>
              </a:spcAft>
              <a:buClr>
                <a:schemeClr val="dk1"/>
              </a:buClr>
              <a:buSzPts val="1600"/>
              <a:buNone/>
            </a:pPr>
            <a:r>
              <a:rPr lang="it-IT" sz="1600" dirty="0">
                <a:latin typeface="Calibri"/>
                <a:ea typeface="Calibri"/>
                <a:cs typeface="Calibri"/>
                <a:sym typeface="Calibri"/>
              </a:rPr>
              <a:t> Per maggiori informazioni e per problemi di funzionamento della procedura online, puoi rivolgerti all’Ufficio </a:t>
            </a:r>
            <a:r>
              <a:rPr lang="it-IT" sz="1600" dirty="0"/>
              <a:t>segreteria studenti - </a:t>
            </a:r>
            <a:r>
              <a:rPr lang="it-IT" sz="1600" dirty="0">
                <a:latin typeface="Calibri"/>
                <a:ea typeface="Calibri"/>
                <a:cs typeface="Calibri"/>
                <a:sym typeface="Calibri"/>
              </a:rPr>
              <a:t>Scienze, all’indirizzo  </a:t>
            </a:r>
            <a:r>
              <a:rPr lang="it-IT" sz="1600" b="1" u="sng" dirty="0">
                <a:solidFill>
                  <a:schemeClr val="hlink"/>
                </a:solidFill>
                <a:latin typeface="Calibri"/>
                <a:ea typeface="Calibri"/>
                <a:cs typeface="Calibri"/>
                <a:sym typeface="Calibri"/>
                <a:hlinkClick r:id="rId3"/>
              </a:rPr>
              <a:t>segr.studenti.scienze@unimib.it</a:t>
            </a:r>
            <a:endParaRPr sz="1600" b="1" u="sng"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endParaRPr sz="1600" b="1" u="sng"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r>
              <a:rPr lang="it-IT" sz="1600" dirty="0">
                <a:latin typeface="Calibri"/>
                <a:ea typeface="Calibri"/>
                <a:cs typeface="Calibri"/>
                <a:sym typeface="Calibri"/>
              </a:rPr>
              <a:t>Ti invitiamo a consultare:</a:t>
            </a:r>
            <a:endParaRPr sz="1800" dirty="0"/>
          </a:p>
          <a:p>
            <a:pPr marL="228600" lvl="0" indent="-228600">
              <a:buSzPts val="1600"/>
            </a:pPr>
            <a:r>
              <a:rPr lang="it-IT" sz="1600" dirty="0">
                <a:latin typeface="Calibri"/>
                <a:ea typeface="Calibri"/>
                <a:cs typeface="Calibri"/>
                <a:sym typeface="Calibri"/>
              </a:rPr>
              <a:t>il Regolamento Didattico del Corso, all’indirizzo </a:t>
            </a:r>
            <a:r>
              <a:rPr lang="it-IT" sz="1600" u="sng" dirty="0">
                <a:solidFill>
                  <a:schemeClr val="hlink"/>
                </a:solidFill>
                <a:hlinkClick r:id="rId4"/>
              </a:rPr>
              <a:t>https://elearning.unimib.it/course/view.php?id=52660</a:t>
            </a:r>
            <a:endParaRPr lang="it-IT" sz="1600" u="sng" dirty="0">
              <a:solidFill>
                <a:schemeClr val="hlink"/>
              </a:solidFill>
              <a:latin typeface="Calibri"/>
              <a:ea typeface="Calibri"/>
              <a:cs typeface="Calibri"/>
              <a:sym typeface="Calibri"/>
            </a:endParaRPr>
          </a:p>
          <a:p>
            <a:pPr marL="228600" lvl="0" indent="-228600">
              <a:buSzPts val="1600"/>
            </a:pPr>
            <a:r>
              <a:rPr lang="it-IT" sz="1600" dirty="0">
                <a:latin typeface="Calibri"/>
                <a:ea typeface="Calibri"/>
                <a:cs typeface="Calibri"/>
                <a:sym typeface="Calibri"/>
              </a:rPr>
              <a:t> il Regolamento studenti dell’Ateneo di Milano - Bicocca (in particolare l’art. 26 - Piano di studio), all’indirizzo </a:t>
            </a:r>
            <a:r>
              <a:rPr lang="it-IT" sz="1600" u="sng" dirty="0">
                <a:solidFill>
                  <a:schemeClr val="hlink"/>
                </a:solidFill>
                <a:latin typeface="Calibri"/>
                <a:ea typeface="Calibri"/>
                <a:cs typeface="Calibri"/>
                <a:sym typeface="Calibri"/>
                <a:hlinkClick r:id="rId5"/>
              </a:rPr>
              <a:t>       </a:t>
            </a:r>
            <a:r>
              <a:rPr lang="it-IT" sz="1600" u="sng" dirty="0">
                <a:solidFill>
                  <a:schemeClr val="hlink"/>
                </a:solidFill>
              </a:rPr>
              <a:t>https://www.unimib.it/sites/default/files/2023-10/reg-stud_Versione%20sito.pdf</a:t>
            </a:r>
            <a:endParaRPr sz="1600"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1600"/>
              <a:buNone/>
            </a:pPr>
            <a:endParaRPr lang="it-IT" sz="1600"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1600"/>
              <a:buNone/>
            </a:pPr>
            <a:endParaRPr lang="it-IT" sz="1600" dirty="0"/>
          </a:p>
          <a:p>
            <a:pPr marL="0" lvl="0" indent="0" algn="ctr" rtl="0">
              <a:lnSpc>
                <a:spcPct val="90000"/>
              </a:lnSpc>
              <a:spcBef>
                <a:spcPts val="1000"/>
              </a:spcBef>
              <a:spcAft>
                <a:spcPts val="0"/>
              </a:spcAft>
              <a:buClr>
                <a:schemeClr val="dk1"/>
              </a:buClr>
              <a:buSzPts val="1600"/>
              <a:buNone/>
            </a:pPr>
            <a:r>
              <a:rPr lang="it-IT" sz="1600" dirty="0">
                <a:latin typeface="Calibri"/>
                <a:ea typeface="Calibri"/>
                <a:cs typeface="Calibri"/>
                <a:sym typeface="Calibri"/>
              </a:rPr>
              <a:t>Buono studio!</a:t>
            </a:r>
            <a:endParaRPr sz="1600" dirty="0">
              <a:latin typeface="Calibri"/>
              <a:ea typeface="Calibri"/>
              <a:cs typeface="Calibri"/>
              <a:sym typeface="Calibri"/>
            </a:endParaRPr>
          </a:p>
        </p:txBody>
      </p:sp>
      <p:pic>
        <p:nvPicPr>
          <p:cNvPr id="524" name="Google Shape;524;p31"/>
          <p:cNvPicPr preferRelativeResize="0"/>
          <p:nvPr/>
        </p:nvPicPr>
        <p:blipFill rotWithShape="1">
          <a:blip r:embed="rId6">
            <a:alphaModFix/>
          </a:blip>
          <a:srcRect/>
          <a:stretch/>
        </p:blipFill>
        <p:spPr>
          <a:xfrm>
            <a:off x="9213370" y="4702745"/>
            <a:ext cx="1931957" cy="1408636"/>
          </a:xfrm>
          <a:prstGeom prst="rect">
            <a:avLst/>
          </a:prstGeom>
          <a:noFill/>
          <a:ln>
            <a:noFill/>
          </a:ln>
        </p:spPr>
      </p:pic>
      <p:sp>
        <p:nvSpPr>
          <p:cNvPr id="525" name="Google Shape;52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32</a:t>
            </a:fld>
            <a:endParaRPr/>
          </a:p>
        </p:txBody>
      </p:sp>
    </p:spTree>
    <p:extLst>
      <p:ext uri="{BB962C8B-B14F-4D97-AF65-F5344CB8AC3E}">
        <p14:creationId xmlns:p14="http://schemas.microsoft.com/office/powerpoint/2010/main" val="1287367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sz="3200" b="1"/>
              <a:t>A chi rivolgersi e per che cosa?</a:t>
            </a:r>
            <a:br>
              <a:rPr lang="it-IT" sz="2800" b="1"/>
            </a:br>
            <a:endParaRPr sz="2800" b="1"/>
          </a:p>
        </p:txBody>
      </p:sp>
      <p:sp>
        <p:nvSpPr>
          <p:cNvPr id="531" name="Google Shape;531;p32"/>
          <p:cNvSpPr txBox="1">
            <a:spLocks noGrp="1"/>
          </p:cNvSpPr>
          <p:nvPr>
            <p:ph type="body" idx="1"/>
          </p:nvPr>
        </p:nvSpPr>
        <p:spPr>
          <a:xfrm>
            <a:off x="838200" y="1102418"/>
            <a:ext cx="10515600" cy="5253932"/>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b="1" u="sng">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sz="2000" b="1" u="sng">
              <a:latin typeface="Calibri"/>
              <a:ea typeface="Calibri"/>
              <a:cs typeface="Calibri"/>
              <a:sym typeface="Calibri"/>
            </a:endParaRPr>
          </a:p>
          <a:p>
            <a:pPr marL="228600" lvl="0" indent="-228600" algn="l" rtl="0">
              <a:lnSpc>
                <a:spcPct val="90000"/>
              </a:lnSpc>
              <a:spcBef>
                <a:spcPts val="1000"/>
              </a:spcBef>
              <a:spcAft>
                <a:spcPts val="0"/>
              </a:spcAft>
              <a:buSzPts val="2000"/>
              <a:buChar char="•"/>
            </a:pPr>
            <a:r>
              <a:rPr lang="it-IT" sz="2000" b="1" u="sng"/>
              <a:t>Ufficio Servizi Didattici – Scienze</a:t>
            </a:r>
            <a:endParaRPr/>
          </a:p>
          <a:p>
            <a:pPr marL="0" lvl="0" indent="0" algn="l" rtl="0">
              <a:lnSpc>
                <a:spcPct val="90000"/>
              </a:lnSpc>
              <a:spcBef>
                <a:spcPts val="1000"/>
              </a:spcBef>
              <a:spcAft>
                <a:spcPts val="0"/>
              </a:spcAft>
              <a:buSzPts val="2000"/>
              <a:buNone/>
            </a:pPr>
            <a:r>
              <a:rPr lang="it-IT" sz="1400"/>
              <a:t>L’Ufficio Servizi Didattici fornisce servizi di supporto didattico e informativo agli studenti (orari delle lezioni, ricevimento docenti, calendario esami, piani di studio, laboratori). </a:t>
            </a:r>
            <a:endParaRPr sz="1400"/>
          </a:p>
          <a:p>
            <a:pPr marL="285750" lvl="0" indent="-285750" algn="l" rtl="0">
              <a:lnSpc>
                <a:spcPct val="90000"/>
              </a:lnSpc>
              <a:spcBef>
                <a:spcPts val="1000"/>
              </a:spcBef>
              <a:spcAft>
                <a:spcPts val="0"/>
              </a:spcAft>
              <a:buClr>
                <a:srgbClr val="000000"/>
              </a:buClr>
              <a:buSzPts val="1600"/>
              <a:buChar char="•"/>
            </a:pPr>
            <a:r>
              <a:rPr lang="it-IT" sz="1400" b="1">
                <a:solidFill>
                  <a:srgbClr val="000000"/>
                </a:solidFill>
              </a:rPr>
              <a:t>Sportello Telematico</a:t>
            </a:r>
            <a:endParaRPr/>
          </a:p>
          <a:p>
            <a:pPr marL="0" lvl="0" indent="0" algn="l" rtl="0">
              <a:lnSpc>
                <a:spcPct val="90000"/>
              </a:lnSpc>
              <a:spcBef>
                <a:spcPts val="1000"/>
              </a:spcBef>
              <a:spcAft>
                <a:spcPts val="0"/>
              </a:spcAft>
              <a:buClr>
                <a:srgbClr val="000000"/>
              </a:buClr>
              <a:buSzPts val="1600"/>
              <a:buNone/>
            </a:pPr>
            <a:r>
              <a:rPr lang="it-IT" sz="1400" i="1">
                <a:solidFill>
                  <a:srgbClr val="000000"/>
                </a:solidFill>
              </a:rPr>
              <a:t>Lo sportello telematico (videoconferenza) è previsto il lunedì dalle 14:00 alle 17:00, previo appuntamento tramite mail. </a:t>
            </a:r>
            <a:endParaRPr/>
          </a:p>
          <a:p>
            <a:pPr marL="285750" lvl="0" indent="-285750" algn="l" rtl="0">
              <a:lnSpc>
                <a:spcPct val="90000"/>
              </a:lnSpc>
              <a:spcBef>
                <a:spcPts val="1000"/>
              </a:spcBef>
              <a:spcAft>
                <a:spcPts val="0"/>
              </a:spcAft>
              <a:buClr>
                <a:srgbClr val="000000"/>
              </a:buClr>
              <a:buSzPts val="1600"/>
              <a:buChar char="•"/>
            </a:pPr>
            <a:r>
              <a:rPr lang="it-IT" sz="1400" b="1">
                <a:solidFill>
                  <a:srgbClr val="000000"/>
                </a:solidFill>
              </a:rPr>
              <a:t>Sportello in Presenza</a:t>
            </a:r>
            <a:endParaRPr/>
          </a:p>
          <a:p>
            <a:pPr marL="0" lvl="0" indent="0" algn="l" rtl="0">
              <a:lnSpc>
                <a:spcPct val="90000"/>
              </a:lnSpc>
              <a:spcBef>
                <a:spcPts val="1000"/>
              </a:spcBef>
              <a:spcAft>
                <a:spcPts val="0"/>
              </a:spcAft>
              <a:buClr>
                <a:srgbClr val="000000"/>
              </a:buClr>
              <a:buSzPts val="1600"/>
              <a:buNone/>
            </a:pPr>
            <a:r>
              <a:rPr lang="it-IT" sz="1400" i="1">
                <a:solidFill>
                  <a:srgbClr val="000000"/>
                </a:solidFill>
              </a:rPr>
              <a:t>Lo sportello in presenza è previsto il martedì dalle 15:30 alle 16:30 e il mercoledì dalle 9.30 alle 11.30, previo appuntamento tramite mail</a:t>
            </a:r>
            <a:r>
              <a:rPr lang="it-IT" sz="1400">
                <a:solidFill>
                  <a:srgbClr val="000000"/>
                </a:solidFill>
              </a:rPr>
              <a:t>.</a:t>
            </a:r>
            <a:endParaRPr/>
          </a:p>
          <a:p>
            <a:pPr marL="285750" lvl="0" indent="-285750" algn="l" rtl="0">
              <a:lnSpc>
                <a:spcPct val="90000"/>
              </a:lnSpc>
              <a:spcBef>
                <a:spcPts val="1000"/>
              </a:spcBef>
              <a:spcAft>
                <a:spcPts val="0"/>
              </a:spcAft>
              <a:buClr>
                <a:srgbClr val="000000"/>
              </a:buClr>
              <a:buSzPts val="1600"/>
              <a:buChar char="•"/>
            </a:pPr>
            <a:r>
              <a:rPr lang="it-IT" sz="1400" b="1">
                <a:solidFill>
                  <a:srgbClr val="000000"/>
                </a:solidFill>
              </a:rPr>
              <a:t>Sportello Telefonico</a:t>
            </a:r>
            <a:endParaRPr/>
          </a:p>
          <a:p>
            <a:pPr marL="0" lvl="0" indent="0" algn="l" rtl="0">
              <a:lnSpc>
                <a:spcPct val="90000"/>
              </a:lnSpc>
              <a:spcBef>
                <a:spcPts val="1000"/>
              </a:spcBef>
              <a:spcAft>
                <a:spcPts val="0"/>
              </a:spcAft>
              <a:buClr>
                <a:srgbClr val="000000"/>
              </a:buClr>
              <a:buSzPts val="1600"/>
              <a:buNone/>
            </a:pPr>
            <a:r>
              <a:rPr lang="it-IT" sz="1400" i="1">
                <a:solidFill>
                  <a:srgbClr val="000000"/>
                </a:solidFill>
              </a:rPr>
              <a:t>Lo sportello telefonico è previsto il martedì e il giovedì dalle 10:00 alle 11:30.</a:t>
            </a:r>
            <a:endParaRPr/>
          </a:p>
          <a:p>
            <a:pPr marL="0" lvl="0" indent="0" algn="l" rtl="0">
              <a:lnSpc>
                <a:spcPct val="90000"/>
              </a:lnSpc>
              <a:spcBef>
                <a:spcPts val="1000"/>
              </a:spcBef>
              <a:spcAft>
                <a:spcPts val="0"/>
              </a:spcAft>
              <a:buClr>
                <a:srgbClr val="000000"/>
              </a:buClr>
              <a:buSzPts val="1600"/>
              <a:buNone/>
            </a:pPr>
            <a:endParaRPr sz="1400" i="1">
              <a:solidFill>
                <a:srgbClr val="000000"/>
              </a:solidFill>
            </a:endParaRPr>
          </a:p>
          <a:p>
            <a:pPr marL="0" lvl="0" indent="0" algn="l" rtl="0">
              <a:lnSpc>
                <a:spcPct val="90000"/>
              </a:lnSpc>
              <a:spcBef>
                <a:spcPts val="1000"/>
              </a:spcBef>
              <a:spcAft>
                <a:spcPts val="0"/>
              </a:spcAft>
              <a:buClr>
                <a:srgbClr val="000000"/>
              </a:buClr>
              <a:buSzPts val="1600"/>
              <a:buNone/>
            </a:pPr>
            <a:r>
              <a:rPr lang="it-IT" sz="1400" b="1">
                <a:solidFill>
                  <a:srgbClr val="000000"/>
                </a:solidFill>
              </a:rPr>
              <a:t>Edificio U1</a:t>
            </a:r>
            <a:r>
              <a:rPr lang="it-IT" sz="1400">
                <a:solidFill>
                  <a:srgbClr val="000000"/>
                </a:solidFill>
              </a:rPr>
              <a:t>, P.zza della Scienza n.1, 20126 Milano, 1° piano</a:t>
            </a:r>
            <a:endParaRPr sz="1400"/>
          </a:p>
          <a:p>
            <a:pPr marL="0" lvl="0" indent="0" algn="l" rtl="0">
              <a:lnSpc>
                <a:spcPct val="90000"/>
              </a:lnSpc>
              <a:spcBef>
                <a:spcPts val="1000"/>
              </a:spcBef>
              <a:spcAft>
                <a:spcPts val="0"/>
              </a:spcAft>
              <a:buClr>
                <a:srgbClr val="000000"/>
              </a:buClr>
              <a:buSzPts val="1600"/>
              <a:buNone/>
            </a:pPr>
            <a:r>
              <a:rPr lang="it-IT" sz="1400" u="sng"/>
              <a:t>e-mail</a:t>
            </a:r>
            <a:r>
              <a:rPr lang="it-IT" sz="1400"/>
              <a:t>: </a:t>
            </a:r>
            <a:r>
              <a:rPr lang="it-IT" sz="1400" b="1" u="sng">
                <a:solidFill>
                  <a:schemeClr val="hlink"/>
                </a:solidFill>
                <a:hlinkClick r:id="rId3"/>
              </a:rPr>
              <a:t>cclsa.segreteria@unimib.it</a:t>
            </a:r>
            <a:endParaRPr sz="1400" b="1" u="sng">
              <a:solidFill>
                <a:schemeClr val="hlink"/>
              </a:solidFill>
            </a:endParaRPr>
          </a:p>
          <a:p>
            <a:pPr marL="0" lvl="0" indent="0" algn="l" rtl="0">
              <a:lnSpc>
                <a:spcPct val="90000"/>
              </a:lnSpc>
              <a:spcBef>
                <a:spcPts val="1000"/>
              </a:spcBef>
              <a:spcAft>
                <a:spcPts val="0"/>
              </a:spcAft>
              <a:buClr>
                <a:srgbClr val="000000"/>
              </a:buClr>
              <a:buSzPts val="1600"/>
              <a:buNone/>
            </a:pPr>
            <a:r>
              <a:rPr lang="it-IT" sz="1400" u="sng"/>
              <a:t>Telefono</a:t>
            </a:r>
            <a:r>
              <a:rPr lang="it-IT" sz="1400" b="1"/>
              <a:t>: 02 6448 2706</a:t>
            </a:r>
            <a:endParaRPr sz="1400"/>
          </a:p>
          <a:p>
            <a:pPr marL="0" lvl="0" indent="0" algn="l" rtl="0">
              <a:lnSpc>
                <a:spcPct val="90000"/>
              </a:lnSpc>
              <a:spcBef>
                <a:spcPts val="1000"/>
              </a:spcBef>
              <a:spcAft>
                <a:spcPts val="0"/>
              </a:spcAft>
              <a:buSzPts val="1600"/>
              <a:buNone/>
            </a:pPr>
            <a:r>
              <a:rPr lang="it-IT" sz="1400"/>
              <a:t>Per tutte le informazioni sulla didattica:</a:t>
            </a:r>
            <a:r>
              <a:rPr lang="it-IT" sz="1400" u="sng">
                <a:solidFill>
                  <a:schemeClr val="hlink"/>
                </a:solidFill>
                <a:hlinkClick r:id="rId4"/>
              </a:rPr>
              <a:t> e-Learning - UNIMIB: Informazioni Generali del Corso di Studi</a:t>
            </a:r>
            <a:endParaRPr sz="1400"/>
          </a:p>
          <a:p>
            <a:pPr marL="228600" lvl="0" indent="-127000" algn="l" rtl="0">
              <a:lnSpc>
                <a:spcPct val="90000"/>
              </a:lnSpc>
              <a:spcBef>
                <a:spcPts val="1000"/>
              </a:spcBef>
              <a:spcAft>
                <a:spcPts val="0"/>
              </a:spcAft>
              <a:buClr>
                <a:schemeClr val="dk1"/>
              </a:buClr>
              <a:buSzPts val="1600"/>
              <a:buNone/>
            </a:pPr>
            <a:endParaRPr sz="1600"/>
          </a:p>
        </p:txBody>
      </p:sp>
      <p:sp>
        <p:nvSpPr>
          <p:cNvPr id="532" name="Google Shape;53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it-IT"/>
              <a:t>33</a:t>
            </a:fld>
            <a:endParaRPr/>
          </a:p>
        </p:txBody>
      </p:sp>
      <p:pic>
        <p:nvPicPr>
          <p:cNvPr id="533" name="Google Shape;533;p32" descr="Confused Direction Signs - Hurca!"/>
          <p:cNvPicPr preferRelativeResize="0"/>
          <p:nvPr/>
        </p:nvPicPr>
        <p:blipFill rotWithShape="1">
          <a:blip r:embed="rId5">
            <a:alphaModFix/>
          </a:blip>
          <a:srcRect/>
          <a:stretch/>
        </p:blipFill>
        <p:spPr>
          <a:xfrm>
            <a:off x="8786552" y="249382"/>
            <a:ext cx="1748594" cy="1881881"/>
          </a:xfrm>
          <a:prstGeom prst="rect">
            <a:avLst/>
          </a:prstGeom>
          <a:noFill/>
          <a:ln>
            <a:noFill/>
          </a:ln>
        </p:spPr>
      </p:pic>
    </p:spTree>
    <p:extLst>
      <p:ext uri="{BB962C8B-B14F-4D97-AF65-F5344CB8AC3E}">
        <p14:creationId xmlns:p14="http://schemas.microsoft.com/office/powerpoint/2010/main" val="155767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sz="3200" b="1"/>
              <a:t>A chi rivolgersi e per che cosa?</a:t>
            </a:r>
            <a:br>
              <a:rPr lang="it-IT" sz="2800" b="1"/>
            </a:br>
            <a:endParaRPr sz="2800" b="1"/>
          </a:p>
        </p:txBody>
      </p:sp>
      <p:sp>
        <p:nvSpPr>
          <p:cNvPr id="539" name="Google Shape;539;p33"/>
          <p:cNvSpPr txBox="1">
            <a:spLocks noGrp="1"/>
          </p:cNvSpPr>
          <p:nvPr>
            <p:ph type="body" idx="1"/>
          </p:nvPr>
        </p:nvSpPr>
        <p:spPr>
          <a:xfrm>
            <a:off x="838200" y="1102418"/>
            <a:ext cx="10515600" cy="5253932"/>
          </a:xfrm>
          <a:prstGeom prst="rect">
            <a:avLst/>
          </a:prstGeom>
          <a:noFill/>
          <a:ln>
            <a:noFill/>
          </a:ln>
        </p:spPr>
        <p:txBody>
          <a:bodyPr spcFirstLastPara="1" wrap="square" lIns="91425" tIns="45700" rIns="91425" bIns="45700" anchor="t" anchorCtr="0">
            <a:normAutofit lnSpcReduction="10000"/>
          </a:bodyPr>
          <a:lstStyle/>
          <a:p>
            <a:pPr marL="228600" lvl="0" indent="-101600" algn="l" rtl="0">
              <a:lnSpc>
                <a:spcPct val="90000"/>
              </a:lnSpc>
              <a:spcBef>
                <a:spcPts val="0"/>
              </a:spcBef>
              <a:spcAft>
                <a:spcPts val="0"/>
              </a:spcAft>
              <a:buClr>
                <a:schemeClr val="dk1"/>
              </a:buClr>
              <a:buSzPts val="2000"/>
              <a:buNone/>
            </a:pPr>
            <a:endParaRPr sz="2000" b="1" u="sng" dirty="0">
              <a:latin typeface="Calibri"/>
              <a:ea typeface="Calibri"/>
              <a:cs typeface="Calibri"/>
              <a:sym typeface="Calibri"/>
            </a:endParaRPr>
          </a:p>
          <a:p>
            <a:pPr marL="228600" lvl="0" indent="-228600" algn="l" rtl="0">
              <a:lnSpc>
                <a:spcPct val="90000"/>
              </a:lnSpc>
              <a:spcBef>
                <a:spcPts val="1000"/>
              </a:spcBef>
              <a:spcAft>
                <a:spcPts val="0"/>
              </a:spcAft>
              <a:buSzPts val="2000"/>
              <a:buChar char="•"/>
            </a:pPr>
            <a:r>
              <a:rPr lang="it-IT" sz="2000" b="1" u="sng" dirty="0"/>
              <a:t>Ufficio segreteria studenti – Scienze</a:t>
            </a:r>
            <a:endParaRPr dirty="0"/>
          </a:p>
          <a:p>
            <a:pPr marL="0" lvl="0" indent="0" algn="l" rtl="0">
              <a:lnSpc>
                <a:spcPct val="90000"/>
              </a:lnSpc>
              <a:spcBef>
                <a:spcPts val="1000"/>
              </a:spcBef>
              <a:spcAft>
                <a:spcPts val="0"/>
              </a:spcAft>
              <a:buSzPts val="1400"/>
              <a:buNone/>
            </a:pPr>
            <a:r>
              <a:rPr lang="it-IT" sz="1400" dirty="0"/>
              <a:t>L</a:t>
            </a:r>
            <a:r>
              <a:rPr lang="it-IT" sz="1400" b="1" dirty="0"/>
              <a:t>’</a:t>
            </a:r>
            <a:r>
              <a:rPr lang="it-IT" sz="1400" dirty="0"/>
              <a:t>Ufficio segreteria studenti si occupa della gestione amministrativa di tutta la carriera dello studente, dall’ammissione, ai rinnovi delle iscrizioni, al conseguimento del titolo. Si occupa inoltre del rilascio di certificazioni e del riconoscimento di titoli ed esami conseguiti presso altre sedi universitarie, anche estere.</a:t>
            </a:r>
            <a:endParaRPr sz="1400" dirty="0"/>
          </a:p>
          <a:p>
            <a:pPr marL="0" lvl="0" indent="0" algn="l" rtl="0">
              <a:lnSpc>
                <a:spcPct val="90000"/>
              </a:lnSpc>
              <a:spcBef>
                <a:spcPts val="1000"/>
              </a:spcBef>
              <a:spcAft>
                <a:spcPts val="0"/>
              </a:spcAft>
              <a:buSzPts val="1400"/>
              <a:buNone/>
            </a:pPr>
            <a:r>
              <a:rPr lang="it-IT" sz="1400" dirty="0"/>
              <a:t>Per quanto riguarda il piano di studi, l’Ufficio segreteria studenti è la struttura competente a fornire assistenza agli studenti sugli aspetti tecnici del sistema di presentazione del piano in Segreterie online.</a:t>
            </a:r>
            <a:endParaRPr sz="1400" dirty="0"/>
          </a:p>
          <a:p>
            <a:pPr marL="0" lvl="0" indent="0" algn="l" rtl="0">
              <a:lnSpc>
                <a:spcPct val="90000"/>
              </a:lnSpc>
              <a:spcBef>
                <a:spcPts val="1000"/>
              </a:spcBef>
              <a:spcAft>
                <a:spcPts val="0"/>
              </a:spcAft>
              <a:buSzPts val="1400"/>
              <a:buNone/>
            </a:pPr>
            <a:r>
              <a:rPr lang="it-IT" sz="1400" dirty="0"/>
              <a:t>Per informazioni di carattere amministrativo consultare la pagina </a:t>
            </a:r>
            <a:r>
              <a:rPr lang="it-IT" sz="1400" u="sng" dirty="0">
                <a:solidFill>
                  <a:schemeClr val="hlink"/>
                </a:solidFill>
                <a:hlinkClick r:id="rId3"/>
              </a:rPr>
              <a:t>https://www.unimib.it/servizi/studenti-e-laureati/segreterie</a:t>
            </a:r>
            <a:endParaRPr sz="1400" u="sng" dirty="0">
              <a:solidFill>
                <a:schemeClr val="hlink"/>
              </a:solidFill>
            </a:endParaRPr>
          </a:p>
          <a:p>
            <a:pPr marL="0" lvl="0" indent="0" algn="l" rtl="0">
              <a:lnSpc>
                <a:spcPct val="90000"/>
              </a:lnSpc>
              <a:spcBef>
                <a:spcPts val="1000"/>
              </a:spcBef>
              <a:spcAft>
                <a:spcPts val="0"/>
              </a:spcAft>
              <a:buSzPts val="1400"/>
              <a:buNone/>
            </a:pPr>
            <a:r>
              <a:rPr lang="it-IT" sz="1400" dirty="0"/>
              <a:t>Per informazioni dettagliate sui piani di studio e i termini di presentazione per l’anno accademico consultare la pagina: </a:t>
            </a:r>
            <a:r>
              <a:rPr lang="it-IT" sz="1400" u="sng" dirty="0">
                <a:solidFill>
                  <a:schemeClr val="hlink"/>
                </a:solidFill>
                <a:hlinkClick r:id="rId4"/>
              </a:rPr>
              <a:t>https://www.unimib.it/servizi/studenti-e-laureati/segreterie-studenti/piani-degli-studi/area-scienze</a:t>
            </a:r>
            <a:r>
              <a:rPr lang="it-IT" sz="1400" b="1" dirty="0"/>
              <a:t>    </a:t>
            </a:r>
            <a:endParaRPr dirty="0"/>
          </a:p>
          <a:p>
            <a:pPr marL="457200" lvl="0" indent="-342900" algn="l" rtl="0">
              <a:lnSpc>
                <a:spcPct val="90000"/>
              </a:lnSpc>
              <a:spcBef>
                <a:spcPts val="1000"/>
              </a:spcBef>
              <a:spcAft>
                <a:spcPts val="0"/>
              </a:spcAft>
              <a:buClr>
                <a:schemeClr val="dk1"/>
              </a:buClr>
              <a:buSzPts val="1800"/>
              <a:buChar char="•"/>
            </a:pPr>
            <a:r>
              <a:rPr lang="it-IT" sz="1500" b="1" dirty="0"/>
              <a:t>Sportello telematico</a:t>
            </a:r>
            <a:endParaRPr dirty="0"/>
          </a:p>
          <a:p>
            <a:pPr marL="114300" lvl="0" indent="0" algn="l" rtl="0">
              <a:lnSpc>
                <a:spcPct val="90000"/>
              </a:lnSpc>
              <a:spcBef>
                <a:spcPts val="1000"/>
              </a:spcBef>
              <a:spcAft>
                <a:spcPts val="0"/>
              </a:spcAft>
              <a:buSzPts val="1800"/>
              <a:buNone/>
            </a:pPr>
            <a:r>
              <a:rPr lang="it-IT" sz="1400" dirty="0"/>
              <a:t>Lo sportello telematico (videoconferenza) è previsto il venerdì, dalle 9:30 alle 12:30, previo appuntamento tramite mail a: </a:t>
            </a:r>
            <a:r>
              <a:rPr lang="it-IT" sz="1400" u="sng" dirty="0">
                <a:solidFill>
                  <a:schemeClr val="hlink"/>
                </a:solidFill>
                <a:hlinkClick r:id="rId5"/>
              </a:rPr>
              <a:t>segr.studenti.scienze@unimib.it</a:t>
            </a:r>
            <a:r>
              <a:rPr lang="it-IT" sz="1400" dirty="0"/>
              <a:t>.</a:t>
            </a:r>
            <a:endParaRPr dirty="0"/>
          </a:p>
          <a:p>
            <a:pPr marL="457200" lvl="0" indent="-342900" algn="l" rtl="0">
              <a:lnSpc>
                <a:spcPct val="90000"/>
              </a:lnSpc>
              <a:spcBef>
                <a:spcPts val="1000"/>
              </a:spcBef>
              <a:spcAft>
                <a:spcPts val="0"/>
              </a:spcAft>
              <a:buClr>
                <a:schemeClr val="dk1"/>
              </a:buClr>
              <a:buSzPts val="1800"/>
              <a:buChar char="•"/>
            </a:pPr>
            <a:r>
              <a:rPr lang="it-IT" sz="1500" b="1" dirty="0"/>
              <a:t>Sportello in presenza</a:t>
            </a:r>
            <a:endParaRPr dirty="0"/>
          </a:p>
          <a:p>
            <a:pPr marL="114300" lvl="0" indent="0" algn="l" rtl="0">
              <a:lnSpc>
                <a:spcPct val="90000"/>
              </a:lnSpc>
              <a:spcBef>
                <a:spcPts val="1000"/>
              </a:spcBef>
              <a:spcAft>
                <a:spcPts val="0"/>
              </a:spcAft>
              <a:buSzPts val="1800"/>
              <a:buNone/>
            </a:pPr>
            <a:r>
              <a:rPr lang="it-IT" sz="1400" dirty="0"/>
              <a:t>Lo sportello in presenza è previsto il mercoledì, dalle 09:30 alle 12:30 - sportello 4, Ed. U17- IPAZIA, previo appuntamento tramite il portale di prenotazione a questo </a:t>
            </a:r>
            <a:r>
              <a:rPr lang="it-IT" sz="1400" u="sng" dirty="0">
                <a:solidFill>
                  <a:schemeClr val="hlink"/>
                </a:solidFill>
                <a:hlinkClick r:id="rId6"/>
              </a:rPr>
              <a:t>link</a:t>
            </a:r>
            <a:r>
              <a:rPr lang="it-IT" sz="1400" dirty="0"/>
              <a:t>. Selezionare il servizio “Scienze MM.FF.NN. (Gestione carriere)”.</a:t>
            </a:r>
            <a:endParaRPr dirty="0"/>
          </a:p>
          <a:p>
            <a:pPr marL="457200" lvl="0" indent="-342900" algn="l" rtl="0">
              <a:lnSpc>
                <a:spcPct val="90000"/>
              </a:lnSpc>
              <a:spcBef>
                <a:spcPts val="1000"/>
              </a:spcBef>
              <a:spcAft>
                <a:spcPts val="0"/>
              </a:spcAft>
              <a:buClr>
                <a:schemeClr val="dk1"/>
              </a:buClr>
              <a:buSzPts val="1800"/>
              <a:buChar char="•"/>
            </a:pPr>
            <a:r>
              <a:rPr lang="it-IT" sz="1500" b="1" dirty="0"/>
              <a:t>Sportello telefonico</a:t>
            </a:r>
            <a:endParaRPr dirty="0"/>
          </a:p>
          <a:p>
            <a:pPr marL="114300" lvl="0" indent="0" algn="l" rtl="0">
              <a:lnSpc>
                <a:spcPct val="90000"/>
              </a:lnSpc>
              <a:spcBef>
                <a:spcPts val="1000"/>
              </a:spcBef>
              <a:spcAft>
                <a:spcPts val="0"/>
              </a:spcAft>
              <a:buSzPts val="1800"/>
              <a:buNone/>
            </a:pPr>
            <a:r>
              <a:rPr lang="it-IT" sz="1400" dirty="0"/>
              <a:t>Lo sportello telefonico è previsto il martedì e il giovedì dalle 10:00 alle 11:30, chiamando il numero 0264484499. Il servizio è attivo esclusivamente nei giorni e orari indicati.</a:t>
            </a:r>
            <a:endParaRPr dirty="0"/>
          </a:p>
          <a:p>
            <a:pPr marL="0" lvl="0" indent="0" algn="just" rtl="0">
              <a:lnSpc>
                <a:spcPct val="90000"/>
              </a:lnSpc>
              <a:spcBef>
                <a:spcPts val="1000"/>
              </a:spcBef>
              <a:spcAft>
                <a:spcPts val="0"/>
              </a:spcAft>
              <a:buClr>
                <a:schemeClr val="dk1"/>
              </a:buClr>
              <a:buSzPts val="1500"/>
              <a:buNone/>
            </a:pPr>
            <a:endParaRPr sz="1500"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endParaRPr sz="2000" dirty="0">
              <a:latin typeface="Calibri"/>
              <a:ea typeface="Calibri"/>
              <a:cs typeface="Calibri"/>
              <a:sym typeface="Calibri"/>
            </a:endParaRPr>
          </a:p>
          <a:p>
            <a:pPr marL="228600" lvl="0" indent="-127000" algn="l" rtl="0">
              <a:lnSpc>
                <a:spcPct val="90000"/>
              </a:lnSpc>
              <a:spcBef>
                <a:spcPts val="1000"/>
              </a:spcBef>
              <a:spcAft>
                <a:spcPts val="0"/>
              </a:spcAft>
              <a:buClr>
                <a:schemeClr val="dk1"/>
              </a:buClr>
              <a:buSzPts val="1600"/>
              <a:buNone/>
            </a:pPr>
            <a:endParaRPr sz="1600" dirty="0"/>
          </a:p>
        </p:txBody>
      </p:sp>
      <p:sp>
        <p:nvSpPr>
          <p:cNvPr id="540" name="Google Shape;54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it-IT"/>
              <a:t>34</a:t>
            </a:fld>
            <a:endParaRPr/>
          </a:p>
        </p:txBody>
      </p:sp>
    </p:spTree>
    <p:extLst>
      <p:ext uri="{BB962C8B-B14F-4D97-AF65-F5344CB8AC3E}">
        <p14:creationId xmlns:p14="http://schemas.microsoft.com/office/powerpoint/2010/main" val="223268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it-IT" sz="2400" b="1"/>
              <a:t>Posso modificare il piano scelto ?</a:t>
            </a:r>
            <a:endParaRPr sz="2400"/>
          </a:p>
        </p:txBody>
      </p:sp>
      <p:sp>
        <p:nvSpPr>
          <p:cNvPr id="190" name="Google Shape;19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00000"/>
              </a:lnSpc>
              <a:spcBef>
                <a:spcPts val="0"/>
              </a:spcBef>
              <a:spcAft>
                <a:spcPts val="0"/>
              </a:spcAft>
              <a:buClr>
                <a:schemeClr val="dk1"/>
              </a:buClr>
              <a:buSzPts val="1600"/>
              <a:buFont typeface="Arial"/>
              <a:buNone/>
            </a:pPr>
            <a:r>
              <a:rPr lang="it-IT" sz="1600" dirty="0"/>
              <a:t>Ti è consentito modificare il piano ma solo nei periodi stabiliti, in genere nei mesi di novembre e marzo.</a:t>
            </a:r>
            <a:endParaRPr sz="1600" dirty="0"/>
          </a:p>
          <a:p>
            <a:pPr marL="0" lvl="0" indent="0" algn="just" rtl="0">
              <a:lnSpc>
                <a:spcPct val="100000"/>
              </a:lnSpc>
              <a:spcBef>
                <a:spcPts val="0"/>
              </a:spcBef>
              <a:spcAft>
                <a:spcPts val="0"/>
              </a:spcAft>
              <a:buClr>
                <a:schemeClr val="dk1"/>
              </a:buClr>
              <a:buSzPts val="1600"/>
              <a:buFont typeface="Arial"/>
              <a:buNone/>
            </a:pPr>
            <a:endParaRPr sz="1600" dirty="0"/>
          </a:p>
          <a:p>
            <a:pPr marL="0" lvl="0" indent="0" algn="just" rtl="0">
              <a:lnSpc>
                <a:spcPct val="100000"/>
              </a:lnSpc>
              <a:spcBef>
                <a:spcPts val="0"/>
              </a:spcBef>
              <a:spcAft>
                <a:spcPts val="0"/>
              </a:spcAft>
              <a:buClr>
                <a:schemeClr val="dk1"/>
              </a:buClr>
              <a:buSzPts val="1600"/>
              <a:buFont typeface="Arial"/>
              <a:buNone/>
            </a:pPr>
            <a:endParaRPr sz="1600" dirty="0"/>
          </a:p>
          <a:p>
            <a:pPr marL="0" lvl="0" indent="0" algn="just" rtl="0">
              <a:lnSpc>
                <a:spcPct val="100000"/>
              </a:lnSpc>
              <a:spcBef>
                <a:spcPts val="0"/>
              </a:spcBef>
              <a:spcAft>
                <a:spcPts val="0"/>
              </a:spcAft>
              <a:buClr>
                <a:schemeClr val="dk1"/>
              </a:buClr>
              <a:buSzPts val="1600"/>
              <a:buFont typeface="Arial"/>
              <a:buNone/>
            </a:pPr>
            <a:r>
              <a:rPr lang="it-IT" sz="1600" dirty="0"/>
              <a:t>Fino all’attuazione del nuovo piano di studio sei tenuto a osservare il precedente piano e non puoi iscriverti agli appelli degli insegnamenti di cui hai richiesto  l’inserimento. </a:t>
            </a:r>
            <a:endParaRPr sz="1600" dirty="0"/>
          </a:p>
          <a:p>
            <a:pPr marL="0" lvl="0" indent="0" algn="just" rtl="0">
              <a:lnSpc>
                <a:spcPct val="100000"/>
              </a:lnSpc>
              <a:spcBef>
                <a:spcPts val="0"/>
              </a:spcBef>
              <a:spcAft>
                <a:spcPts val="0"/>
              </a:spcAft>
              <a:buClr>
                <a:schemeClr val="dk1"/>
              </a:buClr>
              <a:buSzPts val="1600"/>
              <a:buFont typeface="Arial"/>
              <a:buNone/>
            </a:pPr>
            <a:r>
              <a:rPr lang="it-IT" sz="1600" dirty="0"/>
              <a:t>Puoi sostenere le prove di verifica relative a un’attività formativa </a:t>
            </a:r>
            <a:r>
              <a:rPr lang="it-IT" sz="1600" b="1" dirty="0"/>
              <a:t>solo</a:t>
            </a:r>
            <a:r>
              <a:rPr lang="it-IT" sz="1600" dirty="0"/>
              <a:t> se l’attività è presente nell’ultimo piano di studio approvato. Gli esami sostenuti </a:t>
            </a:r>
            <a:r>
              <a:rPr lang="it-IT" sz="1600" b="1" dirty="0"/>
              <a:t>non possono essere eliminati </a:t>
            </a:r>
            <a:r>
              <a:rPr lang="it-IT" sz="1600" dirty="0"/>
              <a:t>dal piano.</a:t>
            </a:r>
            <a:endParaRPr sz="1600" dirty="0"/>
          </a:p>
          <a:p>
            <a:pPr marL="0" lvl="0" indent="0" algn="just" rtl="0">
              <a:lnSpc>
                <a:spcPct val="100000"/>
              </a:lnSpc>
              <a:spcBef>
                <a:spcPts val="0"/>
              </a:spcBef>
              <a:spcAft>
                <a:spcPts val="0"/>
              </a:spcAft>
              <a:buClr>
                <a:schemeClr val="dk1"/>
              </a:buClr>
              <a:buSzPts val="1600"/>
              <a:buFont typeface="Arial"/>
              <a:buNone/>
            </a:pPr>
            <a:endParaRPr sz="1600" dirty="0"/>
          </a:p>
          <a:p>
            <a:pPr marL="0" lvl="0" indent="0" algn="just" rtl="0">
              <a:lnSpc>
                <a:spcPct val="100000"/>
              </a:lnSpc>
              <a:spcBef>
                <a:spcPts val="0"/>
              </a:spcBef>
              <a:spcAft>
                <a:spcPts val="0"/>
              </a:spcAft>
              <a:buClr>
                <a:schemeClr val="dk1"/>
              </a:buClr>
              <a:buSzPts val="1600"/>
              <a:buFont typeface="Arial"/>
              <a:buNone/>
            </a:pPr>
            <a:endParaRPr sz="1600" b="1" dirty="0"/>
          </a:p>
          <a:p>
            <a:pPr marL="0" lvl="0" indent="0" algn="just" rtl="0">
              <a:lnSpc>
                <a:spcPct val="100000"/>
              </a:lnSpc>
              <a:spcBef>
                <a:spcPts val="0"/>
              </a:spcBef>
              <a:spcAft>
                <a:spcPts val="0"/>
              </a:spcAft>
              <a:buClr>
                <a:schemeClr val="dk1"/>
              </a:buClr>
              <a:buSzPts val="1600"/>
              <a:buFont typeface="Arial"/>
              <a:buNone/>
            </a:pPr>
            <a:r>
              <a:rPr lang="it-IT" sz="1600" b="1" dirty="0"/>
              <a:t>Anticipo degli esami (art.26 Regolamento degli Studenti) </a:t>
            </a:r>
            <a:endParaRPr sz="1600" b="1" dirty="0"/>
          </a:p>
          <a:p>
            <a:pPr marL="0" lvl="0" indent="0" algn="just" rtl="0">
              <a:lnSpc>
                <a:spcPct val="100000"/>
              </a:lnSpc>
              <a:spcBef>
                <a:spcPts val="0"/>
              </a:spcBef>
              <a:spcAft>
                <a:spcPts val="0"/>
              </a:spcAft>
              <a:buClr>
                <a:schemeClr val="dk1"/>
              </a:buClr>
              <a:buSzPts val="1600"/>
              <a:buFont typeface="Arial"/>
              <a:buNone/>
            </a:pPr>
            <a:r>
              <a:rPr lang="it-IT" sz="1600" dirty="0"/>
              <a:t>Gli studenti possono sostenere gli esami inseriti nel piano approvato e riferiti ad un anno successivo a quello di iscrizione, chiedendone l'inserimento in libretto all'Ufficio gestione carriere del Settore di Scienze, solo se gli insegnamenti sono attivati e se hanno acquisito almeno il 75% dei crediti </a:t>
            </a:r>
            <a:r>
              <a:rPr lang="it-IT" sz="1600" b="1" dirty="0"/>
              <a:t>CURRICULARI</a:t>
            </a:r>
            <a:r>
              <a:rPr lang="it-IT" sz="1600" dirty="0"/>
              <a:t> riferiti all'anno di iscrizione, come da Regolamento didattico del Corso, e comunque nel rispetto di eventuali propedeuticità.</a:t>
            </a:r>
            <a:endParaRPr dirty="0"/>
          </a:p>
          <a:p>
            <a:pPr marL="0" lvl="0" indent="0" algn="just" rtl="0">
              <a:lnSpc>
                <a:spcPct val="100000"/>
              </a:lnSpc>
              <a:spcBef>
                <a:spcPts val="0"/>
              </a:spcBef>
              <a:spcAft>
                <a:spcPts val="0"/>
              </a:spcAft>
              <a:buClr>
                <a:schemeClr val="dk1"/>
              </a:buClr>
              <a:buSzPts val="1600"/>
              <a:buFont typeface="Arial"/>
              <a:buNone/>
            </a:pPr>
            <a:endParaRPr sz="1600" dirty="0"/>
          </a:p>
          <a:p>
            <a:pPr marL="0" lvl="0" indent="0" algn="just" rtl="0">
              <a:lnSpc>
                <a:spcPct val="100000"/>
              </a:lnSpc>
              <a:spcBef>
                <a:spcPts val="0"/>
              </a:spcBef>
              <a:spcAft>
                <a:spcPts val="0"/>
              </a:spcAft>
              <a:buClr>
                <a:schemeClr val="dk1"/>
              </a:buClr>
              <a:buSzPts val="1600"/>
              <a:buFont typeface="Arial"/>
              <a:buNone/>
            </a:pPr>
            <a:r>
              <a:rPr lang="it-IT" sz="1600" dirty="0"/>
              <a:t>Gli esami a scelta libera possono essere anticipati indipendentemente dal numero di crediti acquisiti, accedendo alla sezione "Appelli disponibili" nella homepage della propria pagina personale e cliccando poi sulla voce "Ricerca appelli" collocata sotto la lista degli esami visualizzati.”(vedi slide 15)</a:t>
            </a:r>
            <a:endParaRPr dirty="0"/>
          </a:p>
          <a:p>
            <a:pPr marL="228600" lvl="0" indent="-50800" algn="l" rtl="0">
              <a:lnSpc>
                <a:spcPct val="90000"/>
              </a:lnSpc>
              <a:spcBef>
                <a:spcPts val="1000"/>
              </a:spcBef>
              <a:spcAft>
                <a:spcPts val="0"/>
              </a:spcAft>
              <a:buClr>
                <a:schemeClr val="dk1"/>
              </a:buClr>
              <a:buSzPts val="2800"/>
              <a:buNone/>
            </a:pPr>
            <a:endParaRPr sz="1600" dirty="0">
              <a:solidFill>
                <a:srgbClr val="000000"/>
              </a:solidFill>
            </a:endParaRPr>
          </a:p>
        </p:txBody>
      </p:sp>
      <p:sp>
        <p:nvSpPr>
          <p:cNvPr id="191" name="Google Shape;19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it-IT"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pic>
        <p:nvPicPr>
          <p:cNvPr id="192" name="Google Shape;192;p4"/>
          <p:cNvPicPr preferRelativeResize="0"/>
          <p:nvPr/>
        </p:nvPicPr>
        <p:blipFill rotWithShape="1">
          <a:blip r:embed="rId3">
            <a:alphaModFix/>
          </a:blip>
          <a:srcRect/>
          <a:stretch/>
        </p:blipFill>
        <p:spPr>
          <a:xfrm>
            <a:off x="8205153" y="576860"/>
            <a:ext cx="729841" cy="8273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838200" y="759126"/>
            <a:ext cx="10515600" cy="629728"/>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it-IT" sz="3600" b="1"/>
              <a:t>Come si compila?   </a:t>
            </a:r>
            <a:br>
              <a:rPr lang="it-IT" sz="3600" b="1"/>
            </a:br>
            <a:endParaRPr sz="2000"/>
          </a:p>
        </p:txBody>
      </p:sp>
      <p:sp>
        <p:nvSpPr>
          <p:cNvPr id="198" name="Google Shape;198;p5"/>
          <p:cNvSpPr txBox="1">
            <a:spLocks noGrp="1"/>
          </p:cNvSpPr>
          <p:nvPr>
            <p:ph type="body" idx="1"/>
          </p:nvPr>
        </p:nvSpPr>
        <p:spPr>
          <a:xfrm>
            <a:off x="838200" y="1597549"/>
            <a:ext cx="10515600" cy="41842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it-IT" sz="1600">
                <a:latin typeface="Calibri"/>
                <a:ea typeface="Calibri"/>
                <a:cs typeface="Calibri"/>
                <a:sym typeface="Calibri"/>
              </a:rPr>
              <a:t>Per accedere effettua il login alla pagina </a:t>
            </a:r>
            <a:r>
              <a:rPr lang="it-IT" sz="1600" u="sng">
                <a:solidFill>
                  <a:schemeClr val="hlink"/>
                </a:solidFill>
                <a:latin typeface="Calibri"/>
                <a:ea typeface="Calibri"/>
                <a:cs typeface="Calibri"/>
                <a:sym typeface="Calibri"/>
                <a:hlinkClick r:id="rId3"/>
              </a:rPr>
              <a:t>https://s3w.si.unimib.it/Home.do</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Nel periodo di apertura il piano di studio è modificabile: clicca la voce “</a:t>
            </a:r>
            <a:r>
              <a:rPr lang="it-IT" sz="1600" u="sng">
                <a:latin typeface="Calibri"/>
                <a:ea typeface="Calibri"/>
                <a:cs typeface="Calibri"/>
                <a:sym typeface="Calibri"/>
              </a:rPr>
              <a:t>vai al piano”</a:t>
            </a:r>
            <a:r>
              <a:rPr lang="it-IT" sz="1600">
                <a:latin typeface="Calibri"/>
                <a:ea typeface="Calibri"/>
                <a:cs typeface="Calibri"/>
                <a:sym typeface="Calibri"/>
              </a:rPr>
              <a:t> (fig.1).</a:t>
            </a:r>
            <a:br>
              <a:rPr lang="it-IT">
                <a:latin typeface="Calibri"/>
                <a:ea typeface="Calibri"/>
                <a:cs typeface="Calibri"/>
                <a:sym typeface="Calibri"/>
              </a:rPr>
            </a:br>
            <a:endParaRPr>
              <a:latin typeface="Calibri"/>
              <a:ea typeface="Calibri"/>
              <a:cs typeface="Calibri"/>
              <a:sym typeface="Calibri"/>
            </a:endParaRPr>
          </a:p>
        </p:txBody>
      </p:sp>
      <p:pic>
        <p:nvPicPr>
          <p:cNvPr id="199" name="Google Shape;199;p5"/>
          <p:cNvPicPr preferRelativeResize="0"/>
          <p:nvPr/>
        </p:nvPicPr>
        <p:blipFill rotWithShape="1">
          <a:blip r:embed="rId4">
            <a:alphaModFix/>
          </a:blip>
          <a:srcRect t="16002" r="264" b="8889"/>
          <a:stretch/>
        </p:blipFill>
        <p:spPr>
          <a:xfrm>
            <a:off x="948906" y="2251493"/>
            <a:ext cx="9920376" cy="4120251"/>
          </a:xfrm>
          <a:prstGeom prst="rect">
            <a:avLst/>
          </a:prstGeom>
          <a:noFill/>
          <a:ln w="9525" cap="flat" cmpd="sng">
            <a:solidFill>
              <a:schemeClr val="dk1"/>
            </a:solidFill>
            <a:prstDash val="solid"/>
            <a:round/>
            <a:headEnd type="none" w="sm" len="sm"/>
            <a:tailEnd type="none" w="sm" len="sm"/>
          </a:ln>
        </p:spPr>
      </p:pic>
      <p:sp>
        <p:nvSpPr>
          <p:cNvPr id="200" name="Google Shape;200;p5"/>
          <p:cNvSpPr txBox="1"/>
          <p:nvPr/>
        </p:nvSpPr>
        <p:spPr>
          <a:xfrm>
            <a:off x="2147977" y="2892275"/>
            <a:ext cx="2429257" cy="3143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p:txBody>
      </p:sp>
      <p:sp>
        <p:nvSpPr>
          <p:cNvPr id="201" name="Google Shape;201;p5"/>
          <p:cNvSpPr txBox="1"/>
          <p:nvPr/>
        </p:nvSpPr>
        <p:spPr>
          <a:xfrm>
            <a:off x="4681783" y="6371745"/>
            <a:ext cx="2500630" cy="314325"/>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400"/>
              <a:buFont typeface="Arial"/>
              <a:buNone/>
            </a:pPr>
            <a:r>
              <a:rPr lang="it-IT" sz="1400" b="0" i="0" u="none" strike="noStrike" cap="none">
                <a:solidFill>
                  <a:schemeClr val="dk1"/>
                </a:solidFill>
                <a:latin typeface="Calibri"/>
                <a:ea typeface="Calibri"/>
                <a:cs typeface="Calibri"/>
                <a:sym typeface="Calibri"/>
              </a:rPr>
              <a:t>Fig. 1</a:t>
            </a:r>
            <a:endParaRPr sz="1400" b="0" i="0" u="none" strike="noStrike" cap="none">
              <a:solidFill>
                <a:schemeClr val="dk1"/>
              </a:solidFill>
              <a:latin typeface="Calibri"/>
              <a:ea typeface="Calibri"/>
              <a:cs typeface="Calibri"/>
              <a:sym typeface="Calibri"/>
            </a:endParaRPr>
          </a:p>
        </p:txBody>
      </p:sp>
      <p:pic>
        <p:nvPicPr>
          <p:cNvPr id="202" name="Google Shape;202;p5"/>
          <p:cNvPicPr preferRelativeResize="0"/>
          <p:nvPr/>
        </p:nvPicPr>
        <p:blipFill rotWithShape="1">
          <a:blip r:embed="rId5">
            <a:alphaModFix/>
          </a:blip>
          <a:srcRect/>
          <a:stretch/>
        </p:blipFill>
        <p:spPr>
          <a:xfrm>
            <a:off x="8133272" y="642272"/>
            <a:ext cx="862641" cy="730685"/>
          </a:xfrm>
          <a:prstGeom prst="rect">
            <a:avLst/>
          </a:prstGeom>
          <a:noFill/>
          <a:ln>
            <a:noFill/>
          </a:ln>
        </p:spPr>
      </p:pic>
      <p:pic>
        <p:nvPicPr>
          <p:cNvPr id="203" name="Google Shape;203;p5"/>
          <p:cNvPicPr preferRelativeResize="0"/>
          <p:nvPr/>
        </p:nvPicPr>
        <p:blipFill rotWithShape="1">
          <a:blip r:embed="rId6">
            <a:alphaModFix/>
          </a:blip>
          <a:srcRect/>
          <a:stretch/>
        </p:blipFill>
        <p:spPr>
          <a:xfrm>
            <a:off x="3219012" y="2820760"/>
            <a:ext cx="671501" cy="534915"/>
          </a:xfrm>
          <a:prstGeom prst="rect">
            <a:avLst/>
          </a:prstGeom>
          <a:noFill/>
          <a:ln>
            <a:noFill/>
          </a:ln>
        </p:spPr>
      </p:pic>
      <p:sp>
        <p:nvSpPr>
          <p:cNvPr id="204" name="Google Shape;20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
          <p:cNvSpPr txBox="1">
            <a:spLocks noGrp="1"/>
          </p:cNvSpPr>
          <p:nvPr>
            <p:ph type="title"/>
          </p:nvPr>
        </p:nvSpPr>
        <p:spPr>
          <a:xfrm>
            <a:off x="559723" y="58189"/>
            <a:ext cx="11127971" cy="11206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La maschera presenta il piano di studio cosiddetto statutario (fig. 2) che comprende le attività e gli insegnamenti obbligatori secondo il Regolamento Didattico del Corso. Le attività del primo anno risultano contraddistinte dall’indicazione «Frequentata» poiché il piano è già associato alla tua carriera. Clicca «Modifica piano» per proseguire.</a:t>
            </a:r>
            <a:br>
              <a:rPr lang="it-IT" sz="18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211" name="Google Shape;211;p6"/>
          <p:cNvSpPr txBox="1">
            <a:spLocks noGrp="1"/>
          </p:cNvSpPr>
          <p:nvPr>
            <p:ph type="body" idx="1"/>
          </p:nvPr>
        </p:nvSpPr>
        <p:spPr>
          <a:xfrm>
            <a:off x="838200" y="1825624"/>
            <a:ext cx="10515600" cy="457517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200"/>
              <a:buNone/>
            </a:pPr>
            <a:endParaRPr sz="1200">
              <a:latin typeface="Calibri"/>
              <a:ea typeface="Calibri"/>
              <a:cs typeface="Calibri"/>
              <a:sym typeface="Calibri"/>
            </a:endParaRPr>
          </a:p>
          <a:p>
            <a:pPr marL="0" lvl="0" indent="0" algn="ctr" rtl="0">
              <a:lnSpc>
                <a:spcPct val="90000"/>
              </a:lnSpc>
              <a:spcBef>
                <a:spcPts val="1000"/>
              </a:spcBef>
              <a:spcAft>
                <a:spcPts val="0"/>
              </a:spcAft>
              <a:buClr>
                <a:schemeClr val="dk1"/>
              </a:buClr>
              <a:buSzPts val="1200"/>
              <a:buNone/>
            </a:pPr>
            <a:endParaRPr sz="1200">
              <a:latin typeface="Calibri"/>
              <a:ea typeface="Calibri"/>
              <a:cs typeface="Calibri"/>
              <a:sym typeface="Calibri"/>
            </a:endParaRPr>
          </a:p>
        </p:txBody>
      </p:sp>
      <p:sp>
        <p:nvSpPr>
          <p:cNvPr id="212" name="Google Shape;21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6</a:t>
            </a:fld>
            <a:endParaRPr/>
          </a:p>
        </p:txBody>
      </p:sp>
      <p:sp>
        <p:nvSpPr>
          <p:cNvPr id="213" name="Google Shape;213;p6"/>
          <p:cNvSpPr txBox="1"/>
          <p:nvPr/>
        </p:nvSpPr>
        <p:spPr>
          <a:xfrm>
            <a:off x="11092382" y="3368367"/>
            <a:ext cx="71489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Calibri"/>
                <a:ea typeface="Calibri"/>
                <a:cs typeface="Calibri"/>
                <a:sym typeface="Calibri"/>
              </a:rPr>
              <a:t>Fig.2</a:t>
            </a:r>
            <a:endParaRPr sz="1400" b="0" i="0" u="none" strike="noStrike" cap="none">
              <a:solidFill>
                <a:schemeClr val="dk1"/>
              </a:solidFill>
              <a:latin typeface="Calibri"/>
              <a:ea typeface="Calibri"/>
              <a:cs typeface="Calibri"/>
              <a:sym typeface="Calibri"/>
            </a:endParaRPr>
          </a:p>
        </p:txBody>
      </p:sp>
      <p:pic>
        <p:nvPicPr>
          <p:cNvPr id="2" name="Immagine 1"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377" y="895065"/>
            <a:ext cx="7854505" cy="5447167"/>
          </a:xfrm>
          <a:prstGeom prst="rect">
            <a:avLst/>
          </a:prstGeom>
        </p:spPr>
      </p:pic>
      <p:pic>
        <p:nvPicPr>
          <p:cNvPr id="3" name="Immagine 2"/>
          <p:cNvPicPr>
            <a:picLocks noChangeAspect="1"/>
          </p:cNvPicPr>
          <p:nvPr/>
        </p:nvPicPr>
        <p:blipFill>
          <a:blip r:embed="rId4"/>
          <a:stretch>
            <a:fillRect/>
          </a:stretch>
        </p:blipFill>
        <p:spPr>
          <a:xfrm>
            <a:off x="5389189" y="5818893"/>
            <a:ext cx="768163" cy="353599"/>
          </a:xfrm>
          <a:prstGeom prst="rect">
            <a:avLst/>
          </a:prstGeom>
        </p:spPr>
      </p:pic>
      <p:sp>
        <p:nvSpPr>
          <p:cNvPr id="4" name="Rettangolo 3"/>
          <p:cNvSpPr/>
          <p:nvPr/>
        </p:nvSpPr>
        <p:spPr>
          <a:xfrm>
            <a:off x="735106" y="806824"/>
            <a:ext cx="10273553" cy="554952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7"/>
          <p:cNvSpPr txBox="1">
            <a:spLocks noGrp="1"/>
          </p:cNvSpPr>
          <p:nvPr>
            <p:ph type="title"/>
          </p:nvPr>
        </p:nvSpPr>
        <p:spPr>
          <a:xfrm>
            <a:off x="838200" y="399632"/>
            <a:ext cx="10515600" cy="11182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Ti viene chiesto di scegliere tra due tipi di schemi, come descritto sopra, GGG- DA APPROVARE oppure GGGA - PREAPPROVATO.</a:t>
            </a:r>
            <a:br>
              <a:rPr lang="it-IT" sz="1800">
                <a:latin typeface="Calibri"/>
                <a:ea typeface="Calibri"/>
                <a:cs typeface="Calibri"/>
                <a:sym typeface="Calibri"/>
              </a:rPr>
            </a:br>
            <a:br>
              <a:rPr lang="it-IT" sz="1800">
                <a:latin typeface="Calibri"/>
                <a:ea typeface="Calibri"/>
                <a:cs typeface="Calibri"/>
                <a:sym typeface="Calibri"/>
              </a:rPr>
            </a:br>
            <a:r>
              <a:rPr lang="it-IT" sz="1800" b="1">
                <a:latin typeface="Calibri"/>
                <a:ea typeface="Calibri"/>
                <a:cs typeface="Calibri"/>
                <a:sym typeface="Calibri"/>
              </a:rPr>
              <a:t>PIANO DA APPROVARE: </a:t>
            </a:r>
            <a:r>
              <a:rPr lang="it-IT" sz="1800">
                <a:latin typeface="Calibri"/>
                <a:ea typeface="Calibri"/>
                <a:cs typeface="Calibri"/>
                <a:sym typeface="Calibri"/>
              </a:rPr>
              <a:t>Seleziona GGG-DA APPROVARE e clicca OK (figura 3).</a:t>
            </a:r>
            <a:br>
              <a:rPr lang="it-IT" sz="1800">
                <a:latin typeface="Calibri"/>
                <a:ea typeface="Calibri"/>
                <a:cs typeface="Calibri"/>
                <a:sym typeface="Calibri"/>
              </a:rPr>
            </a:br>
            <a:endParaRPr sz="1800">
              <a:latin typeface="Calibri"/>
              <a:ea typeface="Calibri"/>
              <a:cs typeface="Calibri"/>
              <a:sym typeface="Calibri"/>
            </a:endParaRPr>
          </a:p>
        </p:txBody>
      </p:sp>
      <p:sp>
        <p:nvSpPr>
          <p:cNvPr id="221" name="Google Shape;22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p:txBody>
      </p:sp>
      <p:pic>
        <p:nvPicPr>
          <p:cNvPr id="222" name="Google Shape;222;p7"/>
          <p:cNvPicPr preferRelativeResize="0"/>
          <p:nvPr/>
        </p:nvPicPr>
        <p:blipFill rotWithShape="1">
          <a:blip r:embed="rId3">
            <a:alphaModFix/>
          </a:blip>
          <a:srcRect t="16200" r="353"/>
          <a:stretch/>
        </p:blipFill>
        <p:spPr>
          <a:xfrm>
            <a:off x="914399" y="1647644"/>
            <a:ext cx="10127411" cy="4715563"/>
          </a:xfrm>
          <a:prstGeom prst="rect">
            <a:avLst/>
          </a:prstGeom>
          <a:noFill/>
          <a:ln w="9525" cap="flat" cmpd="sng">
            <a:solidFill>
              <a:schemeClr val="dk1"/>
            </a:solidFill>
            <a:prstDash val="solid"/>
            <a:round/>
            <a:headEnd type="none" w="sm" len="sm"/>
            <a:tailEnd type="none" w="sm" len="sm"/>
          </a:ln>
        </p:spPr>
      </p:pic>
      <p:sp>
        <p:nvSpPr>
          <p:cNvPr id="223" name="Google Shape;223;p7"/>
          <p:cNvSpPr/>
          <p:nvPr/>
        </p:nvSpPr>
        <p:spPr>
          <a:xfrm>
            <a:off x="5928504" y="6363208"/>
            <a:ext cx="52770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Calibri"/>
                <a:ea typeface="Calibri"/>
                <a:cs typeface="Calibri"/>
                <a:sym typeface="Calibri"/>
              </a:rPr>
              <a:t>Fig.3</a:t>
            </a:r>
            <a:endParaRPr sz="1400" b="0" i="0" u="none" strike="noStrike" cap="none">
              <a:solidFill>
                <a:schemeClr val="dk1"/>
              </a:solidFill>
              <a:latin typeface="Calibri"/>
              <a:ea typeface="Calibri"/>
              <a:cs typeface="Calibri"/>
              <a:sym typeface="Calibri"/>
            </a:endParaRPr>
          </a:p>
        </p:txBody>
      </p:sp>
      <p:sp>
        <p:nvSpPr>
          <p:cNvPr id="224" name="Google Shape;224;p7"/>
          <p:cNvSpPr txBox="1"/>
          <p:nvPr/>
        </p:nvSpPr>
        <p:spPr>
          <a:xfrm>
            <a:off x="2962515" y="2547221"/>
            <a:ext cx="3493698" cy="3143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p:txBody>
      </p:sp>
      <p:sp>
        <p:nvSpPr>
          <p:cNvPr id="225" name="Google Shape;22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838200" y="365125"/>
            <a:ext cx="9392728" cy="11658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it-IT" sz="2400"/>
            </a:br>
            <a:br>
              <a:rPr lang="it-IT" sz="2400"/>
            </a:br>
            <a:br>
              <a:rPr lang="it-IT" sz="2400"/>
            </a:br>
            <a:r>
              <a:rPr lang="it-IT" sz="1800">
                <a:latin typeface="Calibri"/>
                <a:ea typeface="Calibri"/>
                <a:cs typeface="Calibri"/>
                <a:sym typeface="Calibri"/>
              </a:rPr>
              <a:t>Clicca “Prosegui compilazione Piano Carriera” per procedere (fig. 4).</a:t>
            </a:r>
            <a:br>
              <a:rPr lang="it-IT" sz="1800">
                <a:latin typeface="Calibri"/>
                <a:ea typeface="Calibri"/>
                <a:cs typeface="Calibri"/>
                <a:sym typeface="Calibri"/>
              </a:rPr>
            </a:br>
            <a:br>
              <a:rPr lang="it-IT" sz="1800">
                <a:latin typeface="Calibri"/>
                <a:ea typeface="Calibri"/>
                <a:cs typeface="Calibri"/>
                <a:sym typeface="Calibri"/>
              </a:rPr>
            </a:br>
            <a:br>
              <a:rPr lang="it-IT" sz="1800"/>
            </a:br>
            <a:br>
              <a:rPr lang="it-IT"/>
            </a:br>
            <a:endParaRPr/>
          </a:p>
        </p:txBody>
      </p:sp>
      <p:sp>
        <p:nvSpPr>
          <p:cNvPr id="231" name="Google Shape;231;p8"/>
          <p:cNvSpPr txBox="1">
            <a:spLocks noGrp="1"/>
          </p:cNvSpPr>
          <p:nvPr>
            <p:ph type="body" idx="1"/>
          </p:nvPr>
        </p:nvSpPr>
        <p:spPr>
          <a:xfrm>
            <a:off x="838200" y="1825625"/>
            <a:ext cx="10515600" cy="471649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4</a:t>
            </a:r>
            <a:endParaRPr sz="1400"/>
          </a:p>
        </p:txBody>
      </p:sp>
      <p:sp>
        <p:nvSpPr>
          <p:cNvPr id="232" name="Google Shape;2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8</a:t>
            </a:fld>
            <a:endParaRPr/>
          </a:p>
        </p:txBody>
      </p:sp>
      <p:pic>
        <p:nvPicPr>
          <p:cNvPr id="233" name="Google Shape;233;p8" descr="Ritaglio schermata"/>
          <p:cNvPicPr preferRelativeResize="0"/>
          <p:nvPr/>
        </p:nvPicPr>
        <p:blipFill rotWithShape="1">
          <a:blip r:embed="rId3">
            <a:alphaModFix/>
          </a:blip>
          <a:srcRect/>
          <a:stretch/>
        </p:blipFill>
        <p:spPr>
          <a:xfrm>
            <a:off x="938874" y="1227477"/>
            <a:ext cx="9191379" cy="4368864"/>
          </a:xfrm>
          <a:prstGeom prst="rect">
            <a:avLst/>
          </a:prstGeom>
          <a:noFill/>
          <a:ln w="9525" cap="flat" cmpd="sng">
            <a:solidFill>
              <a:schemeClr val="dk1"/>
            </a:solidFill>
            <a:prstDash val="solid"/>
            <a:round/>
            <a:headEnd type="none" w="sm" len="sm"/>
            <a:tailEnd type="none" w="sm" len="sm"/>
          </a:ln>
        </p:spPr>
      </p:pic>
      <p:pic>
        <p:nvPicPr>
          <p:cNvPr id="234" name="Google Shape;234;p8"/>
          <p:cNvPicPr preferRelativeResize="0"/>
          <p:nvPr/>
        </p:nvPicPr>
        <p:blipFill rotWithShape="1">
          <a:blip r:embed="rId4">
            <a:alphaModFix/>
          </a:blip>
          <a:srcRect/>
          <a:stretch/>
        </p:blipFill>
        <p:spPr>
          <a:xfrm>
            <a:off x="2702913" y="2525114"/>
            <a:ext cx="3506693" cy="536828"/>
          </a:xfrm>
          <a:prstGeom prst="rect">
            <a:avLst/>
          </a:prstGeom>
          <a:noFill/>
          <a:ln>
            <a:noFill/>
          </a:ln>
        </p:spPr>
      </p:pic>
      <p:sp>
        <p:nvSpPr>
          <p:cNvPr id="235" name="Google Shape;235;p8"/>
          <p:cNvSpPr/>
          <p:nvPr/>
        </p:nvSpPr>
        <p:spPr>
          <a:xfrm>
            <a:off x="4613564" y="1227477"/>
            <a:ext cx="1837112" cy="22725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9"/>
          <p:cNvSpPr txBox="1">
            <a:spLocks noGrp="1"/>
          </p:cNvSpPr>
          <p:nvPr>
            <p:ph type="title"/>
          </p:nvPr>
        </p:nvSpPr>
        <p:spPr>
          <a:xfrm>
            <a:off x="755073" y="312026"/>
            <a:ext cx="10142399" cy="11962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maschera successiva sono elencati, e contraddistinti con il segno di spunta, gli insegnamenti obbligatori del </a:t>
            </a:r>
            <a:r>
              <a:rPr lang="it-IT" sz="1600" b="1">
                <a:latin typeface="Calibri"/>
                <a:ea typeface="Calibri"/>
                <a:cs typeface="Calibri"/>
                <a:sym typeface="Calibri"/>
              </a:rPr>
              <a:t>primo anno</a:t>
            </a:r>
            <a:r>
              <a:rPr lang="it-IT" sz="1600">
                <a:latin typeface="Calibri"/>
                <a:ea typeface="Calibri"/>
                <a:cs typeface="Calibri"/>
                <a:sym typeface="Calibri"/>
              </a:rPr>
              <a:t> e i relativi crediti (figura 5). Clicca “Regola succ.'' per proseguire.</a:t>
            </a:r>
            <a:br>
              <a:rPr lang="it-IT" sz="1600">
                <a:latin typeface="Calibri"/>
                <a:ea typeface="Calibri"/>
                <a:cs typeface="Calibri"/>
                <a:sym typeface="Calibri"/>
              </a:rPr>
            </a:br>
            <a:endParaRPr sz="1600">
              <a:latin typeface="Calibri"/>
              <a:ea typeface="Calibri"/>
              <a:cs typeface="Calibri"/>
              <a:sym typeface="Calibri"/>
            </a:endParaRPr>
          </a:p>
        </p:txBody>
      </p:sp>
      <p:sp>
        <p:nvSpPr>
          <p:cNvPr id="241" name="Google Shape;241;p9"/>
          <p:cNvSpPr txBox="1">
            <a:spLocks noGrp="1"/>
          </p:cNvSpPr>
          <p:nvPr>
            <p:ph type="body" idx="1"/>
          </p:nvPr>
        </p:nvSpPr>
        <p:spPr>
          <a:xfrm>
            <a:off x="838200" y="1414732"/>
            <a:ext cx="10515600" cy="51727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5</a:t>
            </a:r>
            <a:endParaRPr sz="1400"/>
          </a:p>
        </p:txBody>
      </p:sp>
      <p:sp>
        <p:nvSpPr>
          <p:cNvPr id="242" name="Google Shape;24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9</a:t>
            </a:fld>
            <a:endParaRPr/>
          </a:p>
        </p:txBody>
      </p:sp>
      <p:pic>
        <p:nvPicPr>
          <p:cNvPr id="243" name="Google Shape;243;p9" descr="Ritaglio schermata"/>
          <p:cNvPicPr preferRelativeResize="0"/>
          <p:nvPr/>
        </p:nvPicPr>
        <p:blipFill rotWithShape="1">
          <a:blip r:embed="rId3">
            <a:alphaModFix/>
          </a:blip>
          <a:srcRect/>
          <a:stretch/>
        </p:blipFill>
        <p:spPr>
          <a:xfrm>
            <a:off x="6091237" y="3424237"/>
            <a:ext cx="9526" cy="9526"/>
          </a:xfrm>
          <a:prstGeom prst="rect">
            <a:avLst/>
          </a:prstGeom>
          <a:noFill/>
          <a:ln>
            <a:noFill/>
          </a:ln>
        </p:spPr>
      </p:pic>
      <p:pic>
        <p:nvPicPr>
          <p:cNvPr id="244" name="Google Shape;244;p9"/>
          <p:cNvPicPr preferRelativeResize="0"/>
          <p:nvPr/>
        </p:nvPicPr>
        <p:blipFill rotWithShape="1">
          <a:blip r:embed="rId4">
            <a:alphaModFix/>
          </a:blip>
          <a:srcRect/>
          <a:stretch/>
        </p:blipFill>
        <p:spPr>
          <a:xfrm>
            <a:off x="838200" y="1154147"/>
            <a:ext cx="10059272" cy="585267"/>
          </a:xfrm>
          <a:prstGeom prst="rect">
            <a:avLst/>
          </a:prstGeom>
          <a:noFill/>
          <a:ln>
            <a:noFill/>
          </a:ln>
        </p:spPr>
      </p:pic>
      <p:pic>
        <p:nvPicPr>
          <p:cNvPr id="245" name="Google Shape;245;p9"/>
          <p:cNvPicPr preferRelativeResize="0"/>
          <p:nvPr/>
        </p:nvPicPr>
        <p:blipFill rotWithShape="1">
          <a:blip r:embed="rId5">
            <a:alphaModFix/>
          </a:blip>
          <a:srcRect/>
          <a:stretch/>
        </p:blipFill>
        <p:spPr>
          <a:xfrm>
            <a:off x="5728658" y="1151348"/>
            <a:ext cx="1341236" cy="170703"/>
          </a:xfrm>
          <a:prstGeom prst="rect">
            <a:avLst/>
          </a:prstGeom>
          <a:noFill/>
          <a:ln>
            <a:noFill/>
          </a:ln>
        </p:spPr>
      </p:pic>
      <p:sp>
        <p:nvSpPr>
          <p:cNvPr id="246" name="Google Shape;246;p9"/>
          <p:cNvSpPr/>
          <p:nvPr/>
        </p:nvSpPr>
        <p:spPr>
          <a:xfrm>
            <a:off x="838200" y="1151348"/>
            <a:ext cx="10059272" cy="502697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9" name="Google Shape;249;p9"/>
          <p:cNvPicPr preferRelativeResize="0"/>
          <p:nvPr/>
        </p:nvPicPr>
        <p:blipFill rotWithShape="1">
          <a:blip r:embed="rId6">
            <a:alphaModFix/>
          </a:blip>
          <a:srcRect/>
          <a:stretch/>
        </p:blipFill>
        <p:spPr>
          <a:xfrm>
            <a:off x="2395964" y="1999999"/>
            <a:ext cx="1020567" cy="249958"/>
          </a:xfrm>
          <a:prstGeom prst="rect">
            <a:avLst/>
          </a:prstGeom>
          <a:noFill/>
          <a:ln>
            <a:noFill/>
          </a:ln>
        </p:spPr>
      </p:pic>
      <p:pic>
        <p:nvPicPr>
          <p:cNvPr id="4" name="Immagine 3" descr="Ritaglio schermat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5000" y="1880585"/>
            <a:ext cx="8881370" cy="4275125"/>
          </a:xfrm>
          <a:prstGeom prst="rect">
            <a:avLst/>
          </a:prstGeom>
        </p:spPr>
      </p:pic>
      <p:pic>
        <p:nvPicPr>
          <p:cNvPr id="5" name="Immagine 4"/>
          <p:cNvPicPr>
            <a:picLocks noChangeAspect="1"/>
          </p:cNvPicPr>
          <p:nvPr/>
        </p:nvPicPr>
        <p:blipFill>
          <a:blip r:embed="rId8"/>
          <a:stretch>
            <a:fillRect/>
          </a:stretch>
        </p:blipFill>
        <p:spPr>
          <a:xfrm>
            <a:off x="4734640" y="1786678"/>
            <a:ext cx="4493141" cy="493819"/>
          </a:xfrm>
          <a:prstGeom prst="rect">
            <a:avLst/>
          </a:prstGeom>
        </p:spPr>
      </p:pic>
      <p:pic>
        <p:nvPicPr>
          <p:cNvPr id="6" name="Immagine 5"/>
          <p:cNvPicPr>
            <a:picLocks noChangeAspect="1"/>
          </p:cNvPicPr>
          <p:nvPr/>
        </p:nvPicPr>
        <p:blipFill>
          <a:blip r:embed="rId9"/>
          <a:stretch>
            <a:fillRect/>
          </a:stretch>
        </p:blipFill>
        <p:spPr>
          <a:xfrm>
            <a:off x="5724914" y="5716760"/>
            <a:ext cx="981541" cy="438950"/>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3067</Words>
  <Application>Microsoft Office PowerPoint</Application>
  <PresentationFormat>Widescreen</PresentationFormat>
  <Paragraphs>208</Paragraphs>
  <Slides>34</Slides>
  <Notes>33</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34</vt:i4>
      </vt:variant>
    </vt:vector>
  </HeadingPairs>
  <TitlesOfParts>
    <vt:vector size="39" baseType="lpstr">
      <vt:lpstr>Arial Narrow</vt:lpstr>
      <vt:lpstr>Calibri</vt:lpstr>
      <vt:lpstr>Arial</vt:lpstr>
      <vt:lpstr>Tema di Office</vt:lpstr>
      <vt:lpstr>Tema di Office</vt:lpstr>
      <vt:lpstr>IL PIANO DI STUDIO </vt:lpstr>
      <vt:lpstr>Che cos’è il piano di studio?  </vt:lpstr>
      <vt:lpstr>Quando si compila?</vt:lpstr>
      <vt:lpstr>Posso modificare il piano scelto ?</vt:lpstr>
      <vt:lpstr>Come si compila?    </vt:lpstr>
      <vt:lpstr>La maschera presenta il piano di studio cosiddetto statutario (fig. 2) che comprende le attività e gli insegnamenti obbligatori secondo il Regolamento Didattico del Corso. Le attività del primo anno risultano contraddistinte dall’indicazione «Frequentata» poiché il piano è già associato alla tua carriera. Clicca «Modifica piano» per proseguire.  </vt:lpstr>
      <vt:lpstr>Ti viene chiesto di scegliere tra due tipi di schemi, come descritto sopra, GGG- DA APPROVARE oppure GGGA - PREAPPROVATO.  PIANO DA APPROVARE: Seleziona GGG-DA APPROVARE e clicca OK (figura 3). </vt:lpstr>
      <vt:lpstr>   Clicca “Prosegui compilazione Piano Carriera” per procedere (fig. 4).    </vt:lpstr>
      <vt:lpstr>Nella maschera successiva sono elencati, e contraddistinti con il segno di spunta, gli insegnamenti obbligatori del primo anno e i relativi crediti (figura 5). Clicca “Regola succ.'' per proseguire. </vt:lpstr>
      <vt:lpstr> Nella regola successiva devi selezionare una lingua straniera a scelta tra quattro opzioni possibili (fig.6). Clicca il pulsante “Regola succ.” per proseguire.  Lo studente potrà sostenere gli esami del secondo e del terzo anno di corso solo previo superamento della prova di lingua straniera. </vt:lpstr>
      <vt:lpstr>Nella regola successiva sono elencati, e contraddistinti con il segno di spunta, gli insegnamenti obbligatori del secondo anno e i relativi crediti (figura 7). Clicca “Regola succ.” per proseguire.  NOTA: nella parte inferiore di ogni pagina puoi visualizzare, oltre agli insegnamenti obbligatori, tutte le attività via via selezionate durante la compilazione (esempio fig. 7). </vt:lpstr>
      <vt:lpstr>Nella maschera successiva sono elencati, e contraddistinti con il segno di spunta, gli insegnamenti e le attività obbligatorie del terzo anno e i relativi crediti, comprensivi dello Stage e della Prova finale (figura 8). Clicca “Regola succ.'' per proseguire. </vt:lpstr>
      <vt:lpstr>Nella regola che segue ti viene chiesto di selezionare con il segno di spunta due insegnamenti di 6 crediti, di tipo affine o integrativo (figura 9). Dopo aver scelto, clicca il pulsante “Regola succ.” per proseguire.  </vt:lpstr>
      <vt:lpstr>Presentazione standard di PowerPoint</vt:lpstr>
      <vt:lpstr>Presentazione standard di PowerPoint</vt:lpstr>
      <vt:lpstr>  Nella regola che segue (figura 10) ti viene riproposto l’elenco degli insegnamenti opzionali, non scelti in precedenza, offerti dal Regolamento del tuo Corso al terzo anno.  Ti è consentito anticiparne la frequenza e sostenere gli esami al secondo anno.  Se utilizzi questa regola, clicca ''Regola succ.'' per proseguire nella compilazione.  Se non intendi selezionare alcuna attività,  clicca ''Salta la scelta'' per passare alla regola successiva.  </vt:lpstr>
      <vt:lpstr>Presentazione standard di PowerPoint</vt:lpstr>
      <vt:lpstr>BBETWEEN SUSTAINABILITY</vt:lpstr>
      <vt:lpstr>Presentazione standard di PowerPoint</vt:lpstr>
      <vt:lpstr> Con le regole successive puoi completare e/o effettuare la scelta, al tuo secondo e/o terzo anno, tra gli insegnamenti offerti da altri Corsi di studio dell’Ateneo.  Clicca sul pulsante “Aggiungi attività” (figura 13) se vuoi inserire al tuo secondo/terzo anno insegnamenti da un altro Corso di studio  dell’Ateneo (figura 14).     </vt:lpstr>
      <vt:lpstr>Presentazione standard di PowerPoint</vt:lpstr>
      <vt:lpstr>Clicca sul simbolo + Aggiungi per inserire l’attività prescelta (figura 15).  Clicca “Cambia CDS” se vuoi selezionare un altro Corso altrimenti clicca “Torna alla regola” per tornare alla schermata iniziale e proseguire nella navigazione.  </vt:lpstr>
      <vt:lpstr>Utilizza questa regola (fig. 16) se partecipi al programma ERASMUS e se il tuo Learning Agreement prevede attività a scelta libera NON corrispondenti ad esami offerti dal nostro Ateneo. Puoi scegliere fino a 12 crediti. Selezionando meno di 12 crediti dovrai completare i crediti a scelta libera scegliendo nelle regole precedenti. Se utilizzi questa regola, clicca ''Regola succ.'' per proseguire nella compilazione.  Se non intendi selezionare alcuna attività, clicca ''Salta la scelta'' per passare alla regola successiva. </vt:lpstr>
      <vt:lpstr>Presentazione standard di PowerPoint</vt:lpstr>
      <vt:lpstr>   Nelle regole che seguono puoi scegliere, al terzo anno, insegnamenti del tuo Corso (figura 17) e/o offerti da altri Corsi di studio dell’Ateneo, per conseguire i crediti sovrannumerari, fino a un massimo di 16. Se preferisci scegliere tra le attività offerte da altri Corsi di Studio clicca il pulsante “Salta la Scelta» (fig. 17). Se non intendi aggiungere alcuna attività in sovrannumero, clicca «Salta la Scelta» anche alla Regola successiva, relativa agli insegnamenti offerti da altri Corsi di studio.    </vt:lpstr>
      <vt:lpstr>Presentazione standard di PowerPoint</vt:lpstr>
      <vt:lpstr>Clicca il pulsante “Conferma Piano” per confermare le tue scelte (figura 19).  ATTENZIONE: Il piano lasciato in bozza non viene esaminato.</vt:lpstr>
      <vt:lpstr>  A questo punto il tuo piano viene registrato nel sistema e risulterà PROPOSTO (figura 20).  Per tutto il periodo di apertura dei piani ti è comunque consentito modificare gli insegnamenti selezionati.   </vt:lpstr>
      <vt:lpstr>PIANO PRE-APPROVATO:  Se preferisci presentare un piano pre-approvato, seleziona nella schermata iniziale GGGA-PREAPPROVATO (fig. 21), clicca OK e, a seguire, “Prosegui compilazione Piano Carriera” (figura 22).  </vt:lpstr>
      <vt:lpstr>     </vt:lpstr>
      <vt:lpstr>  Le maschere che si presentano sono analoghe a quelle del piano da approvare, salvo che per le attività a scelta libera che potranno essere selezionate esclusivamente all’interno di un gruppo di insegnamenti già approvati da una Commissione ad hoc del tuo Corso di Studio, per un totale di 12 crediti. Potrai scegliere solo le attività offerte dal tuo corso non scelte in precedenza oppure l’attività SVILUPPO SOSTENIBILE, AGENDA ONU 2030 (6 CFU) (vedi slide 16-17-19)      </vt:lpstr>
      <vt:lpstr>Presentazione standard di PowerPoint</vt:lpstr>
      <vt:lpstr>A chi rivolgersi e per che cosa? </vt:lpstr>
      <vt:lpstr>A chi rivolgersi e per che cosa?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PIANO DI STUDIO</dc:title>
  <dc:creator>cipriana serra</dc:creator>
  <cp:lastModifiedBy>evaangela.gabrieli@unimib.it</cp:lastModifiedBy>
  <cp:revision>25</cp:revision>
  <dcterms:created xsi:type="dcterms:W3CDTF">2019-10-15T12:21:35Z</dcterms:created>
  <dcterms:modified xsi:type="dcterms:W3CDTF">2024-02-15T12:01:19Z</dcterms:modified>
</cp:coreProperties>
</file>