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724650" cy="9774225"/>
  <p:embeddedFontLst>
    <p:embeddedFont>
      <p:font typeface="Arial Narrow"/>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hgZrtHuAd7kV7Pi9WnvX0QAkvv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ArialNarrow-bold.fntdata"/><Relationship Id="rId45"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rialNarrow-boldItalic.fntdata"/><Relationship Id="rId47" Type="http://schemas.openxmlformats.org/officeDocument/2006/relationships/font" Target="fonts/ArialNarrow-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4650" cy="4905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08413" y="1"/>
            <a:ext cx="2914650" cy="4905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3700"/>
            <a:ext cx="2914650" cy="4905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0: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4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49: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5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50: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5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35ee989a0_0_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e35ee989a0_0_0: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e35ee989a0_0_0:notes"/>
          <p:cNvSpPr txBox="1"/>
          <p:nvPr>
            <p:ph idx="12" type="sldNum"/>
          </p:nvPr>
        </p:nvSpPr>
        <p:spPr>
          <a:xfrm>
            <a:off x="3808413" y="9283700"/>
            <a:ext cx="29145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5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5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1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1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2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2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2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1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p2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2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7" name="Google Shape;477;p2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2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2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p2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3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29" name="Google Shape;529;p3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7" name="Google Shape;537;p3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3.png"/><Relationship Id="rId5" Type="http://schemas.openxmlformats.org/officeDocument/2006/relationships/image" Target="../media/image47.png"/><Relationship Id="rId6" Type="http://schemas.openxmlformats.org/officeDocument/2006/relationships/image" Target="../media/image42.png"/><Relationship Id="rId7"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48.png"/><Relationship Id="rId5" Type="http://schemas.openxmlformats.org/officeDocument/2006/relationships/image" Target="../media/image33.png"/><Relationship Id="rId6" Type="http://schemas.openxmlformats.org/officeDocument/2006/relationships/image" Target="../media/image45.png"/><Relationship Id="rId7"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51.png"/><Relationship Id="rId6" Type="http://schemas.openxmlformats.org/officeDocument/2006/relationships/image" Target="../media/image33.png"/><Relationship Id="rId7"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55.png"/><Relationship Id="rId5" Type="http://schemas.openxmlformats.org/officeDocument/2006/relationships/image" Target="../media/image65.png"/><Relationship Id="rId6" Type="http://schemas.openxmlformats.org/officeDocument/2006/relationships/image" Target="../media/image53.png"/><Relationship Id="rId7"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55.png"/><Relationship Id="rId5" Type="http://schemas.openxmlformats.org/officeDocument/2006/relationships/image" Target="../media/image57.png"/><Relationship Id="rId6"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8.png"/><Relationship Id="rId4" Type="http://schemas.openxmlformats.org/officeDocument/2006/relationships/image" Target="../media/image66.png"/><Relationship Id="rId5" Type="http://schemas.openxmlformats.org/officeDocument/2006/relationships/image" Target="../media/image64.png"/><Relationship Id="rId6" Type="http://schemas.openxmlformats.org/officeDocument/2006/relationships/image" Target="../media/image61.png"/><Relationship Id="rId7"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67.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67.png"/><Relationship Id="rId5" Type="http://schemas.openxmlformats.org/officeDocument/2006/relationships/image" Target="../media/image74.png"/><Relationship Id="rId6" Type="http://schemas.openxmlformats.org/officeDocument/2006/relationships/image" Target="../media/image73.png"/><Relationship Id="rId7"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67.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1.png"/><Relationship Id="rId6" Type="http://schemas.openxmlformats.org/officeDocument/2006/relationships/image" Target="../media/image8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7.png"/><Relationship Id="rId4" Type="http://schemas.openxmlformats.org/officeDocument/2006/relationships/image" Target="../media/image90.png"/><Relationship Id="rId5" Type="http://schemas.openxmlformats.org/officeDocument/2006/relationships/image" Target="../media/image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imib.it/servizi/segreterie-studenti/piani-degli-studi/area-scienze" TargetMode="External"/><Relationship Id="rId4" Type="http://schemas.openxmlformats.org/officeDocument/2006/relationships/hyperlink" Target="https://s3w.si.unimib.it/Home.do" TargetMode="External"/><Relationship Id="rId5"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9.png"/><Relationship Id="rId4" Type="http://schemas.openxmlformats.org/officeDocument/2006/relationships/image" Target="../media/image91.png"/><Relationship Id="rId5" Type="http://schemas.openxmlformats.org/officeDocument/2006/relationships/image" Target="../media/image9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67.png"/><Relationship Id="rId5" Type="http://schemas.openxmlformats.org/officeDocument/2006/relationships/image" Target="../media/image94.png"/><Relationship Id="rId6" Type="http://schemas.openxmlformats.org/officeDocument/2006/relationships/image" Target="../media/image93.png"/><Relationship Id="rId7" Type="http://schemas.openxmlformats.org/officeDocument/2006/relationships/image" Target="../media/image9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7.png"/><Relationship Id="rId4" Type="http://schemas.openxmlformats.org/officeDocument/2006/relationships/image" Target="../media/image96.png"/><Relationship Id="rId5" Type="http://schemas.openxmlformats.org/officeDocument/2006/relationships/image" Target="../media/image10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8.png"/><Relationship Id="rId4" Type="http://schemas.openxmlformats.org/officeDocument/2006/relationships/image" Target="../media/image106.png"/><Relationship Id="rId5" Type="http://schemas.openxmlformats.org/officeDocument/2006/relationships/image" Target="../media/image9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5.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110.png"/><Relationship Id="rId5" Type="http://schemas.openxmlformats.org/officeDocument/2006/relationships/image" Target="../media/image10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segr.studenti.psicologia@unimib.it" TargetMode="External"/><Relationship Id="rId4" Type="http://schemas.openxmlformats.org/officeDocument/2006/relationships/hyperlink" Target="https://elearning.unimib.it/course/view.php?id=18268"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1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mailto:cclsa.segreteria@unimib.it" TargetMode="External"/><Relationship Id="rId4" Type="http://schemas.openxmlformats.org/officeDocument/2006/relationships/hyperlink" Target="https://elearning.unimib.it/course/index.php?categoryid=3503" TargetMode="External"/><Relationship Id="rId5" Type="http://schemas.openxmlformats.org/officeDocument/2006/relationships/image" Target="../media/image10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unimib.it/servizi/studenti-e-laureati/segreterie" TargetMode="External"/><Relationship Id="rId4" Type="http://schemas.openxmlformats.org/officeDocument/2006/relationships/hyperlink" Target="https://www.unimib.it/servizi/studenti-e-laureati/segreterie-studenti/piani-degli-studi/area-scienze" TargetMode="External"/><Relationship Id="rId5" Type="http://schemas.openxmlformats.org/officeDocument/2006/relationships/hyperlink" Target="mailto:segr.studenti.scienze@unimib.it" TargetMode="External"/><Relationship Id="rId6" Type="http://schemas.openxmlformats.org/officeDocument/2006/relationships/hyperlink" Target="https://gestioneorari.didattica.unimib.it/portaleplanning/unimib-segreter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10" Type="http://schemas.openxmlformats.org/officeDocument/2006/relationships/image" Target="../media/image13.png"/><Relationship Id="rId9"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3w.si.unimib.it/Home.do" TargetMode="External"/><Relationship Id="rId4" Type="http://schemas.openxmlformats.org/officeDocument/2006/relationships/image" Target="../media/image23.png"/><Relationship Id="rId5" Type="http://schemas.openxmlformats.org/officeDocument/2006/relationships/image" Target="../media/image8.jpg"/><Relationship Id="rId6"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IL PIANO DI STUDIO</a:t>
            </a:r>
            <a:br>
              <a:rPr lang="it-IT" sz="3600"/>
            </a:br>
            <a:endParaRPr sz="3600"/>
          </a:p>
        </p:txBody>
      </p:sp>
      <p:sp>
        <p:nvSpPr>
          <p:cNvPr id="89" name="Google Shape;89;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it-IT">
                <a:latin typeface="Calibri"/>
                <a:ea typeface="Calibri"/>
                <a:cs typeface="Calibri"/>
                <a:sym typeface="Calibri"/>
              </a:rPr>
              <a:t>Guida alla compilazione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90" name="Google Shape;90;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92" name="Google Shape;92;p1"/>
          <p:cNvSpPr txBox="1"/>
          <p:nvPr/>
        </p:nvSpPr>
        <p:spPr>
          <a:xfrm>
            <a:off x="1977600" y="913225"/>
            <a:ext cx="8236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000000"/>
                </a:solidFill>
                <a:latin typeface="Calibri"/>
                <a:ea typeface="Calibri"/>
                <a:cs typeface="Calibri"/>
                <a:sym typeface="Calibri"/>
              </a:rPr>
              <a:t>CORSO DI LAUREA MAGISTRALE IN SCIENZE E TECNOLOGIE PER L’AMBIENTE E IL TERRITORIO</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838200" y="399632"/>
            <a:ext cx="10515600" cy="11182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Ti viene chiesto di scegliere tra due tipi di schemi, come descritto sopra, GGG- DA APPROVARE oppure GGGA – PREAPPROVATO,</a:t>
            </a:r>
            <a:r>
              <a:rPr lang="it-IT" sz="1800"/>
              <a:t> </a:t>
            </a:r>
            <a:r>
              <a:rPr lang="it-IT" sz="1800" u="sng"/>
              <a:t>relativi al curriculum che hai già scelto</a:t>
            </a:r>
            <a:r>
              <a:rPr lang="it-IT" sz="1800"/>
              <a:t>.</a:t>
            </a:r>
            <a:br>
              <a:rPr lang="it-IT" sz="1800">
                <a:latin typeface="Calibri"/>
                <a:ea typeface="Calibri"/>
                <a:cs typeface="Calibri"/>
                <a:sym typeface="Calibri"/>
              </a:rPr>
            </a:br>
            <a:br>
              <a:rPr lang="it-IT" sz="1800">
                <a:latin typeface="Calibri"/>
                <a:ea typeface="Calibri"/>
                <a:cs typeface="Calibri"/>
                <a:sym typeface="Calibri"/>
              </a:rPr>
            </a:br>
            <a:r>
              <a:rPr b="1" lang="it-IT" sz="1800">
                <a:latin typeface="Calibri"/>
                <a:ea typeface="Calibri"/>
                <a:cs typeface="Calibri"/>
                <a:sym typeface="Calibri"/>
              </a:rPr>
              <a:t>PIANO DA APPROVARE: </a:t>
            </a:r>
            <a:r>
              <a:rPr lang="it-IT" sz="1800">
                <a:latin typeface="Calibri"/>
                <a:ea typeface="Calibri"/>
                <a:cs typeface="Calibri"/>
                <a:sym typeface="Calibri"/>
              </a:rPr>
              <a:t>Seleziona GGG-DA APPROVARE e clicca OK (fig. </a:t>
            </a:r>
            <a:r>
              <a:rPr lang="it-IT" sz="1800"/>
              <a:t>5</a:t>
            </a:r>
            <a:r>
              <a:rPr lang="it-IT" sz="1800">
                <a:latin typeface="Calibri"/>
                <a:ea typeface="Calibri"/>
                <a:cs typeface="Calibri"/>
                <a:sym typeface="Calibri"/>
              </a:rPr>
              <a:t>).</a:t>
            </a:r>
            <a:br>
              <a:rPr lang="it-IT" sz="1800">
                <a:latin typeface="Calibri"/>
                <a:ea typeface="Calibri"/>
                <a:cs typeface="Calibri"/>
                <a:sym typeface="Calibri"/>
              </a:rPr>
            </a:br>
            <a:endParaRPr sz="1800">
              <a:latin typeface="Calibri"/>
              <a:ea typeface="Calibri"/>
              <a:cs typeface="Calibri"/>
              <a:sym typeface="Calibri"/>
            </a:endParaRPr>
          </a:p>
        </p:txBody>
      </p:sp>
      <p:sp>
        <p:nvSpPr>
          <p:cNvPr id="192" name="Google Shape;192;p7"/>
          <p:cNvSpPr txBox="1"/>
          <p:nvPr>
            <p:ph idx="1" type="body"/>
          </p:nvPr>
        </p:nvSpPr>
        <p:spPr>
          <a:xfrm>
            <a:off x="838200" y="1825625"/>
            <a:ext cx="10515600" cy="43513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193" name="Google Shape;193;p7"/>
          <p:cNvSpPr/>
          <p:nvPr/>
        </p:nvSpPr>
        <p:spPr>
          <a:xfrm>
            <a:off x="5928504" y="6363208"/>
            <a:ext cx="5277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Fig.5</a:t>
            </a:r>
            <a:endParaRPr b="0" i="0" sz="1400" u="none" cap="none" strike="noStrike">
              <a:solidFill>
                <a:schemeClr val="dk1"/>
              </a:solidFill>
              <a:latin typeface="Calibri"/>
              <a:ea typeface="Calibri"/>
              <a:cs typeface="Calibri"/>
              <a:sym typeface="Calibri"/>
            </a:endParaRPr>
          </a:p>
        </p:txBody>
      </p:sp>
      <p:sp>
        <p:nvSpPr>
          <p:cNvPr id="194" name="Google Shape;19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95" name="Google Shape;195;p7"/>
          <p:cNvPicPr preferRelativeResize="0"/>
          <p:nvPr/>
        </p:nvPicPr>
        <p:blipFill rotWithShape="1">
          <a:blip r:embed="rId3">
            <a:alphaModFix/>
          </a:blip>
          <a:srcRect b="0" l="0" r="0" t="0"/>
          <a:stretch/>
        </p:blipFill>
        <p:spPr>
          <a:xfrm>
            <a:off x="1818287" y="1648382"/>
            <a:ext cx="8029097" cy="4705824"/>
          </a:xfrm>
          <a:prstGeom prst="rect">
            <a:avLst/>
          </a:prstGeom>
          <a:noFill/>
          <a:ln>
            <a:noFill/>
          </a:ln>
        </p:spPr>
      </p:pic>
      <p:pic>
        <p:nvPicPr>
          <p:cNvPr id="196" name="Google Shape;196;p7"/>
          <p:cNvPicPr preferRelativeResize="0"/>
          <p:nvPr/>
        </p:nvPicPr>
        <p:blipFill rotWithShape="1">
          <a:blip r:embed="rId4">
            <a:alphaModFix/>
          </a:blip>
          <a:srcRect b="0" l="0" r="0" t="0"/>
          <a:stretch/>
        </p:blipFill>
        <p:spPr>
          <a:xfrm>
            <a:off x="4077035" y="1695091"/>
            <a:ext cx="3511600" cy="377985"/>
          </a:xfrm>
          <a:prstGeom prst="rect">
            <a:avLst/>
          </a:prstGeom>
          <a:noFill/>
          <a:ln>
            <a:noFill/>
          </a:ln>
        </p:spPr>
      </p:pic>
      <p:sp>
        <p:nvSpPr>
          <p:cNvPr id="197" name="Google Shape;197;p7"/>
          <p:cNvSpPr/>
          <p:nvPr/>
        </p:nvSpPr>
        <p:spPr>
          <a:xfrm>
            <a:off x="899746" y="1517848"/>
            <a:ext cx="10196146" cy="4845360"/>
          </a:xfrm>
          <a:prstGeom prst="rect">
            <a:avLst/>
          </a:prstGeom>
          <a:noFill/>
          <a:ln cap="flat" cmpd="sng" w="1905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1295832" y="444898"/>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6).</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203" name="Google Shape;203;p8"/>
          <p:cNvSpPr txBox="1"/>
          <p:nvPr>
            <p:ph idx="1" type="body"/>
          </p:nvPr>
        </p:nvSpPr>
        <p:spPr>
          <a:xfrm>
            <a:off x="838200" y="1825624"/>
            <a:ext cx="10515600" cy="467492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6</a:t>
            </a:r>
            <a:endParaRPr sz="1400"/>
          </a:p>
        </p:txBody>
      </p:sp>
      <p:sp>
        <p:nvSpPr>
          <p:cNvPr id="204" name="Google Shape;20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05" name="Google Shape;205;p8"/>
          <p:cNvPicPr preferRelativeResize="0"/>
          <p:nvPr/>
        </p:nvPicPr>
        <p:blipFill rotWithShape="1">
          <a:blip r:embed="rId3">
            <a:alphaModFix/>
          </a:blip>
          <a:srcRect b="0" l="0" r="0" t="0"/>
          <a:stretch/>
        </p:blipFill>
        <p:spPr>
          <a:xfrm>
            <a:off x="1295832" y="1530948"/>
            <a:ext cx="9217951" cy="4395597"/>
          </a:xfrm>
          <a:prstGeom prst="rect">
            <a:avLst/>
          </a:prstGeom>
          <a:noFill/>
          <a:ln>
            <a:noFill/>
          </a:ln>
        </p:spPr>
      </p:pic>
      <p:pic>
        <p:nvPicPr>
          <p:cNvPr id="206" name="Google Shape;206;p8"/>
          <p:cNvPicPr preferRelativeResize="0"/>
          <p:nvPr/>
        </p:nvPicPr>
        <p:blipFill rotWithShape="1">
          <a:blip r:embed="rId4">
            <a:alphaModFix/>
          </a:blip>
          <a:srcRect b="0" l="0" r="0" t="0"/>
          <a:stretch/>
        </p:blipFill>
        <p:spPr>
          <a:xfrm>
            <a:off x="3132405" y="2774493"/>
            <a:ext cx="3758845" cy="575428"/>
          </a:xfrm>
          <a:prstGeom prst="rect">
            <a:avLst/>
          </a:prstGeom>
          <a:noFill/>
          <a:ln>
            <a:noFill/>
          </a:ln>
        </p:spPr>
      </p:pic>
      <p:pic>
        <p:nvPicPr>
          <p:cNvPr id="207" name="Google Shape;207;p8"/>
          <p:cNvPicPr preferRelativeResize="0"/>
          <p:nvPr/>
        </p:nvPicPr>
        <p:blipFill rotWithShape="1">
          <a:blip r:embed="rId5">
            <a:alphaModFix/>
          </a:blip>
          <a:srcRect b="0" l="0" r="0" t="0"/>
          <a:stretch/>
        </p:blipFill>
        <p:spPr>
          <a:xfrm>
            <a:off x="4981183" y="1549936"/>
            <a:ext cx="1847248" cy="243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838200" y="365126"/>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prima maschera ti consentirà di inserire in piano, al primo anno, tre attività obbligatorie comuni ai due curricula (fig. 7). </a:t>
            </a:r>
            <a:r>
              <a:rPr i="1" lang="it-IT" sz="1600">
                <a:latin typeface="Calibri"/>
                <a:ea typeface="Calibri"/>
                <a:cs typeface="Calibri"/>
                <a:sym typeface="Calibri"/>
              </a:rPr>
              <a:t>Clicca </a:t>
            </a:r>
            <a:r>
              <a:rPr b="1" i="1" lang="it-IT" sz="1600">
                <a:latin typeface="Calibri"/>
                <a:ea typeface="Calibri"/>
                <a:cs typeface="Calibri"/>
                <a:sym typeface="Calibri"/>
              </a:rPr>
              <a:t>“Regola succ</a:t>
            </a:r>
            <a:r>
              <a:rPr i="1" lang="it-IT" sz="1600">
                <a:latin typeface="Calibri"/>
                <a:ea typeface="Calibri"/>
                <a:cs typeface="Calibri"/>
                <a:sym typeface="Calibri"/>
              </a:rPr>
              <a:t>.''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213" name="Google Shape;213;p9"/>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7</a:t>
            </a:r>
            <a:endParaRPr sz="1400"/>
          </a:p>
        </p:txBody>
      </p:sp>
      <p:sp>
        <p:nvSpPr>
          <p:cNvPr id="214" name="Google Shape;2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15" name="Google Shape;215;p9"/>
          <p:cNvPicPr preferRelativeResize="0"/>
          <p:nvPr/>
        </p:nvPicPr>
        <p:blipFill rotWithShape="1">
          <a:blip r:embed="rId3">
            <a:alphaModFix/>
          </a:blip>
          <a:srcRect b="0" l="0" r="0" t="0"/>
          <a:stretch/>
        </p:blipFill>
        <p:spPr>
          <a:xfrm>
            <a:off x="952500" y="1174868"/>
            <a:ext cx="10126334" cy="457240"/>
          </a:xfrm>
          <a:prstGeom prst="rect">
            <a:avLst/>
          </a:prstGeom>
          <a:noFill/>
          <a:ln>
            <a:noFill/>
          </a:ln>
        </p:spPr>
      </p:pic>
      <p:sp>
        <p:nvSpPr>
          <p:cNvPr id="216" name="Google Shape;216;p9"/>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9"/>
          <p:cNvSpPr/>
          <p:nvPr/>
        </p:nvSpPr>
        <p:spPr>
          <a:xfrm>
            <a:off x="952500" y="1174868"/>
            <a:ext cx="10126334" cy="47923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8" name="Google Shape;218;p9"/>
          <p:cNvPicPr preferRelativeResize="0"/>
          <p:nvPr/>
        </p:nvPicPr>
        <p:blipFill rotWithShape="1">
          <a:blip r:embed="rId4">
            <a:alphaModFix/>
          </a:blip>
          <a:srcRect b="0" l="0" r="0" t="0"/>
          <a:stretch/>
        </p:blipFill>
        <p:spPr>
          <a:xfrm>
            <a:off x="1951998" y="2009451"/>
            <a:ext cx="974082" cy="262151"/>
          </a:xfrm>
          <a:prstGeom prst="rect">
            <a:avLst/>
          </a:prstGeom>
          <a:noFill/>
          <a:ln>
            <a:noFill/>
          </a:ln>
        </p:spPr>
      </p:pic>
      <p:pic>
        <p:nvPicPr>
          <p:cNvPr descr="Ritaglio schermata" id="219" name="Google Shape;219;p9"/>
          <p:cNvPicPr preferRelativeResize="0"/>
          <p:nvPr/>
        </p:nvPicPr>
        <p:blipFill rotWithShape="1">
          <a:blip r:embed="rId5">
            <a:alphaModFix/>
          </a:blip>
          <a:srcRect b="0" l="0" r="0" t="0"/>
          <a:stretch/>
        </p:blipFill>
        <p:spPr>
          <a:xfrm>
            <a:off x="1465422" y="1685985"/>
            <a:ext cx="8311625" cy="4227327"/>
          </a:xfrm>
          <a:prstGeom prst="rect">
            <a:avLst/>
          </a:prstGeom>
          <a:noFill/>
          <a:ln>
            <a:noFill/>
          </a:ln>
        </p:spPr>
      </p:pic>
      <p:pic>
        <p:nvPicPr>
          <p:cNvPr id="220" name="Google Shape;220;p9"/>
          <p:cNvPicPr preferRelativeResize="0"/>
          <p:nvPr/>
        </p:nvPicPr>
        <p:blipFill rotWithShape="1">
          <a:blip r:embed="rId6">
            <a:alphaModFix/>
          </a:blip>
          <a:srcRect b="0" l="0" r="0" t="0"/>
          <a:stretch/>
        </p:blipFill>
        <p:spPr>
          <a:xfrm>
            <a:off x="4633369" y="1637797"/>
            <a:ext cx="4730906" cy="493819"/>
          </a:xfrm>
          <a:prstGeom prst="rect">
            <a:avLst/>
          </a:prstGeom>
          <a:noFill/>
          <a:ln>
            <a:noFill/>
          </a:ln>
        </p:spPr>
      </p:pic>
      <p:pic>
        <p:nvPicPr>
          <p:cNvPr id="221" name="Google Shape;221;p9"/>
          <p:cNvPicPr preferRelativeResize="0"/>
          <p:nvPr/>
        </p:nvPicPr>
        <p:blipFill rotWithShape="1">
          <a:blip r:embed="rId7">
            <a:alphaModFix/>
          </a:blip>
          <a:srcRect b="0" l="0" r="0" t="0"/>
          <a:stretch/>
        </p:blipFill>
        <p:spPr>
          <a:xfrm>
            <a:off x="5061527" y="5067645"/>
            <a:ext cx="1085182" cy="493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766520" y="503908"/>
            <a:ext cx="10177714" cy="11252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r>
              <a:rPr b="1" lang="it-IT" sz="1600">
                <a:solidFill>
                  <a:srgbClr val="FF0000"/>
                </a:solidFill>
              </a:rPr>
              <a:t>                                                                             </a:t>
            </a:r>
            <a:r>
              <a:rPr b="1" lang="it-IT" sz="1600">
                <a:solidFill>
                  <a:srgbClr val="FF0000"/>
                </a:solidFill>
                <a:latin typeface="Calibri"/>
                <a:ea typeface="Calibri"/>
                <a:cs typeface="Calibri"/>
                <a:sym typeface="Calibri"/>
              </a:rPr>
              <a:t>Curriculum QUALITA’ E GESTIONE DELL’AMBIENTE</a:t>
            </a: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r>
              <a:rPr lang="it-IT" sz="1600">
                <a:solidFill>
                  <a:schemeClr val="dk1"/>
                </a:solidFill>
              </a:rPr>
              <a:t>La regola n. 2 consente di inserire al </a:t>
            </a:r>
            <a:r>
              <a:rPr b="1" lang="it-IT" sz="1600">
                <a:solidFill>
                  <a:schemeClr val="dk1"/>
                </a:solidFill>
              </a:rPr>
              <a:t>primo anno </a:t>
            </a:r>
            <a:r>
              <a:rPr lang="it-IT" sz="1600">
                <a:solidFill>
                  <a:schemeClr val="dk1"/>
                </a:solidFill>
              </a:rPr>
              <a:t>le </a:t>
            </a:r>
            <a:r>
              <a:rPr b="1" lang="it-IT" sz="1600">
                <a:solidFill>
                  <a:schemeClr val="dk1"/>
                </a:solidFill>
              </a:rPr>
              <a:t>attività obbligatorie</a:t>
            </a:r>
            <a:r>
              <a:rPr lang="it-IT" sz="1600">
                <a:solidFill>
                  <a:schemeClr val="dk1"/>
                </a:solidFill>
              </a:rPr>
              <a:t> relative al tuo curriculum. </a:t>
            </a:r>
            <a:br>
              <a:rPr lang="it-IT" sz="1600">
                <a:solidFill>
                  <a:schemeClr val="dk1"/>
                </a:solidFill>
              </a:rPr>
            </a:br>
            <a:r>
              <a:rPr lang="it-IT" sz="1600">
                <a:solidFill>
                  <a:schemeClr val="dk1"/>
                </a:solidFill>
              </a:rPr>
              <a:t>Puoi visualizzare in questa  maschera (fig.8) gli insegnamenti previsti per il curriculum QUALITA’ E GESTIONE DELL’AMBIENTE. </a:t>
            </a:r>
            <a:br>
              <a:rPr lang="it-IT" sz="1600">
                <a:solidFill>
                  <a:schemeClr val="dk1"/>
                </a:solidFill>
              </a:rPr>
            </a:br>
            <a:r>
              <a:rPr i="1" lang="it-IT" sz="1600"/>
              <a:t>Clicca </a:t>
            </a:r>
            <a:r>
              <a:rPr b="1" i="1" lang="it-IT" sz="1600"/>
              <a:t>“Regola succ</a:t>
            </a:r>
            <a:r>
              <a:rPr i="1" lang="it-IT" sz="1600"/>
              <a:t>.'' per proseguire nella compilazione.</a:t>
            </a:r>
            <a:br>
              <a:rPr lang="it-IT" sz="1600"/>
            </a:br>
            <a:br>
              <a:rPr lang="it-IT" sz="1600">
                <a:solidFill>
                  <a:schemeClr val="dk1"/>
                </a:solidFill>
              </a:rPr>
            </a:br>
            <a:br>
              <a:rPr lang="it-IT" sz="1600">
                <a:solidFill>
                  <a:schemeClr val="dk1"/>
                </a:solidFill>
              </a:rPr>
            </a:b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endParaRPr b="1" sz="1600">
              <a:solidFill>
                <a:srgbClr val="FF0000"/>
              </a:solidFill>
              <a:latin typeface="Calibri"/>
              <a:ea typeface="Calibri"/>
              <a:cs typeface="Calibri"/>
              <a:sym typeface="Calibri"/>
            </a:endParaRPr>
          </a:p>
        </p:txBody>
      </p:sp>
      <p:sp>
        <p:nvSpPr>
          <p:cNvPr id="228" name="Google Shape;228;p10"/>
          <p:cNvSpPr txBox="1"/>
          <p:nvPr>
            <p:ph idx="1" type="body"/>
          </p:nvPr>
        </p:nvSpPr>
        <p:spPr>
          <a:xfrm>
            <a:off x="838200" y="1276709"/>
            <a:ext cx="10515600" cy="517634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8</a:t>
            </a:r>
            <a:endParaRPr sz="1400"/>
          </a:p>
        </p:txBody>
      </p:sp>
      <p:sp>
        <p:nvSpPr>
          <p:cNvPr id="229" name="Google Shape;22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30" name="Google Shape;230;p10"/>
          <p:cNvPicPr preferRelativeResize="0"/>
          <p:nvPr/>
        </p:nvPicPr>
        <p:blipFill rotWithShape="1">
          <a:blip r:embed="rId3">
            <a:alphaModFix/>
          </a:blip>
          <a:srcRect b="0" l="0" r="0" t="0"/>
          <a:stretch/>
        </p:blipFill>
        <p:spPr>
          <a:xfrm>
            <a:off x="2980150" y="1553172"/>
            <a:ext cx="755030" cy="240146"/>
          </a:xfrm>
          <a:prstGeom prst="rect">
            <a:avLst/>
          </a:prstGeom>
          <a:noFill/>
          <a:ln>
            <a:noFill/>
          </a:ln>
        </p:spPr>
      </p:pic>
      <p:pic>
        <p:nvPicPr>
          <p:cNvPr descr="Ritaglio schermata" id="231" name="Google Shape;231;p10"/>
          <p:cNvPicPr preferRelativeResize="0"/>
          <p:nvPr/>
        </p:nvPicPr>
        <p:blipFill rotWithShape="1">
          <a:blip r:embed="rId4">
            <a:alphaModFix/>
          </a:blip>
          <a:srcRect b="0" l="0" r="0" t="0"/>
          <a:stretch/>
        </p:blipFill>
        <p:spPr>
          <a:xfrm>
            <a:off x="1640990" y="1754079"/>
            <a:ext cx="8716591" cy="4124901"/>
          </a:xfrm>
          <a:prstGeom prst="rect">
            <a:avLst/>
          </a:prstGeom>
          <a:noFill/>
          <a:ln>
            <a:noFill/>
          </a:ln>
        </p:spPr>
      </p:pic>
      <p:pic>
        <p:nvPicPr>
          <p:cNvPr id="232" name="Google Shape;232;p10"/>
          <p:cNvPicPr preferRelativeResize="0"/>
          <p:nvPr/>
        </p:nvPicPr>
        <p:blipFill rotWithShape="1">
          <a:blip r:embed="rId5">
            <a:alphaModFix/>
          </a:blip>
          <a:srcRect b="0" l="0" r="0" t="0"/>
          <a:stretch/>
        </p:blipFill>
        <p:spPr>
          <a:xfrm>
            <a:off x="5074340" y="1673245"/>
            <a:ext cx="4730906" cy="493819"/>
          </a:xfrm>
          <a:prstGeom prst="rect">
            <a:avLst/>
          </a:prstGeom>
          <a:noFill/>
          <a:ln>
            <a:noFill/>
          </a:ln>
        </p:spPr>
      </p:pic>
      <p:pic>
        <p:nvPicPr>
          <p:cNvPr id="233" name="Google Shape;233;p10"/>
          <p:cNvPicPr preferRelativeResize="0"/>
          <p:nvPr/>
        </p:nvPicPr>
        <p:blipFill rotWithShape="1">
          <a:blip r:embed="rId6">
            <a:alphaModFix/>
          </a:blip>
          <a:srcRect b="0" l="0" r="0" t="0"/>
          <a:stretch/>
        </p:blipFill>
        <p:spPr>
          <a:xfrm>
            <a:off x="877387" y="1364913"/>
            <a:ext cx="10138527" cy="4804064"/>
          </a:xfrm>
          <a:prstGeom prst="rect">
            <a:avLst/>
          </a:prstGeom>
          <a:noFill/>
          <a:ln>
            <a:noFill/>
          </a:ln>
        </p:spPr>
      </p:pic>
      <p:sp>
        <p:nvSpPr>
          <p:cNvPr id="234" name="Google Shape;234;p10"/>
          <p:cNvSpPr/>
          <p:nvPr/>
        </p:nvSpPr>
        <p:spPr>
          <a:xfrm>
            <a:off x="3156438" y="4985238"/>
            <a:ext cx="2162908" cy="298939"/>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9"/>
          <p:cNvSpPr txBox="1"/>
          <p:nvPr>
            <p:ph type="title"/>
          </p:nvPr>
        </p:nvSpPr>
        <p:spPr>
          <a:xfrm>
            <a:off x="905971" y="506920"/>
            <a:ext cx="10664705" cy="11252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r>
              <a:rPr b="1" lang="it-IT" sz="1600">
                <a:solidFill>
                  <a:srgbClr val="FF0000"/>
                </a:solidFill>
              </a:rPr>
              <a:t>                                                                             </a:t>
            </a:r>
            <a:r>
              <a:rPr b="1" lang="it-IT" sz="1600">
                <a:solidFill>
                  <a:srgbClr val="FF0000"/>
                </a:solidFill>
                <a:latin typeface="Calibri"/>
                <a:ea typeface="Calibri"/>
                <a:cs typeface="Calibri"/>
                <a:sym typeface="Calibri"/>
              </a:rPr>
              <a:t>Curriculum QUALITA’ E GESTIONE DELL’AMBIENTE</a:t>
            </a: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r>
              <a:rPr lang="it-IT" sz="1600">
                <a:solidFill>
                  <a:schemeClr val="dk1"/>
                </a:solidFill>
              </a:rPr>
              <a:t>La maschera (fig.9 ) consente di inserire al </a:t>
            </a:r>
            <a:r>
              <a:rPr b="1" lang="it-IT" sz="1600">
                <a:solidFill>
                  <a:schemeClr val="dk1"/>
                </a:solidFill>
              </a:rPr>
              <a:t>secondo anno </a:t>
            </a:r>
            <a:r>
              <a:rPr lang="it-IT" sz="1600">
                <a:solidFill>
                  <a:schemeClr val="dk1"/>
                </a:solidFill>
              </a:rPr>
              <a:t>l’</a:t>
            </a:r>
            <a:r>
              <a:rPr b="1" lang="it-IT" sz="1600">
                <a:solidFill>
                  <a:schemeClr val="dk1"/>
                </a:solidFill>
              </a:rPr>
              <a:t>attività obbligatoria</a:t>
            </a:r>
            <a:r>
              <a:rPr lang="it-IT" sz="1600">
                <a:solidFill>
                  <a:schemeClr val="dk1"/>
                </a:solidFill>
              </a:rPr>
              <a:t> relativa al tuo curriculum QUALITA’ E GESTIONE DELL’AMBIENTE. </a:t>
            </a:r>
            <a:r>
              <a:rPr i="1" lang="it-IT" sz="1600"/>
              <a:t>Clicca </a:t>
            </a:r>
            <a:r>
              <a:rPr b="1" i="1" lang="it-IT" sz="1600"/>
              <a:t>“Regola succ</a:t>
            </a:r>
            <a:r>
              <a:rPr i="1" lang="it-IT" sz="1600"/>
              <a:t>.'' per proseguire nella compilazione. </a:t>
            </a:r>
            <a:br>
              <a:rPr i="1" lang="it-IT" sz="1600"/>
            </a:br>
            <a:r>
              <a:rPr b="1" i="1" lang="it-IT" sz="1600"/>
              <a:t>NOTA: </a:t>
            </a:r>
            <a:r>
              <a:rPr i="1" lang="it-IT" sz="1600"/>
              <a:t>nella parte inferiore di ogni pagina puoi visualizzare tutte le attività via via selezionate durante la compilazione, oltre agli insegnamenti obbligatori </a:t>
            </a:r>
            <a:br>
              <a:rPr lang="it-IT" sz="1600"/>
            </a:br>
            <a:br>
              <a:rPr lang="it-IT" sz="1600">
                <a:solidFill>
                  <a:schemeClr val="dk1"/>
                </a:solidFill>
              </a:rPr>
            </a:br>
            <a:br>
              <a:rPr lang="it-IT" sz="1600">
                <a:solidFill>
                  <a:schemeClr val="dk1"/>
                </a:solidFill>
              </a:rPr>
            </a:b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endParaRPr b="1" sz="1600">
              <a:solidFill>
                <a:srgbClr val="FF0000"/>
              </a:solidFill>
              <a:latin typeface="Calibri"/>
              <a:ea typeface="Calibri"/>
              <a:cs typeface="Calibri"/>
              <a:sym typeface="Calibri"/>
            </a:endParaRPr>
          </a:p>
        </p:txBody>
      </p:sp>
      <p:sp>
        <p:nvSpPr>
          <p:cNvPr id="241" name="Google Shape;241;p49"/>
          <p:cNvSpPr txBox="1"/>
          <p:nvPr>
            <p:ph idx="1" type="body"/>
          </p:nvPr>
        </p:nvSpPr>
        <p:spPr>
          <a:xfrm>
            <a:off x="838200" y="1276708"/>
            <a:ext cx="10515600" cy="52999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9</a:t>
            </a:r>
            <a:endParaRPr sz="1400"/>
          </a:p>
        </p:txBody>
      </p:sp>
      <p:sp>
        <p:nvSpPr>
          <p:cNvPr id="242" name="Google Shape;24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43" name="Google Shape;243;p49"/>
          <p:cNvPicPr preferRelativeResize="0"/>
          <p:nvPr/>
        </p:nvPicPr>
        <p:blipFill rotWithShape="1">
          <a:blip r:embed="rId3">
            <a:alphaModFix/>
          </a:blip>
          <a:srcRect b="0" l="0" r="0" t="0"/>
          <a:stretch/>
        </p:blipFill>
        <p:spPr>
          <a:xfrm>
            <a:off x="2980150" y="1553172"/>
            <a:ext cx="755030" cy="240146"/>
          </a:xfrm>
          <a:prstGeom prst="rect">
            <a:avLst/>
          </a:prstGeom>
          <a:noFill/>
          <a:ln>
            <a:noFill/>
          </a:ln>
        </p:spPr>
      </p:pic>
      <p:pic>
        <p:nvPicPr>
          <p:cNvPr descr="Ritaglio schermata" id="244" name="Google Shape;244;p49"/>
          <p:cNvPicPr preferRelativeResize="0"/>
          <p:nvPr/>
        </p:nvPicPr>
        <p:blipFill rotWithShape="1">
          <a:blip r:embed="rId4">
            <a:alphaModFix/>
          </a:blip>
          <a:srcRect b="0" l="0" r="0" t="0"/>
          <a:stretch/>
        </p:blipFill>
        <p:spPr>
          <a:xfrm>
            <a:off x="2448427" y="1553172"/>
            <a:ext cx="6546103" cy="4644441"/>
          </a:xfrm>
          <a:prstGeom prst="rect">
            <a:avLst/>
          </a:prstGeom>
          <a:noFill/>
          <a:ln>
            <a:noFill/>
          </a:ln>
        </p:spPr>
      </p:pic>
      <p:pic>
        <p:nvPicPr>
          <p:cNvPr id="245" name="Google Shape;245;p49"/>
          <p:cNvPicPr preferRelativeResize="0"/>
          <p:nvPr/>
        </p:nvPicPr>
        <p:blipFill rotWithShape="1">
          <a:blip r:embed="rId5">
            <a:alphaModFix/>
          </a:blip>
          <a:srcRect b="0" l="0" r="0" t="0"/>
          <a:stretch/>
        </p:blipFill>
        <p:spPr>
          <a:xfrm>
            <a:off x="3279713" y="3705787"/>
            <a:ext cx="2200847" cy="335309"/>
          </a:xfrm>
          <a:prstGeom prst="rect">
            <a:avLst/>
          </a:prstGeom>
          <a:noFill/>
          <a:ln>
            <a:noFill/>
          </a:ln>
        </p:spPr>
      </p:pic>
      <p:pic>
        <p:nvPicPr>
          <p:cNvPr id="246" name="Google Shape;246;p49"/>
          <p:cNvPicPr preferRelativeResize="0"/>
          <p:nvPr/>
        </p:nvPicPr>
        <p:blipFill rotWithShape="1">
          <a:blip r:embed="rId6">
            <a:alphaModFix/>
          </a:blip>
          <a:srcRect b="0" l="0" r="0" t="0"/>
          <a:stretch/>
        </p:blipFill>
        <p:spPr>
          <a:xfrm>
            <a:off x="5115433" y="1494934"/>
            <a:ext cx="4730906" cy="493819"/>
          </a:xfrm>
          <a:prstGeom prst="rect">
            <a:avLst/>
          </a:prstGeom>
          <a:noFill/>
          <a:ln>
            <a:noFill/>
          </a:ln>
        </p:spPr>
      </p:pic>
      <p:pic>
        <p:nvPicPr>
          <p:cNvPr id="247" name="Google Shape;247;p49"/>
          <p:cNvPicPr preferRelativeResize="0"/>
          <p:nvPr/>
        </p:nvPicPr>
        <p:blipFill rotWithShape="1">
          <a:blip r:embed="rId7">
            <a:alphaModFix/>
          </a:blip>
          <a:srcRect b="0" l="0" r="0" t="0"/>
          <a:stretch/>
        </p:blipFill>
        <p:spPr>
          <a:xfrm>
            <a:off x="1026736" y="1283862"/>
            <a:ext cx="10138527" cy="4974146"/>
          </a:xfrm>
          <a:prstGeom prst="rect">
            <a:avLst/>
          </a:prstGeom>
          <a:noFill/>
          <a:ln>
            <a:noFill/>
          </a:ln>
        </p:spPr>
      </p:pic>
      <p:sp>
        <p:nvSpPr>
          <p:cNvPr id="248" name="Google Shape;248;p49"/>
          <p:cNvSpPr/>
          <p:nvPr/>
        </p:nvSpPr>
        <p:spPr>
          <a:xfrm>
            <a:off x="1026737" y="4466492"/>
            <a:ext cx="10130702" cy="179363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0"/>
          <p:cNvSpPr txBox="1"/>
          <p:nvPr>
            <p:ph type="title"/>
          </p:nvPr>
        </p:nvSpPr>
        <p:spPr>
          <a:xfrm>
            <a:off x="990597" y="599632"/>
            <a:ext cx="10177714" cy="11252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r>
              <a:rPr b="1" lang="it-IT" sz="1600">
                <a:solidFill>
                  <a:srgbClr val="FF0000"/>
                </a:solidFill>
              </a:rPr>
              <a:t>                                                                             </a:t>
            </a:r>
            <a:r>
              <a:rPr b="1" lang="it-IT" sz="1600">
                <a:solidFill>
                  <a:srgbClr val="2E75B5"/>
                </a:solidFill>
              </a:rPr>
              <a:t>Curriculum SOSTENIBILITÀ AMBIENTALE</a:t>
            </a: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r>
              <a:rPr lang="it-IT" sz="1600">
                <a:solidFill>
                  <a:schemeClr val="dk1"/>
                </a:solidFill>
              </a:rPr>
              <a:t>La regola n. 2 consente di inserire al </a:t>
            </a:r>
            <a:r>
              <a:rPr b="1" lang="it-IT" sz="1600">
                <a:solidFill>
                  <a:schemeClr val="dk1"/>
                </a:solidFill>
              </a:rPr>
              <a:t>primo anno </a:t>
            </a:r>
            <a:r>
              <a:rPr lang="it-IT" sz="1600">
                <a:solidFill>
                  <a:schemeClr val="dk1"/>
                </a:solidFill>
              </a:rPr>
              <a:t>le </a:t>
            </a:r>
            <a:r>
              <a:rPr b="1" lang="it-IT" sz="1600">
                <a:solidFill>
                  <a:schemeClr val="dk1"/>
                </a:solidFill>
              </a:rPr>
              <a:t>attività obbligatorie</a:t>
            </a:r>
            <a:r>
              <a:rPr lang="it-IT" sz="1600">
                <a:solidFill>
                  <a:schemeClr val="dk1"/>
                </a:solidFill>
              </a:rPr>
              <a:t> relative al tuo curriculum. </a:t>
            </a:r>
            <a:br>
              <a:rPr lang="it-IT" sz="1600">
                <a:solidFill>
                  <a:schemeClr val="dk1"/>
                </a:solidFill>
              </a:rPr>
            </a:br>
            <a:r>
              <a:rPr lang="it-IT" sz="1600">
                <a:solidFill>
                  <a:schemeClr val="dk1"/>
                </a:solidFill>
              </a:rPr>
              <a:t>Puoi visualizzare in questa  maschera (fig. 10) gli insegnamenti previsti per il curriculum SOSTENIBILITÀ AMBIENTALE. </a:t>
            </a:r>
            <a:r>
              <a:rPr i="1" lang="it-IT" sz="1600"/>
              <a:t>Clicca </a:t>
            </a:r>
            <a:r>
              <a:rPr b="1" i="1" lang="it-IT" sz="1600"/>
              <a:t>“Regola succ</a:t>
            </a:r>
            <a:r>
              <a:rPr i="1" lang="it-IT" sz="1600"/>
              <a:t>.'' per proseguire nella compilazione.</a:t>
            </a:r>
            <a:br>
              <a:rPr lang="it-IT" sz="1600"/>
            </a:br>
            <a:br>
              <a:rPr lang="it-IT" sz="1600">
                <a:solidFill>
                  <a:schemeClr val="dk1"/>
                </a:solidFill>
              </a:rPr>
            </a:br>
            <a:br>
              <a:rPr lang="it-IT" sz="1600">
                <a:solidFill>
                  <a:schemeClr val="dk1"/>
                </a:solidFill>
              </a:rPr>
            </a:br>
            <a:br>
              <a:rPr b="1" lang="it-IT" sz="1600">
                <a:solidFill>
                  <a:srgbClr val="FF0000"/>
                </a:solidFill>
                <a:latin typeface="Calibri"/>
                <a:ea typeface="Calibri"/>
                <a:cs typeface="Calibri"/>
                <a:sym typeface="Calibri"/>
              </a:rPr>
            </a:br>
            <a:br>
              <a:rPr b="1" lang="it-IT" sz="1600">
                <a:solidFill>
                  <a:srgbClr val="FF0000"/>
                </a:solidFill>
                <a:latin typeface="Calibri"/>
                <a:ea typeface="Calibri"/>
                <a:cs typeface="Calibri"/>
                <a:sym typeface="Calibri"/>
              </a:rPr>
            </a:br>
            <a:br>
              <a:rPr b="1" lang="it-IT" sz="1600">
                <a:solidFill>
                  <a:srgbClr val="FF0000"/>
                </a:solidFill>
              </a:rPr>
            </a:br>
            <a:br>
              <a:rPr b="1" lang="it-IT" sz="1600">
                <a:solidFill>
                  <a:srgbClr val="FF0000"/>
                </a:solidFill>
              </a:rPr>
            </a:br>
            <a:endParaRPr b="1" sz="1600">
              <a:solidFill>
                <a:srgbClr val="FF0000"/>
              </a:solidFill>
              <a:latin typeface="Calibri"/>
              <a:ea typeface="Calibri"/>
              <a:cs typeface="Calibri"/>
              <a:sym typeface="Calibri"/>
            </a:endParaRPr>
          </a:p>
        </p:txBody>
      </p:sp>
      <p:sp>
        <p:nvSpPr>
          <p:cNvPr id="255" name="Google Shape;255;p50"/>
          <p:cNvSpPr txBox="1"/>
          <p:nvPr>
            <p:ph idx="1" type="body"/>
          </p:nvPr>
        </p:nvSpPr>
        <p:spPr>
          <a:xfrm>
            <a:off x="838200" y="1276709"/>
            <a:ext cx="10515600" cy="517634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10</a:t>
            </a:r>
            <a:endParaRPr sz="1400"/>
          </a:p>
        </p:txBody>
      </p:sp>
      <p:sp>
        <p:nvSpPr>
          <p:cNvPr id="256" name="Google Shape;25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57" name="Google Shape;257;p50"/>
          <p:cNvPicPr preferRelativeResize="0"/>
          <p:nvPr/>
        </p:nvPicPr>
        <p:blipFill rotWithShape="1">
          <a:blip r:embed="rId3">
            <a:alphaModFix/>
          </a:blip>
          <a:srcRect b="0" l="0" r="0" t="0"/>
          <a:stretch/>
        </p:blipFill>
        <p:spPr>
          <a:xfrm>
            <a:off x="2980150" y="1553172"/>
            <a:ext cx="755030" cy="240146"/>
          </a:xfrm>
          <a:prstGeom prst="rect">
            <a:avLst/>
          </a:prstGeom>
          <a:noFill/>
          <a:ln>
            <a:noFill/>
          </a:ln>
        </p:spPr>
      </p:pic>
      <p:pic>
        <p:nvPicPr>
          <p:cNvPr descr="Ritaglio schermata" id="258" name="Google Shape;258;p50"/>
          <p:cNvPicPr preferRelativeResize="0"/>
          <p:nvPr/>
        </p:nvPicPr>
        <p:blipFill rotWithShape="1">
          <a:blip r:embed="rId4">
            <a:alphaModFix/>
          </a:blip>
          <a:srcRect b="0" l="0" r="0" t="0"/>
          <a:stretch/>
        </p:blipFill>
        <p:spPr>
          <a:xfrm>
            <a:off x="1723415" y="1407779"/>
            <a:ext cx="8745170" cy="4248743"/>
          </a:xfrm>
          <a:prstGeom prst="rect">
            <a:avLst/>
          </a:prstGeom>
          <a:noFill/>
          <a:ln>
            <a:noFill/>
          </a:ln>
        </p:spPr>
      </p:pic>
      <p:pic>
        <p:nvPicPr>
          <p:cNvPr id="259" name="Google Shape;259;p50"/>
          <p:cNvPicPr preferRelativeResize="0"/>
          <p:nvPr/>
        </p:nvPicPr>
        <p:blipFill rotWithShape="1">
          <a:blip r:embed="rId5">
            <a:alphaModFix/>
          </a:blip>
          <a:srcRect b="0" l="0" r="0" t="0"/>
          <a:stretch/>
        </p:blipFill>
        <p:spPr>
          <a:xfrm>
            <a:off x="5251294" y="1382233"/>
            <a:ext cx="4730906" cy="493819"/>
          </a:xfrm>
          <a:prstGeom prst="rect">
            <a:avLst/>
          </a:prstGeom>
          <a:noFill/>
          <a:ln>
            <a:noFill/>
          </a:ln>
        </p:spPr>
      </p:pic>
      <p:pic>
        <p:nvPicPr>
          <p:cNvPr id="260" name="Google Shape;260;p50"/>
          <p:cNvPicPr preferRelativeResize="0"/>
          <p:nvPr/>
        </p:nvPicPr>
        <p:blipFill rotWithShape="1">
          <a:blip r:embed="rId6">
            <a:alphaModFix/>
          </a:blip>
          <a:srcRect b="0" l="0" r="0" t="0"/>
          <a:stretch/>
        </p:blipFill>
        <p:spPr>
          <a:xfrm>
            <a:off x="3184361" y="4826375"/>
            <a:ext cx="2200847" cy="335309"/>
          </a:xfrm>
          <a:prstGeom prst="rect">
            <a:avLst/>
          </a:prstGeom>
          <a:noFill/>
          <a:ln>
            <a:noFill/>
          </a:ln>
        </p:spPr>
      </p:pic>
      <p:pic>
        <p:nvPicPr>
          <p:cNvPr id="261" name="Google Shape;261;p50"/>
          <p:cNvPicPr preferRelativeResize="0"/>
          <p:nvPr/>
        </p:nvPicPr>
        <p:blipFill rotWithShape="1">
          <a:blip r:embed="rId7">
            <a:alphaModFix/>
          </a:blip>
          <a:srcRect b="0" l="0" r="0" t="0"/>
          <a:stretch/>
        </p:blipFill>
        <p:spPr>
          <a:xfrm>
            <a:off x="1023688" y="1276710"/>
            <a:ext cx="10144623" cy="4570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1"/>
          <p:cNvSpPr txBox="1"/>
          <p:nvPr>
            <p:ph type="title"/>
          </p:nvPr>
        </p:nvSpPr>
        <p:spPr>
          <a:xfrm>
            <a:off x="838200" y="365126"/>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Questa maschera, comune ai due curricula, ti consentirà di inserire in piano, al secondo anno, la prova finale (fig. 11). </a:t>
            </a:r>
            <a:r>
              <a:rPr i="1" lang="it-IT" sz="1600">
                <a:latin typeface="Calibri"/>
                <a:ea typeface="Calibri"/>
                <a:cs typeface="Calibri"/>
                <a:sym typeface="Calibri"/>
              </a:rPr>
              <a:t>Clicca </a:t>
            </a:r>
            <a:r>
              <a:rPr b="1" i="1" lang="it-IT" sz="1600">
                <a:latin typeface="Calibri"/>
                <a:ea typeface="Calibri"/>
                <a:cs typeface="Calibri"/>
                <a:sym typeface="Calibri"/>
              </a:rPr>
              <a:t>“Regola succ</a:t>
            </a:r>
            <a:r>
              <a:rPr i="1" lang="it-IT" sz="1600">
                <a:latin typeface="Calibri"/>
                <a:ea typeface="Calibri"/>
                <a:cs typeface="Calibri"/>
                <a:sym typeface="Calibri"/>
              </a:rPr>
              <a:t>.''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267" name="Google Shape;267;p51"/>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11</a:t>
            </a:r>
            <a:endParaRPr sz="1400"/>
          </a:p>
        </p:txBody>
      </p:sp>
      <p:sp>
        <p:nvSpPr>
          <p:cNvPr id="268" name="Google Shape;26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69" name="Google Shape;269;p51"/>
          <p:cNvPicPr preferRelativeResize="0"/>
          <p:nvPr/>
        </p:nvPicPr>
        <p:blipFill rotWithShape="1">
          <a:blip r:embed="rId3">
            <a:alphaModFix/>
          </a:blip>
          <a:srcRect b="0" l="0" r="0" t="0"/>
          <a:stretch/>
        </p:blipFill>
        <p:spPr>
          <a:xfrm>
            <a:off x="952500" y="1174868"/>
            <a:ext cx="10126334" cy="457240"/>
          </a:xfrm>
          <a:prstGeom prst="rect">
            <a:avLst/>
          </a:prstGeom>
          <a:noFill/>
          <a:ln>
            <a:noFill/>
          </a:ln>
        </p:spPr>
      </p:pic>
      <p:sp>
        <p:nvSpPr>
          <p:cNvPr id="270" name="Google Shape;270;p51"/>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51"/>
          <p:cNvSpPr/>
          <p:nvPr/>
        </p:nvSpPr>
        <p:spPr>
          <a:xfrm>
            <a:off x="952500" y="1174868"/>
            <a:ext cx="10126334" cy="47923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p51"/>
          <p:cNvPicPr preferRelativeResize="0"/>
          <p:nvPr/>
        </p:nvPicPr>
        <p:blipFill rotWithShape="1">
          <a:blip r:embed="rId4">
            <a:alphaModFix/>
          </a:blip>
          <a:srcRect b="0" l="0" r="0" t="0"/>
          <a:stretch/>
        </p:blipFill>
        <p:spPr>
          <a:xfrm>
            <a:off x="1951998" y="2009451"/>
            <a:ext cx="974082" cy="262151"/>
          </a:xfrm>
          <a:prstGeom prst="rect">
            <a:avLst/>
          </a:prstGeom>
          <a:noFill/>
          <a:ln>
            <a:noFill/>
          </a:ln>
        </p:spPr>
      </p:pic>
      <p:pic>
        <p:nvPicPr>
          <p:cNvPr descr="Ritaglio schermata" id="273" name="Google Shape;273;p51"/>
          <p:cNvPicPr preferRelativeResize="0"/>
          <p:nvPr/>
        </p:nvPicPr>
        <p:blipFill rotWithShape="1">
          <a:blip r:embed="rId5">
            <a:alphaModFix/>
          </a:blip>
          <a:srcRect b="0" l="0" r="0" t="0"/>
          <a:stretch/>
        </p:blipFill>
        <p:spPr>
          <a:xfrm>
            <a:off x="1747063" y="1950542"/>
            <a:ext cx="8507012" cy="2991267"/>
          </a:xfrm>
          <a:prstGeom prst="rect">
            <a:avLst/>
          </a:prstGeom>
          <a:noFill/>
          <a:ln>
            <a:noFill/>
          </a:ln>
        </p:spPr>
      </p:pic>
      <p:pic>
        <p:nvPicPr>
          <p:cNvPr id="274" name="Google Shape;274;p51"/>
          <p:cNvPicPr preferRelativeResize="0"/>
          <p:nvPr/>
        </p:nvPicPr>
        <p:blipFill rotWithShape="1">
          <a:blip r:embed="rId6">
            <a:alphaModFix/>
          </a:blip>
          <a:srcRect b="0" l="0" r="0" t="0"/>
          <a:stretch/>
        </p:blipFill>
        <p:spPr>
          <a:xfrm>
            <a:off x="5245432" y="1877305"/>
            <a:ext cx="4730906" cy="493819"/>
          </a:xfrm>
          <a:prstGeom prst="rect">
            <a:avLst/>
          </a:prstGeom>
          <a:noFill/>
          <a:ln>
            <a:noFill/>
          </a:ln>
        </p:spPr>
      </p:pic>
      <p:pic>
        <p:nvPicPr>
          <p:cNvPr id="275" name="Google Shape;275;p51"/>
          <p:cNvPicPr preferRelativeResize="0"/>
          <p:nvPr/>
        </p:nvPicPr>
        <p:blipFill rotWithShape="1">
          <a:blip r:embed="rId7">
            <a:alphaModFix/>
          </a:blip>
          <a:srcRect b="0" l="0" r="0" t="0"/>
          <a:stretch/>
        </p:blipFill>
        <p:spPr>
          <a:xfrm>
            <a:off x="7689939" y="4201998"/>
            <a:ext cx="1085182" cy="4938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1"/>
          <p:cNvSpPr txBox="1"/>
          <p:nvPr>
            <p:ph type="title"/>
          </p:nvPr>
        </p:nvSpPr>
        <p:spPr>
          <a:xfrm>
            <a:off x="881231" y="328448"/>
            <a:ext cx="10292542" cy="10740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600"/>
              <a:buNone/>
            </a:pPr>
            <a:br>
              <a:rPr lang="it-IT" sz="1600">
                <a:latin typeface="Calibri"/>
                <a:ea typeface="Calibri"/>
                <a:cs typeface="Calibri"/>
                <a:sym typeface="Calibri"/>
              </a:rPr>
            </a:br>
            <a:r>
              <a:rPr lang="it-IT" sz="1600">
                <a:latin typeface="Calibri"/>
                <a:ea typeface="Calibri"/>
                <a:cs typeface="Calibri"/>
                <a:sym typeface="Calibri"/>
              </a:rPr>
              <a:t>                                                               </a:t>
            </a:r>
            <a:r>
              <a:rPr b="1" lang="it-IT" sz="1800"/>
              <a:t>Devi conseguire 30 crediti di tipo affine o integrativo</a:t>
            </a:r>
            <a:r>
              <a:rPr b="1" lang="it-IT" sz="1400"/>
              <a:t>. </a:t>
            </a:r>
            <a:br>
              <a:rPr lang="it-IT" sz="1400"/>
            </a:br>
            <a:r>
              <a:rPr lang="it-IT" sz="1400"/>
              <a:t>Per il curriculum </a:t>
            </a:r>
            <a:r>
              <a:rPr lang="it-IT" sz="1400" u="sng"/>
              <a:t>QUALITÀ E GESTIONE DELL'AMBIENTE </a:t>
            </a:r>
            <a:r>
              <a:rPr lang="it-IT" sz="1400"/>
              <a:t>almeno </a:t>
            </a:r>
            <a:r>
              <a:rPr b="1" lang="it-IT" sz="1400"/>
              <a:t>2 insegnamenti </a:t>
            </a:r>
            <a:r>
              <a:rPr lang="it-IT" sz="1400"/>
              <a:t>devono essere scelti in questa regola, al 1° anno (figura 12). </a:t>
            </a:r>
            <a:br>
              <a:rPr lang="it-IT" sz="1400"/>
            </a:br>
            <a:r>
              <a:rPr lang="it-IT" sz="1400"/>
              <a:t>Per il curriculum </a:t>
            </a:r>
            <a:r>
              <a:rPr lang="it-IT" sz="1400" u="sng"/>
              <a:t>SOSTENIBILITÀ AMBIENTALE </a:t>
            </a:r>
            <a:r>
              <a:rPr lang="it-IT" sz="1400"/>
              <a:t>almeno </a:t>
            </a:r>
            <a:r>
              <a:rPr b="1" lang="it-IT" sz="1400"/>
              <a:t>1 insegnamento </a:t>
            </a:r>
            <a:r>
              <a:rPr lang="it-IT" sz="1400"/>
              <a:t>deve essere scelto in questa regola al 1° anno.</a:t>
            </a:r>
            <a:br>
              <a:rPr lang="it-IT" sz="1400"/>
            </a:br>
            <a:r>
              <a:rPr lang="it-IT" sz="1400"/>
              <a:t>Potrai completare la scelta nella regola successiva in cui troverai l’elenco degli insegnamenti offerti al secondo anno. </a:t>
            </a:r>
            <a:br>
              <a:rPr lang="it-IT" sz="1400"/>
            </a:br>
            <a:r>
              <a:rPr i="1" lang="it-IT" sz="1400"/>
              <a:t>Dopo aver scelto, clicca “</a:t>
            </a:r>
            <a:r>
              <a:rPr b="1" i="1" lang="it-IT" sz="1400"/>
              <a:t>Regola succ</a:t>
            </a:r>
            <a:r>
              <a:rPr i="1" lang="it-IT" sz="1400"/>
              <a:t>.'' per proseguire nella compilazione</a:t>
            </a:r>
            <a:r>
              <a:rPr lang="it-IT" sz="1400"/>
              <a:t>.</a:t>
            </a:r>
            <a:br>
              <a:rPr lang="it-IT" sz="1400"/>
            </a:br>
            <a:br>
              <a:rPr lang="it-IT" sz="1600">
                <a:latin typeface="Calibri"/>
                <a:ea typeface="Calibri"/>
                <a:cs typeface="Calibri"/>
                <a:sym typeface="Calibri"/>
              </a:rPr>
            </a:br>
            <a:endParaRPr i="1" sz="1600"/>
          </a:p>
        </p:txBody>
      </p:sp>
      <p:sp>
        <p:nvSpPr>
          <p:cNvPr id="281" name="Google Shape;281;p11"/>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12</a:t>
            </a:r>
            <a:endParaRPr sz="1400"/>
          </a:p>
        </p:txBody>
      </p:sp>
      <p:sp>
        <p:nvSpPr>
          <p:cNvPr id="282" name="Google Shape;2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83" name="Google Shape;283;p11"/>
          <p:cNvPicPr preferRelativeResize="0"/>
          <p:nvPr/>
        </p:nvPicPr>
        <p:blipFill rotWithShape="1">
          <a:blip r:embed="rId3">
            <a:alphaModFix/>
          </a:blip>
          <a:srcRect b="0" l="0" r="0" t="0"/>
          <a:stretch/>
        </p:blipFill>
        <p:spPr>
          <a:xfrm>
            <a:off x="964335" y="1319475"/>
            <a:ext cx="10126334" cy="457240"/>
          </a:xfrm>
          <a:prstGeom prst="rect">
            <a:avLst/>
          </a:prstGeom>
          <a:noFill/>
          <a:ln>
            <a:noFill/>
          </a:ln>
        </p:spPr>
      </p:pic>
      <p:pic>
        <p:nvPicPr>
          <p:cNvPr id="284" name="Google Shape;284;p11"/>
          <p:cNvPicPr preferRelativeResize="0"/>
          <p:nvPr/>
        </p:nvPicPr>
        <p:blipFill rotWithShape="1">
          <a:blip r:embed="rId4">
            <a:alphaModFix/>
          </a:blip>
          <a:srcRect b="0" l="0" r="0" t="0"/>
          <a:stretch/>
        </p:blipFill>
        <p:spPr>
          <a:xfrm>
            <a:off x="5441880" y="1340115"/>
            <a:ext cx="1085182" cy="169499"/>
          </a:xfrm>
          <a:prstGeom prst="rect">
            <a:avLst/>
          </a:prstGeom>
          <a:noFill/>
          <a:ln>
            <a:noFill/>
          </a:ln>
        </p:spPr>
      </p:pic>
      <p:sp>
        <p:nvSpPr>
          <p:cNvPr id="285" name="Google Shape;285;p11"/>
          <p:cNvSpPr/>
          <p:nvPr/>
        </p:nvSpPr>
        <p:spPr>
          <a:xfrm>
            <a:off x="924261" y="1319474"/>
            <a:ext cx="10126334" cy="494832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286" name="Google Shape;286;p11"/>
          <p:cNvPicPr preferRelativeResize="0"/>
          <p:nvPr/>
        </p:nvPicPr>
        <p:blipFill rotWithShape="1">
          <a:blip r:embed="rId5">
            <a:alphaModFix/>
          </a:blip>
          <a:srcRect b="0" l="0" r="0" t="0"/>
          <a:stretch/>
        </p:blipFill>
        <p:spPr>
          <a:xfrm>
            <a:off x="2517698" y="1938672"/>
            <a:ext cx="6789366" cy="4061696"/>
          </a:xfrm>
          <a:prstGeom prst="rect">
            <a:avLst/>
          </a:prstGeom>
          <a:noFill/>
          <a:ln>
            <a:noFill/>
          </a:ln>
        </p:spPr>
      </p:pic>
      <p:pic>
        <p:nvPicPr>
          <p:cNvPr id="287" name="Google Shape;287;p11"/>
          <p:cNvPicPr preferRelativeResize="0"/>
          <p:nvPr/>
        </p:nvPicPr>
        <p:blipFill rotWithShape="1">
          <a:blip r:embed="rId6">
            <a:alphaModFix/>
          </a:blip>
          <a:srcRect b="0" l="0" r="0" t="0"/>
          <a:stretch/>
        </p:blipFill>
        <p:spPr>
          <a:xfrm>
            <a:off x="5187020" y="1833812"/>
            <a:ext cx="4737003" cy="493819"/>
          </a:xfrm>
          <a:prstGeom prst="rect">
            <a:avLst/>
          </a:prstGeom>
          <a:noFill/>
          <a:ln>
            <a:noFill/>
          </a:ln>
        </p:spPr>
      </p:pic>
      <p:pic>
        <p:nvPicPr>
          <p:cNvPr id="288" name="Google Shape;288;p11"/>
          <p:cNvPicPr preferRelativeResize="0"/>
          <p:nvPr/>
        </p:nvPicPr>
        <p:blipFill rotWithShape="1">
          <a:blip r:embed="rId7">
            <a:alphaModFix/>
          </a:blip>
          <a:srcRect b="0" l="0" r="0" t="0"/>
          <a:stretch/>
        </p:blipFill>
        <p:spPr>
          <a:xfrm>
            <a:off x="7043414" y="5508066"/>
            <a:ext cx="1024217" cy="4938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2"/>
          <p:cNvSpPr txBox="1"/>
          <p:nvPr>
            <p:ph type="title"/>
          </p:nvPr>
        </p:nvSpPr>
        <p:spPr>
          <a:xfrm>
            <a:off x="838200" y="104503"/>
            <a:ext cx="10515600" cy="129037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In questa pagina sono elencati gli insegnamenti di tipo affine o integrativo offerti al secondo anno per il completamento dei 30 crediti di affini richiesti come da Regolamento didattico del Corso. (figura 13).</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a:t>
            </a:r>
            <a:r>
              <a:rPr i="1" lang="it-IT" sz="1600">
                <a:latin typeface="Calibri"/>
                <a:ea typeface="Calibri"/>
                <a:cs typeface="Calibri"/>
                <a:sym typeface="Calibri"/>
              </a:rPr>
              <a:t>'‘ per passare alla regola successiva.</a:t>
            </a:r>
            <a:br>
              <a:rPr i="1" lang="it-IT" sz="1600">
                <a:latin typeface="Calibri"/>
                <a:ea typeface="Calibri"/>
                <a:cs typeface="Calibri"/>
                <a:sym typeface="Calibri"/>
              </a:rPr>
            </a:br>
            <a:br>
              <a:rPr lang="it-IT" sz="1600">
                <a:latin typeface="Calibri"/>
                <a:ea typeface="Calibri"/>
                <a:cs typeface="Calibri"/>
                <a:sym typeface="Calibri"/>
              </a:rPr>
            </a:br>
            <a:endParaRPr i="1" sz="1600"/>
          </a:p>
        </p:txBody>
      </p:sp>
      <p:sp>
        <p:nvSpPr>
          <p:cNvPr id="294" name="Google Shape;294;p12"/>
          <p:cNvSpPr txBox="1"/>
          <p:nvPr>
            <p:ph idx="1" type="body"/>
          </p:nvPr>
        </p:nvSpPr>
        <p:spPr>
          <a:xfrm>
            <a:off x="838200" y="1777042"/>
            <a:ext cx="10515600" cy="493969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sz="1400"/>
          </a:p>
        </p:txBody>
      </p:sp>
      <p:sp>
        <p:nvSpPr>
          <p:cNvPr id="295" name="Google Shape;29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96" name="Google Shape;296;p12"/>
          <p:cNvPicPr preferRelativeResize="0"/>
          <p:nvPr/>
        </p:nvPicPr>
        <p:blipFill rotWithShape="1">
          <a:blip r:embed="rId3">
            <a:alphaModFix/>
          </a:blip>
          <a:srcRect b="0" l="0" r="0" t="0"/>
          <a:stretch/>
        </p:blipFill>
        <p:spPr>
          <a:xfrm>
            <a:off x="907635" y="1298022"/>
            <a:ext cx="10126334" cy="457240"/>
          </a:xfrm>
          <a:prstGeom prst="rect">
            <a:avLst/>
          </a:prstGeom>
          <a:noFill/>
          <a:ln>
            <a:noFill/>
          </a:ln>
        </p:spPr>
      </p:pic>
      <p:pic>
        <p:nvPicPr>
          <p:cNvPr id="297" name="Google Shape;297;p12"/>
          <p:cNvPicPr preferRelativeResize="0"/>
          <p:nvPr/>
        </p:nvPicPr>
        <p:blipFill rotWithShape="1">
          <a:blip r:embed="rId4">
            <a:alphaModFix/>
          </a:blip>
          <a:srcRect b="0" l="0" r="0" t="0"/>
          <a:stretch/>
        </p:blipFill>
        <p:spPr>
          <a:xfrm>
            <a:off x="5344852" y="1307217"/>
            <a:ext cx="1122450" cy="175320"/>
          </a:xfrm>
          <a:prstGeom prst="rect">
            <a:avLst/>
          </a:prstGeom>
          <a:noFill/>
          <a:ln>
            <a:noFill/>
          </a:ln>
        </p:spPr>
      </p:pic>
      <p:pic>
        <p:nvPicPr>
          <p:cNvPr id="298" name="Google Shape;298;p12"/>
          <p:cNvPicPr preferRelativeResize="0"/>
          <p:nvPr/>
        </p:nvPicPr>
        <p:blipFill rotWithShape="1">
          <a:blip r:embed="rId4">
            <a:alphaModFix/>
          </a:blip>
          <a:srcRect b="0" l="0" r="0" t="0"/>
          <a:stretch/>
        </p:blipFill>
        <p:spPr>
          <a:xfrm>
            <a:off x="2179083" y="2027221"/>
            <a:ext cx="1085182" cy="283764"/>
          </a:xfrm>
          <a:prstGeom prst="rect">
            <a:avLst/>
          </a:prstGeom>
          <a:noFill/>
          <a:ln>
            <a:noFill/>
          </a:ln>
        </p:spPr>
      </p:pic>
      <p:sp>
        <p:nvSpPr>
          <p:cNvPr id="299" name="Google Shape;299;p12"/>
          <p:cNvSpPr/>
          <p:nvPr/>
        </p:nvSpPr>
        <p:spPr>
          <a:xfrm>
            <a:off x="907635" y="1307217"/>
            <a:ext cx="10126334" cy="504913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00" name="Google Shape;300;p12"/>
          <p:cNvPicPr preferRelativeResize="0"/>
          <p:nvPr/>
        </p:nvPicPr>
        <p:blipFill rotWithShape="1">
          <a:blip r:embed="rId5">
            <a:alphaModFix/>
          </a:blip>
          <a:srcRect b="0" l="0" r="0" t="0"/>
          <a:stretch/>
        </p:blipFill>
        <p:spPr>
          <a:xfrm>
            <a:off x="1106142" y="1864702"/>
            <a:ext cx="7413604" cy="4387984"/>
          </a:xfrm>
          <a:prstGeom prst="rect">
            <a:avLst/>
          </a:prstGeom>
          <a:noFill/>
          <a:ln>
            <a:noFill/>
          </a:ln>
        </p:spPr>
      </p:pic>
      <p:pic>
        <p:nvPicPr>
          <p:cNvPr id="301" name="Google Shape;301;p12"/>
          <p:cNvPicPr preferRelativeResize="0"/>
          <p:nvPr/>
        </p:nvPicPr>
        <p:blipFill rotWithShape="1">
          <a:blip r:embed="rId6">
            <a:alphaModFix/>
          </a:blip>
          <a:srcRect b="0" l="0" r="0" t="0"/>
          <a:stretch/>
        </p:blipFill>
        <p:spPr>
          <a:xfrm>
            <a:off x="6893945" y="5795814"/>
            <a:ext cx="1024217" cy="4938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000000"/>
              </a:buClr>
              <a:buSzPct val="100000"/>
              <a:buNone/>
            </a:pPr>
            <a:r>
              <a:rPr lang="it-IT" sz="3500">
                <a:solidFill>
                  <a:srgbClr val="000000"/>
                </a:solidFill>
                <a:latin typeface="Calibri"/>
                <a:ea typeface="Calibri"/>
                <a:cs typeface="Calibri"/>
                <a:sym typeface="Calibri"/>
              </a:rPr>
              <a:t>ATTIVITA’ A SCELTA LIBERA DELLO STUDENTE</a:t>
            </a:r>
            <a:endParaRPr/>
          </a:p>
          <a:p>
            <a:pPr indent="0" lvl="0" marL="0" rtl="0" algn="just">
              <a:lnSpc>
                <a:spcPct val="90000"/>
              </a:lnSpc>
              <a:spcBef>
                <a:spcPts val="1000"/>
              </a:spcBef>
              <a:spcAft>
                <a:spcPts val="0"/>
              </a:spcAft>
              <a:buClr>
                <a:schemeClr val="dk1"/>
              </a:buClr>
              <a:buSzPct val="100000"/>
              <a:buNone/>
            </a:pPr>
            <a:r>
              <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lang="it-IT" sz="2200">
                <a:latin typeface="Calibri"/>
                <a:ea typeface="Calibri"/>
                <a:cs typeface="Calibri"/>
                <a:sym typeface="Calibri"/>
              </a:rPr>
              <a:t>Nelle regole che seguono ti viene chiesto di scegliere gli insegnamenti offerti dal tuo Corso e/o da altri Corsi di laurea magistrale dell’Ateneo per conseguire i </a:t>
            </a:r>
            <a:r>
              <a:rPr b="1" lang="it-IT" sz="2200">
                <a:latin typeface="Calibri"/>
                <a:ea typeface="Calibri"/>
                <a:cs typeface="Calibri"/>
                <a:sym typeface="Calibri"/>
              </a:rPr>
              <a:t>crediti a scelta libera,</a:t>
            </a:r>
            <a:r>
              <a:rPr lang="it-IT" sz="2200">
                <a:latin typeface="Calibri"/>
                <a:ea typeface="Calibri"/>
                <a:cs typeface="Calibri"/>
                <a:sym typeface="Calibri"/>
              </a:rPr>
              <a:t> come previsto dal Regolamento didattico del Corso, per un totale di </a:t>
            </a:r>
            <a:r>
              <a:rPr b="1" lang="it-IT" sz="2200">
                <a:latin typeface="Calibri"/>
                <a:ea typeface="Calibri"/>
                <a:cs typeface="Calibri"/>
                <a:sym typeface="Calibri"/>
              </a:rPr>
              <a:t>12 crediti</a:t>
            </a:r>
            <a:r>
              <a:rPr lang="it-IT" sz="22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rPr lang="it-IT" sz="22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rPr b="1" lang="it-IT" sz="2200" u="sng">
                <a:latin typeface="Calibri"/>
                <a:ea typeface="Calibri"/>
                <a:cs typeface="Calibri"/>
                <a:sym typeface="Calibri"/>
              </a:rPr>
              <a:t>ATTENZIONE</a:t>
            </a:r>
            <a:r>
              <a:rPr lang="it-IT" sz="220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a:t>
            </a:r>
            <a:r>
              <a:rPr lang="it-IT" sz="2200"/>
              <a:t>6</a:t>
            </a:r>
            <a:r>
              <a:rPr lang="it-IT" sz="2200">
                <a:latin typeface="Calibri"/>
                <a:ea typeface="Calibri"/>
                <a:cs typeface="Calibri"/>
                <a:sym typeface="Calibri"/>
              </a:rPr>
              <a:t> crediti al massimo.</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lang="it-IT" sz="2200">
                <a:latin typeface="Calibri"/>
                <a:ea typeface="Calibri"/>
                <a:cs typeface="Calibri"/>
                <a:sym typeface="Calibri"/>
              </a:rPr>
              <a:t>Il piano da approvare consente di completare i crediti a libera scelta aggiungendo le ‘</a:t>
            </a:r>
            <a:r>
              <a:rPr b="1" lang="it-IT" sz="2200">
                <a:latin typeface="Calibri"/>
                <a:ea typeface="Calibri"/>
                <a:cs typeface="Calibri"/>
                <a:sym typeface="Calibri"/>
              </a:rPr>
              <a:t>’ALTRE ATTIVITÁ</a:t>
            </a:r>
            <a:r>
              <a:rPr lang="it-IT" sz="2200">
                <a:latin typeface="Calibri"/>
                <a:ea typeface="Calibri"/>
                <a:cs typeface="Calibri"/>
                <a:sym typeface="Calibri"/>
              </a:rPr>
              <a:t>’’ da 2 o 4 crediti (fig. 17). </a:t>
            </a:r>
            <a:endParaRPr/>
          </a:p>
          <a:p>
            <a:pPr indent="0" lvl="0" marL="0" rtl="0" algn="l">
              <a:lnSpc>
                <a:spcPct val="90000"/>
              </a:lnSpc>
              <a:spcBef>
                <a:spcPts val="1000"/>
              </a:spcBef>
              <a:spcAft>
                <a:spcPts val="0"/>
              </a:spcAft>
              <a:buClr>
                <a:schemeClr val="dk1"/>
              </a:buClr>
              <a:buSzPct val="100000"/>
              <a:buNone/>
            </a:pPr>
            <a:r>
              <a:rPr lang="it-IT" sz="2200">
                <a:latin typeface="Calibri"/>
                <a:ea typeface="Calibri"/>
                <a:cs typeface="Calibri"/>
                <a:sym typeface="Calibri"/>
              </a:rPr>
              <a:t>La scelta di tali attività </a:t>
            </a:r>
            <a:r>
              <a:rPr b="1" lang="it-IT" sz="2200" u="sng">
                <a:latin typeface="Calibri"/>
                <a:ea typeface="Calibri"/>
                <a:cs typeface="Calibri"/>
                <a:sym typeface="Calibri"/>
              </a:rPr>
              <a:t>non ti consente di sforare i 12 crediti a scelta libera e dunque i 120 crediti totali</a:t>
            </a:r>
            <a:r>
              <a:rPr lang="it-IT" sz="2200">
                <a:latin typeface="Calibri"/>
                <a:ea typeface="Calibri"/>
                <a:cs typeface="Calibri"/>
                <a:sym typeface="Calibri"/>
              </a:rPr>
              <a:t>.</a:t>
            </a:r>
            <a:br>
              <a:rPr lang="it-IT" sz="2200">
                <a:latin typeface="Calibri"/>
                <a:ea typeface="Calibri"/>
                <a:cs typeface="Calibri"/>
                <a:sym typeface="Calibri"/>
              </a:rPr>
            </a:br>
            <a:r>
              <a:rPr lang="it-IT" sz="2600">
                <a:latin typeface="Calibri"/>
                <a:ea typeface="Calibri"/>
                <a:cs typeface="Calibri"/>
                <a:sym typeface="Calibri"/>
              </a:rPr>
              <a:t> </a:t>
            </a:r>
            <a:endParaRPr sz="26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a:latin typeface="Calibri"/>
              <a:ea typeface="Calibri"/>
              <a:cs typeface="Calibri"/>
              <a:sym typeface="Calibri"/>
            </a:endParaRPr>
          </a:p>
        </p:txBody>
      </p:sp>
      <p:sp>
        <p:nvSpPr>
          <p:cNvPr id="307" name="Google Shape;30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lang="it-IT" sz="2400">
                <a:solidFill>
                  <a:srgbClr val="000000"/>
                </a:solidFill>
              </a:rPr>
              <a:t>Che cos’è il piano di studio?</a:t>
            </a:r>
            <a:br>
              <a:rPr b="1" lang="it-IT" sz="2400">
                <a:solidFill>
                  <a:srgbClr val="000000"/>
                </a:solidFill>
              </a:rPr>
            </a:br>
            <a:r>
              <a:rPr b="1" lang="it-IT" sz="2400">
                <a:solidFill>
                  <a:srgbClr val="000000"/>
                </a:solidFill>
              </a:rPr>
              <a:t> </a:t>
            </a:r>
            <a:endParaRPr sz="2400"/>
          </a:p>
        </p:txBody>
      </p:sp>
      <p:sp>
        <p:nvSpPr>
          <p:cNvPr id="98" name="Google Shape;9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b="1" lang="it-IT" sz="1600">
                <a:latin typeface="Calibri"/>
                <a:ea typeface="Calibri"/>
                <a:cs typeface="Calibri"/>
                <a:sym typeface="Calibri"/>
              </a:rPr>
              <a:t>da approvare</a:t>
            </a:r>
            <a:r>
              <a:rPr lang="it-IT" sz="1600">
                <a:latin typeface="Calibri"/>
                <a:ea typeface="Calibri"/>
                <a:cs typeface="Calibri"/>
                <a:sym typeface="Calibri"/>
              </a:rPr>
              <a:t>» e «</a:t>
            </a:r>
            <a:r>
              <a:rPr b="1" lang="it-IT" sz="1600">
                <a:latin typeface="Calibri"/>
                <a:ea typeface="Calibri"/>
                <a:cs typeface="Calibri"/>
                <a:sym typeface="Calibri"/>
              </a:rPr>
              <a:t>pre-approvato</a:t>
            </a:r>
            <a:r>
              <a:rPr lang="it-IT" sz="1600">
                <a:latin typeface="Calibri"/>
                <a:ea typeface="Calibri"/>
                <a:cs typeface="Calibri"/>
                <a:sym typeface="Calibri"/>
              </a:rPr>
              <a:t>».</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99" name="Google Shape;9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0" l="0" r="0" t="0"/>
          <a:stretch/>
        </p:blipFill>
        <p:spPr>
          <a:xfrm>
            <a:off x="7863152" y="249375"/>
            <a:ext cx="1494895" cy="122790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e35ee989a0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314" name="Google Shape;314;ge35ee989a0_0_0"/>
          <p:cNvPicPr preferRelativeResize="0"/>
          <p:nvPr/>
        </p:nvPicPr>
        <p:blipFill rotWithShape="1">
          <a:blip r:embed="rId3">
            <a:alphaModFix/>
          </a:blip>
          <a:srcRect b="0" l="0" r="0" t="0"/>
          <a:stretch/>
        </p:blipFill>
        <p:spPr>
          <a:xfrm>
            <a:off x="590900" y="556725"/>
            <a:ext cx="4449450" cy="2456700"/>
          </a:xfrm>
          <a:prstGeom prst="rect">
            <a:avLst/>
          </a:prstGeom>
          <a:noFill/>
          <a:ln cap="flat" cmpd="sng" w="12700">
            <a:solidFill>
              <a:schemeClr val="dk1"/>
            </a:solidFill>
            <a:prstDash val="solid"/>
            <a:round/>
            <a:headEnd len="sm" w="sm" type="none"/>
            <a:tailEnd len="sm" w="sm" type="none"/>
          </a:ln>
        </p:spPr>
      </p:pic>
      <p:sp>
        <p:nvSpPr>
          <p:cNvPr id="315" name="Google Shape;315;ge35ee989a0_0_0"/>
          <p:cNvSpPr txBox="1"/>
          <p:nvPr/>
        </p:nvSpPr>
        <p:spPr>
          <a:xfrm>
            <a:off x="734150" y="267650"/>
            <a:ext cx="978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16" name="Google Shape;316;ge35ee989a0_0_0"/>
          <p:cNvPicPr preferRelativeResize="0"/>
          <p:nvPr/>
        </p:nvPicPr>
        <p:blipFill rotWithShape="1">
          <a:blip r:embed="rId4">
            <a:alphaModFix/>
          </a:blip>
          <a:srcRect b="0" l="0" r="0" t="0"/>
          <a:stretch/>
        </p:blipFill>
        <p:spPr>
          <a:xfrm>
            <a:off x="5999875" y="2853025"/>
            <a:ext cx="5210624" cy="1651325"/>
          </a:xfrm>
          <a:prstGeom prst="rect">
            <a:avLst/>
          </a:prstGeom>
          <a:noFill/>
          <a:ln cap="flat" cmpd="sng" w="19050">
            <a:solidFill>
              <a:schemeClr val="dk1"/>
            </a:solidFill>
            <a:prstDash val="solid"/>
            <a:round/>
            <a:headEnd len="sm" w="sm" type="none"/>
            <a:tailEnd len="sm" w="sm" type="none"/>
          </a:ln>
        </p:spPr>
      </p:pic>
      <p:pic>
        <p:nvPicPr>
          <p:cNvPr id="317" name="Google Shape;317;ge35ee989a0_0_0"/>
          <p:cNvPicPr preferRelativeResize="0"/>
          <p:nvPr/>
        </p:nvPicPr>
        <p:blipFill rotWithShape="1">
          <a:blip r:embed="rId5">
            <a:alphaModFix/>
          </a:blip>
          <a:srcRect b="0" l="0" r="0" t="0"/>
          <a:stretch/>
        </p:blipFill>
        <p:spPr>
          <a:xfrm>
            <a:off x="5999875" y="1185189"/>
            <a:ext cx="4922700" cy="1150497"/>
          </a:xfrm>
          <a:prstGeom prst="rect">
            <a:avLst/>
          </a:prstGeom>
          <a:noFill/>
          <a:ln cap="flat" cmpd="sng" w="19050">
            <a:solidFill>
              <a:schemeClr val="dk1"/>
            </a:solidFill>
            <a:prstDash val="solid"/>
            <a:round/>
            <a:headEnd len="sm" w="sm" type="none"/>
            <a:tailEnd len="sm" w="sm" type="none"/>
          </a:ln>
          <a:effectLst>
            <a:outerShdw blurRad="57150" rotWithShape="0" algn="bl" dir="6420000" dist="19050">
              <a:srgbClr val="000000">
                <a:alpha val="47843"/>
              </a:srgbClr>
            </a:outerShdw>
          </a:effectLst>
        </p:spPr>
      </p:pic>
      <p:pic>
        <p:nvPicPr>
          <p:cNvPr id="318" name="Google Shape;318;ge35ee989a0_0_0"/>
          <p:cNvPicPr preferRelativeResize="0"/>
          <p:nvPr/>
        </p:nvPicPr>
        <p:blipFill rotWithShape="1">
          <a:blip r:embed="rId6">
            <a:alphaModFix/>
          </a:blip>
          <a:srcRect b="0" l="0" r="0" t="0"/>
          <a:stretch/>
        </p:blipFill>
        <p:spPr>
          <a:xfrm>
            <a:off x="6088411" y="5021700"/>
            <a:ext cx="5033549" cy="1357750"/>
          </a:xfrm>
          <a:prstGeom prst="rect">
            <a:avLst/>
          </a:prstGeom>
          <a:noFill/>
          <a:ln cap="flat" cmpd="sng" w="19050">
            <a:solidFill>
              <a:srgbClr val="000000"/>
            </a:solidFill>
            <a:prstDash val="solid"/>
            <a:round/>
            <a:headEnd len="sm" w="sm" type="none"/>
            <a:tailEnd len="sm" w="sm" type="none"/>
          </a:ln>
        </p:spPr>
      </p:pic>
      <p:sp>
        <p:nvSpPr>
          <p:cNvPr id="319" name="Google Shape;319;ge35ee989a0_0_0"/>
          <p:cNvSpPr/>
          <p:nvPr/>
        </p:nvSpPr>
        <p:spPr>
          <a:xfrm>
            <a:off x="5141198" y="1430675"/>
            <a:ext cx="660300" cy="489000"/>
          </a:xfrm>
          <a:prstGeom prst="rightArrow">
            <a:avLst>
              <a:gd fmla="val 50000" name="adj1"/>
              <a:gd fmla="val 500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ge35ee989a0_0_0"/>
          <p:cNvPicPr preferRelativeResize="0"/>
          <p:nvPr/>
        </p:nvPicPr>
        <p:blipFill rotWithShape="1">
          <a:blip r:embed="rId7">
            <a:alphaModFix/>
          </a:blip>
          <a:srcRect b="0" l="0" r="0" t="0"/>
          <a:stretch/>
        </p:blipFill>
        <p:spPr>
          <a:xfrm flipH="1">
            <a:off x="5872187" y="4029475"/>
            <a:ext cx="447625" cy="365100"/>
          </a:xfrm>
          <a:prstGeom prst="rect">
            <a:avLst/>
          </a:prstGeom>
          <a:noFill/>
          <a:ln>
            <a:noFill/>
          </a:ln>
        </p:spPr>
      </p:pic>
      <p:pic>
        <p:nvPicPr>
          <p:cNvPr id="321" name="Google Shape;321;ge35ee989a0_0_0"/>
          <p:cNvPicPr preferRelativeResize="0"/>
          <p:nvPr/>
        </p:nvPicPr>
        <p:blipFill rotWithShape="1">
          <a:blip r:embed="rId7">
            <a:alphaModFix/>
          </a:blip>
          <a:srcRect b="0" l="0" r="0" t="0"/>
          <a:stretch/>
        </p:blipFill>
        <p:spPr>
          <a:xfrm flipH="1">
            <a:off x="6088400" y="5832250"/>
            <a:ext cx="447625" cy="378000"/>
          </a:xfrm>
          <a:prstGeom prst="rect">
            <a:avLst/>
          </a:prstGeom>
          <a:noFill/>
          <a:ln>
            <a:noFill/>
          </a:ln>
        </p:spPr>
      </p:pic>
      <p:sp>
        <p:nvSpPr>
          <p:cNvPr id="322" name="Google Shape;322;ge35ee989a0_0_0"/>
          <p:cNvSpPr/>
          <p:nvPr/>
        </p:nvSpPr>
        <p:spPr>
          <a:xfrm>
            <a:off x="8237425" y="2320575"/>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e35ee989a0_0_0"/>
          <p:cNvSpPr/>
          <p:nvPr/>
        </p:nvSpPr>
        <p:spPr>
          <a:xfrm>
            <a:off x="8237425" y="4462300"/>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ge35ee989a0_0_0"/>
          <p:cNvPicPr preferRelativeResize="0"/>
          <p:nvPr/>
        </p:nvPicPr>
        <p:blipFill rotWithShape="1">
          <a:blip r:embed="rId7">
            <a:alphaModFix/>
          </a:blip>
          <a:srcRect b="0" l="0" r="0" t="0"/>
          <a:stretch/>
        </p:blipFill>
        <p:spPr>
          <a:xfrm>
            <a:off x="4032487" y="2376075"/>
            <a:ext cx="823675" cy="378000"/>
          </a:xfrm>
          <a:prstGeom prst="rect">
            <a:avLst/>
          </a:prstGeom>
          <a:noFill/>
          <a:ln>
            <a:noFill/>
          </a:ln>
        </p:spPr>
      </p:pic>
      <p:pic>
        <p:nvPicPr>
          <p:cNvPr id="325" name="Google Shape;325;ge35ee989a0_0_0"/>
          <p:cNvPicPr preferRelativeResize="0"/>
          <p:nvPr/>
        </p:nvPicPr>
        <p:blipFill rotWithShape="1">
          <a:blip r:embed="rId7">
            <a:alphaModFix/>
          </a:blip>
          <a:srcRect b="0" l="0" r="0" t="0"/>
          <a:stretch/>
        </p:blipFill>
        <p:spPr>
          <a:xfrm>
            <a:off x="9395537" y="1919675"/>
            <a:ext cx="823675" cy="378000"/>
          </a:xfrm>
          <a:prstGeom prst="rect">
            <a:avLst/>
          </a:prstGeom>
          <a:noFill/>
          <a:ln>
            <a:noFill/>
          </a:ln>
        </p:spPr>
      </p:pic>
      <p:sp>
        <p:nvSpPr>
          <p:cNvPr id="326" name="Google Shape;326;ge35ee989a0_0_0"/>
          <p:cNvSpPr txBox="1"/>
          <p:nvPr/>
        </p:nvSpPr>
        <p:spPr>
          <a:xfrm>
            <a:off x="572390" y="3351846"/>
            <a:ext cx="4729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In questa figura è illustrato il procedimento da adottare per l’anticipo delle attività a libera scelta.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Per poter procedere con la prenotazione dell’appello è necessario: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 voce </a:t>
            </a:r>
            <a:r>
              <a:rPr b="1" i="0" lang="it-IT" sz="1400" u="none" cap="none" strike="noStrike">
                <a:solidFill>
                  <a:srgbClr val="000000"/>
                </a:solidFill>
                <a:latin typeface="Calibri"/>
                <a:ea typeface="Calibri"/>
                <a:cs typeface="Calibri"/>
                <a:sym typeface="Calibri"/>
              </a:rPr>
              <a:t>Prenota</a:t>
            </a:r>
            <a:r>
              <a:rPr b="0" i="0" lang="it-IT" sz="1400" u="none" cap="none" strike="noStrike">
                <a:solidFill>
                  <a:srgbClr val="000000"/>
                </a:solidFill>
                <a:latin typeface="Calibri"/>
                <a:ea typeface="Calibri"/>
                <a:cs typeface="Calibri"/>
                <a:sym typeface="Calibri"/>
              </a:rPr>
              <a:t> dalla sezione Appelli disponibili nella Home page di Segreterie online.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poi </a:t>
            </a:r>
            <a:r>
              <a:rPr b="1" i="0" lang="it-IT" sz="1400" u="none" cap="none" strike="noStrike">
                <a:solidFill>
                  <a:srgbClr val="000000"/>
                </a:solidFill>
                <a:latin typeface="Calibri"/>
                <a:ea typeface="Calibri"/>
                <a:cs typeface="Calibri"/>
                <a:sym typeface="Calibri"/>
              </a:rPr>
              <a:t>ricerca appelli </a:t>
            </a:r>
            <a:r>
              <a:rPr b="0" i="0" lang="it-IT" sz="1400" u="none" cap="none" strike="noStrike">
                <a:solidFill>
                  <a:srgbClr val="000000"/>
                </a:solidFill>
                <a:latin typeface="Calibri"/>
                <a:ea typeface="Calibri"/>
                <a:cs typeface="Calibri"/>
                <a:sym typeface="Calibri"/>
              </a:rPr>
              <a:t>dalla schermata che elenca gli appelli disponibili.</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l’attività a libera scelta di proprio interesse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Procedere con la prenotazione all’appello.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ph type="title"/>
          </p:nvPr>
        </p:nvSpPr>
        <p:spPr>
          <a:xfrm>
            <a:off x="771698" y="144337"/>
            <a:ext cx="10159538" cy="9247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questa regola (fig. 14) trovi l’elenco di tutti gli insegnamenti opzionali, offerti dal Regolamento del tuo Corso, al </a:t>
            </a:r>
            <a:r>
              <a:rPr b="1" lang="it-IT" sz="1600">
                <a:latin typeface="Calibri"/>
                <a:ea typeface="Calibri"/>
                <a:cs typeface="Calibri"/>
                <a:sym typeface="Calibri"/>
              </a:rPr>
              <a:t>primo anno</a:t>
            </a:r>
            <a:r>
              <a:rPr lang="it-IT" sz="1600">
                <a:latin typeface="Calibri"/>
                <a:ea typeface="Calibri"/>
                <a:cs typeface="Calibri"/>
                <a:sym typeface="Calibri"/>
              </a:rPr>
              <a:t>, non scelti in precedenza, e che puoi selezionare per conseguire i crediti a scelta libera.</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''Salta la scelta'‘ per passare alla regola successiva.</a:t>
            </a:r>
            <a:br>
              <a:rPr i="1"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32" name="Google Shape;332;p15"/>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14</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333" name="Google Shape;33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34" name="Google Shape;334;p15"/>
          <p:cNvPicPr preferRelativeResize="0"/>
          <p:nvPr/>
        </p:nvPicPr>
        <p:blipFill rotWithShape="1">
          <a:blip r:embed="rId3">
            <a:alphaModFix/>
          </a:blip>
          <a:srcRect b="0" l="0" r="0" t="0"/>
          <a:stretch/>
        </p:blipFill>
        <p:spPr>
          <a:xfrm>
            <a:off x="838200" y="1284887"/>
            <a:ext cx="9910156" cy="447479"/>
          </a:xfrm>
          <a:prstGeom prst="rect">
            <a:avLst/>
          </a:prstGeom>
          <a:noFill/>
          <a:ln>
            <a:noFill/>
          </a:ln>
        </p:spPr>
      </p:pic>
      <p:pic>
        <p:nvPicPr>
          <p:cNvPr id="335" name="Google Shape;335;p15"/>
          <p:cNvPicPr preferRelativeResize="0"/>
          <p:nvPr/>
        </p:nvPicPr>
        <p:blipFill rotWithShape="1">
          <a:blip r:embed="rId4">
            <a:alphaModFix/>
          </a:blip>
          <a:srcRect b="0" l="0" r="0" t="0"/>
          <a:stretch/>
        </p:blipFill>
        <p:spPr>
          <a:xfrm>
            <a:off x="2385607" y="1948177"/>
            <a:ext cx="922858" cy="231668"/>
          </a:xfrm>
          <a:prstGeom prst="rect">
            <a:avLst/>
          </a:prstGeom>
          <a:noFill/>
          <a:ln>
            <a:noFill/>
          </a:ln>
        </p:spPr>
      </p:pic>
      <p:pic>
        <p:nvPicPr>
          <p:cNvPr id="336" name="Google Shape;336;p15"/>
          <p:cNvPicPr preferRelativeResize="0"/>
          <p:nvPr/>
        </p:nvPicPr>
        <p:blipFill rotWithShape="1">
          <a:blip r:embed="rId4">
            <a:alphaModFix/>
          </a:blip>
          <a:srcRect b="0" l="0" r="0" t="0"/>
          <a:stretch/>
        </p:blipFill>
        <p:spPr>
          <a:xfrm>
            <a:off x="5183625" y="1284887"/>
            <a:ext cx="1219306" cy="231668"/>
          </a:xfrm>
          <a:prstGeom prst="rect">
            <a:avLst/>
          </a:prstGeom>
          <a:noFill/>
          <a:ln>
            <a:noFill/>
          </a:ln>
        </p:spPr>
      </p:pic>
      <p:sp>
        <p:nvSpPr>
          <p:cNvPr id="337" name="Google Shape;337;p15"/>
          <p:cNvSpPr/>
          <p:nvPr/>
        </p:nvSpPr>
        <p:spPr>
          <a:xfrm>
            <a:off x="838200" y="1284887"/>
            <a:ext cx="9910156" cy="489146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38" name="Google Shape;338;p15"/>
          <p:cNvPicPr preferRelativeResize="0"/>
          <p:nvPr/>
        </p:nvPicPr>
        <p:blipFill rotWithShape="1">
          <a:blip r:embed="rId5">
            <a:alphaModFix/>
          </a:blip>
          <a:srcRect b="0" l="0" r="0" t="0"/>
          <a:stretch/>
        </p:blipFill>
        <p:spPr>
          <a:xfrm>
            <a:off x="2385607" y="1807841"/>
            <a:ext cx="5545055" cy="4112480"/>
          </a:xfrm>
          <a:prstGeom prst="rect">
            <a:avLst/>
          </a:prstGeom>
          <a:noFill/>
          <a:ln>
            <a:noFill/>
          </a:ln>
        </p:spPr>
      </p:pic>
      <p:pic>
        <p:nvPicPr>
          <p:cNvPr id="339" name="Google Shape;339;p15"/>
          <p:cNvPicPr preferRelativeResize="0"/>
          <p:nvPr/>
        </p:nvPicPr>
        <p:blipFill rotWithShape="1">
          <a:blip r:embed="rId6">
            <a:alphaModFix/>
          </a:blip>
          <a:srcRect b="0" l="0" r="0" t="0"/>
          <a:stretch/>
        </p:blipFill>
        <p:spPr>
          <a:xfrm>
            <a:off x="5096156" y="1717112"/>
            <a:ext cx="4522630" cy="470309"/>
          </a:xfrm>
          <a:prstGeom prst="rect">
            <a:avLst/>
          </a:prstGeom>
          <a:noFill/>
          <a:ln>
            <a:noFill/>
          </a:ln>
        </p:spPr>
      </p:pic>
      <p:pic>
        <p:nvPicPr>
          <p:cNvPr id="340" name="Google Shape;340;p15"/>
          <p:cNvPicPr preferRelativeResize="0"/>
          <p:nvPr/>
        </p:nvPicPr>
        <p:blipFill rotWithShape="1">
          <a:blip r:embed="rId7">
            <a:alphaModFix/>
          </a:blip>
          <a:srcRect b="0" l="0" r="0" t="0"/>
          <a:stretch/>
        </p:blipFill>
        <p:spPr>
          <a:xfrm>
            <a:off x="2363503" y="2003446"/>
            <a:ext cx="944962" cy="2560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ph type="title"/>
          </p:nvPr>
        </p:nvSpPr>
        <p:spPr>
          <a:xfrm>
            <a:off x="771698" y="144337"/>
            <a:ext cx="10159538" cy="9247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Nella regola successiva sono elencati gli insegnamenti dell’altro curriculum, che puoi inserire come attività a libera scelta al primo anno (fig. 15).</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''Salta la scelta'‘ per passare alla regola successiva.</a:t>
            </a:r>
            <a:br>
              <a:rPr i="1"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46" name="Google Shape;346;p52"/>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15</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347" name="Google Shape;34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48" name="Google Shape;348;p52"/>
          <p:cNvPicPr preferRelativeResize="0"/>
          <p:nvPr/>
        </p:nvPicPr>
        <p:blipFill rotWithShape="1">
          <a:blip r:embed="rId3">
            <a:alphaModFix/>
          </a:blip>
          <a:srcRect b="0" l="0" r="0" t="0"/>
          <a:stretch/>
        </p:blipFill>
        <p:spPr>
          <a:xfrm>
            <a:off x="838200" y="1284887"/>
            <a:ext cx="9910156" cy="447479"/>
          </a:xfrm>
          <a:prstGeom prst="rect">
            <a:avLst/>
          </a:prstGeom>
          <a:noFill/>
          <a:ln>
            <a:noFill/>
          </a:ln>
        </p:spPr>
      </p:pic>
      <p:pic>
        <p:nvPicPr>
          <p:cNvPr id="349" name="Google Shape;349;p52"/>
          <p:cNvPicPr preferRelativeResize="0"/>
          <p:nvPr/>
        </p:nvPicPr>
        <p:blipFill rotWithShape="1">
          <a:blip r:embed="rId4">
            <a:alphaModFix/>
          </a:blip>
          <a:srcRect b="0" l="0" r="0" t="0"/>
          <a:stretch/>
        </p:blipFill>
        <p:spPr>
          <a:xfrm>
            <a:off x="2385607" y="1948177"/>
            <a:ext cx="922858" cy="231668"/>
          </a:xfrm>
          <a:prstGeom prst="rect">
            <a:avLst/>
          </a:prstGeom>
          <a:noFill/>
          <a:ln>
            <a:noFill/>
          </a:ln>
        </p:spPr>
      </p:pic>
      <p:pic>
        <p:nvPicPr>
          <p:cNvPr id="350" name="Google Shape;350;p52"/>
          <p:cNvPicPr preferRelativeResize="0"/>
          <p:nvPr/>
        </p:nvPicPr>
        <p:blipFill rotWithShape="1">
          <a:blip r:embed="rId4">
            <a:alphaModFix/>
          </a:blip>
          <a:srcRect b="0" l="0" r="0" t="0"/>
          <a:stretch/>
        </p:blipFill>
        <p:spPr>
          <a:xfrm>
            <a:off x="5183625" y="1284887"/>
            <a:ext cx="1219306" cy="231668"/>
          </a:xfrm>
          <a:prstGeom prst="rect">
            <a:avLst/>
          </a:prstGeom>
          <a:noFill/>
          <a:ln>
            <a:noFill/>
          </a:ln>
        </p:spPr>
      </p:pic>
      <p:sp>
        <p:nvSpPr>
          <p:cNvPr id="351" name="Google Shape;351;p52"/>
          <p:cNvSpPr/>
          <p:nvPr/>
        </p:nvSpPr>
        <p:spPr>
          <a:xfrm>
            <a:off x="838200" y="1284887"/>
            <a:ext cx="9910156" cy="489146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52" name="Google Shape;352;p52"/>
          <p:cNvPicPr preferRelativeResize="0"/>
          <p:nvPr/>
        </p:nvPicPr>
        <p:blipFill rotWithShape="1">
          <a:blip r:embed="rId5">
            <a:alphaModFix/>
          </a:blip>
          <a:srcRect b="0" l="0" r="0" t="0"/>
          <a:stretch/>
        </p:blipFill>
        <p:spPr>
          <a:xfrm>
            <a:off x="1847258" y="1915147"/>
            <a:ext cx="5300888" cy="3934067"/>
          </a:xfrm>
          <a:prstGeom prst="rect">
            <a:avLst/>
          </a:prstGeom>
          <a:noFill/>
          <a:ln>
            <a:noFill/>
          </a:ln>
        </p:spPr>
      </p:pic>
      <p:pic>
        <p:nvPicPr>
          <p:cNvPr id="353" name="Google Shape;353;p52"/>
          <p:cNvPicPr preferRelativeResize="0"/>
          <p:nvPr/>
        </p:nvPicPr>
        <p:blipFill rotWithShape="1">
          <a:blip r:embed="rId6">
            <a:alphaModFix/>
          </a:blip>
          <a:srcRect b="0" l="0" r="0" t="0"/>
          <a:stretch/>
        </p:blipFill>
        <p:spPr>
          <a:xfrm>
            <a:off x="4497702" y="1821889"/>
            <a:ext cx="5041829" cy="524301"/>
          </a:xfrm>
          <a:prstGeom prst="rect">
            <a:avLst/>
          </a:prstGeom>
          <a:noFill/>
          <a:ln>
            <a:noFill/>
          </a:ln>
        </p:spPr>
      </p:pic>
      <p:pic>
        <p:nvPicPr>
          <p:cNvPr id="354" name="Google Shape;354;p52"/>
          <p:cNvPicPr preferRelativeResize="0"/>
          <p:nvPr/>
        </p:nvPicPr>
        <p:blipFill rotWithShape="1">
          <a:blip r:embed="rId7">
            <a:alphaModFix/>
          </a:blip>
          <a:srcRect b="0" l="0" r="0" t="0"/>
          <a:stretch/>
        </p:blipFill>
        <p:spPr>
          <a:xfrm>
            <a:off x="1780163" y="2140124"/>
            <a:ext cx="942045" cy="2584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6"/>
          <p:cNvSpPr txBox="1"/>
          <p:nvPr>
            <p:ph type="title"/>
          </p:nvPr>
        </p:nvSpPr>
        <p:spPr>
          <a:xfrm>
            <a:off x="838200" y="381246"/>
            <a:ext cx="10515600" cy="13807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In questa regola (fig. 16) trovi l’elenco di tutti gli insegnamenti opzionali, offerti dal Regolamento del tuo Corso, al </a:t>
            </a:r>
            <a:r>
              <a:rPr b="1" lang="it-IT" sz="1600">
                <a:latin typeface="Calibri"/>
                <a:ea typeface="Calibri"/>
                <a:cs typeface="Calibri"/>
                <a:sym typeface="Calibri"/>
              </a:rPr>
              <a:t>secondo anno</a:t>
            </a:r>
            <a:r>
              <a:rPr lang="it-IT" sz="1600">
                <a:latin typeface="Calibri"/>
                <a:ea typeface="Calibri"/>
                <a:cs typeface="Calibri"/>
                <a:sym typeface="Calibri"/>
              </a:rPr>
              <a:t>, non scelti in precedenza, e che in questa regola puoi selezionare per conseguire i crediti a scelta libera. </a:t>
            </a:r>
            <a:br>
              <a:rPr lang="it-IT" sz="1600">
                <a:latin typeface="Calibri"/>
                <a:ea typeface="Calibri"/>
                <a:cs typeface="Calibri"/>
                <a:sym typeface="Calibri"/>
              </a:rPr>
            </a:br>
            <a:r>
              <a:rPr lang="it-IT" sz="1600">
                <a:latin typeface="Calibri"/>
                <a:ea typeface="Calibri"/>
                <a:cs typeface="Calibri"/>
                <a:sym typeface="Calibri"/>
              </a:rPr>
              <a:t>Ti è consentito anticiparne la frequenza e sostenere gli esami al primo anno. </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''Salta la scelta'‘ per passare alla regola successiva.</a:t>
            </a:r>
            <a:br>
              <a:rPr i="1" lang="it-IT" sz="1600">
                <a:latin typeface="Calibri"/>
                <a:ea typeface="Calibri"/>
                <a:cs typeface="Calibri"/>
                <a:sym typeface="Calibri"/>
              </a:rPr>
            </a:br>
            <a:endParaRPr sz="1600">
              <a:latin typeface="Calibri"/>
              <a:ea typeface="Calibri"/>
              <a:cs typeface="Calibri"/>
              <a:sym typeface="Calibri"/>
            </a:endParaRPr>
          </a:p>
        </p:txBody>
      </p:sp>
      <p:sp>
        <p:nvSpPr>
          <p:cNvPr id="360" name="Google Shape;360;p16"/>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16</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361" name="Google Shape;36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62" name="Google Shape;362;p16"/>
          <p:cNvSpPr/>
          <p:nvPr/>
        </p:nvSpPr>
        <p:spPr>
          <a:xfrm>
            <a:off x="838200" y="1895301"/>
            <a:ext cx="10442171" cy="439743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63" name="Google Shape;363;p16"/>
          <p:cNvPicPr preferRelativeResize="0"/>
          <p:nvPr/>
        </p:nvPicPr>
        <p:blipFill rotWithShape="1">
          <a:blip r:embed="rId3">
            <a:alphaModFix/>
          </a:blip>
          <a:srcRect b="0" l="0" r="0" t="0"/>
          <a:stretch/>
        </p:blipFill>
        <p:spPr>
          <a:xfrm>
            <a:off x="1143021" y="1958746"/>
            <a:ext cx="7467579" cy="43339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7"/>
          <p:cNvSpPr txBox="1"/>
          <p:nvPr>
            <p:ph type="title"/>
          </p:nvPr>
        </p:nvSpPr>
        <p:spPr>
          <a:xfrm>
            <a:off x="771698" y="144337"/>
            <a:ext cx="10159538" cy="11544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Con questa regola puoi completare i crediti a libera scelta aggiungendo le ‘’ALTRE ATTIVITÁ’’ da 2, 4 crediti al </a:t>
            </a:r>
            <a:r>
              <a:rPr b="1" lang="it-IT" sz="1600">
                <a:latin typeface="Calibri"/>
                <a:ea typeface="Calibri"/>
                <a:cs typeface="Calibri"/>
                <a:sym typeface="Calibri"/>
              </a:rPr>
              <a:t>secondo anno</a:t>
            </a:r>
            <a:r>
              <a:rPr lang="it-IT" sz="1600">
                <a:latin typeface="Calibri"/>
                <a:ea typeface="Calibri"/>
                <a:cs typeface="Calibri"/>
                <a:sym typeface="Calibri"/>
              </a:rPr>
              <a:t> (fig. 17) utilizzabili per integrare il lavoro di tesi.</a:t>
            </a:r>
            <a:br>
              <a:rPr lang="it-IT" sz="1600">
                <a:latin typeface="Calibri"/>
                <a:ea typeface="Calibri"/>
                <a:cs typeface="Calibri"/>
                <a:sym typeface="Calibri"/>
              </a:rPr>
            </a:br>
            <a:r>
              <a:rPr lang="it-IT" sz="1600">
                <a:latin typeface="Calibri"/>
                <a:ea typeface="Calibri"/>
                <a:cs typeface="Calibri"/>
                <a:sym typeface="Calibri"/>
              </a:rPr>
              <a:t> </a:t>
            </a:r>
            <a:r>
              <a:rPr lang="it-IT" sz="1600" u="sng">
                <a:latin typeface="Calibri"/>
                <a:ea typeface="Calibri"/>
                <a:cs typeface="Calibri"/>
                <a:sym typeface="Calibri"/>
              </a:rPr>
              <a:t>La scelta di tali attività non è consentita nel piano di studi pre-approvato.</a:t>
            </a:r>
            <a:br>
              <a:rPr lang="it-IT" sz="1600" u="sng">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''Salta la scelta'‘ per passare alla regola successiva.</a:t>
            </a:r>
            <a:br>
              <a:rPr i="1" lang="it-IT" sz="1600">
                <a:latin typeface="Calibri"/>
                <a:ea typeface="Calibri"/>
                <a:cs typeface="Calibri"/>
                <a:sym typeface="Calibri"/>
              </a:rPr>
            </a:br>
            <a:endParaRPr sz="1600">
              <a:latin typeface="Calibri"/>
              <a:ea typeface="Calibri"/>
              <a:cs typeface="Calibri"/>
              <a:sym typeface="Calibri"/>
            </a:endParaRPr>
          </a:p>
        </p:txBody>
      </p:sp>
      <p:sp>
        <p:nvSpPr>
          <p:cNvPr id="369" name="Google Shape;369;p17"/>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17</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370" name="Google Shape;37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71" name="Google Shape;371;p17"/>
          <p:cNvPicPr preferRelativeResize="0"/>
          <p:nvPr/>
        </p:nvPicPr>
        <p:blipFill rotWithShape="1">
          <a:blip r:embed="rId3">
            <a:alphaModFix/>
          </a:blip>
          <a:srcRect b="0" l="0" r="0" t="0"/>
          <a:stretch/>
        </p:blipFill>
        <p:spPr>
          <a:xfrm>
            <a:off x="838200" y="1410659"/>
            <a:ext cx="9910156" cy="447479"/>
          </a:xfrm>
          <a:prstGeom prst="rect">
            <a:avLst/>
          </a:prstGeom>
          <a:noFill/>
          <a:ln>
            <a:noFill/>
          </a:ln>
        </p:spPr>
      </p:pic>
      <p:pic>
        <p:nvPicPr>
          <p:cNvPr id="372" name="Google Shape;372;p17"/>
          <p:cNvPicPr preferRelativeResize="0"/>
          <p:nvPr/>
        </p:nvPicPr>
        <p:blipFill rotWithShape="1">
          <a:blip r:embed="rId4">
            <a:alphaModFix/>
          </a:blip>
          <a:srcRect b="0" l="0" r="0" t="0"/>
          <a:stretch/>
        </p:blipFill>
        <p:spPr>
          <a:xfrm>
            <a:off x="5183625" y="1411898"/>
            <a:ext cx="1219306" cy="231668"/>
          </a:xfrm>
          <a:prstGeom prst="rect">
            <a:avLst/>
          </a:prstGeom>
          <a:noFill/>
          <a:ln>
            <a:noFill/>
          </a:ln>
        </p:spPr>
      </p:pic>
      <p:pic>
        <p:nvPicPr>
          <p:cNvPr id="373" name="Google Shape;373;p17"/>
          <p:cNvPicPr preferRelativeResize="0"/>
          <p:nvPr/>
        </p:nvPicPr>
        <p:blipFill rotWithShape="1">
          <a:blip r:embed="rId5">
            <a:alphaModFix/>
          </a:blip>
          <a:srcRect b="0" l="0" r="0" t="0"/>
          <a:stretch/>
        </p:blipFill>
        <p:spPr>
          <a:xfrm>
            <a:off x="0" y="1825624"/>
            <a:ext cx="920576" cy="308181"/>
          </a:xfrm>
          <a:prstGeom prst="rect">
            <a:avLst/>
          </a:prstGeom>
          <a:noFill/>
          <a:ln>
            <a:noFill/>
          </a:ln>
        </p:spPr>
      </p:pic>
      <p:sp>
        <p:nvSpPr>
          <p:cNvPr id="374" name="Google Shape;374;p17"/>
          <p:cNvSpPr/>
          <p:nvPr/>
        </p:nvSpPr>
        <p:spPr>
          <a:xfrm>
            <a:off x="838200" y="1410659"/>
            <a:ext cx="9910156" cy="48338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75" name="Google Shape;375;p17"/>
          <p:cNvPicPr preferRelativeResize="0"/>
          <p:nvPr/>
        </p:nvPicPr>
        <p:blipFill rotWithShape="1">
          <a:blip r:embed="rId6">
            <a:alphaModFix/>
          </a:blip>
          <a:srcRect b="0" l="0" r="0" t="0"/>
          <a:stretch/>
        </p:blipFill>
        <p:spPr>
          <a:xfrm>
            <a:off x="1274177" y="2040196"/>
            <a:ext cx="8458908" cy="3871699"/>
          </a:xfrm>
          <a:prstGeom prst="rect">
            <a:avLst/>
          </a:prstGeom>
          <a:noFill/>
          <a:ln>
            <a:noFill/>
          </a:ln>
        </p:spPr>
      </p:pic>
      <p:pic>
        <p:nvPicPr>
          <p:cNvPr id="376" name="Google Shape;376;p17"/>
          <p:cNvPicPr preferRelativeResize="0"/>
          <p:nvPr/>
        </p:nvPicPr>
        <p:blipFill rotWithShape="1">
          <a:blip r:embed="rId7">
            <a:alphaModFix/>
          </a:blip>
          <a:srcRect b="0" l="0" r="0" t="0"/>
          <a:stretch/>
        </p:blipFill>
        <p:spPr>
          <a:xfrm>
            <a:off x="4453963" y="1979714"/>
            <a:ext cx="5060119" cy="5060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8"/>
          <p:cNvSpPr txBox="1"/>
          <p:nvPr>
            <p:ph type="title"/>
          </p:nvPr>
        </p:nvSpPr>
        <p:spPr>
          <a:xfrm>
            <a:off x="838200" y="298919"/>
            <a:ext cx="10426442" cy="106615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br>
            <a:br>
              <a:rPr lang="it-IT" sz="1600"/>
            </a:br>
            <a:r>
              <a:rPr lang="it-IT" sz="1600"/>
              <a:t>Con questa regola e la seguente puoi conseguire i crediti a scelta libera scegliendo tra gli insegnamenti offerti da altri Corsi di studio dell’Ateneo, al primo e/o al secondo anno. </a:t>
            </a:r>
            <a:br>
              <a:rPr lang="it-IT" sz="1600"/>
            </a:br>
            <a:r>
              <a:rPr lang="it-IT" sz="1600"/>
              <a:t>Clicca “Aggiungi attività” (fig. 18) per accedere alla lista dei Corsi di laurea magistrale dell’Ateneo (fig.19), e quindi agli insegnamenti di </a:t>
            </a:r>
            <a:r>
              <a:rPr b="1" lang="it-IT" sz="1600" u="sng"/>
              <a:t>primo anno </a:t>
            </a:r>
            <a:r>
              <a:rPr lang="it-IT" sz="1600"/>
              <a:t>(fig. 20). </a:t>
            </a:r>
            <a:br>
              <a:rPr lang="it-IT" sz="1600"/>
            </a:br>
            <a:r>
              <a:rPr lang="it-IT" sz="1600"/>
              <a:t>Clicca «Salta regola» se preferisci scegliere tra gli insegnamenti offerti al tuo secondo anno.</a:t>
            </a:r>
            <a:br>
              <a:rPr lang="it-IT" sz="1600"/>
            </a:br>
            <a:br>
              <a:rPr lang="it-IT" sz="1600"/>
            </a:br>
            <a:endParaRPr sz="1600"/>
          </a:p>
        </p:txBody>
      </p:sp>
      <p:sp>
        <p:nvSpPr>
          <p:cNvPr id="382" name="Google Shape;382;p18"/>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18</a:t>
            </a:r>
            <a:endParaRPr sz="1400"/>
          </a:p>
        </p:txBody>
      </p:sp>
      <p:sp>
        <p:nvSpPr>
          <p:cNvPr id="383" name="Google Shape;3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84" name="Google Shape;384;p18"/>
          <p:cNvPicPr preferRelativeResize="0"/>
          <p:nvPr/>
        </p:nvPicPr>
        <p:blipFill rotWithShape="1">
          <a:blip r:embed="rId3">
            <a:alphaModFix/>
          </a:blip>
          <a:srcRect b="0" l="0" r="0" t="0"/>
          <a:stretch/>
        </p:blipFill>
        <p:spPr>
          <a:xfrm>
            <a:off x="2204338" y="1763740"/>
            <a:ext cx="7538177" cy="4236127"/>
          </a:xfrm>
          <a:prstGeom prst="rect">
            <a:avLst/>
          </a:prstGeom>
          <a:noFill/>
          <a:ln>
            <a:noFill/>
          </a:ln>
        </p:spPr>
      </p:pic>
      <p:pic>
        <p:nvPicPr>
          <p:cNvPr id="385" name="Google Shape;385;p18"/>
          <p:cNvPicPr preferRelativeResize="0"/>
          <p:nvPr/>
        </p:nvPicPr>
        <p:blipFill rotWithShape="1">
          <a:blip r:embed="rId4">
            <a:alphaModFix/>
          </a:blip>
          <a:srcRect b="0" l="0" r="0" t="0"/>
          <a:stretch/>
        </p:blipFill>
        <p:spPr>
          <a:xfrm>
            <a:off x="3734865" y="3631845"/>
            <a:ext cx="981541" cy="249958"/>
          </a:xfrm>
          <a:prstGeom prst="rect">
            <a:avLst/>
          </a:prstGeom>
          <a:noFill/>
          <a:ln>
            <a:noFill/>
          </a:ln>
        </p:spPr>
      </p:pic>
      <p:pic>
        <p:nvPicPr>
          <p:cNvPr id="386" name="Google Shape;386;p18"/>
          <p:cNvPicPr preferRelativeResize="0"/>
          <p:nvPr/>
        </p:nvPicPr>
        <p:blipFill rotWithShape="1">
          <a:blip r:embed="rId5">
            <a:alphaModFix/>
          </a:blip>
          <a:srcRect b="0" l="0" r="0" t="0"/>
          <a:stretch/>
        </p:blipFill>
        <p:spPr>
          <a:xfrm>
            <a:off x="7794246" y="5560917"/>
            <a:ext cx="1042506" cy="438950"/>
          </a:xfrm>
          <a:prstGeom prst="rect">
            <a:avLst/>
          </a:prstGeom>
          <a:noFill/>
          <a:ln>
            <a:noFill/>
          </a:ln>
        </p:spPr>
      </p:pic>
      <p:pic>
        <p:nvPicPr>
          <p:cNvPr id="387" name="Google Shape;387;p18"/>
          <p:cNvPicPr preferRelativeResize="0"/>
          <p:nvPr/>
        </p:nvPicPr>
        <p:blipFill rotWithShape="1">
          <a:blip r:embed="rId6">
            <a:alphaModFix/>
          </a:blip>
          <a:srcRect b="0" l="0" r="0" t="0"/>
          <a:stretch/>
        </p:blipFill>
        <p:spPr>
          <a:xfrm>
            <a:off x="5547974" y="1710578"/>
            <a:ext cx="4932091" cy="506012"/>
          </a:xfrm>
          <a:prstGeom prst="rect">
            <a:avLst/>
          </a:prstGeom>
          <a:noFill/>
          <a:ln>
            <a:noFill/>
          </a:ln>
        </p:spPr>
      </p:pic>
      <p:sp>
        <p:nvSpPr>
          <p:cNvPr id="388" name="Google Shape;388;p18"/>
          <p:cNvSpPr/>
          <p:nvPr/>
        </p:nvSpPr>
        <p:spPr>
          <a:xfrm>
            <a:off x="2204338" y="2078182"/>
            <a:ext cx="1000738" cy="2768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18"/>
          <p:cNvSpPr/>
          <p:nvPr/>
        </p:nvSpPr>
        <p:spPr>
          <a:xfrm>
            <a:off x="838200" y="1637607"/>
            <a:ext cx="10242665" cy="453043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br>
            <a:endParaRPr sz="1600">
              <a:latin typeface="Calibri"/>
              <a:ea typeface="Calibri"/>
              <a:cs typeface="Calibri"/>
              <a:sym typeface="Calibri"/>
            </a:endParaRPr>
          </a:p>
        </p:txBody>
      </p:sp>
      <p:sp>
        <p:nvSpPr>
          <p:cNvPr id="395" name="Google Shape;395;p19"/>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19</a:t>
            </a:r>
            <a:endParaRPr sz="1400"/>
          </a:p>
        </p:txBody>
      </p:sp>
      <p:sp>
        <p:nvSpPr>
          <p:cNvPr id="396" name="Google Shape;39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97" name="Google Shape;397;p19"/>
          <p:cNvPicPr preferRelativeResize="0"/>
          <p:nvPr/>
        </p:nvPicPr>
        <p:blipFill rotWithShape="1">
          <a:blip r:embed="rId3">
            <a:alphaModFix/>
          </a:blip>
          <a:srcRect b="0" l="-1537" r="-2073" t="15595"/>
          <a:stretch/>
        </p:blipFill>
        <p:spPr>
          <a:xfrm>
            <a:off x="238125" y="788894"/>
            <a:ext cx="11371169" cy="5181974"/>
          </a:xfrm>
          <a:prstGeom prst="rect">
            <a:avLst/>
          </a:prstGeom>
          <a:noFill/>
          <a:ln cap="flat" cmpd="sng" w="12700">
            <a:solidFill>
              <a:schemeClr val="dk1"/>
            </a:solidFill>
            <a:prstDash val="solid"/>
            <a:round/>
            <a:headEnd len="sm" w="sm" type="none"/>
            <a:tailEnd len="sm" w="sm" type="none"/>
          </a:ln>
        </p:spPr>
      </p:pic>
      <p:sp>
        <p:nvSpPr>
          <p:cNvPr id="398" name="Google Shape;398;p19"/>
          <p:cNvSpPr txBox="1"/>
          <p:nvPr/>
        </p:nvSpPr>
        <p:spPr>
          <a:xfrm>
            <a:off x="3496085" y="788894"/>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0"/>
          <p:cNvSpPr txBox="1"/>
          <p:nvPr>
            <p:ph idx="1" type="body"/>
          </p:nvPr>
        </p:nvSpPr>
        <p:spPr>
          <a:xfrm>
            <a:off x="838200" y="1825625"/>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20</a:t>
            </a:r>
            <a:endParaRPr sz="1400"/>
          </a:p>
        </p:txBody>
      </p:sp>
      <p:sp>
        <p:nvSpPr>
          <p:cNvPr id="404" name="Google Shape;40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05" name="Google Shape;405;p20"/>
          <p:cNvSpPr txBox="1"/>
          <p:nvPr>
            <p:ph type="title"/>
          </p:nvPr>
        </p:nvSpPr>
        <p:spPr>
          <a:xfrm>
            <a:off x="838200" y="365125"/>
            <a:ext cx="10515600" cy="5837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t>Dopo aver selezionato il Corso che ti interessa, </a:t>
            </a:r>
            <a:r>
              <a:rPr lang="it-IT" sz="1600">
                <a:latin typeface="Calibri"/>
                <a:ea typeface="Calibri"/>
                <a:cs typeface="Calibri"/>
                <a:sym typeface="Calibri"/>
              </a:rPr>
              <a:t>clicca sul simbolo </a:t>
            </a:r>
            <a:r>
              <a:rPr b="1" lang="it-IT" sz="1600">
                <a:latin typeface="Calibri"/>
                <a:ea typeface="Calibri"/>
                <a:cs typeface="Calibri"/>
                <a:sym typeface="Calibri"/>
              </a:rPr>
              <a:t>+ (Aggiungi) </a:t>
            </a:r>
            <a:r>
              <a:rPr lang="it-IT" sz="1600">
                <a:latin typeface="Calibri"/>
                <a:ea typeface="Calibri"/>
                <a:cs typeface="Calibri"/>
                <a:sym typeface="Calibri"/>
              </a:rPr>
              <a:t>se vuoi  inserire un’attività (fig. 20) al tuo primo anno. </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406" name="Google Shape;406;p20"/>
          <p:cNvSpPr txBox="1"/>
          <p:nvPr/>
        </p:nvSpPr>
        <p:spPr>
          <a:xfrm>
            <a:off x="4130390" y="1652361"/>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pic>
        <p:nvPicPr>
          <p:cNvPr id="407" name="Google Shape;407;p20"/>
          <p:cNvPicPr preferRelativeResize="0"/>
          <p:nvPr/>
        </p:nvPicPr>
        <p:blipFill rotWithShape="1">
          <a:blip r:embed="rId3">
            <a:alphaModFix/>
          </a:blip>
          <a:srcRect b="10969" l="0" r="3065" t="14919"/>
          <a:stretch/>
        </p:blipFill>
        <p:spPr>
          <a:xfrm>
            <a:off x="923027" y="1139556"/>
            <a:ext cx="10524226" cy="4856672"/>
          </a:xfrm>
          <a:prstGeom prst="rect">
            <a:avLst/>
          </a:prstGeom>
          <a:noFill/>
          <a:ln cap="flat" cmpd="sng" w="12700">
            <a:solidFill>
              <a:schemeClr val="dk1"/>
            </a:solidFill>
            <a:prstDash val="solid"/>
            <a:round/>
            <a:headEnd len="sm" w="sm" type="none"/>
            <a:tailEnd len="sm" w="sm" type="none"/>
          </a:ln>
        </p:spPr>
      </p:pic>
      <p:sp>
        <p:nvSpPr>
          <p:cNvPr id="408" name="Google Shape;408;p20"/>
          <p:cNvSpPr txBox="1"/>
          <p:nvPr/>
        </p:nvSpPr>
        <p:spPr>
          <a:xfrm>
            <a:off x="3957682" y="1187578"/>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1"/>
          <p:cNvSpPr txBox="1"/>
          <p:nvPr>
            <p:ph type="title"/>
          </p:nvPr>
        </p:nvSpPr>
        <p:spPr>
          <a:xfrm>
            <a:off x="838200" y="200026"/>
            <a:ext cx="10515600" cy="80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 invece non intendi aggiungere alcuna attività clicca «</a:t>
            </a:r>
            <a:r>
              <a:rPr lang="it-IT" sz="1600" u="sng">
                <a:latin typeface="Calibri"/>
                <a:ea typeface="Calibri"/>
                <a:cs typeface="Calibri"/>
                <a:sym typeface="Calibri"/>
              </a:rPr>
              <a:t>Torna alla regola</a:t>
            </a:r>
            <a:r>
              <a:rPr lang="it-IT" sz="1600">
                <a:latin typeface="Calibri"/>
                <a:ea typeface="Calibri"/>
                <a:cs typeface="Calibri"/>
                <a:sym typeface="Calibri"/>
              </a:rPr>
              <a:t>» per ritornare nella pagina precedente. </a:t>
            </a:r>
            <a:br>
              <a:rPr lang="it-IT" sz="1600">
                <a:latin typeface="Calibri"/>
                <a:ea typeface="Calibri"/>
                <a:cs typeface="Calibri"/>
                <a:sym typeface="Calibri"/>
              </a:rPr>
            </a:br>
            <a:r>
              <a:rPr lang="it-IT" sz="1600">
                <a:latin typeface="Calibri"/>
                <a:ea typeface="Calibri"/>
                <a:cs typeface="Calibri"/>
                <a:sym typeface="Calibri"/>
              </a:rPr>
              <a:t>Se vuoi rivedere la lista dei Corsi di laurea magistrale da cui  scegliere (fig. 21), clicca «</a:t>
            </a:r>
            <a:r>
              <a:rPr lang="it-IT" sz="1600" u="sng">
                <a:latin typeface="Calibri"/>
                <a:ea typeface="Calibri"/>
                <a:cs typeface="Calibri"/>
                <a:sym typeface="Calibri"/>
              </a:rPr>
              <a:t>Cambia CDS</a:t>
            </a:r>
            <a:r>
              <a:rPr lang="it-IT" sz="1600">
                <a:latin typeface="Calibri"/>
                <a:ea typeface="Calibri"/>
                <a:cs typeface="Calibri"/>
                <a:sym typeface="Calibri"/>
              </a:rPr>
              <a:t>».</a:t>
            </a:r>
            <a:endParaRPr sz="1600">
              <a:latin typeface="Calibri"/>
              <a:ea typeface="Calibri"/>
              <a:cs typeface="Calibri"/>
              <a:sym typeface="Calibri"/>
            </a:endParaRPr>
          </a:p>
        </p:txBody>
      </p:sp>
      <p:sp>
        <p:nvSpPr>
          <p:cNvPr id="414" name="Google Shape;414;p21"/>
          <p:cNvSpPr txBox="1"/>
          <p:nvPr>
            <p:ph idx="1" type="body"/>
          </p:nvPr>
        </p:nvSpPr>
        <p:spPr>
          <a:xfrm>
            <a:off x="838200" y="1155498"/>
            <a:ext cx="10515600" cy="5146269"/>
          </a:xfrm>
          <a:prstGeom prst="rect">
            <a:avLst/>
          </a:prstGeom>
          <a:noFill/>
          <a:ln>
            <a:noFill/>
          </a:ln>
        </p:spPr>
        <p:txBody>
          <a:bodyPr anchorCtr="0" anchor="t" bIns="45700" lIns="91425" spcFirstLastPara="1" rIns="91425" wrap="square" tIns="45700">
            <a:normAutofit fontScale="55000" lnSpcReduction="20000"/>
          </a:bodyPr>
          <a:lstStyle/>
          <a:p>
            <a:pPr indent="-130810" lvl="0" marL="228600" rtl="0" algn="l">
              <a:lnSpc>
                <a:spcPct val="90000"/>
              </a:lnSpc>
              <a:spcBef>
                <a:spcPts val="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rPr lang="it-IT" sz="2500"/>
              <a:t>Fig. 21</a:t>
            </a:r>
            <a:endParaRPr sz="2500"/>
          </a:p>
          <a:p>
            <a:pPr indent="-130810" lvl="0" marL="228600" rtl="0" algn="l">
              <a:lnSpc>
                <a:spcPct val="90000"/>
              </a:lnSpc>
              <a:spcBef>
                <a:spcPts val="1000"/>
              </a:spcBef>
              <a:spcAft>
                <a:spcPts val="0"/>
              </a:spcAft>
              <a:buClr>
                <a:schemeClr val="dk1"/>
              </a:buClr>
              <a:buSzPct val="100000"/>
              <a:buNone/>
            </a:pPr>
            <a:r>
              <a:t/>
            </a:r>
            <a:endParaRPr/>
          </a:p>
        </p:txBody>
      </p:sp>
      <p:sp>
        <p:nvSpPr>
          <p:cNvPr id="415" name="Google Shape;41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16" name="Google Shape;416;p21"/>
          <p:cNvPicPr preferRelativeResize="0"/>
          <p:nvPr/>
        </p:nvPicPr>
        <p:blipFill rotWithShape="1">
          <a:blip r:embed="rId3">
            <a:alphaModFix/>
          </a:blip>
          <a:srcRect b="1393" l="-3743" r="2375" t="12286"/>
          <a:stretch/>
        </p:blipFill>
        <p:spPr>
          <a:xfrm>
            <a:off x="838200" y="1009292"/>
            <a:ext cx="10315755" cy="4839417"/>
          </a:xfrm>
          <a:prstGeom prst="rect">
            <a:avLst/>
          </a:prstGeom>
          <a:noFill/>
          <a:ln cap="flat" cmpd="sng" w="12700">
            <a:solidFill>
              <a:schemeClr val="dk1"/>
            </a:solidFill>
            <a:prstDash val="solid"/>
            <a:round/>
            <a:headEnd len="sm" w="sm" type="none"/>
            <a:tailEnd len="sm" w="sm" type="none"/>
          </a:ln>
        </p:spPr>
      </p:pic>
      <p:sp>
        <p:nvSpPr>
          <p:cNvPr id="417" name="Google Shape;417;p21"/>
          <p:cNvSpPr txBox="1"/>
          <p:nvPr/>
        </p:nvSpPr>
        <p:spPr>
          <a:xfrm>
            <a:off x="7988060" y="5456866"/>
            <a:ext cx="918714"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8" name="Google Shape;418;p21"/>
          <p:cNvSpPr txBox="1"/>
          <p:nvPr/>
        </p:nvSpPr>
        <p:spPr>
          <a:xfrm>
            <a:off x="3257192" y="5504940"/>
            <a:ext cx="823104" cy="34033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21"/>
          <p:cNvSpPr txBox="1"/>
          <p:nvPr/>
        </p:nvSpPr>
        <p:spPr>
          <a:xfrm>
            <a:off x="3236346" y="5504940"/>
            <a:ext cx="905773" cy="34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25" name="Google Shape;42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22</a:t>
            </a:r>
            <a:endParaRPr sz="1400"/>
          </a:p>
        </p:txBody>
      </p:sp>
      <p:sp>
        <p:nvSpPr>
          <p:cNvPr id="426" name="Google Shape;426;p22"/>
          <p:cNvSpPr txBox="1"/>
          <p:nvPr>
            <p:ph type="title"/>
          </p:nvPr>
        </p:nvSpPr>
        <p:spPr>
          <a:xfrm>
            <a:off x="728007" y="220186"/>
            <a:ext cx="10919048" cy="1006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Se non intendi scegliere insegnamenti al primo anno e vuoi consultare gli insegnamenti offerti da altri Corsi dell’Ateneo al tuo secondo anno, clicca «Salta regola» (fig. 22).</a:t>
            </a:r>
            <a:endParaRPr sz="1600"/>
          </a:p>
        </p:txBody>
      </p:sp>
      <p:sp>
        <p:nvSpPr>
          <p:cNvPr id="427" name="Google Shape;427;p22"/>
          <p:cNvSpPr txBox="1"/>
          <p:nvPr/>
        </p:nvSpPr>
        <p:spPr>
          <a:xfrm>
            <a:off x="3850045" y="1617244"/>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428" name="Google Shape;428;p22"/>
          <p:cNvSpPr txBox="1"/>
          <p:nvPr/>
        </p:nvSpPr>
        <p:spPr>
          <a:xfrm>
            <a:off x="5538158" y="4387498"/>
            <a:ext cx="900411" cy="38290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29" name="Google Shape;429;p22"/>
          <p:cNvPicPr preferRelativeResize="0"/>
          <p:nvPr/>
        </p:nvPicPr>
        <p:blipFill rotWithShape="1">
          <a:blip r:embed="rId3">
            <a:alphaModFix/>
          </a:blip>
          <a:srcRect b="0" l="0" r="0" t="0"/>
          <a:stretch/>
        </p:blipFill>
        <p:spPr>
          <a:xfrm>
            <a:off x="838200" y="1119099"/>
            <a:ext cx="10735986" cy="4724809"/>
          </a:xfrm>
          <a:prstGeom prst="rect">
            <a:avLst/>
          </a:prstGeom>
          <a:noFill/>
          <a:ln>
            <a:noFill/>
          </a:ln>
        </p:spPr>
      </p:pic>
      <p:pic>
        <p:nvPicPr>
          <p:cNvPr id="430" name="Google Shape;430;p22"/>
          <p:cNvPicPr preferRelativeResize="0"/>
          <p:nvPr/>
        </p:nvPicPr>
        <p:blipFill rotWithShape="1">
          <a:blip r:embed="rId4">
            <a:alphaModFix/>
          </a:blip>
          <a:srcRect b="0" l="0" r="0" t="0"/>
          <a:stretch/>
        </p:blipFill>
        <p:spPr>
          <a:xfrm>
            <a:off x="2582193" y="1173964"/>
            <a:ext cx="7248000" cy="4615077"/>
          </a:xfrm>
          <a:prstGeom prst="rect">
            <a:avLst/>
          </a:prstGeom>
          <a:noFill/>
          <a:ln>
            <a:noFill/>
          </a:ln>
        </p:spPr>
      </p:pic>
      <p:sp>
        <p:nvSpPr>
          <p:cNvPr id="431" name="Google Shape;431;p22"/>
          <p:cNvSpPr/>
          <p:nvPr/>
        </p:nvSpPr>
        <p:spPr>
          <a:xfrm>
            <a:off x="5538158" y="4578952"/>
            <a:ext cx="1102787" cy="556466"/>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2" name="Google Shape;432;p22"/>
          <p:cNvPicPr preferRelativeResize="0"/>
          <p:nvPr/>
        </p:nvPicPr>
        <p:blipFill rotWithShape="1">
          <a:blip r:embed="rId5">
            <a:alphaModFix/>
          </a:blip>
          <a:srcRect b="0" l="0" r="0" t="0"/>
          <a:stretch/>
        </p:blipFill>
        <p:spPr>
          <a:xfrm>
            <a:off x="5836741" y="1115840"/>
            <a:ext cx="5261304" cy="530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Quando si compila?</a:t>
            </a:r>
            <a:endParaRPr b="1" sz="2400"/>
          </a:p>
        </p:txBody>
      </p:sp>
      <p:sp>
        <p:nvSpPr>
          <p:cNvPr id="107" name="Google Shape;1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nel documento «AVVISO PRESENTAZIONE PIANI DI STUDIO».</a:t>
            </a:r>
            <a:endParaRPr/>
          </a:p>
          <a:p>
            <a:pPr indent="0" lvl="0" marL="0" rtl="0" algn="l">
              <a:lnSpc>
                <a:spcPct val="90000"/>
              </a:lnSpc>
              <a:spcBef>
                <a:spcPts val="1000"/>
              </a:spcBef>
              <a:spcAft>
                <a:spcPts val="0"/>
              </a:spcAft>
              <a:buClr>
                <a:schemeClr val="dk1"/>
              </a:buClr>
              <a:buSzPts val="1600"/>
              <a:buNone/>
            </a:pPr>
            <a:r>
              <a:rPr b="1" lang="it-IT" sz="1600"/>
              <a:t>				</a:t>
            </a:r>
            <a:endParaRPr/>
          </a:p>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Come si presenta?</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Il piano deve essere presentato telematicamente, entrando nella pagina web del servizio Segreterie OnLine, all’indirizzo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Al termine della procedura </a:t>
            </a:r>
            <a:r>
              <a:rPr b="1" lang="it-IT" sz="1600">
                <a:latin typeface="Calibri"/>
                <a:ea typeface="Calibri"/>
                <a:cs typeface="Calibri"/>
                <a:sym typeface="Calibri"/>
              </a:rPr>
              <a:t>devi confermare il piano</a:t>
            </a:r>
            <a:r>
              <a:rPr lang="it-IT" sz="1600">
                <a:latin typeface="Calibri"/>
                <a:ea typeface="Calibri"/>
                <a:cs typeface="Calibri"/>
                <a:sym typeface="Calibri"/>
              </a:rPr>
              <a:t>, utilizzando l’apposito pulsante </a:t>
            </a:r>
            <a:r>
              <a:rPr lang="it-IT" sz="1600" u="sng">
                <a:latin typeface="Calibri"/>
                <a:ea typeface="Calibri"/>
                <a:cs typeface="Calibri"/>
                <a:sym typeface="Calibri"/>
              </a:rPr>
              <a:t>CONFERMA</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Il piano lasciato in bozza non viene esaminato. La compilazione online ti è consentita fino a quando risulti essere iscritto in corso.</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Gli studenti fuori corso dovranno presentare un’istanza cartacea all’Ufficio Segreteria studenti, inviandola all’indirizzo segr.studenti.scienze@unimib.it.</a:t>
            </a:r>
            <a:endParaRPr b="1" sz="1600">
              <a:latin typeface="Calibri"/>
              <a:ea typeface="Calibri"/>
              <a:cs typeface="Calibri"/>
              <a:sym typeface="Calibri"/>
            </a:endParaRPr>
          </a:p>
        </p:txBody>
      </p:sp>
      <p:sp>
        <p:nvSpPr>
          <p:cNvPr id="108" name="Google Shape;10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3"/>
          <p:cNvSpPr txBox="1"/>
          <p:nvPr>
            <p:ph type="title"/>
          </p:nvPr>
        </p:nvSpPr>
        <p:spPr>
          <a:xfrm>
            <a:off x="668804" y="470155"/>
            <a:ext cx="10854392" cy="9468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In questa regola (fig. 23), cliccando «Aggiungi attività», accedi alla lista dei Corsi di laurea magistrale; selezionato un Corso, ti sarà possibile, cliccando su </a:t>
            </a:r>
            <a:r>
              <a:rPr b="1" lang="it-IT" sz="1600"/>
              <a:t>+ Aggiungi, </a:t>
            </a:r>
            <a:r>
              <a:rPr lang="it-IT" sz="1600"/>
              <a:t>inserire un insegnamento a scelta libera al tuo </a:t>
            </a:r>
            <a:r>
              <a:rPr b="1" lang="it-IT" sz="1600" u="sng"/>
              <a:t>secondo anno</a:t>
            </a:r>
            <a:r>
              <a:rPr lang="it-IT" sz="1600"/>
              <a:t>. Se invece hai completato le scelte con le regole precedenti, clicca «Salta regola» per concludere la procedura.</a:t>
            </a:r>
            <a:endParaRPr sz="1600"/>
          </a:p>
        </p:txBody>
      </p:sp>
      <p:sp>
        <p:nvSpPr>
          <p:cNvPr id="438" name="Google Shape;43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39" name="Google Shape;439;p23"/>
          <p:cNvSpPr txBox="1"/>
          <p:nvPr/>
        </p:nvSpPr>
        <p:spPr>
          <a:xfrm>
            <a:off x="2380891" y="3398808"/>
            <a:ext cx="741871" cy="15527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23"/>
          <p:cNvSpPr txBox="1"/>
          <p:nvPr>
            <p:ph idx="1" type="body"/>
          </p:nvPr>
        </p:nvSpPr>
        <p:spPr>
          <a:xfrm>
            <a:off x="838200" y="1825624"/>
            <a:ext cx="10515600" cy="469155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23</a:t>
            </a:r>
            <a:endParaRPr sz="1400"/>
          </a:p>
          <a:p>
            <a:pPr indent="-64135" lvl="0" marL="228600" rtl="0" algn="l">
              <a:lnSpc>
                <a:spcPct val="90000"/>
              </a:lnSpc>
              <a:spcBef>
                <a:spcPts val="1000"/>
              </a:spcBef>
              <a:spcAft>
                <a:spcPts val="0"/>
              </a:spcAft>
              <a:buClr>
                <a:schemeClr val="dk1"/>
              </a:buClr>
              <a:buSzPct val="100000"/>
              <a:buNone/>
            </a:pPr>
            <a:r>
              <a:t/>
            </a:r>
            <a:endParaRPr/>
          </a:p>
        </p:txBody>
      </p:sp>
      <p:pic>
        <p:nvPicPr>
          <p:cNvPr descr="Ritaglio schermata" id="441" name="Google Shape;441;p23"/>
          <p:cNvPicPr preferRelativeResize="0"/>
          <p:nvPr/>
        </p:nvPicPr>
        <p:blipFill rotWithShape="1">
          <a:blip r:embed="rId3">
            <a:alphaModFix/>
          </a:blip>
          <a:srcRect b="0" l="0" r="0" t="0"/>
          <a:stretch/>
        </p:blipFill>
        <p:spPr>
          <a:xfrm>
            <a:off x="2380891" y="1621326"/>
            <a:ext cx="6844317" cy="4382170"/>
          </a:xfrm>
          <a:prstGeom prst="rect">
            <a:avLst/>
          </a:prstGeom>
          <a:noFill/>
          <a:ln>
            <a:noFill/>
          </a:ln>
        </p:spPr>
      </p:pic>
      <p:pic>
        <p:nvPicPr>
          <p:cNvPr id="442" name="Google Shape;442;p23"/>
          <p:cNvPicPr preferRelativeResize="0"/>
          <p:nvPr/>
        </p:nvPicPr>
        <p:blipFill rotWithShape="1">
          <a:blip r:embed="rId4">
            <a:alphaModFix/>
          </a:blip>
          <a:srcRect b="0" l="0" r="0" t="0"/>
          <a:stretch/>
        </p:blipFill>
        <p:spPr>
          <a:xfrm>
            <a:off x="3761045" y="3340705"/>
            <a:ext cx="975445" cy="213378"/>
          </a:xfrm>
          <a:prstGeom prst="rect">
            <a:avLst/>
          </a:prstGeom>
          <a:noFill/>
          <a:ln>
            <a:noFill/>
          </a:ln>
        </p:spPr>
      </p:pic>
      <p:pic>
        <p:nvPicPr>
          <p:cNvPr id="443" name="Google Shape;443;p23"/>
          <p:cNvPicPr preferRelativeResize="0"/>
          <p:nvPr/>
        </p:nvPicPr>
        <p:blipFill rotWithShape="1">
          <a:blip r:embed="rId5">
            <a:alphaModFix/>
          </a:blip>
          <a:srcRect b="0" l="0" r="0" t="0"/>
          <a:stretch/>
        </p:blipFill>
        <p:spPr>
          <a:xfrm>
            <a:off x="5390339" y="1529861"/>
            <a:ext cx="5121676" cy="515070"/>
          </a:xfrm>
          <a:prstGeom prst="rect">
            <a:avLst/>
          </a:prstGeom>
          <a:noFill/>
          <a:ln>
            <a:noFill/>
          </a:ln>
        </p:spPr>
      </p:pic>
      <p:sp>
        <p:nvSpPr>
          <p:cNvPr id="444" name="Google Shape;444;p23"/>
          <p:cNvSpPr/>
          <p:nvPr/>
        </p:nvSpPr>
        <p:spPr>
          <a:xfrm>
            <a:off x="2380891" y="1825624"/>
            <a:ext cx="919262" cy="2941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p23"/>
          <p:cNvSpPr/>
          <p:nvPr/>
        </p:nvSpPr>
        <p:spPr>
          <a:xfrm>
            <a:off x="673331" y="1529861"/>
            <a:ext cx="10365971" cy="447363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4"/>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Utilizza questa regola (fig. 24) se partecipi al programma ERASMUS e se il tuo Learning Agreement prevede attività a scelta libera </a:t>
            </a:r>
            <a:r>
              <a:rPr b="1" lang="it-IT" sz="1600">
                <a:latin typeface="Calibri"/>
                <a:ea typeface="Calibri"/>
                <a:cs typeface="Calibri"/>
                <a:sym typeface="Calibri"/>
              </a:rPr>
              <a:t>NON</a:t>
            </a:r>
            <a:r>
              <a:rPr lang="it-IT" sz="1600">
                <a:latin typeface="Calibri"/>
                <a:ea typeface="Calibri"/>
                <a:cs typeface="Calibri"/>
                <a:sym typeface="Calibri"/>
              </a:rPr>
              <a:t> corrispondenti ad esami offerti dal nostro Ateneo. Puoi scegliere fino a 12 crediti.</a:t>
            </a:r>
            <a:br>
              <a:rPr lang="it-IT" sz="1600">
                <a:latin typeface="Calibri"/>
                <a:ea typeface="Calibri"/>
                <a:cs typeface="Calibri"/>
                <a:sym typeface="Calibri"/>
              </a:rPr>
            </a:br>
            <a:r>
              <a:rPr lang="it-IT" sz="1600">
                <a:latin typeface="Calibri"/>
                <a:ea typeface="Calibri"/>
                <a:cs typeface="Calibri"/>
                <a:sym typeface="Calibri"/>
              </a:rPr>
              <a:t>Scegliendo meno di 12 crediti dovrai completare i crediti a libera scelta con le regole precedenti.</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51" name="Google Shape;451;p14"/>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24</a:t>
            </a:r>
            <a:endParaRPr sz="1400"/>
          </a:p>
        </p:txBody>
      </p:sp>
      <p:sp>
        <p:nvSpPr>
          <p:cNvPr id="452" name="Google Shape;45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53" name="Google Shape;453;p14"/>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454" name="Google Shape;454;p14"/>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sp>
        <p:nvSpPr>
          <p:cNvPr id="455" name="Google Shape;455;p14"/>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456" name="Google Shape;456;p14"/>
          <p:cNvPicPr preferRelativeResize="0"/>
          <p:nvPr/>
        </p:nvPicPr>
        <p:blipFill rotWithShape="1">
          <a:blip r:embed="rId5">
            <a:alphaModFix/>
          </a:blip>
          <a:srcRect b="0" l="0" r="0" t="0"/>
          <a:stretch/>
        </p:blipFill>
        <p:spPr>
          <a:xfrm>
            <a:off x="1472714" y="1912245"/>
            <a:ext cx="8014186" cy="4094680"/>
          </a:xfrm>
          <a:prstGeom prst="rect">
            <a:avLst/>
          </a:prstGeom>
          <a:noFill/>
          <a:ln>
            <a:noFill/>
          </a:ln>
        </p:spPr>
      </p:pic>
      <p:pic>
        <p:nvPicPr>
          <p:cNvPr id="457" name="Google Shape;457;p14"/>
          <p:cNvPicPr preferRelativeResize="0"/>
          <p:nvPr/>
        </p:nvPicPr>
        <p:blipFill rotWithShape="1">
          <a:blip r:embed="rId6">
            <a:alphaModFix/>
          </a:blip>
          <a:srcRect b="0" l="0" r="0" t="0"/>
          <a:stretch/>
        </p:blipFill>
        <p:spPr>
          <a:xfrm>
            <a:off x="4750206" y="1861560"/>
            <a:ext cx="5047926" cy="524301"/>
          </a:xfrm>
          <a:prstGeom prst="rect">
            <a:avLst/>
          </a:prstGeom>
          <a:noFill/>
          <a:ln>
            <a:noFill/>
          </a:ln>
        </p:spPr>
      </p:pic>
      <p:pic>
        <p:nvPicPr>
          <p:cNvPr id="458" name="Google Shape;458;p14"/>
          <p:cNvPicPr preferRelativeResize="0"/>
          <p:nvPr/>
        </p:nvPicPr>
        <p:blipFill rotWithShape="1">
          <a:blip r:embed="rId7">
            <a:alphaModFix/>
          </a:blip>
          <a:srcRect b="0" l="0" r="0" t="0"/>
          <a:stretch/>
        </p:blipFill>
        <p:spPr>
          <a:xfrm>
            <a:off x="5059590" y="5178713"/>
            <a:ext cx="1036410" cy="41456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4"/>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rgbClr val="000000"/>
              </a:buClr>
              <a:buSzPts val="3500"/>
              <a:buNone/>
            </a:pPr>
            <a:r>
              <a:rPr lang="it-IT" sz="3500">
                <a:solidFill>
                  <a:srgbClr val="000000"/>
                </a:solidFill>
              </a:rPr>
              <a:t>ATTIVITÀ</a:t>
            </a:r>
            <a:r>
              <a:rPr lang="it-IT" sz="3500">
                <a:solidFill>
                  <a:srgbClr val="000000"/>
                </a:solidFill>
                <a:latin typeface="Calibri"/>
                <a:ea typeface="Calibri"/>
                <a:cs typeface="Calibri"/>
                <a:sym typeface="Calibri"/>
              </a:rPr>
              <a:t> SOVRANNUMERARIE</a:t>
            </a:r>
            <a:endParaRPr/>
          </a:p>
          <a:p>
            <a:pPr indent="0" lvl="0" marL="0" rtl="0" algn="just">
              <a:lnSpc>
                <a:spcPct val="90000"/>
              </a:lnSpc>
              <a:spcBef>
                <a:spcPts val="1000"/>
              </a:spcBef>
              <a:spcAft>
                <a:spcPts val="0"/>
              </a:spcAft>
              <a:buClr>
                <a:schemeClr val="dk1"/>
              </a:buClr>
              <a:buSzPts val="2200"/>
              <a:buNone/>
            </a:pPr>
            <a:r>
              <a:t/>
            </a:r>
            <a:endParaRPr sz="2200">
              <a:latin typeface="Calibri"/>
              <a:ea typeface="Calibri"/>
              <a:cs typeface="Calibri"/>
              <a:sym typeface="Calibri"/>
            </a:endParaRPr>
          </a:p>
          <a:p>
            <a:pPr indent="0" lvl="0" marL="0" rtl="0" algn="l">
              <a:lnSpc>
                <a:spcPct val="90000"/>
              </a:lnSpc>
              <a:spcBef>
                <a:spcPts val="1000"/>
              </a:spcBef>
              <a:spcAft>
                <a:spcPts val="0"/>
              </a:spcAft>
              <a:buSzPts val="2400"/>
              <a:buNone/>
            </a:pPr>
            <a:r>
              <a:rPr lang="it-IT" sz="2400"/>
              <a:t>E’ possibile includere nel proprio Piano di Studio insegnamenti o attività con CFU in sovrannumero rispetto a quelli necessari e sufficienti per acquisire il titolo di studio (insegnamenti sovrannumerari) fino a un massimo di 16 CFU. </a:t>
            </a:r>
            <a:endParaRPr sz="2400"/>
          </a:p>
          <a:p>
            <a:pPr indent="0" lvl="0" marL="0" rtl="0" algn="l">
              <a:lnSpc>
                <a:spcPct val="90000"/>
              </a:lnSpc>
              <a:spcBef>
                <a:spcPts val="1000"/>
              </a:spcBef>
              <a:spcAft>
                <a:spcPts val="0"/>
              </a:spcAft>
              <a:buSzPts val="2400"/>
              <a:buNone/>
            </a:pPr>
            <a:r>
              <a:t/>
            </a:r>
            <a:endParaRPr sz="2400"/>
          </a:p>
          <a:p>
            <a:pPr indent="0" lvl="0" marL="0" rtl="0" algn="l">
              <a:lnSpc>
                <a:spcPct val="90000"/>
              </a:lnSpc>
              <a:spcBef>
                <a:spcPts val="1000"/>
              </a:spcBef>
              <a:spcAft>
                <a:spcPts val="0"/>
              </a:spcAft>
              <a:buSzPts val="2400"/>
              <a:buNone/>
            </a:pPr>
            <a:r>
              <a:rPr lang="it-IT" sz="2400"/>
              <a:t>I CFU e le votazioni ottenute per gli insegnamenti o attività in sovrannumero non rientrano nel computo della media dei voti degli esami di profitto ma sono registrati nella carriera. </a:t>
            </a:r>
            <a:r>
              <a:rPr lang="it-IT" sz="2600">
                <a:latin typeface="Calibri"/>
                <a:ea typeface="Calibri"/>
                <a:cs typeface="Calibri"/>
                <a:sym typeface="Calibri"/>
              </a:rPr>
              <a:t> </a:t>
            </a:r>
            <a:endParaRPr sz="2600">
              <a:latin typeface="Calibri"/>
              <a:ea typeface="Calibri"/>
              <a:cs typeface="Calibri"/>
              <a:sym typeface="Calibri"/>
            </a:endParaRPr>
          </a:p>
          <a:p>
            <a:pPr indent="0" lvl="0" marL="0" rtl="0" algn="l">
              <a:lnSpc>
                <a:spcPct val="90000"/>
              </a:lnSpc>
              <a:spcBef>
                <a:spcPts val="1000"/>
              </a:spcBef>
              <a:spcAft>
                <a:spcPts val="0"/>
              </a:spcAft>
              <a:buSzPts val="2600"/>
              <a:buNone/>
            </a:pPr>
            <a:r>
              <a:t/>
            </a:r>
            <a:endParaRPr sz="2600"/>
          </a:p>
          <a:p>
            <a:pPr indent="0" lvl="0" marL="0" rtl="0" algn="l">
              <a:lnSpc>
                <a:spcPct val="90000"/>
              </a:lnSpc>
              <a:spcBef>
                <a:spcPts val="1000"/>
              </a:spcBef>
              <a:spcAft>
                <a:spcPts val="0"/>
              </a:spcAft>
              <a:buSzPts val="2400"/>
              <a:buNone/>
            </a:pPr>
            <a:r>
              <a:rPr lang="it-IT" sz="2400"/>
              <a:t>E’ possibile inserire come sovrannumerari insegnamenti del proprio corso di studi o insegnamenti erogati da altri Corsi di laurea magistrale dell’Ateneo.</a:t>
            </a:r>
            <a:endParaRPr sz="2400"/>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464" name="Google Shape;4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5"/>
          <p:cNvSpPr txBox="1"/>
          <p:nvPr>
            <p:ph type="title"/>
          </p:nvPr>
        </p:nvSpPr>
        <p:spPr>
          <a:xfrm>
            <a:off x="838200" y="355600"/>
            <a:ext cx="10515600" cy="8866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lang="it-IT" sz="1800">
                <a:latin typeface="Calibri"/>
                <a:ea typeface="Calibri"/>
                <a:cs typeface="Calibri"/>
                <a:sym typeface="Calibri"/>
              </a:rPr>
              <a:t>Ultimate le scelte, clicca «Conferma Piano» (fig.25)  per confermare e registrare il piano. Gli insegnamenti scelti saranno inseriti nel tuo libretto appena il Consiglio di Coordinamento didattico del tuo Corso li avrà esaminati.</a:t>
            </a:r>
            <a:br>
              <a:rPr lang="it-IT" sz="1800">
                <a:latin typeface="Calibri"/>
                <a:ea typeface="Calibri"/>
                <a:cs typeface="Calibri"/>
                <a:sym typeface="Calibri"/>
              </a:rPr>
            </a:br>
            <a:r>
              <a:rPr b="1" lang="it-IT" sz="1800" u="sng">
                <a:latin typeface="Calibri"/>
                <a:ea typeface="Calibri"/>
                <a:cs typeface="Calibri"/>
                <a:sym typeface="Calibri"/>
              </a:rPr>
              <a:t>ATTENZIONE</a:t>
            </a:r>
            <a:r>
              <a:rPr b="1" lang="it-IT" sz="1800">
                <a:latin typeface="Calibri"/>
                <a:ea typeface="Calibri"/>
                <a:cs typeface="Calibri"/>
                <a:sym typeface="Calibri"/>
              </a:rPr>
              <a:t>:  Il piano lasciato in bozza non viene esaminato.</a:t>
            </a:r>
            <a:br>
              <a:rPr lang="it-IT" sz="1800">
                <a:latin typeface="Calibri"/>
                <a:ea typeface="Calibri"/>
                <a:cs typeface="Calibri"/>
                <a:sym typeface="Calibri"/>
              </a:rPr>
            </a:br>
            <a:br>
              <a:rPr lang="it-IT" sz="1600">
                <a:latin typeface="Calibri"/>
                <a:ea typeface="Calibri"/>
                <a:cs typeface="Calibri"/>
                <a:sym typeface="Calibri"/>
              </a:rPr>
            </a:br>
            <a:endParaRPr sz="1600"/>
          </a:p>
        </p:txBody>
      </p:sp>
      <p:sp>
        <p:nvSpPr>
          <p:cNvPr id="470" name="Google Shape;470;p25"/>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25</a:t>
            </a:r>
            <a:endParaRPr sz="1400"/>
          </a:p>
        </p:txBody>
      </p:sp>
      <p:sp>
        <p:nvSpPr>
          <p:cNvPr id="471" name="Google Shape;4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72" name="Google Shape;472;p25"/>
          <p:cNvPicPr preferRelativeResize="0"/>
          <p:nvPr/>
        </p:nvPicPr>
        <p:blipFill rotWithShape="1">
          <a:blip r:embed="rId3">
            <a:alphaModFix/>
          </a:blip>
          <a:srcRect b="0" l="0" r="0" t="0"/>
          <a:stretch/>
        </p:blipFill>
        <p:spPr>
          <a:xfrm>
            <a:off x="929316" y="1095232"/>
            <a:ext cx="7303336" cy="5261117"/>
          </a:xfrm>
          <a:prstGeom prst="rect">
            <a:avLst/>
          </a:prstGeom>
          <a:noFill/>
          <a:ln cap="flat" cmpd="sng" w="9525">
            <a:solidFill>
              <a:srgbClr val="0070C0"/>
            </a:solidFill>
            <a:prstDash val="solid"/>
            <a:round/>
            <a:headEnd len="sm" w="sm" type="none"/>
            <a:tailEnd len="sm" w="sm" type="none"/>
          </a:ln>
        </p:spPr>
      </p:pic>
      <p:pic>
        <p:nvPicPr>
          <p:cNvPr id="473" name="Google Shape;473;p25"/>
          <p:cNvPicPr preferRelativeResize="0"/>
          <p:nvPr/>
        </p:nvPicPr>
        <p:blipFill rotWithShape="1">
          <a:blip r:embed="rId4">
            <a:alphaModFix/>
          </a:blip>
          <a:srcRect b="0" l="0" r="0" t="0"/>
          <a:stretch/>
        </p:blipFill>
        <p:spPr>
          <a:xfrm>
            <a:off x="5808071" y="6142013"/>
            <a:ext cx="725487" cy="268247"/>
          </a:xfrm>
          <a:prstGeom prst="rect">
            <a:avLst/>
          </a:prstGeom>
          <a:noFill/>
          <a:ln>
            <a:noFill/>
          </a:ln>
        </p:spPr>
      </p:pic>
      <p:pic>
        <p:nvPicPr>
          <p:cNvPr id="474" name="Google Shape;474;p25"/>
          <p:cNvPicPr preferRelativeResize="0"/>
          <p:nvPr/>
        </p:nvPicPr>
        <p:blipFill rotWithShape="1">
          <a:blip r:embed="rId5">
            <a:alphaModFix/>
          </a:blip>
          <a:srcRect b="0" l="0" r="0" t="0"/>
          <a:stretch/>
        </p:blipFill>
        <p:spPr>
          <a:xfrm flipH="1" rot="10800000">
            <a:off x="5113103" y="6124218"/>
            <a:ext cx="634039" cy="2493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6"/>
          <p:cNvSpPr txBox="1"/>
          <p:nvPr>
            <p:ph type="title"/>
          </p:nvPr>
        </p:nvSpPr>
        <p:spPr>
          <a:xfrm>
            <a:off x="838200" y="376279"/>
            <a:ext cx="9268238" cy="9658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it-IT" sz="1620">
                <a:latin typeface="Calibri"/>
                <a:ea typeface="Calibri"/>
                <a:cs typeface="Calibri"/>
                <a:sym typeface="Calibri"/>
              </a:rPr>
            </a:br>
            <a:br>
              <a:rPr lang="it-IT" sz="1620">
                <a:latin typeface="Calibri"/>
                <a:ea typeface="Calibri"/>
                <a:cs typeface="Calibri"/>
                <a:sym typeface="Calibri"/>
              </a:rPr>
            </a:br>
            <a:r>
              <a:rPr lang="it-IT" sz="1620"/>
              <a:t>A questo punto il tuo piano viene registrato nel sistema e risulterà </a:t>
            </a:r>
            <a:r>
              <a:rPr lang="it-IT" sz="1620" u="sng"/>
              <a:t>PROPOSTO</a:t>
            </a:r>
            <a:r>
              <a:rPr lang="it-IT" sz="1620"/>
              <a:t> (figura 26). </a:t>
            </a:r>
            <a:br>
              <a:rPr lang="it-IT" sz="1620"/>
            </a:br>
            <a:r>
              <a:rPr lang="it-IT" sz="1620"/>
              <a:t>Per tutto il periodo di apertura dei piani ti è comunque consentito modificare gli insegnamenti selezionati.</a:t>
            </a:r>
            <a:br>
              <a:rPr b="1" lang="it-IT" sz="3959"/>
            </a:br>
            <a:r>
              <a:rPr lang="it-IT" sz="3959"/>
              <a:t> </a:t>
            </a:r>
            <a:br>
              <a:rPr lang="it-IT" sz="3959"/>
            </a:br>
            <a:endParaRPr sz="3959"/>
          </a:p>
        </p:txBody>
      </p:sp>
      <p:sp>
        <p:nvSpPr>
          <p:cNvPr id="480" name="Google Shape;480;p26"/>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26</a:t>
            </a:r>
            <a:endParaRPr sz="1400"/>
          </a:p>
        </p:txBody>
      </p:sp>
      <p:sp>
        <p:nvSpPr>
          <p:cNvPr id="481" name="Google Shape;48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Ritaglio schermata" id="482" name="Google Shape;482;p26"/>
          <p:cNvPicPr preferRelativeResize="0"/>
          <p:nvPr/>
        </p:nvPicPr>
        <p:blipFill rotWithShape="1">
          <a:blip r:embed="rId3">
            <a:alphaModFix/>
          </a:blip>
          <a:srcRect b="0" l="0" r="0" t="0"/>
          <a:stretch/>
        </p:blipFill>
        <p:spPr>
          <a:xfrm>
            <a:off x="948617" y="838529"/>
            <a:ext cx="6798270" cy="2807981"/>
          </a:xfrm>
          <a:prstGeom prst="rect">
            <a:avLst/>
          </a:prstGeom>
          <a:noFill/>
          <a:ln cap="flat" cmpd="sng" w="9525">
            <a:solidFill>
              <a:schemeClr val="dk1"/>
            </a:solidFill>
            <a:prstDash val="solid"/>
            <a:round/>
            <a:headEnd len="sm" w="sm" type="none"/>
            <a:tailEnd len="sm" w="sm" type="none"/>
          </a:ln>
        </p:spPr>
      </p:pic>
      <p:pic>
        <p:nvPicPr>
          <p:cNvPr descr="Ritaglio schermata" id="483" name="Google Shape;483;p26"/>
          <p:cNvPicPr preferRelativeResize="0"/>
          <p:nvPr/>
        </p:nvPicPr>
        <p:blipFill rotWithShape="1">
          <a:blip r:embed="rId4">
            <a:alphaModFix/>
          </a:blip>
          <a:srcRect b="0" l="0" r="0" t="0"/>
          <a:stretch/>
        </p:blipFill>
        <p:spPr>
          <a:xfrm>
            <a:off x="5001984" y="2973066"/>
            <a:ext cx="6087194" cy="3383284"/>
          </a:xfrm>
          <a:prstGeom prst="rect">
            <a:avLst/>
          </a:prstGeom>
          <a:noFill/>
          <a:ln cap="flat" cmpd="sng" w="38100">
            <a:solidFill>
              <a:schemeClr val="dk1"/>
            </a:solidFill>
            <a:prstDash val="solid"/>
            <a:round/>
            <a:headEnd len="sm" w="sm" type="none"/>
            <a:tailEnd len="sm" w="sm" type="none"/>
          </a:ln>
        </p:spPr>
      </p:pic>
      <p:sp>
        <p:nvSpPr>
          <p:cNvPr id="484" name="Google Shape;484;p26"/>
          <p:cNvSpPr/>
          <p:nvPr/>
        </p:nvSpPr>
        <p:spPr>
          <a:xfrm>
            <a:off x="5902036" y="4414058"/>
            <a:ext cx="576452" cy="2506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85" name="Google Shape;485;p26"/>
          <p:cNvSpPr/>
          <p:nvPr/>
        </p:nvSpPr>
        <p:spPr>
          <a:xfrm>
            <a:off x="3616036" y="838529"/>
            <a:ext cx="1385948" cy="183936"/>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86" name="Google Shape;486;p26"/>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87" name="Google Shape;487;p26"/>
          <p:cNvPicPr preferRelativeResize="0"/>
          <p:nvPr/>
        </p:nvPicPr>
        <p:blipFill rotWithShape="1">
          <a:blip r:embed="rId5">
            <a:alphaModFix/>
          </a:blip>
          <a:srcRect b="0" l="0" r="0" t="0"/>
          <a:stretch/>
        </p:blipFill>
        <p:spPr>
          <a:xfrm>
            <a:off x="2231363" y="1820567"/>
            <a:ext cx="4261473" cy="377985"/>
          </a:xfrm>
          <a:prstGeom prst="rect">
            <a:avLst/>
          </a:prstGeom>
          <a:noFill/>
          <a:ln>
            <a:noFill/>
          </a:ln>
        </p:spPr>
      </p:pic>
      <p:pic>
        <p:nvPicPr>
          <p:cNvPr id="488" name="Google Shape;488;p26"/>
          <p:cNvPicPr preferRelativeResize="0"/>
          <p:nvPr/>
        </p:nvPicPr>
        <p:blipFill rotWithShape="1">
          <a:blip r:embed="rId5">
            <a:alphaModFix/>
          </a:blip>
          <a:srcRect b="0" l="0" r="0" t="0"/>
          <a:stretch/>
        </p:blipFill>
        <p:spPr>
          <a:xfrm>
            <a:off x="6632736" y="2974180"/>
            <a:ext cx="4261473" cy="37798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7"/>
          <p:cNvSpPr txBox="1"/>
          <p:nvPr>
            <p:ph type="title"/>
          </p:nvPr>
        </p:nvSpPr>
        <p:spPr>
          <a:xfrm>
            <a:off x="838200" y="365125"/>
            <a:ext cx="100397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it-IT" sz="1600">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27), clicca OK e a seguire “Prosegui compilazione Piano Carriera” (figura 28). </a:t>
            </a:r>
            <a:br>
              <a:rPr lang="it-IT" sz="1600">
                <a:latin typeface="Calibri"/>
                <a:ea typeface="Calibri"/>
                <a:cs typeface="Calibri"/>
                <a:sym typeface="Calibri"/>
              </a:rPr>
            </a:br>
            <a:endParaRPr sz="1600">
              <a:latin typeface="Calibri"/>
              <a:ea typeface="Calibri"/>
              <a:cs typeface="Calibri"/>
              <a:sym typeface="Calibri"/>
            </a:endParaRPr>
          </a:p>
        </p:txBody>
      </p:sp>
      <p:sp>
        <p:nvSpPr>
          <p:cNvPr id="494" name="Google Shape;494;p27"/>
          <p:cNvSpPr txBox="1"/>
          <p:nvPr>
            <p:ph idx="1" type="body"/>
          </p:nvPr>
        </p:nvSpPr>
        <p:spPr>
          <a:xfrm>
            <a:off x="838200" y="1825625"/>
            <a:ext cx="10515600" cy="4764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27</a:t>
            </a:r>
            <a:endParaRPr sz="1400"/>
          </a:p>
        </p:txBody>
      </p:sp>
      <p:sp>
        <p:nvSpPr>
          <p:cNvPr id="495" name="Google Shape;4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96" name="Google Shape;496;p27"/>
          <p:cNvPicPr preferRelativeResize="0"/>
          <p:nvPr/>
        </p:nvPicPr>
        <p:blipFill rotWithShape="1">
          <a:blip r:embed="rId3">
            <a:alphaModFix/>
          </a:blip>
          <a:srcRect b="0" l="0" r="0" t="0"/>
          <a:stretch/>
        </p:blipFill>
        <p:spPr>
          <a:xfrm>
            <a:off x="1491925" y="1266953"/>
            <a:ext cx="8594183" cy="5089397"/>
          </a:xfrm>
          <a:prstGeom prst="rect">
            <a:avLst/>
          </a:prstGeom>
          <a:noFill/>
          <a:ln cap="flat" cmpd="sng" w="12700">
            <a:solidFill>
              <a:schemeClr val="dk1"/>
            </a:solidFill>
            <a:prstDash val="solid"/>
            <a:round/>
            <a:headEnd len="sm" w="sm" type="none"/>
            <a:tailEnd len="sm" w="sm" type="none"/>
          </a:ln>
        </p:spPr>
      </p:pic>
      <p:pic>
        <p:nvPicPr>
          <p:cNvPr id="497" name="Google Shape;497;p27"/>
          <p:cNvPicPr preferRelativeResize="0"/>
          <p:nvPr/>
        </p:nvPicPr>
        <p:blipFill rotWithShape="1">
          <a:blip r:embed="rId4">
            <a:alphaModFix/>
          </a:blip>
          <a:srcRect b="0" l="0" r="0" t="0"/>
          <a:stretch/>
        </p:blipFill>
        <p:spPr>
          <a:xfrm>
            <a:off x="3885827" y="1332844"/>
            <a:ext cx="3944454" cy="3779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8"/>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503" name="Google Shape;503;p28"/>
          <p:cNvSpPr txBox="1"/>
          <p:nvPr>
            <p:ph idx="1" type="body"/>
          </p:nvPr>
        </p:nvSpPr>
        <p:spPr>
          <a:xfrm>
            <a:off x="838200" y="1825624"/>
            <a:ext cx="10515600" cy="468324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28</a:t>
            </a:r>
            <a:endParaRPr sz="1400"/>
          </a:p>
        </p:txBody>
      </p:sp>
      <p:sp>
        <p:nvSpPr>
          <p:cNvPr id="504" name="Google Shape;5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05" name="Google Shape;505;p28"/>
          <p:cNvPicPr preferRelativeResize="0"/>
          <p:nvPr/>
        </p:nvPicPr>
        <p:blipFill rotWithShape="1">
          <a:blip r:embed="rId3">
            <a:alphaModFix/>
          </a:blip>
          <a:srcRect b="0" l="0" r="0" t="0"/>
          <a:stretch/>
        </p:blipFill>
        <p:spPr>
          <a:xfrm>
            <a:off x="1251207" y="1084448"/>
            <a:ext cx="9217950" cy="4395596"/>
          </a:xfrm>
          <a:prstGeom prst="rect">
            <a:avLst/>
          </a:prstGeom>
          <a:noFill/>
          <a:ln>
            <a:noFill/>
          </a:ln>
        </p:spPr>
      </p:pic>
      <p:pic>
        <p:nvPicPr>
          <p:cNvPr id="506" name="Google Shape;506;p28"/>
          <p:cNvPicPr preferRelativeResize="0"/>
          <p:nvPr/>
        </p:nvPicPr>
        <p:blipFill rotWithShape="1">
          <a:blip r:embed="rId4">
            <a:alphaModFix/>
          </a:blip>
          <a:srcRect b="0" l="0" r="0" t="0"/>
          <a:stretch/>
        </p:blipFill>
        <p:spPr>
          <a:xfrm>
            <a:off x="3024955" y="2324268"/>
            <a:ext cx="3758846" cy="575428"/>
          </a:xfrm>
          <a:prstGeom prst="rect">
            <a:avLst/>
          </a:prstGeom>
          <a:noFill/>
          <a:ln>
            <a:noFill/>
          </a:ln>
        </p:spPr>
      </p:pic>
      <p:pic>
        <p:nvPicPr>
          <p:cNvPr id="507" name="Google Shape;507;p28"/>
          <p:cNvPicPr preferRelativeResize="0"/>
          <p:nvPr/>
        </p:nvPicPr>
        <p:blipFill rotWithShape="1">
          <a:blip r:embed="rId5">
            <a:alphaModFix/>
          </a:blip>
          <a:srcRect b="0" l="0" r="0" t="0"/>
          <a:stretch/>
        </p:blipFill>
        <p:spPr>
          <a:xfrm>
            <a:off x="4936558" y="1084461"/>
            <a:ext cx="1847248" cy="2438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9"/>
          <p:cNvSpPr txBox="1"/>
          <p:nvPr>
            <p:ph type="title"/>
          </p:nvPr>
        </p:nvSpPr>
        <p:spPr>
          <a:xfrm>
            <a:off x="838200" y="146527"/>
            <a:ext cx="10145670" cy="14334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t>La procedura di compilazione del piano pre-approvato è analoga a quella del piano da approvare, salvo che per la selezione  degli insegnamenti a scelta libera dello studente. Con questo tipo di piano potrai conseguire i crediti a scelta libera scegliendo </a:t>
            </a:r>
            <a:r>
              <a:rPr lang="it-IT" sz="1600" u="sng"/>
              <a:t>esclusivamente</a:t>
            </a:r>
            <a:r>
              <a:rPr lang="it-IT" sz="1600"/>
              <a:t> tra una serie di insegnamenti opzionali </a:t>
            </a:r>
            <a:r>
              <a:rPr b="1" lang="it-IT" sz="1600" u="sng"/>
              <a:t>già validati </a:t>
            </a:r>
            <a:r>
              <a:rPr lang="it-IT" sz="1600"/>
              <a:t>dal Consiglio di Coordinamento didattico offerti al </a:t>
            </a:r>
            <a:r>
              <a:rPr b="1" lang="it-IT" sz="1600"/>
              <a:t>primo anno </a:t>
            </a:r>
            <a:r>
              <a:rPr lang="it-IT" sz="1600"/>
              <a:t>oppure al </a:t>
            </a:r>
            <a:r>
              <a:rPr b="1" lang="it-IT" sz="1600"/>
              <a:t>secondo anno</a:t>
            </a:r>
            <a:r>
              <a:rPr lang="it-IT" sz="1600"/>
              <a:t>. </a:t>
            </a:r>
            <a:br>
              <a:rPr lang="it-IT" sz="1600"/>
            </a:br>
            <a:r>
              <a:rPr lang="it-IT" sz="1600"/>
              <a:t>Saranno ripresentate le regole già viste nelle slide 21- 23.</a:t>
            </a:r>
            <a:br>
              <a:rPr lang="it-IT" sz="1600"/>
            </a:br>
            <a:endParaRPr sz="1600"/>
          </a:p>
        </p:txBody>
      </p:sp>
      <p:sp>
        <p:nvSpPr>
          <p:cNvPr id="513" name="Google Shape;513;p29"/>
          <p:cNvSpPr txBox="1"/>
          <p:nvPr>
            <p:ph idx="1" type="body"/>
          </p:nvPr>
        </p:nvSpPr>
        <p:spPr>
          <a:xfrm>
            <a:off x="838200" y="1464206"/>
            <a:ext cx="10515600" cy="50895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29</a:t>
            </a:r>
            <a:endParaRPr sz="1400"/>
          </a:p>
          <a:p>
            <a:pPr indent="0" lvl="0" marL="0" rtl="0" algn="l">
              <a:lnSpc>
                <a:spcPct val="90000"/>
              </a:lnSpc>
              <a:spcBef>
                <a:spcPts val="1000"/>
              </a:spcBef>
              <a:spcAft>
                <a:spcPts val="0"/>
              </a:spcAft>
              <a:buClr>
                <a:schemeClr val="dk1"/>
              </a:buClr>
              <a:buSzPts val="2800"/>
              <a:buNone/>
            </a:pPr>
            <a:r>
              <a:t/>
            </a:r>
            <a:endParaRPr/>
          </a:p>
        </p:txBody>
      </p:sp>
      <p:sp>
        <p:nvSpPr>
          <p:cNvPr id="514" name="Google Shape;5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15" name="Google Shape;515;p29"/>
          <p:cNvPicPr preferRelativeResize="0"/>
          <p:nvPr/>
        </p:nvPicPr>
        <p:blipFill rotWithShape="1">
          <a:blip r:embed="rId3">
            <a:alphaModFix/>
          </a:blip>
          <a:srcRect b="0" l="0" r="0" t="0"/>
          <a:stretch/>
        </p:blipFill>
        <p:spPr>
          <a:xfrm>
            <a:off x="938366" y="1468694"/>
            <a:ext cx="9926782" cy="448230"/>
          </a:xfrm>
          <a:prstGeom prst="rect">
            <a:avLst/>
          </a:prstGeom>
          <a:noFill/>
          <a:ln>
            <a:noFill/>
          </a:ln>
        </p:spPr>
      </p:pic>
      <p:sp>
        <p:nvSpPr>
          <p:cNvPr id="516" name="Google Shape;516;p29"/>
          <p:cNvSpPr/>
          <p:nvPr/>
        </p:nvSpPr>
        <p:spPr>
          <a:xfrm>
            <a:off x="5361150" y="1468673"/>
            <a:ext cx="1081214" cy="2112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7" name="Google Shape;517;p29"/>
          <p:cNvPicPr preferRelativeResize="0"/>
          <p:nvPr/>
        </p:nvPicPr>
        <p:blipFill rotWithShape="1">
          <a:blip r:embed="rId4">
            <a:alphaModFix/>
          </a:blip>
          <a:srcRect b="0" l="0" r="0" t="0"/>
          <a:stretch/>
        </p:blipFill>
        <p:spPr>
          <a:xfrm>
            <a:off x="2422460" y="2202907"/>
            <a:ext cx="893691" cy="220582"/>
          </a:xfrm>
          <a:prstGeom prst="rect">
            <a:avLst/>
          </a:prstGeom>
          <a:noFill/>
          <a:ln>
            <a:noFill/>
          </a:ln>
        </p:spPr>
      </p:pic>
      <p:sp>
        <p:nvSpPr>
          <p:cNvPr id="518" name="Google Shape;518;p29"/>
          <p:cNvSpPr/>
          <p:nvPr/>
        </p:nvSpPr>
        <p:spPr>
          <a:xfrm>
            <a:off x="957686" y="1499815"/>
            <a:ext cx="9888141" cy="476036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519" name="Google Shape;519;p29"/>
          <p:cNvPicPr preferRelativeResize="0"/>
          <p:nvPr/>
        </p:nvPicPr>
        <p:blipFill rotWithShape="1">
          <a:blip r:embed="rId5">
            <a:alphaModFix/>
          </a:blip>
          <a:srcRect b="0" l="0" r="0" t="0"/>
          <a:stretch/>
        </p:blipFill>
        <p:spPr>
          <a:xfrm>
            <a:off x="1463781" y="2116560"/>
            <a:ext cx="7794737" cy="39439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1"/>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b="1" lang="it-IT" sz="1600">
                <a:latin typeface="Calibri"/>
                <a:ea typeface="Calibri"/>
                <a:cs typeface="Calibri"/>
                <a:sym typeface="Calibri"/>
              </a:rPr>
              <a:t>ATTENZIONE: </a:t>
            </a:r>
            <a:r>
              <a:rPr lang="it-IT" sz="160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ritornare alla maschera iniziale.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 Per maggiori informazioni e per problemi di funzionamento della procedura online, puoi rivolgerti all’Ufficio </a:t>
            </a:r>
            <a:r>
              <a:rPr lang="it-IT" sz="1600"/>
              <a:t>segreteria studenti - </a:t>
            </a:r>
            <a:r>
              <a:rPr lang="it-IT" sz="1600">
                <a:latin typeface="Calibri"/>
                <a:ea typeface="Calibri"/>
                <a:cs typeface="Calibri"/>
                <a:sym typeface="Calibri"/>
              </a:rPr>
              <a:t>Scienze, all’indirizzo  </a:t>
            </a:r>
            <a:r>
              <a:rPr b="1" lang="it-IT" sz="1600" u="sng">
                <a:solidFill>
                  <a:schemeClr val="hlink"/>
                </a:solidFill>
                <a:latin typeface="Calibri"/>
                <a:ea typeface="Calibri"/>
                <a:cs typeface="Calibri"/>
                <a:sym typeface="Calibri"/>
                <a:hlinkClick r:id="rId3"/>
              </a:rPr>
              <a:t>segr.studenti.scienze@unimib.it</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Didattico del Corso, all’indirizzo </a:t>
            </a:r>
            <a:r>
              <a:rPr lang="it-IT" sz="1600" u="sng">
                <a:solidFill>
                  <a:schemeClr val="hlink"/>
                </a:solidFill>
                <a:latin typeface="Calibri"/>
                <a:ea typeface="Calibri"/>
                <a:cs typeface="Calibri"/>
                <a:sym typeface="Calibri"/>
                <a:hlinkClick r:id="rId4"/>
              </a:rPr>
              <a:t>https://elearning.unimib.it/course/view.php?id=18268</a:t>
            </a:r>
            <a:endParaRPr sz="1600">
              <a:latin typeface="Calibri"/>
              <a:ea typeface="Calibri"/>
              <a:cs typeface="Calibri"/>
              <a:sym typeface="Calibri"/>
            </a:endParaRPr>
          </a:p>
          <a:p>
            <a:pPr indent="-228600" lvl="0" marL="228600" rtl="0" algn="l">
              <a:lnSpc>
                <a:spcPct val="90000"/>
              </a:lnSpc>
              <a:spcBef>
                <a:spcPts val="1000"/>
              </a:spcBef>
              <a:spcAft>
                <a:spcPts val="0"/>
              </a:spcAft>
              <a:buSzPts val="1600"/>
              <a:buChar char="•"/>
            </a:pPr>
            <a:r>
              <a:rPr lang="it-IT" sz="1600">
                <a:latin typeface="Calibri"/>
                <a:ea typeface="Calibri"/>
                <a:cs typeface="Calibri"/>
                <a:sym typeface="Calibri"/>
              </a:rPr>
              <a:t> il Regolamento studenti dell’Ateneo di Milano - Bicocca (in particolare l’art. 26 - Piano di studio), all’indirizzo </a:t>
            </a:r>
            <a:r>
              <a:rPr lang="it-IT" sz="1600" u="sng">
                <a:solidFill>
                  <a:schemeClr val="hlink"/>
                </a:solidFill>
                <a:latin typeface="Calibri"/>
                <a:ea typeface="Calibri"/>
                <a:cs typeface="Calibri"/>
                <a:sym typeface="Calibri"/>
                <a:hlinkClick r:id="rId5"/>
              </a:rPr>
              <a:t>       </a:t>
            </a:r>
            <a:r>
              <a:rPr lang="it-IT" sz="1600" u="sng">
                <a:solidFill>
                  <a:schemeClr val="hlink"/>
                </a:solidFill>
              </a:rPr>
              <a:t>https://www.unimib.it/sites/default/files/2023-10/reg-stud_Versione%20sito.pdf</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t/>
            </a:r>
            <a:endParaRPr sz="1600"/>
          </a:p>
          <a:p>
            <a:pPr indent="0" lvl="0" marL="0" rtl="0" algn="ctr">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sz="1600">
              <a:latin typeface="Calibri"/>
              <a:ea typeface="Calibri"/>
              <a:cs typeface="Calibri"/>
              <a:sym typeface="Calibri"/>
            </a:endParaRPr>
          </a:p>
        </p:txBody>
      </p:sp>
      <p:pic>
        <p:nvPicPr>
          <p:cNvPr id="525" name="Google Shape;525;p31"/>
          <p:cNvPicPr preferRelativeResize="0"/>
          <p:nvPr/>
        </p:nvPicPr>
        <p:blipFill rotWithShape="1">
          <a:blip r:embed="rId6">
            <a:alphaModFix/>
          </a:blip>
          <a:srcRect b="0" l="0" r="0" t="0"/>
          <a:stretch/>
        </p:blipFill>
        <p:spPr>
          <a:xfrm>
            <a:off x="9213370" y="4702745"/>
            <a:ext cx="1931957" cy="1408636"/>
          </a:xfrm>
          <a:prstGeom prst="rect">
            <a:avLst/>
          </a:prstGeom>
          <a:noFill/>
          <a:ln>
            <a:noFill/>
          </a:ln>
        </p:spPr>
      </p:pic>
      <p:sp>
        <p:nvSpPr>
          <p:cNvPr id="526" name="Google Shape;5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32" name="Google Shape;532;p32"/>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Ufficio Servizi Didattici – Scienze</a:t>
            </a:r>
            <a:endParaRPr/>
          </a:p>
          <a:p>
            <a:pPr indent="0" lvl="0" marL="0" rtl="0" algn="l">
              <a:lnSpc>
                <a:spcPct val="90000"/>
              </a:lnSpc>
              <a:spcBef>
                <a:spcPts val="1000"/>
              </a:spcBef>
              <a:spcAft>
                <a:spcPts val="0"/>
              </a:spcAft>
              <a:buSzPts val="2000"/>
              <a:buNone/>
            </a:pPr>
            <a:r>
              <a:rPr lang="it-IT" sz="1400"/>
              <a:t>L’Ufficio Servizi Didattici fornisce servizi di supporto didattico e informativo agli studenti (orari delle lezioni, ricevimento docenti, calendario esami, piani di studio, laboratori). </a:t>
            </a:r>
            <a:endParaRPr sz="1400"/>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Telematico</a:t>
            </a:r>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Lo sportello telematico (videoconferenza) è previsto il lunedì dalle 14:00 alle 17:00, previo appuntamento tramite mail. </a:t>
            </a:r>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in Presenza</a:t>
            </a:r>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Lo sportello in presenza è previsto il martedì dalle 15:30 alle 16:30 e il mercoledì dalle 9.30 alle 11.30, previo appuntamento tramite mail</a:t>
            </a:r>
            <a:r>
              <a:rPr lang="it-IT" sz="1400">
                <a:solidFill>
                  <a:srgbClr val="000000"/>
                </a:solidFill>
              </a:rPr>
              <a:t>.</a:t>
            </a:r>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Telefonico</a:t>
            </a:r>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Lo sportello telefonico è previsto il martedì e il giovedì dalle 10:00 alle 11:30.</a:t>
            </a:r>
            <a:endParaRPr/>
          </a:p>
          <a:p>
            <a:pPr indent="0" lvl="0" marL="0" rtl="0" algn="l">
              <a:lnSpc>
                <a:spcPct val="90000"/>
              </a:lnSpc>
              <a:spcBef>
                <a:spcPts val="1000"/>
              </a:spcBef>
              <a:spcAft>
                <a:spcPts val="0"/>
              </a:spcAft>
              <a:buClr>
                <a:srgbClr val="000000"/>
              </a:buClr>
              <a:buSzPts val="1600"/>
              <a:buNone/>
            </a:pPr>
            <a:r>
              <a:t/>
            </a:r>
            <a:endParaRPr i="1" sz="1400">
              <a:solidFill>
                <a:srgbClr val="000000"/>
              </a:solidFill>
            </a:endParaRPr>
          </a:p>
          <a:p>
            <a:pPr indent="0" lvl="0" marL="0" rtl="0" algn="l">
              <a:lnSpc>
                <a:spcPct val="90000"/>
              </a:lnSpc>
              <a:spcBef>
                <a:spcPts val="1000"/>
              </a:spcBef>
              <a:spcAft>
                <a:spcPts val="0"/>
              </a:spcAft>
              <a:buClr>
                <a:srgbClr val="000000"/>
              </a:buClr>
              <a:buSzPts val="1600"/>
              <a:buNone/>
            </a:pPr>
            <a:r>
              <a:rPr b="1" lang="it-IT" sz="1400">
                <a:solidFill>
                  <a:srgbClr val="000000"/>
                </a:solidFill>
              </a:rPr>
              <a:t>Edificio U1</a:t>
            </a:r>
            <a:r>
              <a:rPr lang="it-IT" sz="1400">
                <a:solidFill>
                  <a:srgbClr val="000000"/>
                </a:solidFill>
              </a:rPr>
              <a:t>, P.zza della Scienza n.1, 20126 Milano, 1° piano</a:t>
            </a:r>
            <a:endParaRPr sz="1400"/>
          </a:p>
          <a:p>
            <a:pPr indent="0" lvl="0" marL="0" rtl="0" algn="l">
              <a:lnSpc>
                <a:spcPct val="90000"/>
              </a:lnSpc>
              <a:spcBef>
                <a:spcPts val="1000"/>
              </a:spcBef>
              <a:spcAft>
                <a:spcPts val="0"/>
              </a:spcAft>
              <a:buClr>
                <a:srgbClr val="000000"/>
              </a:buClr>
              <a:buSzPts val="1600"/>
              <a:buNone/>
            </a:pPr>
            <a:r>
              <a:rPr lang="it-IT" sz="1400" u="sng"/>
              <a:t>e-mail</a:t>
            </a:r>
            <a:r>
              <a:rPr lang="it-IT" sz="1400"/>
              <a:t>: </a:t>
            </a:r>
            <a:r>
              <a:rPr b="1" lang="it-IT" sz="1400" u="sng">
                <a:solidFill>
                  <a:schemeClr val="hlink"/>
                </a:solidFill>
                <a:hlinkClick r:id="rId3"/>
              </a:rPr>
              <a:t>cclsa.segreteria@unimib.it</a:t>
            </a:r>
            <a:endParaRPr b="1" sz="1400" u="sng">
              <a:solidFill>
                <a:schemeClr val="hlink"/>
              </a:solidFill>
            </a:endParaRPr>
          </a:p>
          <a:p>
            <a:pPr indent="0" lvl="0" marL="0" rtl="0" algn="l">
              <a:lnSpc>
                <a:spcPct val="90000"/>
              </a:lnSpc>
              <a:spcBef>
                <a:spcPts val="1000"/>
              </a:spcBef>
              <a:spcAft>
                <a:spcPts val="0"/>
              </a:spcAft>
              <a:buClr>
                <a:srgbClr val="000000"/>
              </a:buClr>
              <a:buSzPts val="1600"/>
              <a:buNone/>
            </a:pPr>
            <a:r>
              <a:rPr lang="it-IT" sz="1400" u="sng"/>
              <a:t>Telefono</a:t>
            </a:r>
            <a:r>
              <a:rPr b="1" lang="it-IT" sz="1400"/>
              <a:t>: 02 6448 2706</a:t>
            </a:r>
            <a:endParaRPr sz="1400"/>
          </a:p>
          <a:p>
            <a:pPr indent="0" lvl="0" marL="0" rtl="0" algn="l">
              <a:lnSpc>
                <a:spcPct val="90000"/>
              </a:lnSpc>
              <a:spcBef>
                <a:spcPts val="1000"/>
              </a:spcBef>
              <a:spcAft>
                <a:spcPts val="0"/>
              </a:spcAft>
              <a:buSzPts val="1600"/>
              <a:buNone/>
            </a:pPr>
            <a:r>
              <a:rPr lang="it-IT" sz="1400"/>
              <a:t>Per tutte le informazioni sulla didattica:</a:t>
            </a:r>
            <a:r>
              <a:rPr lang="it-IT" sz="1400" u="sng">
                <a:solidFill>
                  <a:schemeClr val="hlink"/>
                </a:solidFill>
                <a:hlinkClick r:id="rId4"/>
              </a:rPr>
              <a:t> e-Learning - UNIMIB: Informazioni Generali del Corso di Studi</a:t>
            </a:r>
            <a:endParaRPr sz="1400"/>
          </a:p>
          <a:p>
            <a:pPr indent="-127000" lvl="0" marL="228600" rtl="0" algn="l">
              <a:lnSpc>
                <a:spcPct val="90000"/>
              </a:lnSpc>
              <a:spcBef>
                <a:spcPts val="1000"/>
              </a:spcBef>
              <a:spcAft>
                <a:spcPts val="0"/>
              </a:spcAft>
              <a:buClr>
                <a:schemeClr val="dk1"/>
              </a:buClr>
              <a:buSzPts val="1600"/>
              <a:buNone/>
            </a:pPr>
            <a:r>
              <a:t/>
            </a:r>
            <a:endParaRPr sz="1600"/>
          </a:p>
        </p:txBody>
      </p:sp>
      <p:sp>
        <p:nvSpPr>
          <p:cNvPr id="533" name="Google Shape;5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534" name="Google Shape;534;p32"/>
          <p:cNvPicPr preferRelativeResize="0"/>
          <p:nvPr/>
        </p:nvPicPr>
        <p:blipFill rotWithShape="1">
          <a:blip r:embed="rId5">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Posso modificare il piano scelto ?</a:t>
            </a:r>
            <a:endParaRPr sz="2400"/>
          </a:p>
        </p:txBody>
      </p:sp>
      <p:sp>
        <p:nvSpPr>
          <p:cNvPr id="115" name="Google Shape;115;p4"/>
          <p:cNvSpPr txBox="1"/>
          <p:nvPr>
            <p:ph idx="1" type="body"/>
          </p:nvPr>
        </p:nvSpPr>
        <p:spPr>
          <a:xfrm>
            <a:off x="838200" y="1615909"/>
            <a:ext cx="10515600" cy="4380445"/>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Clr>
                <a:schemeClr val="dk1"/>
              </a:buClr>
              <a:buSzPts val="1600"/>
              <a:buFont typeface="Arial"/>
              <a:buNone/>
            </a:pPr>
            <a:r>
              <a:rPr lang="it-IT" sz="1600"/>
              <a:t>Ti è consentito modificare il piano ma solo nei periodi stabiliti, in genere nei mesi di novembre e marzo.</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rPr lang="it-IT" sz="1600"/>
              <a:t>Fino all’attuazione del nuovo piano di studio sei tenuto a osservare il precedente piano e non puoi iscriverti agli appelli degli insegnamenti di cui hai richiesto  l’inserimento. </a:t>
            </a:r>
            <a:endParaRPr sz="1600"/>
          </a:p>
          <a:p>
            <a:pPr indent="0" lvl="0" marL="0" rtl="0" algn="just">
              <a:lnSpc>
                <a:spcPct val="100000"/>
              </a:lnSpc>
              <a:spcBef>
                <a:spcPts val="0"/>
              </a:spcBef>
              <a:spcAft>
                <a:spcPts val="0"/>
              </a:spcAft>
              <a:buClr>
                <a:schemeClr val="dk1"/>
              </a:buClr>
              <a:buSzPts val="1600"/>
              <a:buFont typeface="Arial"/>
              <a:buNone/>
            </a:pPr>
            <a:r>
              <a:rPr lang="it-IT" sz="1600"/>
              <a:t>Puoi sostenere le prove di verifica relative a un’attività formativa </a:t>
            </a:r>
            <a:r>
              <a:rPr b="1" lang="it-IT" sz="1600"/>
              <a:t>solo</a:t>
            </a:r>
            <a:r>
              <a:rPr lang="it-IT" sz="1600"/>
              <a:t> se l’attività è presente nell’ultimo piano di studio approvato. Gli esami sostenuti </a:t>
            </a:r>
            <a:r>
              <a:rPr b="1" lang="it-IT" sz="1600"/>
              <a:t>non possono essere eliminati </a:t>
            </a:r>
            <a:r>
              <a:rPr lang="it-IT" sz="1600"/>
              <a:t>dal piano.</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t/>
            </a:r>
            <a:endParaRPr b="1" sz="1600"/>
          </a:p>
          <a:p>
            <a:pPr indent="0" lvl="0" marL="0" rtl="0" algn="just">
              <a:lnSpc>
                <a:spcPct val="100000"/>
              </a:lnSpc>
              <a:spcBef>
                <a:spcPts val="0"/>
              </a:spcBef>
              <a:spcAft>
                <a:spcPts val="0"/>
              </a:spcAft>
              <a:buClr>
                <a:schemeClr val="dk1"/>
              </a:buClr>
              <a:buSzPts val="1600"/>
              <a:buFont typeface="Arial"/>
              <a:buNone/>
            </a:pPr>
            <a:r>
              <a:rPr b="1" lang="it-IT" sz="1600"/>
              <a:t>Anticipo degli esami (art.26 Regolamento degli Studenti) </a:t>
            </a:r>
            <a:endParaRPr b="1" sz="1600"/>
          </a:p>
          <a:p>
            <a:pPr indent="0" lvl="0" marL="0" rtl="0" algn="just">
              <a:lnSpc>
                <a:spcPct val="100000"/>
              </a:lnSpc>
              <a:spcBef>
                <a:spcPts val="0"/>
              </a:spcBef>
              <a:spcAft>
                <a:spcPts val="0"/>
              </a:spcAft>
              <a:buClr>
                <a:schemeClr val="dk1"/>
              </a:buClr>
              <a:buSzPts val="1600"/>
              <a:buFont typeface="Arial"/>
              <a:buNone/>
            </a:pPr>
            <a:r>
              <a:rPr lang="it-IT" sz="1600"/>
              <a:t>Gli studenti possono sostenere gli esami inseriti nel piano approvato e riferiti ad un anno successivo a quello di iscrizione, chiedendone l'inserimento in libretto all'Ufficio segreteria studenti del Settore di Scienze, solo se gli insegnamenti sono attivati e se hanno acquisito almeno il 75% dei crediti </a:t>
            </a:r>
            <a:r>
              <a:rPr b="1" lang="it-IT" sz="1600"/>
              <a:t>CURRICULARI</a:t>
            </a:r>
            <a:r>
              <a:rPr lang="it-IT" sz="1600"/>
              <a:t> riferiti all'anno di iscrizione, come da Regolamento didattico del Corso, e comunque nel rispetto di eventuali propedeuticità.</a:t>
            </a:r>
            <a:endParaRPr/>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rPr lang="it-IT" sz="1600"/>
              <a:t>Gli esami a scelta libera possono essere anticipati indipendentemente dal numero di crediti acquisiti, accedendo alla sezione "Appelli disponibili" nella homepage della propria pagina personale e cliccando poi sulla voce "Ricerca appelli" collocata sotto la lista degli esami visualizzati.”(vedi slide 20)</a:t>
            </a:r>
            <a:endParaRPr/>
          </a:p>
          <a:p>
            <a:pPr indent="-50800" lvl="0" marL="228600" rtl="0" algn="l">
              <a:lnSpc>
                <a:spcPct val="90000"/>
              </a:lnSpc>
              <a:spcBef>
                <a:spcPts val="1000"/>
              </a:spcBef>
              <a:spcAft>
                <a:spcPts val="0"/>
              </a:spcAft>
              <a:buClr>
                <a:schemeClr val="dk1"/>
              </a:buClr>
              <a:buSzPts val="2800"/>
              <a:buNone/>
            </a:pPr>
            <a:r>
              <a:t/>
            </a:r>
            <a:endParaRPr sz="1600"/>
          </a:p>
          <a:p>
            <a:pPr indent="-50800" lvl="0" marL="228600" rtl="0" algn="l">
              <a:lnSpc>
                <a:spcPct val="90000"/>
              </a:lnSpc>
              <a:spcBef>
                <a:spcPts val="1000"/>
              </a:spcBef>
              <a:spcAft>
                <a:spcPts val="0"/>
              </a:spcAft>
              <a:buClr>
                <a:schemeClr val="dk1"/>
              </a:buClr>
              <a:buSzPts val="2800"/>
              <a:buNone/>
            </a:pPr>
            <a:r>
              <a:t/>
            </a:r>
            <a:endParaRPr sz="1600">
              <a:solidFill>
                <a:srgbClr val="000000"/>
              </a:solidFill>
            </a:endParaRPr>
          </a:p>
        </p:txBody>
      </p:sp>
      <p:sp>
        <p:nvSpPr>
          <p:cNvPr id="116" name="Google Shape;1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17" name="Google Shape;117;p4"/>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40" name="Google Shape;540;p33"/>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Ufficio segreteria studenti – Scienze</a:t>
            </a:r>
            <a:endParaRPr/>
          </a:p>
          <a:p>
            <a:pPr indent="0" lvl="0" marL="0" rtl="0" algn="l">
              <a:lnSpc>
                <a:spcPct val="90000"/>
              </a:lnSpc>
              <a:spcBef>
                <a:spcPts val="1000"/>
              </a:spcBef>
              <a:spcAft>
                <a:spcPts val="0"/>
              </a:spcAft>
              <a:buSzPts val="1400"/>
              <a:buNone/>
            </a:pPr>
            <a:r>
              <a:rPr lang="it-IT" sz="1400"/>
              <a:t>L</a:t>
            </a:r>
            <a:r>
              <a:rPr b="1" lang="it-IT" sz="1400"/>
              <a:t>’</a:t>
            </a:r>
            <a:r>
              <a:rPr lang="it-IT" sz="1400"/>
              <a:t>Ufficio segreteria studenti 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sz="1400"/>
          </a:p>
          <a:p>
            <a:pPr indent="0" lvl="0" marL="0" rtl="0" algn="l">
              <a:lnSpc>
                <a:spcPct val="90000"/>
              </a:lnSpc>
              <a:spcBef>
                <a:spcPts val="1000"/>
              </a:spcBef>
              <a:spcAft>
                <a:spcPts val="0"/>
              </a:spcAft>
              <a:buSzPts val="1400"/>
              <a:buNone/>
            </a:pPr>
            <a:r>
              <a:rPr lang="it-IT" sz="1400"/>
              <a:t>Per quanto riguarda il piano di studi, l’Ufficio segreteria studenti è la struttura competente a fornire assistenza agli studenti sugli aspetti tecnici del sistema di presentazione del piano in Segreterie online.</a:t>
            </a:r>
            <a:endParaRPr sz="1400"/>
          </a:p>
          <a:p>
            <a:pPr indent="0" lvl="0" marL="0" rtl="0" algn="l">
              <a:lnSpc>
                <a:spcPct val="90000"/>
              </a:lnSpc>
              <a:spcBef>
                <a:spcPts val="1000"/>
              </a:spcBef>
              <a:spcAft>
                <a:spcPts val="0"/>
              </a:spcAft>
              <a:buSzPts val="1400"/>
              <a:buNone/>
            </a:pPr>
            <a:r>
              <a:rPr lang="it-IT" sz="1400"/>
              <a:t>Per informazioni di carattere amministrativo consultare la pagina </a:t>
            </a:r>
            <a:r>
              <a:rPr lang="it-IT" sz="1400" u="sng">
                <a:solidFill>
                  <a:schemeClr val="hlink"/>
                </a:solidFill>
                <a:hlinkClick r:id="rId3"/>
              </a:rPr>
              <a:t>https://www.unimib.it/servizi/studenti-e-laureati/segreterie</a:t>
            </a:r>
            <a:endParaRPr sz="1400" u="sng">
              <a:solidFill>
                <a:schemeClr val="hlink"/>
              </a:solidFill>
            </a:endParaRPr>
          </a:p>
          <a:p>
            <a:pPr indent="0" lvl="0" marL="0" rtl="0" algn="l">
              <a:lnSpc>
                <a:spcPct val="90000"/>
              </a:lnSpc>
              <a:spcBef>
                <a:spcPts val="1000"/>
              </a:spcBef>
              <a:spcAft>
                <a:spcPts val="0"/>
              </a:spcAft>
              <a:buSzPts val="1400"/>
              <a:buNone/>
            </a:pPr>
            <a:r>
              <a:rPr lang="it-IT" sz="1400"/>
              <a:t>Per informazioni dettagliate sui piani di studio e i termini di presentazione per l’anno accademico consultare la pagina: </a:t>
            </a:r>
            <a:r>
              <a:rPr lang="it-IT" sz="1400" u="sng">
                <a:solidFill>
                  <a:schemeClr val="hlink"/>
                </a:solidFill>
                <a:hlinkClick r:id="rId4"/>
              </a:rPr>
              <a:t>https://www.unimib.it/servizi/studenti-e-laureati/segreterie-studenti/piani-degli-studi/area-scienze</a:t>
            </a:r>
            <a:r>
              <a:rPr b="1" lang="it-IT" sz="1400"/>
              <a:t>    </a:t>
            </a:r>
            <a:endParaRPr/>
          </a:p>
          <a:p>
            <a:pPr indent="-342900" lvl="0" marL="457200" rtl="0" algn="l">
              <a:lnSpc>
                <a:spcPct val="90000"/>
              </a:lnSpc>
              <a:spcBef>
                <a:spcPts val="1000"/>
              </a:spcBef>
              <a:spcAft>
                <a:spcPts val="0"/>
              </a:spcAft>
              <a:buClr>
                <a:schemeClr val="dk1"/>
              </a:buClr>
              <a:buSzPts val="1800"/>
              <a:buChar char="•"/>
            </a:pPr>
            <a:r>
              <a:rPr b="1" lang="it-IT" sz="1500"/>
              <a:t>Sportello telematico</a:t>
            </a:r>
            <a:endParaRPr/>
          </a:p>
          <a:p>
            <a:pPr indent="0" lvl="0" marL="114300" rtl="0" algn="l">
              <a:lnSpc>
                <a:spcPct val="90000"/>
              </a:lnSpc>
              <a:spcBef>
                <a:spcPts val="1000"/>
              </a:spcBef>
              <a:spcAft>
                <a:spcPts val="0"/>
              </a:spcAft>
              <a:buSzPts val="1800"/>
              <a:buNone/>
            </a:pPr>
            <a:r>
              <a:rPr lang="it-IT" sz="1400"/>
              <a:t>Lo sportello telematico (videoconferenza) è previsto il venerdì, dalle 9:30 alle 12:30, previo appuntamento tramite mail a: </a:t>
            </a:r>
            <a:r>
              <a:rPr lang="it-IT" sz="1400" u="sng">
                <a:solidFill>
                  <a:schemeClr val="hlink"/>
                </a:solidFill>
                <a:hlinkClick r:id="rId5"/>
              </a:rPr>
              <a:t>segr.studenti.scienze@unimib.it</a:t>
            </a:r>
            <a:r>
              <a:rPr lang="it-IT" sz="1400"/>
              <a:t>.</a:t>
            </a:r>
            <a:endParaRPr/>
          </a:p>
          <a:p>
            <a:pPr indent="-342900" lvl="0" marL="457200" rtl="0" algn="l">
              <a:lnSpc>
                <a:spcPct val="90000"/>
              </a:lnSpc>
              <a:spcBef>
                <a:spcPts val="1000"/>
              </a:spcBef>
              <a:spcAft>
                <a:spcPts val="0"/>
              </a:spcAft>
              <a:buClr>
                <a:schemeClr val="dk1"/>
              </a:buClr>
              <a:buSzPts val="1800"/>
              <a:buChar char="•"/>
            </a:pPr>
            <a:r>
              <a:rPr b="1" lang="it-IT" sz="1500"/>
              <a:t>Sportello in presenza</a:t>
            </a:r>
            <a:endParaRPr/>
          </a:p>
          <a:p>
            <a:pPr indent="0" lvl="0" marL="114300" rtl="0" algn="l">
              <a:lnSpc>
                <a:spcPct val="90000"/>
              </a:lnSpc>
              <a:spcBef>
                <a:spcPts val="1000"/>
              </a:spcBef>
              <a:spcAft>
                <a:spcPts val="0"/>
              </a:spcAft>
              <a:buSzPts val="1800"/>
              <a:buNone/>
            </a:pPr>
            <a:r>
              <a:rPr lang="it-IT" sz="1400"/>
              <a:t>Lo sportello in presenza è previsto il mercoledì, dalle 09:30 alle 12:30 - sportello 4, Ed. U17- IPAZIA, previo appuntamento tramite il portale di prenotazione a questo </a:t>
            </a:r>
            <a:r>
              <a:rPr lang="it-IT" sz="1400" u="sng">
                <a:solidFill>
                  <a:schemeClr val="hlink"/>
                </a:solidFill>
                <a:hlinkClick r:id="rId6"/>
              </a:rPr>
              <a:t>link</a:t>
            </a:r>
            <a:r>
              <a:rPr lang="it-IT" sz="1400"/>
              <a:t>. Selezionare il servizio “Scienze MM.FF.NN. (Gestione carriere)”.</a:t>
            </a:r>
            <a:endParaRPr/>
          </a:p>
          <a:p>
            <a:pPr indent="-342900" lvl="0" marL="457200" rtl="0" algn="l">
              <a:lnSpc>
                <a:spcPct val="90000"/>
              </a:lnSpc>
              <a:spcBef>
                <a:spcPts val="1000"/>
              </a:spcBef>
              <a:spcAft>
                <a:spcPts val="0"/>
              </a:spcAft>
              <a:buClr>
                <a:schemeClr val="dk1"/>
              </a:buClr>
              <a:buSzPts val="1800"/>
              <a:buChar char="•"/>
            </a:pPr>
            <a:r>
              <a:rPr b="1" lang="it-IT" sz="1500"/>
              <a:t>Sportello telefonico</a:t>
            </a:r>
            <a:endParaRPr/>
          </a:p>
          <a:p>
            <a:pPr indent="0" lvl="0" marL="114300" rtl="0" algn="l">
              <a:lnSpc>
                <a:spcPct val="90000"/>
              </a:lnSpc>
              <a:spcBef>
                <a:spcPts val="1000"/>
              </a:spcBef>
              <a:spcAft>
                <a:spcPts val="0"/>
              </a:spcAft>
              <a:buSzPts val="1800"/>
              <a:buNone/>
            </a:pPr>
            <a:r>
              <a:rPr lang="it-IT" sz="1400"/>
              <a:t>Lo sportello telefonico è previsto il martedì e il giovedì dalle 10:00 alle 11:30, chiamando il numero 0264484499. Il servizio è attivo esclusivamente nei giorni e orari indicati.</a:t>
            </a:r>
            <a:endParaRPr/>
          </a:p>
          <a:p>
            <a:pPr indent="0" lvl="0" marL="0" rtl="0" algn="just">
              <a:lnSpc>
                <a:spcPct val="90000"/>
              </a:lnSpc>
              <a:spcBef>
                <a:spcPts val="1000"/>
              </a:spcBef>
              <a:spcAft>
                <a:spcPts val="0"/>
              </a:spcAft>
              <a:buClr>
                <a:schemeClr val="dk1"/>
              </a:buClr>
              <a:buSzPts val="1500"/>
              <a:buNone/>
            </a:pPr>
            <a:r>
              <a:t/>
            </a:r>
            <a:endParaRPr sz="15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541" name="Google Shape;54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it-IT"/>
              <a:t>CURRICULA</a:t>
            </a:r>
            <a:endParaRPr/>
          </a:p>
        </p:txBody>
      </p:sp>
      <p:sp>
        <p:nvSpPr>
          <p:cNvPr id="123" name="Google Shape;123;p46"/>
          <p:cNvSpPr txBox="1"/>
          <p:nvPr>
            <p:ph idx="1" type="body"/>
          </p:nvPr>
        </p:nvSpPr>
        <p:spPr>
          <a:xfrm>
            <a:off x="838200" y="1582615"/>
            <a:ext cx="10515600" cy="459434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it-IT"/>
              <a:t>Il percorso didattico del tuo corso si differenzia per i due curricula:</a:t>
            </a:r>
            <a:endParaRPr/>
          </a:p>
          <a:p>
            <a:pPr indent="0" lvl="0" marL="114300" rtl="0" algn="l">
              <a:lnSpc>
                <a:spcPct val="90000"/>
              </a:lnSpc>
              <a:spcBef>
                <a:spcPts val="1000"/>
              </a:spcBef>
              <a:spcAft>
                <a:spcPts val="0"/>
              </a:spcAft>
              <a:buSzPts val="1800"/>
              <a:buNone/>
            </a:pPr>
            <a:r>
              <a:rPr lang="it-IT"/>
              <a:t>- </a:t>
            </a:r>
            <a:r>
              <a:rPr lang="it-IT" u="sng"/>
              <a:t>QUALITÀ E GESTIONE DELL'AMBIENTE</a:t>
            </a:r>
            <a:endParaRPr/>
          </a:p>
          <a:p>
            <a:pPr indent="0" lvl="0" marL="114300" rtl="0" algn="l">
              <a:lnSpc>
                <a:spcPct val="90000"/>
              </a:lnSpc>
              <a:spcBef>
                <a:spcPts val="1000"/>
              </a:spcBef>
              <a:spcAft>
                <a:spcPts val="0"/>
              </a:spcAft>
              <a:buSzPts val="1800"/>
              <a:buNone/>
            </a:pPr>
            <a:r>
              <a:rPr lang="it-IT"/>
              <a:t>- </a:t>
            </a:r>
            <a:r>
              <a:rPr lang="it-IT" u="sng"/>
              <a:t>SOSTENIBILITÀ AMBIENTALE</a:t>
            </a:r>
            <a:endParaRPr/>
          </a:p>
          <a:p>
            <a:pPr indent="-228600" lvl="0" marL="457200" rtl="0" algn="l">
              <a:lnSpc>
                <a:spcPct val="90000"/>
              </a:lnSpc>
              <a:spcBef>
                <a:spcPts val="1000"/>
              </a:spcBef>
              <a:spcAft>
                <a:spcPts val="0"/>
              </a:spcAft>
              <a:buSzPts val="1800"/>
              <a:buFont typeface="Calibri"/>
              <a:buNone/>
            </a:pPr>
            <a:r>
              <a:t/>
            </a:r>
            <a:endParaRPr/>
          </a:p>
          <a:p>
            <a:pPr indent="0" lvl="0" marL="114300" rtl="0" algn="ctr">
              <a:lnSpc>
                <a:spcPct val="90000"/>
              </a:lnSpc>
              <a:spcBef>
                <a:spcPts val="1000"/>
              </a:spcBef>
              <a:spcAft>
                <a:spcPts val="0"/>
              </a:spcAft>
              <a:buSzPts val="1800"/>
              <a:buNone/>
            </a:pPr>
            <a:r>
              <a:rPr b="1" lang="it-IT" sz="2000"/>
              <a:t>All’atto dell’immatricolazione dovrai indicare il curriculum prescelto.</a:t>
            </a:r>
            <a:endParaRPr/>
          </a:p>
          <a:p>
            <a:pPr indent="0" lvl="0" marL="114300" rtl="0" algn="just">
              <a:lnSpc>
                <a:spcPct val="90000"/>
              </a:lnSpc>
              <a:spcBef>
                <a:spcPts val="1000"/>
              </a:spcBef>
              <a:spcAft>
                <a:spcPts val="0"/>
              </a:spcAft>
              <a:buSzPts val="1800"/>
              <a:buNone/>
            </a:pPr>
            <a:r>
              <a:rPr b="1" lang="it-IT" sz="2000"/>
              <a:t>Potrai comunque modificare la scelta del curriculum all’apertura dei termini per la modifica del piano, prima della sua compilazione, seguendo le istruzioni della slide successiva.</a:t>
            </a:r>
            <a:endParaRPr b="1" sz="2000"/>
          </a:p>
          <a:p>
            <a:pPr indent="-228600" lvl="0" marL="457200" rtl="0" algn="l">
              <a:lnSpc>
                <a:spcPct val="90000"/>
              </a:lnSpc>
              <a:spcBef>
                <a:spcPts val="1000"/>
              </a:spcBef>
              <a:spcAft>
                <a:spcPts val="0"/>
              </a:spcAft>
              <a:buSzPts val="1800"/>
              <a:buFont typeface="Calibri"/>
              <a:buNone/>
            </a:pPr>
            <a:r>
              <a:t/>
            </a:r>
            <a:endParaRPr/>
          </a:p>
        </p:txBody>
      </p:sp>
      <p:sp>
        <p:nvSpPr>
          <p:cNvPr id="124" name="Google Shape;12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7"/>
          <p:cNvSpPr txBox="1"/>
          <p:nvPr>
            <p:ph type="title"/>
          </p:nvPr>
        </p:nvSpPr>
        <p:spPr>
          <a:xfrm>
            <a:off x="838200" y="365125"/>
            <a:ext cx="9710651" cy="5077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lang="it-IT" sz="2800"/>
              <a:t>Posso modificare il curriculum?</a:t>
            </a:r>
            <a:endParaRPr b="1" sz="2800"/>
          </a:p>
        </p:txBody>
      </p:sp>
      <p:sp>
        <p:nvSpPr>
          <p:cNvPr id="130" name="Google Shape;130;p47"/>
          <p:cNvSpPr txBox="1"/>
          <p:nvPr>
            <p:ph idx="1" type="body"/>
          </p:nvPr>
        </p:nvSpPr>
        <p:spPr>
          <a:xfrm>
            <a:off x="838200" y="872836"/>
            <a:ext cx="10515600" cy="53041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E’ possibile optare per un altro curriculum ogni volta che si riaprono i termini per la modifica del piano di studi. </a:t>
            </a:r>
            <a:r>
              <a:rPr b="1" lang="it-IT" sz="1600">
                <a:latin typeface="Calibri"/>
                <a:ea typeface="Calibri"/>
                <a:cs typeface="Calibri"/>
                <a:sym typeface="Calibri"/>
              </a:rPr>
              <a:t>Nel momento in cui si sceglie un nuovo curriculum, il precedente piano,</a:t>
            </a:r>
            <a:r>
              <a:rPr lang="it-IT" sz="1600">
                <a:latin typeface="Calibri"/>
                <a:ea typeface="Calibri"/>
                <a:cs typeface="Calibri"/>
                <a:sym typeface="Calibri"/>
              </a:rPr>
              <a:t> proposto o approvato, </a:t>
            </a:r>
            <a:r>
              <a:rPr b="1" lang="it-IT" sz="1600">
                <a:latin typeface="Calibri"/>
                <a:ea typeface="Calibri"/>
                <a:cs typeface="Calibri"/>
                <a:sym typeface="Calibri"/>
              </a:rPr>
              <a:t>è automaticamente annullato</a:t>
            </a:r>
            <a:r>
              <a:rPr lang="it-IT" sz="1600">
                <a:latin typeface="Calibri"/>
                <a:ea typeface="Calibri"/>
                <a:cs typeface="Calibri"/>
                <a:sym typeface="Calibri"/>
              </a:rPr>
              <a:t>.</a:t>
            </a:r>
            <a:endParaRPr>
              <a:latin typeface="Calibri"/>
              <a:ea typeface="Calibri"/>
              <a:cs typeface="Calibri"/>
              <a:sym typeface="Calibri"/>
            </a:endParaRPr>
          </a:p>
          <a:p>
            <a:pPr indent="0" lvl="0" marL="0" rtl="0" algn="just">
              <a:lnSpc>
                <a:spcPct val="90000"/>
              </a:lnSpc>
              <a:spcBef>
                <a:spcPts val="1000"/>
              </a:spcBef>
              <a:spcAft>
                <a:spcPts val="0"/>
              </a:spcAft>
              <a:buClr>
                <a:schemeClr val="dk1"/>
              </a:buClr>
              <a:buSzPts val="1600"/>
              <a:buNone/>
            </a:pPr>
            <a:r>
              <a:rPr i="1" lang="it-IT" sz="1600">
                <a:latin typeface="Calibri"/>
                <a:ea typeface="Calibri"/>
                <a:cs typeface="Calibri"/>
                <a:sym typeface="Calibri"/>
              </a:rPr>
              <a:t>N.B. Se la carriera è in stato avanzato, il cambio di curriculum è consentito solo se gli esami sostenuti nell'ambito del curriculum originario sono coerenti con il percorso formativo del nuovo curriculum scelto. Gli esami sostenuti vanno mantenuti in piano e non possono in alcun modo alterare il numero di crediti da acquisire o i vincoli previsti dal nuovo curriculum scelto.</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scegliere un altro curriculum, dal menu Segreterie online selezionare, in alto a destra, la voce ‘’Carriera’’ ‘e poi </a:t>
            </a:r>
            <a:r>
              <a:rPr lang="it-IT" sz="1600">
                <a:latin typeface="Arial"/>
                <a:ea typeface="Arial"/>
                <a:cs typeface="Arial"/>
                <a:sym typeface="Arial"/>
              </a:rPr>
              <a:t>‘</a:t>
            </a:r>
            <a:r>
              <a:rPr b="1" lang="it-IT" sz="1600">
                <a:latin typeface="Arial"/>
                <a:ea typeface="Arial"/>
                <a:cs typeface="Arial"/>
                <a:sym typeface="Arial"/>
              </a:rPr>
              <a:t>’Scelta percorso’</a:t>
            </a:r>
            <a:r>
              <a:rPr lang="it-IT" sz="16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a:p>
            <a:pPr indent="0" lvl="0" marL="0" rtl="0" algn="l">
              <a:lnSpc>
                <a:spcPct val="90000"/>
              </a:lnSpc>
              <a:spcBef>
                <a:spcPts val="1000"/>
              </a:spcBef>
              <a:spcAft>
                <a:spcPts val="0"/>
              </a:spcAft>
              <a:buClr>
                <a:schemeClr val="dk1"/>
              </a:buClr>
              <a:buSzPts val="1400"/>
              <a:buNone/>
            </a:pPr>
            <a:r>
              <a:t/>
            </a:r>
            <a:endParaRPr sz="1400"/>
          </a:p>
        </p:txBody>
      </p:sp>
      <p:sp>
        <p:nvSpPr>
          <p:cNvPr id="131" name="Google Shape;13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32" name="Google Shape;132;p47"/>
          <p:cNvPicPr preferRelativeResize="0"/>
          <p:nvPr/>
        </p:nvPicPr>
        <p:blipFill rotWithShape="1">
          <a:blip r:embed="rId3">
            <a:alphaModFix/>
          </a:blip>
          <a:srcRect b="0" l="0" r="0" t="0"/>
          <a:stretch/>
        </p:blipFill>
        <p:spPr>
          <a:xfrm>
            <a:off x="1024719" y="2986636"/>
            <a:ext cx="2777665" cy="783021"/>
          </a:xfrm>
          <a:prstGeom prst="rect">
            <a:avLst/>
          </a:prstGeom>
          <a:noFill/>
          <a:ln>
            <a:noFill/>
          </a:ln>
        </p:spPr>
      </p:pic>
      <p:pic>
        <p:nvPicPr>
          <p:cNvPr descr="Ritaglio schermata" id="133" name="Google Shape;133;p47"/>
          <p:cNvPicPr preferRelativeResize="0"/>
          <p:nvPr/>
        </p:nvPicPr>
        <p:blipFill rotWithShape="1">
          <a:blip r:embed="rId4">
            <a:alphaModFix/>
          </a:blip>
          <a:srcRect b="0" l="0" r="0" t="0"/>
          <a:stretch/>
        </p:blipFill>
        <p:spPr>
          <a:xfrm>
            <a:off x="3900588" y="3009248"/>
            <a:ext cx="2450816" cy="3545092"/>
          </a:xfrm>
          <a:prstGeom prst="rect">
            <a:avLst/>
          </a:prstGeom>
          <a:noFill/>
          <a:ln>
            <a:noFill/>
          </a:ln>
        </p:spPr>
      </p:pic>
      <p:pic>
        <p:nvPicPr>
          <p:cNvPr descr="Ritaglio schermata" id="134" name="Google Shape;134;p47"/>
          <p:cNvPicPr preferRelativeResize="0"/>
          <p:nvPr/>
        </p:nvPicPr>
        <p:blipFill rotWithShape="1">
          <a:blip r:embed="rId5">
            <a:alphaModFix/>
          </a:blip>
          <a:srcRect b="0" l="0" r="0" t="0"/>
          <a:stretch/>
        </p:blipFill>
        <p:spPr>
          <a:xfrm>
            <a:off x="6887253" y="2986636"/>
            <a:ext cx="2378469" cy="3567704"/>
          </a:xfrm>
          <a:prstGeom prst="rect">
            <a:avLst/>
          </a:prstGeom>
          <a:noFill/>
          <a:ln>
            <a:noFill/>
          </a:ln>
        </p:spPr>
      </p:pic>
      <p:pic>
        <p:nvPicPr>
          <p:cNvPr id="135" name="Google Shape;135;p47"/>
          <p:cNvPicPr preferRelativeResize="0"/>
          <p:nvPr/>
        </p:nvPicPr>
        <p:blipFill rotWithShape="1">
          <a:blip r:embed="rId6">
            <a:alphaModFix/>
          </a:blip>
          <a:srcRect b="0" l="0" r="0" t="0"/>
          <a:stretch/>
        </p:blipFill>
        <p:spPr>
          <a:xfrm>
            <a:off x="5218726" y="2986636"/>
            <a:ext cx="1131252" cy="905001"/>
          </a:xfrm>
          <a:prstGeom prst="rect">
            <a:avLst/>
          </a:prstGeom>
          <a:noFill/>
          <a:ln>
            <a:noFill/>
          </a:ln>
        </p:spPr>
      </p:pic>
      <p:sp>
        <p:nvSpPr>
          <p:cNvPr id="136" name="Google Shape;136;p47"/>
          <p:cNvSpPr/>
          <p:nvPr/>
        </p:nvSpPr>
        <p:spPr>
          <a:xfrm>
            <a:off x="3264510" y="2986636"/>
            <a:ext cx="498950" cy="62054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47"/>
          <p:cNvSpPr/>
          <p:nvPr/>
        </p:nvSpPr>
        <p:spPr>
          <a:xfrm>
            <a:off x="2856614" y="3126116"/>
            <a:ext cx="305923" cy="290946"/>
          </a:xfrm>
          <a:prstGeom prst="rightArrow">
            <a:avLst>
              <a:gd fmla="val 50000" name="adj1"/>
              <a:gd fmla="val 50000" name="adj2"/>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47"/>
          <p:cNvSpPr/>
          <p:nvPr/>
        </p:nvSpPr>
        <p:spPr>
          <a:xfrm>
            <a:off x="3884914" y="6189115"/>
            <a:ext cx="2493081" cy="365225"/>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9" name="Google Shape;139;p47"/>
          <p:cNvPicPr preferRelativeResize="0"/>
          <p:nvPr/>
        </p:nvPicPr>
        <p:blipFill rotWithShape="1">
          <a:blip r:embed="rId7">
            <a:alphaModFix/>
          </a:blip>
          <a:srcRect b="0" l="0" r="0" t="0"/>
          <a:stretch/>
        </p:blipFill>
        <p:spPr>
          <a:xfrm>
            <a:off x="6887253" y="4507673"/>
            <a:ext cx="2364815" cy="369330"/>
          </a:xfrm>
          <a:prstGeom prst="rect">
            <a:avLst/>
          </a:prstGeom>
          <a:noFill/>
          <a:ln>
            <a:noFill/>
          </a:ln>
        </p:spPr>
      </p:pic>
      <p:pic>
        <p:nvPicPr>
          <p:cNvPr id="140" name="Google Shape;140;p47"/>
          <p:cNvPicPr preferRelativeResize="0"/>
          <p:nvPr/>
        </p:nvPicPr>
        <p:blipFill rotWithShape="1">
          <a:blip r:embed="rId8">
            <a:alphaModFix/>
          </a:blip>
          <a:srcRect b="0" l="0" r="0" t="0"/>
          <a:stretch/>
        </p:blipFill>
        <p:spPr>
          <a:xfrm>
            <a:off x="3375656" y="6152296"/>
            <a:ext cx="368504" cy="335309"/>
          </a:xfrm>
          <a:prstGeom prst="rect">
            <a:avLst/>
          </a:prstGeom>
          <a:noFill/>
          <a:ln>
            <a:noFill/>
          </a:ln>
        </p:spPr>
      </p:pic>
      <p:pic>
        <p:nvPicPr>
          <p:cNvPr id="141" name="Google Shape;141;p47"/>
          <p:cNvPicPr preferRelativeResize="0"/>
          <p:nvPr/>
        </p:nvPicPr>
        <p:blipFill rotWithShape="1">
          <a:blip r:embed="rId8">
            <a:alphaModFix/>
          </a:blip>
          <a:srcRect b="0" l="0" r="0" t="0"/>
          <a:stretch/>
        </p:blipFill>
        <p:spPr>
          <a:xfrm>
            <a:off x="6523147" y="4571395"/>
            <a:ext cx="364106" cy="335309"/>
          </a:xfrm>
          <a:prstGeom prst="rect">
            <a:avLst/>
          </a:prstGeom>
          <a:noFill/>
          <a:ln>
            <a:noFill/>
          </a:ln>
        </p:spPr>
      </p:pic>
      <p:sp>
        <p:nvSpPr>
          <p:cNvPr id="142" name="Google Shape;142;p47"/>
          <p:cNvSpPr/>
          <p:nvPr/>
        </p:nvSpPr>
        <p:spPr>
          <a:xfrm>
            <a:off x="963356" y="2948995"/>
            <a:ext cx="10113948" cy="361746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3" name="Google Shape;143;p47"/>
          <p:cNvPicPr preferRelativeResize="0"/>
          <p:nvPr/>
        </p:nvPicPr>
        <p:blipFill rotWithShape="1">
          <a:blip r:embed="rId9">
            <a:alphaModFix/>
          </a:blip>
          <a:srcRect b="0" l="0" r="0" t="0"/>
          <a:stretch/>
        </p:blipFill>
        <p:spPr>
          <a:xfrm>
            <a:off x="3892645" y="3046950"/>
            <a:ext cx="1324655" cy="236134"/>
          </a:xfrm>
          <a:prstGeom prst="rect">
            <a:avLst/>
          </a:prstGeom>
          <a:noFill/>
          <a:ln>
            <a:noFill/>
          </a:ln>
        </p:spPr>
      </p:pic>
      <p:pic>
        <p:nvPicPr>
          <p:cNvPr id="144" name="Google Shape;144;p47"/>
          <p:cNvPicPr preferRelativeResize="0"/>
          <p:nvPr/>
        </p:nvPicPr>
        <p:blipFill rotWithShape="1">
          <a:blip r:embed="rId10">
            <a:alphaModFix/>
          </a:blip>
          <a:srcRect b="0" l="0" r="0" t="0"/>
          <a:stretch/>
        </p:blipFill>
        <p:spPr>
          <a:xfrm>
            <a:off x="3907643" y="3093787"/>
            <a:ext cx="1261981"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8"/>
          <p:cNvSpPr txBox="1"/>
          <p:nvPr>
            <p:ph type="title"/>
          </p:nvPr>
        </p:nvSpPr>
        <p:spPr>
          <a:xfrm>
            <a:off x="698268" y="177020"/>
            <a:ext cx="10655531" cy="7404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lang="it-IT" sz="1600"/>
              <a:t>Seleziona il nuovo curriculum dal menu a tendina e clicca su ‘’</a:t>
            </a:r>
            <a:r>
              <a:rPr b="1" lang="it-IT" sz="1600"/>
              <a:t>Invia dati</a:t>
            </a:r>
            <a:r>
              <a:rPr lang="it-IT" sz="1600"/>
              <a:t>’’(fig. 1). Conferma successivamente la tua scelta selezionando ‘’</a:t>
            </a:r>
            <a:r>
              <a:rPr b="1" lang="it-IT" sz="1600"/>
              <a:t>Conferma</a:t>
            </a:r>
            <a:r>
              <a:rPr lang="it-IT" sz="1600"/>
              <a:t>’’(fig. 2)</a:t>
            </a:r>
            <a:endParaRPr sz="1600"/>
          </a:p>
        </p:txBody>
      </p:sp>
      <p:sp>
        <p:nvSpPr>
          <p:cNvPr id="150" name="Google Shape;15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51" name="Google Shape;151;p48"/>
          <p:cNvSpPr/>
          <p:nvPr/>
        </p:nvSpPr>
        <p:spPr>
          <a:xfrm>
            <a:off x="7481455" y="3075709"/>
            <a:ext cx="640080" cy="31588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48"/>
          <p:cNvSpPr/>
          <p:nvPr/>
        </p:nvSpPr>
        <p:spPr>
          <a:xfrm>
            <a:off x="7090756" y="897776"/>
            <a:ext cx="1108048" cy="2410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3" name="Google Shape;153;p48"/>
          <p:cNvPicPr preferRelativeResize="0"/>
          <p:nvPr/>
        </p:nvPicPr>
        <p:blipFill rotWithShape="1">
          <a:blip r:embed="rId3">
            <a:alphaModFix/>
          </a:blip>
          <a:srcRect b="0" l="0" r="0" t="0"/>
          <a:stretch/>
        </p:blipFill>
        <p:spPr>
          <a:xfrm>
            <a:off x="10016836" y="3492006"/>
            <a:ext cx="1218217" cy="243861"/>
          </a:xfrm>
          <a:prstGeom prst="rect">
            <a:avLst/>
          </a:prstGeom>
          <a:noFill/>
          <a:ln>
            <a:noFill/>
          </a:ln>
        </p:spPr>
      </p:pic>
      <p:pic>
        <p:nvPicPr>
          <p:cNvPr id="154" name="Google Shape;154;p48"/>
          <p:cNvPicPr preferRelativeResize="0"/>
          <p:nvPr/>
        </p:nvPicPr>
        <p:blipFill rotWithShape="1">
          <a:blip r:embed="rId4">
            <a:alphaModFix/>
          </a:blip>
          <a:srcRect b="0" l="0" r="0" t="0"/>
          <a:stretch/>
        </p:blipFill>
        <p:spPr>
          <a:xfrm>
            <a:off x="8244278" y="2825735"/>
            <a:ext cx="804742" cy="432854"/>
          </a:xfrm>
          <a:prstGeom prst="rect">
            <a:avLst/>
          </a:prstGeom>
          <a:noFill/>
          <a:ln>
            <a:noFill/>
          </a:ln>
        </p:spPr>
      </p:pic>
      <p:sp>
        <p:nvSpPr>
          <p:cNvPr id="155" name="Google Shape;155;p48"/>
          <p:cNvSpPr txBox="1"/>
          <p:nvPr/>
        </p:nvSpPr>
        <p:spPr>
          <a:xfrm>
            <a:off x="1662546" y="3865419"/>
            <a:ext cx="6733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Arial"/>
                <a:ea typeface="Arial"/>
                <a:cs typeface="Arial"/>
                <a:sym typeface="Arial"/>
              </a:rPr>
              <a:t>Fig.1</a:t>
            </a:r>
            <a:endParaRPr b="0" i="0" sz="1400" u="none" cap="none" strike="noStrike">
              <a:solidFill>
                <a:schemeClr val="dk1"/>
              </a:solidFill>
              <a:latin typeface="Arial"/>
              <a:ea typeface="Arial"/>
              <a:cs typeface="Arial"/>
              <a:sym typeface="Arial"/>
            </a:endParaRPr>
          </a:p>
        </p:txBody>
      </p:sp>
      <p:sp>
        <p:nvSpPr>
          <p:cNvPr id="156" name="Google Shape;156;p48"/>
          <p:cNvSpPr txBox="1"/>
          <p:nvPr/>
        </p:nvSpPr>
        <p:spPr>
          <a:xfrm>
            <a:off x="6889786" y="6356350"/>
            <a:ext cx="6733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Arial"/>
                <a:ea typeface="Arial"/>
                <a:cs typeface="Arial"/>
                <a:sym typeface="Arial"/>
              </a:rPr>
              <a:t>Fig.2</a:t>
            </a:r>
            <a:endParaRPr b="0" i="0" sz="1400" u="none" cap="none" strike="noStrike">
              <a:solidFill>
                <a:schemeClr val="dk1"/>
              </a:solidFill>
              <a:latin typeface="Arial"/>
              <a:ea typeface="Arial"/>
              <a:cs typeface="Arial"/>
              <a:sym typeface="Arial"/>
            </a:endParaRPr>
          </a:p>
        </p:txBody>
      </p:sp>
      <p:pic>
        <p:nvPicPr>
          <p:cNvPr id="157" name="Google Shape;157;p48"/>
          <p:cNvPicPr preferRelativeResize="0"/>
          <p:nvPr/>
        </p:nvPicPr>
        <p:blipFill rotWithShape="1">
          <a:blip r:embed="rId5">
            <a:alphaModFix/>
          </a:blip>
          <a:srcRect b="0" l="0" r="0" t="0"/>
          <a:stretch/>
        </p:blipFill>
        <p:spPr>
          <a:xfrm>
            <a:off x="7563116" y="2990783"/>
            <a:ext cx="658425" cy="329213"/>
          </a:xfrm>
          <a:prstGeom prst="rect">
            <a:avLst/>
          </a:prstGeom>
          <a:noFill/>
          <a:ln>
            <a:noFill/>
          </a:ln>
        </p:spPr>
      </p:pic>
      <p:pic>
        <p:nvPicPr>
          <p:cNvPr descr="Ritaglio schermata" id="158" name="Google Shape;158;p48"/>
          <p:cNvPicPr preferRelativeResize="0"/>
          <p:nvPr/>
        </p:nvPicPr>
        <p:blipFill rotWithShape="1">
          <a:blip r:embed="rId6">
            <a:alphaModFix/>
          </a:blip>
          <a:srcRect b="0" l="0" r="0" t="0"/>
          <a:stretch/>
        </p:blipFill>
        <p:spPr>
          <a:xfrm>
            <a:off x="758400" y="870822"/>
            <a:ext cx="8290620" cy="2890865"/>
          </a:xfrm>
          <a:prstGeom prst="rect">
            <a:avLst/>
          </a:prstGeom>
          <a:noFill/>
          <a:ln cap="flat" cmpd="sng" w="12700">
            <a:solidFill>
              <a:schemeClr val="dk1"/>
            </a:solidFill>
            <a:prstDash val="solid"/>
            <a:round/>
            <a:headEnd len="sm" w="sm" type="none"/>
            <a:tailEnd len="sm" w="sm" type="none"/>
          </a:ln>
        </p:spPr>
      </p:pic>
      <p:sp>
        <p:nvSpPr>
          <p:cNvPr id="159" name="Google Shape;159;p48"/>
          <p:cNvSpPr/>
          <p:nvPr/>
        </p:nvSpPr>
        <p:spPr>
          <a:xfrm>
            <a:off x="4417443" y="3007186"/>
            <a:ext cx="1224473" cy="489938"/>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0" name="Google Shape;160;p48"/>
          <p:cNvPicPr preferRelativeResize="0"/>
          <p:nvPr/>
        </p:nvPicPr>
        <p:blipFill rotWithShape="1">
          <a:blip r:embed="rId4">
            <a:alphaModFix/>
          </a:blip>
          <a:srcRect b="0" l="0" r="0" t="0"/>
          <a:stretch/>
        </p:blipFill>
        <p:spPr>
          <a:xfrm>
            <a:off x="5653284" y="2764468"/>
            <a:ext cx="804742" cy="432854"/>
          </a:xfrm>
          <a:prstGeom prst="rect">
            <a:avLst/>
          </a:prstGeom>
          <a:noFill/>
          <a:ln>
            <a:noFill/>
          </a:ln>
        </p:spPr>
      </p:pic>
      <p:pic>
        <p:nvPicPr>
          <p:cNvPr descr="Ritaglio schermata" id="161" name="Google Shape;161;p48"/>
          <p:cNvPicPr preferRelativeResize="0"/>
          <p:nvPr/>
        </p:nvPicPr>
        <p:blipFill rotWithShape="1">
          <a:blip r:embed="rId7">
            <a:alphaModFix/>
          </a:blip>
          <a:srcRect b="0" l="0" r="0" t="0"/>
          <a:stretch/>
        </p:blipFill>
        <p:spPr>
          <a:xfrm>
            <a:off x="3860800" y="3599056"/>
            <a:ext cx="8040908" cy="2734078"/>
          </a:xfrm>
          <a:prstGeom prst="rect">
            <a:avLst/>
          </a:prstGeom>
          <a:noFill/>
          <a:ln cap="flat" cmpd="sng" w="12700">
            <a:solidFill>
              <a:schemeClr val="dk1"/>
            </a:solidFill>
            <a:prstDash val="solid"/>
            <a:round/>
            <a:headEnd len="sm" w="sm" type="none"/>
            <a:tailEnd len="sm" w="sm" type="none"/>
          </a:ln>
        </p:spPr>
      </p:pic>
      <p:pic>
        <p:nvPicPr>
          <p:cNvPr id="162" name="Google Shape;162;p48"/>
          <p:cNvPicPr preferRelativeResize="0"/>
          <p:nvPr/>
        </p:nvPicPr>
        <p:blipFill rotWithShape="1">
          <a:blip r:embed="rId8">
            <a:alphaModFix/>
          </a:blip>
          <a:srcRect b="0" l="0" r="0" t="0"/>
          <a:stretch/>
        </p:blipFill>
        <p:spPr>
          <a:xfrm>
            <a:off x="7481455" y="5762392"/>
            <a:ext cx="664522" cy="329213"/>
          </a:xfrm>
          <a:prstGeom prst="rect">
            <a:avLst/>
          </a:prstGeom>
          <a:noFill/>
          <a:ln>
            <a:noFill/>
          </a:ln>
        </p:spPr>
      </p:pic>
      <p:pic>
        <p:nvPicPr>
          <p:cNvPr id="163" name="Google Shape;163;p48"/>
          <p:cNvPicPr preferRelativeResize="0"/>
          <p:nvPr/>
        </p:nvPicPr>
        <p:blipFill rotWithShape="1">
          <a:blip r:embed="rId4">
            <a:alphaModFix/>
          </a:blip>
          <a:srcRect b="0" l="0" r="0" t="0"/>
          <a:stretch/>
        </p:blipFill>
        <p:spPr>
          <a:xfrm>
            <a:off x="8121535" y="5402128"/>
            <a:ext cx="804742" cy="4328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826698" y="417680"/>
            <a:ext cx="10515600" cy="62972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it-IT" sz="3600"/>
              <a:t>Come si compila?   </a:t>
            </a:r>
            <a:br>
              <a:rPr b="1" lang="it-IT" sz="3600"/>
            </a:br>
            <a:endParaRPr sz="2000"/>
          </a:p>
        </p:txBody>
      </p:sp>
      <p:sp>
        <p:nvSpPr>
          <p:cNvPr id="169" name="Google Shape;169;p5"/>
          <p:cNvSpPr txBox="1"/>
          <p:nvPr>
            <p:ph idx="1" type="body"/>
          </p:nvPr>
        </p:nvSpPr>
        <p:spPr>
          <a:xfrm>
            <a:off x="822972" y="1047408"/>
            <a:ext cx="10515600" cy="52591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La maschera presenta la/le carriera/e collegate al tuo nome. Seleziona quella in stato attivo per iniziare.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Nel periodo di apertura dei piani,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(fig.3).</a:t>
            </a:r>
            <a:br>
              <a:rPr lang="it-IT">
                <a:latin typeface="Calibri"/>
                <a:ea typeface="Calibri"/>
                <a:cs typeface="Calibri"/>
                <a:sym typeface="Calibri"/>
              </a:rPr>
            </a:br>
            <a:endParaRPr>
              <a:latin typeface="Calibri"/>
              <a:ea typeface="Calibri"/>
              <a:cs typeface="Calibri"/>
              <a:sym typeface="Calibri"/>
            </a:endParaRPr>
          </a:p>
        </p:txBody>
      </p:sp>
      <p:pic>
        <p:nvPicPr>
          <p:cNvPr id="170" name="Google Shape;170;p5"/>
          <p:cNvPicPr preferRelativeResize="0"/>
          <p:nvPr/>
        </p:nvPicPr>
        <p:blipFill rotWithShape="1">
          <a:blip r:embed="rId4">
            <a:alphaModFix/>
          </a:blip>
          <a:srcRect b="8889" l="0" r="264" t="16002"/>
          <a:stretch/>
        </p:blipFill>
        <p:spPr>
          <a:xfrm>
            <a:off x="971910" y="2299204"/>
            <a:ext cx="9920376" cy="3904589"/>
          </a:xfrm>
          <a:prstGeom prst="rect">
            <a:avLst/>
          </a:prstGeom>
          <a:noFill/>
          <a:ln cap="flat" cmpd="sng" w="12700">
            <a:solidFill>
              <a:schemeClr val="dk1"/>
            </a:solidFill>
            <a:prstDash val="solid"/>
            <a:round/>
            <a:headEnd len="sm" w="sm" type="none"/>
            <a:tailEnd len="sm" w="sm" type="none"/>
          </a:ln>
        </p:spPr>
      </p:pic>
      <p:sp>
        <p:nvSpPr>
          <p:cNvPr id="171" name="Google Shape;171;p5"/>
          <p:cNvSpPr txBox="1"/>
          <p:nvPr/>
        </p:nvSpPr>
        <p:spPr>
          <a:xfrm>
            <a:off x="2113472" y="2870202"/>
            <a:ext cx="2568311" cy="30192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p:txBody>
      </p:sp>
      <p:sp>
        <p:nvSpPr>
          <p:cNvPr id="172" name="Google Shape;172;p5"/>
          <p:cNvSpPr txBox="1"/>
          <p:nvPr/>
        </p:nvSpPr>
        <p:spPr>
          <a:xfrm>
            <a:off x="4681783" y="6371745"/>
            <a:ext cx="2500630"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3</a:t>
            </a:r>
            <a:endParaRPr b="0" i="0" sz="1400" u="none" cap="none" strike="noStrike">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5">
            <a:alphaModFix/>
          </a:blip>
          <a:srcRect b="0" l="0" r="0" t="0"/>
          <a:stretch/>
        </p:blipFill>
        <p:spPr>
          <a:xfrm>
            <a:off x="8090140" y="316723"/>
            <a:ext cx="862641" cy="730685"/>
          </a:xfrm>
          <a:prstGeom prst="rect">
            <a:avLst/>
          </a:prstGeom>
          <a:noFill/>
          <a:ln>
            <a:noFill/>
          </a:ln>
        </p:spPr>
      </p:pic>
      <p:pic>
        <p:nvPicPr>
          <p:cNvPr id="174" name="Google Shape;174;p5"/>
          <p:cNvPicPr preferRelativeResize="0"/>
          <p:nvPr/>
        </p:nvPicPr>
        <p:blipFill rotWithShape="1">
          <a:blip r:embed="rId6">
            <a:alphaModFix/>
          </a:blip>
          <a:srcRect b="0" l="0" r="0" t="0"/>
          <a:stretch/>
        </p:blipFill>
        <p:spPr>
          <a:xfrm>
            <a:off x="3210386" y="2904668"/>
            <a:ext cx="671501" cy="534915"/>
          </a:xfrm>
          <a:prstGeom prst="rect">
            <a:avLst/>
          </a:prstGeom>
          <a:noFill/>
          <a:ln>
            <a:noFill/>
          </a:ln>
        </p:spPr>
      </p:pic>
      <p:sp>
        <p:nvSpPr>
          <p:cNvPr id="175" name="Google Shape;17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type="title"/>
          </p:nvPr>
        </p:nvSpPr>
        <p:spPr>
          <a:xfrm>
            <a:off x="782773" y="207180"/>
            <a:ext cx="10571025" cy="90595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maschera presenta il piano di studio cosiddetto statutario (fig. 4) che comprende le attività e gli insegnamenti obbligatori </a:t>
            </a:r>
            <a:r>
              <a:rPr lang="it-IT" sz="1600" u="sng">
                <a:latin typeface="Calibri"/>
                <a:ea typeface="Calibri"/>
                <a:cs typeface="Calibri"/>
                <a:sym typeface="Calibri"/>
              </a:rPr>
              <a:t>relativi al tuo curriculum </a:t>
            </a:r>
            <a:r>
              <a:rPr lang="it-IT" sz="1600">
                <a:latin typeface="Calibri"/>
                <a:ea typeface="Calibri"/>
                <a:cs typeface="Calibri"/>
                <a:sym typeface="Calibri"/>
              </a:rPr>
              <a:t>secondo il Regolamento Didattico del Corso. </a:t>
            </a:r>
            <a:r>
              <a:rPr i="1" lang="it-IT" sz="1600">
                <a:latin typeface="Calibri"/>
                <a:ea typeface="Calibri"/>
                <a:cs typeface="Calibri"/>
                <a:sym typeface="Calibri"/>
              </a:rPr>
              <a:t>Clicca </a:t>
            </a:r>
            <a:r>
              <a:rPr b="1" i="1" lang="it-IT" sz="1600">
                <a:latin typeface="Calibri"/>
                <a:ea typeface="Calibri"/>
                <a:cs typeface="Calibri"/>
                <a:sym typeface="Calibri"/>
              </a:rPr>
              <a:t>«Modifica piano» </a:t>
            </a:r>
            <a:r>
              <a:rPr i="1" lang="it-IT" sz="1600">
                <a:latin typeface="Calibri"/>
                <a:ea typeface="Calibri"/>
                <a:cs typeface="Calibri"/>
                <a:sym typeface="Calibri"/>
              </a:rPr>
              <a:t>per proseguire</a:t>
            </a:r>
            <a:r>
              <a:rPr lang="it-IT" sz="1600">
                <a:latin typeface="Calibri"/>
                <a:ea typeface="Calibri"/>
                <a:cs typeface="Calibri"/>
                <a:sym typeface="Calibri"/>
              </a:rPr>
              <a:t>.</a:t>
            </a:r>
            <a:endParaRPr sz="1600">
              <a:latin typeface="Calibri"/>
              <a:ea typeface="Calibri"/>
              <a:cs typeface="Calibri"/>
              <a:sym typeface="Calibri"/>
            </a:endParaRPr>
          </a:p>
        </p:txBody>
      </p:sp>
      <p:sp>
        <p:nvSpPr>
          <p:cNvPr id="181" name="Google Shape;18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82" name="Google Shape;182;p6"/>
          <p:cNvSpPr txBox="1"/>
          <p:nvPr>
            <p:ph idx="1" type="body"/>
          </p:nvPr>
        </p:nvSpPr>
        <p:spPr>
          <a:xfrm>
            <a:off x="838200" y="1221776"/>
            <a:ext cx="10515600" cy="33847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83" name="Google Shape;183;p6"/>
          <p:cNvSpPr/>
          <p:nvPr/>
        </p:nvSpPr>
        <p:spPr>
          <a:xfrm flipH="1">
            <a:off x="6501985" y="2862983"/>
            <a:ext cx="6021279" cy="1415772"/>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4</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1026925" y="1010175"/>
            <a:ext cx="8474400" cy="56328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b="0" l="0" r="0" t="0"/>
          <a:stretch/>
        </p:blipFill>
        <p:spPr>
          <a:xfrm>
            <a:off x="1966661" y="1221776"/>
            <a:ext cx="6875584" cy="4967400"/>
          </a:xfrm>
          <a:prstGeom prst="rect">
            <a:avLst/>
          </a:prstGeom>
          <a:noFill/>
          <a:ln>
            <a:noFill/>
          </a:ln>
        </p:spPr>
      </p:pic>
      <p:pic>
        <p:nvPicPr>
          <p:cNvPr id="186" name="Google Shape;186;p6"/>
          <p:cNvPicPr preferRelativeResize="0"/>
          <p:nvPr/>
        </p:nvPicPr>
        <p:blipFill rotWithShape="1">
          <a:blip r:embed="rId4">
            <a:alphaModFix/>
          </a:blip>
          <a:srcRect b="0" l="0" r="0" t="0"/>
          <a:stretch/>
        </p:blipFill>
        <p:spPr>
          <a:xfrm>
            <a:off x="4727630" y="5509557"/>
            <a:ext cx="1072989" cy="3718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