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12192000" cy="6858000"/>
  <p:notesSz cx="6724650" cy="9774238"/>
  <p:embeddedFontLst>
    <p:embeddedFont>
      <p:font typeface="Arial Narrow" panose="020B0606020202030204" pitchFamily="3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gZrtHuAd7kV7Pi9WnvX0QAkvv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14650" cy="4905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08413" y="1"/>
            <a:ext cx="2914650" cy="4905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283700"/>
            <a:ext cx="2914650" cy="4905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08413" y="9283700"/>
            <a:ext cx="2914650" cy="4905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7: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8: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9: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0: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10:notes"/>
          <p:cNvSpPr txBox="1">
            <a:spLocks noGrp="1"/>
          </p:cNvSpPr>
          <p:nvPr>
            <p:ph type="sldNum" idx="12"/>
          </p:nvPr>
        </p:nvSpPr>
        <p:spPr>
          <a:xfrm>
            <a:off x="3808413" y="9283700"/>
            <a:ext cx="2914650" cy="4905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49: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49: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49:notes"/>
          <p:cNvSpPr txBox="1">
            <a:spLocks noGrp="1"/>
          </p:cNvSpPr>
          <p:nvPr>
            <p:ph type="sldNum" idx="12"/>
          </p:nvPr>
        </p:nvSpPr>
        <p:spPr>
          <a:xfrm>
            <a:off x="3808413" y="9283700"/>
            <a:ext cx="2914650" cy="4905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0: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50: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50:notes"/>
          <p:cNvSpPr txBox="1">
            <a:spLocks noGrp="1"/>
          </p:cNvSpPr>
          <p:nvPr>
            <p:ph type="sldNum" idx="12"/>
          </p:nvPr>
        </p:nvSpPr>
        <p:spPr>
          <a:xfrm>
            <a:off x="3808413" y="9283700"/>
            <a:ext cx="2914650" cy="4905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51: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51: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1: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11: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2: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12: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3: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13: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5: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15: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52: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52: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6: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16: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7: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17: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8: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18: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9: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19: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0: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p20: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1: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21: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2: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p22: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3: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23: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4: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p14: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4: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1" name="Google Shape;461;p24: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5: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7" name="Google Shape;467;p25: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6: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77" name="Google Shape;477;p26: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7: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1" name="Google Shape;491;p27: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8: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p28: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29: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29: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31: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2" name="Google Shape;522;p31: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2: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29" name="Google Shape;529;p32: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3: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37" name="Google Shape;537;p33: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e35c20d416_0_82:notes"/>
          <p:cNvSpPr txBox="1">
            <a:spLocks noGrp="1"/>
          </p:cNvSpPr>
          <p:nvPr>
            <p:ph type="body" idx="1"/>
          </p:nvPr>
        </p:nvSpPr>
        <p:spPr>
          <a:xfrm>
            <a:off x="710601" y="4925314"/>
            <a:ext cx="5678100" cy="4029300"/>
          </a:xfrm>
          <a:prstGeom prst="rect">
            <a:avLst/>
          </a:prstGeom>
          <a:noFill/>
          <a:ln>
            <a:noFill/>
          </a:ln>
        </p:spPr>
        <p:txBody>
          <a:bodyPr spcFirstLastPara="1" wrap="square" lIns="96250" tIns="48125" rIns="96250" bIns="48125" anchor="t" anchorCtr="0">
            <a:noAutofit/>
          </a:bodyPr>
          <a:lstStyle/>
          <a:p>
            <a:pPr marL="0" lvl="0" indent="0" algn="l" rtl="0">
              <a:lnSpc>
                <a:spcPct val="100000"/>
              </a:lnSpc>
              <a:spcBef>
                <a:spcPts val="0"/>
              </a:spcBef>
              <a:spcAft>
                <a:spcPts val="0"/>
              </a:spcAft>
              <a:buSzPts val="1500"/>
              <a:buNone/>
            </a:pPr>
            <a:endParaRPr/>
          </a:p>
        </p:txBody>
      </p:sp>
      <p:sp>
        <p:nvSpPr>
          <p:cNvPr id="187" name="Google Shape;187;ge35c20d416_0_82: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6: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46: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7: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47: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8: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48: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5: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6: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6: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itleAndTx">
  <p:cSld name="VERTICAL_TITLE_AND_VERTICAL_TEXT">
    <p:spTree>
      <p:nvGrpSpPr>
        <p:cNvPr id="1" name="Shape 78"/>
        <p:cNvGrpSpPr/>
        <p:nvPr/>
      </p:nvGrpSpPr>
      <p:grpSpPr>
        <a:xfrm>
          <a:off x="0" y="0"/>
          <a:ext cx="0" cy="0"/>
          <a:chOff x="0" y="0"/>
          <a:chExt cx="0" cy="0"/>
        </a:xfrm>
      </p:grpSpPr>
      <p:sp>
        <p:nvSpPr>
          <p:cNvPr id="79" name="Google Shape;79;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1"/>
        <p:cNvGrpSpPr/>
        <p:nvPr/>
      </p:nvGrpSpPr>
      <p:grpSpPr>
        <a:xfrm>
          <a:off x="0" y="0"/>
          <a:ext cx="0" cy="0"/>
          <a:chOff x="0" y="0"/>
          <a:chExt cx="0" cy="0"/>
        </a:xfrm>
      </p:grpSpPr>
      <p:sp>
        <p:nvSpPr>
          <p:cNvPr id="22" name="Google Shape;22;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31"/>
        <p:cNvGrpSpPr/>
        <p:nvPr/>
      </p:nvGrpSpPr>
      <p:grpSpPr>
        <a:xfrm>
          <a:off x="0" y="0"/>
          <a:ext cx="0" cy="0"/>
          <a:chOff x="0" y="0"/>
          <a:chExt cx="0" cy="0"/>
        </a:xfrm>
      </p:grpSpPr>
      <p:sp>
        <p:nvSpPr>
          <p:cNvPr id="32" name="Google Shape;32;p3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7"/>
        <p:cNvGrpSpPr/>
        <p:nvPr/>
      </p:nvGrpSpPr>
      <p:grpSpPr>
        <a:xfrm>
          <a:off x="0" y="0"/>
          <a:ext cx="0" cy="0"/>
          <a:chOff x="0" y="0"/>
          <a:chExt cx="0" cy="0"/>
        </a:xfrm>
      </p:grpSpPr>
      <p:sp>
        <p:nvSpPr>
          <p:cNvPr id="38" name="Google Shape;3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4"/>
        <p:cNvGrpSpPr/>
        <p:nvPr/>
      </p:nvGrpSpPr>
      <p:grpSpPr>
        <a:xfrm>
          <a:off x="0" y="0"/>
          <a:ext cx="0" cy="0"/>
          <a:chOff x="0" y="0"/>
          <a:chExt cx="0" cy="0"/>
        </a:xfrm>
      </p:grpSpPr>
      <p:sp>
        <p:nvSpPr>
          <p:cNvPr id="45" name="Google Shape;4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53"/>
        <p:cNvGrpSpPr/>
        <p:nvPr/>
      </p:nvGrpSpPr>
      <p:grpSpPr>
        <a:xfrm>
          <a:off x="0" y="0"/>
          <a:ext cx="0" cy="0"/>
          <a:chOff x="0" y="0"/>
          <a:chExt cx="0" cy="0"/>
        </a:xfrm>
      </p:grpSpPr>
      <p:sp>
        <p:nvSpPr>
          <p:cNvPr id="54" name="Google Shape;54;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8"/>
        <p:cNvGrpSpPr/>
        <p:nvPr/>
      </p:nvGrpSpPr>
      <p:grpSpPr>
        <a:xfrm>
          <a:off x="0" y="0"/>
          <a:ext cx="0" cy="0"/>
          <a:chOff x="0" y="0"/>
          <a:chExt cx="0" cy="0"/>
        </a:xfrm>
      </p:grpSpPr>
      <p:sp>
        <p:nvSpPr>
          <p:cNvPr id="59" name="Google Shape;59;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5"/>
        <p:cNvGrpSpPr/>
        <p:nvPr/>
      </p:nvGrpSpPr>
      <p:grpSpPr>
        <a:xfrm>
          <a:off x="0" y="0"/>
          <a:ext cx="0" cy="0"/>
          <a:chOff x="0" y="0"/>
          <a:chExt cx="0" cy="0"/>
        </a:xfrm>
      </p:grpSpPr>
      <p:sp>
        <p:nvSpPr>
          <p:cNvPr id="66" name="Google Shape;66;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a:spLocks noGrp="1"/>
          </p:cNvSpPr>
          <p:nvPr>
            <p:ph type="pic" idx="2"/>
          </p:nvPr>
        </p:nvSpPr>
        <p:spPr>
          <a:xfrm>
            <a:off x="5183188" y="987425"/>
            <a:ext cx="6172200" cy="4873625"/>
          </a:xfrm>
          <a:prstGeom prst="rect">
            <a:avLst/>
          </a:prstGeom>
          <a:noFill/>
          <a:ln>
            <a:noFill/>
          </a:ln>
        </p:spPr>
      </p:sp>
      <p:sp>
        <p:nvSpPr>
          <p:cNvPr id="68" name="Google Shape;68;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2.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2.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43.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hyperlink" Target="https://www.unimib.it/servizi/segreterie-studenti/piani-degli-studi/area-scienz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s://s3w.si.unimib.it/Home.do"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3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37.xml.rels><?xml version="1.0" encoding="UTF-8" standalone="yes"?>
<Relationships xmlns="http://schemas.openxmlformats.org/package/2006/relationships"><Relationship Id="rId3" Type="http://schemas.openxmlformats.org/officeDocument/2006/relationships/hyperlink" Target="mailto:segr.studenti.psicologia@unimib.i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87.jpg"/><Relationship Id="rId5" Type="http://schemas.openxmlformats.org/officeDocument/2006/relationships/hyperlink" Target="https://www.unimib.it/sites/default/files/allegati/regolamento_studenti_2019_con_decreto.pdf" TargetMode="External"/><Relationship Id="rId4" Type="http://schemas.openxmlformats.org/officeDocument/2006/relationships/hyperlink" Target="https://elearning.unimib.it/course/view.php?id=18268"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cclsa.segreteria@unimib.it"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88.jpg"/><Relationship Id="rId4" Type="http://schemas.openxmlformats.org/officeDocument/2006/relationships/hyperlink" Target="https://elearning.unimib.it/course/index.php?categoryid=3503"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unimib.it/servizi/studenti-e-laureati/segreterie"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gestioneorari.didattica.unimib.it/portaleplanning/unimib-segreteria" TargetMode="External"/><Relationship Id="rId5" Type="http://schemas.openxmlformats.org/officeDocument/2006/relationships/hyperlink" Target="mailto:segr.studenti.scienze@unimib.it" TargetMode="External"/><Relationship Id="rId4" Type="http://schemas.openxmlformats.org/officeDocument/2006/relationships/hyperlink" Target="https://www.unimib.it/servizi/studenti-e-laureati/segreterie-studenti/piani-degli-studi/area-scienz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s3w.si.unimib.it/Home.d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5.jp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Font typeface="Calibri"/>
              <a:buNone/>
            </a:pPr>
            <a:r>
              <a:rPr lang="it-IT" sz="3600" b="1"/>
              <a:t>IL PIANO DI STUDIO</a:t>
            </a:r>
            <a:br>
              <a:rPr lang="it-IT" sz="3600"/>
            </a:br>
            <a:endParaRPr sz="3600"/>
          </a:p>
        </p:txBody>
      </p:sp>
      <p:sp>
        <p:nvSpPr>
          <p:cNvPr id="89" name="Google Shape;89;p1"/>
          <p:cNvSpPr txBox="1">
            <a:spLocks noGrp="1"/>
          </p:cNvSpPr>
          <p:nvPr>
            <p:ph type="subTitle" idx="1"/>
          </p:nvPr>
        </p:nvSpPr>
        <p:spPr>
          <a:xfrm>
            <a:off x="1524000" y="3602038"/>
            <a:ext cx="9144000" cy="2583102"/>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chemeClr val="dk1"/>
              </a:buClr>
              <a:buSzPct val="100000"/>
              <a:buNone/>
            </a:pPr>
            <a:r>
              <a:rPr lang="it-IT" b="1">
                <a:latin typeface="Calibri"/>
                <a:ea typeface="Calibri"/>
                <a:cs typeface="Calibri"/>
                <a:sym typeface="Calibri"/>
              </a:rPr>
              <a:t>Guida alla compilazione</a:t>
            </a:r>
            <a:endParaRPr/>
          </a:p>
          <a:p>
            <a:pPr marL="0" lvl="0" indent="0" algn="ctr" rtl="0">
              <a:lnSpc>
                <a:spcPct val="90000"/>
              </a:lnSpc>
              <a:spcBef>
                <a:spcPts val="1000"/>
              </a:spcBef>
              <a:spcAft>
                <a:spcPts val="0"/>
              </a:spcAft>
              <a:buClr>
                <a:schemeClr val="dk1"/>
              </a:buClr>
              <a:buSzPct val="100000"/>
              <a:buNone/>
            </a:pPr>
            <a:endParaRPr b="1">
              <a:latin typeface="Calibri"/>
              <a:ea typeface="Calibri"/>
              <a:cs typeface="Calibri"/>
              <a:sym typeface="Calibri"/>
            </a:endParaRPr>
          </a:p>
          <a:p>
            <a:pPr marL="0" lvl="0" indent="0" algn="ctr" rtl="0">
              <a:lnSpc>
                <a:spcPct val="90000"/>
              </a:lnSpc>
              <a:spcBef>
                <a:spcPts val="1000"/>
              </a:spcBef>
              <a:spcAft>
                <a:spcPts val="0"/>
              </a:spcAft>
              <a:buClr>
                <a:schemeClr val="dk1"/>
              </a:buClr>
              <a:buSzPct val="100000"/>
              <a:buNone/>
            </a:pPr>
            <a:endParaRPr b="1">
              <a:latin typeface="Calibri"/>
              <a:ea typeface="Calibri"/>
              <a:cs typeface="Calibri"/>
              <a:sym typeface="Calibri"/>
            </a:endParaRPr>
          </a:p>
          <a:p>
            <a:pPr marL="0" lvl="0" indent="0" algn="ctr" rtl="0">
              <a:lnSpc>
                <a:spcPct val="90000"/>
              </a:lnSpc>
              <a:spcBef>
                <a:spcPts val="1000"/>
              </a:spcBef>
              <a:spcAft>
                <a:spcPts val="0"/>
              </a:spcAft>
              <a:buClr>
                <a:schemeClr val="dk1"/>
              </a:buClr>
              <a:buSzPct val="100000"/>
              <a:buNone/>
            </a:pPr>
            <a:endParaRPr b="1">
              <a:latin typeface="Calibri"/>
              <a:ea typeface="Calibri"/>
              <a:cs typeface="Calibri"/>
              <a:sym typeface="Calibri"/>
            </a:endParaRPr>
          </a:p>
          <a:p>
            <a:pPr marL="0" lvl="0" indent="0" algn="ctr" rtl="0">
              <a:lnSpc>
                <a:spcPct val="90000"/>
              </a:lnSpc>
              <a:spcBef>
                <a:spcPts val="1000"/>
              </a:spcBef>
              <a:spcAft>
                <a:spcPts val="0"/>
              </a:spcAft>
              <a:buClr>
                <a:schemeClr val="dk1"/>
              </a:buClr>
              <a:buSzPct val="100000"/>
              <a:buNone/>
            </a:pPr>
            <a:endParaRPr b="1">
              <a:latin typeface="Calibri"/>
              <a:ea typeface="Calibri"/>
              <a:cs typeface="Calibri"/>
              <a:sym typeface="Calibri"/>
            </a:endParaRPr>
          </a:p>
          <a:p>
            <a:pPr marL="0" lvl="0" indent="0" algn="ctr" rtl="0">
              <a:lnSpc>
                <a:spcPct val="90000"/>
              </a:lnSpc>
              <a:spcBef>
                <a:spcPts val="1000"/>
              </a:spcBef>
              <a:spcAft>
                <a:spcPts val="0"/>
              </a:spcAft>
              <a:buClr>
                <a:schemeClr val="dk1"/>
              </a:buClr>
              <a:buSzPct val="100000"/>
              <a:buNone/>
            </a:pPr>
            <a:br>
              <a:rPr lang="it-IT">
                <a:latin typeface="Calibri"/>
                <a:ea typeface="Calibri"/>
                <a:cs typeface="Calibri"/>
                <a:sym typeface="Calibri"/>
              </a:rPr>
            </a:br>
            <a:endParaRPr>
              <a:latin typeface="Calibri"/>
              <a:ea typeface="Calibri"/>
              <a:cs typeface="Calibri"/>
              <a:sym typeface="Calibri"/>
            </a:endParaRPr>
          </a:p>
          <a:p>
            <a:pPr marL="0" lvl="0" indent="0" algn="ctr" rtl="0">
              <a:lnSpc>
                <a:spcPct val="90000"/>
              </a:lnSpc>
              <a:spcBef>
                <a:spcPts val="1000"/>
              </a:spcBef>
              <a:spcAft>
                <a:spcPts val="0"/>
              </a:spcAft>
              <a:buClr>
                <a:schemeClr val="dk1"/>
              </a:buClr>
              <a:buSzPct val="100000"/>
              <a:buNone/>
            </a:pPr>
            <a:endParaRPr/>
          </a:p>
        </p:txBody>
      </p:sp>
      <p:pic>
        <p:nvPicPr>
          <p:cNvPr id="90" name="Google Shape;90;p1"/>
          <p:cNvPicPr preferRelativeResize="0"/>
          <p:nvPr/>
        </p:nvPicPr>
        <p:blipFill rotWithShape="1">
          <a:blip r:embed="rId3">
            <a:alphaModFix/>
          </a:blip>
          <a:srcRect/>
          <a:stretch/>
        </p:blipFill>
        <p:spPr>
          <a:xfrm>
            <a:off x="4238623" y="4045789"/>
            <a:ext cx="3965097" cy="2231426"/>
          </a:xfrm>
          <a:prstGeom prst="rect">
            <a:avLst/>
          </a:prstGeom>
          <a:noFill/>
          <a:ln>
            <a:noFill/>
          </a:ln>
        </p:spPr>
      </p:pic>
      <p:sp>
        <p:nvSpPr>
          <p:cNvPr id="91" name="Google Shape;91;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a:t>
            </a:fld>
            <a:endParaRPr/>
          </a:p>
        </p:txBody>
      </p:sp>
      <p:sp>
        <p:nvSpPr>
          <p:cNvPr id="92" name="Google Shape;92;p1"/>
          <p:cNvSpPr txBox="1"/>
          <p:nvPr/>
        </p:nvSpPr>
        <p:spPr>
          <a:xfrm>
            <a:off x="1977600" y="913225"/>
            <a:ext cx="82368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it-IT" sz="2400" b="1" i="0" u="none" strike="noStrike" cap="none">
                <a:solidFill>
                  <a:srgbClr val="000000"/>
                </a:solidFill>
                <a:latin typeface="Calibri"/>
                <a:ea typeface="Calibri"/>
                <a:cs typeface="Calibri"/>
                <a:sym typeface="Calibri"/>
              </a:rPr>
              <a:t>CORSO DI LAUREA MAGISTRALE IN SCIENZE E TECNOLOGIE PER L’AMBIENTE E IL TERRITORIO</a:t>
            </a:r>
            <a:endParaRPr sz="2400" b="1" i="0" u="none" strike="noStrike" cap="non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7"/>
          <p:cNvSpPr txBox="1">
            <a:spLocks noGrp="1"/>
          </p:cNvSpPr>
          <p:nvPr>
            <p:ph type="title"/>
          </p:nvPr>
        </p:nvSpPr>
        <p:spPr>
          <a:xfrm>
            <a:off x="838200" y="399632"/>
            <a:ext cx="10515600" cy="111821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it-IT" sz="1800">
                <a:latin typeface="Calibri"/>
                <a:ea typeface="Calibri"/>
                <a:cs typeface="Calibri"/>
                <a:sym typeface="Calibri"/>
              </a:rPr>
              <a:t>Ti viene chiesto di scegliere tra due tipi di schemi, come descritto sopra, GGG- DA APPROVARE oppure GGGA – PREAPPROVATO,</a:t>
            </a:r>
            <a:r>
              <a:rPr lang="it-IT" sz="1800"/>
              <a:t> </a:t>
            </a:r>
            <a:r>
              <a:rPr lang="it-IT" sz="1800" u="sng"/>
              <a:t>relativi al curriculum che hai già scelto</a:t>
            </a:r>
            <a:r>
              <a:rPr lang="it-IT" sz="1800"/>
              <a:t>.</a:t>
            </a:r>
            <a:br>
              <a:rPr lang="it-IT" sz="1800">
                <a:latin typeface="Calibri"/>
                <a:ea typeface="Calibri"/>
                <a:cs typeface="Calibri"/>
                <a:sym typeface="Calibri"/>
              </a:rPr>
            </a:br>
            <a:br>
              <a:rPr lang="it-IT" sz="1800">
                <a:latin typeface="Calibri"/>
                <a:ea typeface="Calibri"/>
                <a:cs typeface="Calibri"/>
                <a:sym typeface="Calibri"/>
              </a:rPr>
            </a:br>
            <a:r>
              <a:rPr lang="it-IT" sz="1800" b="1">
                <a:latin typeface="Calibri"/>
                <a:ea typeface="Calibri"/>
                <a:cs typeface="Calibri"/>
                <a:sym typeface="Calibri"/>
              </a:rPr>
              <a:t>PIANO DA APPROVARE: </a:t>
            </a:r>
            <a:r>
              <a:rPr lang="it-IT" sz="1800">
                <a:latin typeface="Calibri"/>
                <a:ea typeface="Calibri"/>
                <a:cs typeface="Calibri"/>
                <a:sym typeface="Calibri"/>
              </a:rPr>
              <a:t>Seleziona GGG-DA APPROVARE e clicca OK (fig. </a:t>
            </a:r>
            <a:r>
              <a:rPr lang="it-IT" sz="1800"/>
              <a:t>5</a:t>
            </a:r>
            <a:r>
              <a:rPr lang="it-IT" sz="1800">
                <a:latin typeface="Calibri"/>
                <a:ea typeface="Calibri"/>
                <a:cs typeface="Calibri"/>
                <a:sym typeface="Calibri"/>
              </a:rPr>
              <a:t>).</a:t>
            </a:r>
            <a:br>
              <a:rPr lang="it-IT" sz="1800">
                <a:latin typeface="Calibri"/>
                <a:ea typeface="Calibri"/>
                <a:cs typeface="Calibri"/>
                <a:sym typeface="Calibri"/>
              </a:rPr>
            </a:br>
            <a:endParaRPr sz="1800">
              <a:latin typeface="Calibri"/>
              <a:ea typeface="Calibri"/>
              <a:cs typeface="Calibri"/>
              <a:sym typeface="Calibri"/>
            </a:endParaRPr>
          </a:p>
        </p:txBody>
      </p:sp>
      <p:sp>
        <p:nvSpPr>
          <p:cNvPr id="192" name="Google Shape;192;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endParaRPr sz="1400">
              <a:latin typeface="Calibri"/>
              <a:ea typeface="Calibri"/>
              <a:cs typeface="Calibri"/>
              <a:sym typeface="Calibri"/>
            </a:endParaRPr>
          </a:p>
          <a:p>
            <a:pPr marL="0" lvl="0" indent="0" algn="ctr" rtl="0">
              <a:lnSpc>
                <a:spcPct val="90000"/>
              </a:lnSpc>
              <a:spcBef>
                <a:spcPts val="1000"/>
              </a:spcBef>
              <a:spcAft>
                <a:spcPts val="0"/>
              </a:spcAft>
              <a:buClr>
                <a:schemeClr val="dk1"/>
              </a:buClr>
              <a:buSzPts val="1400"/>
              <a:buNone/>
            </a:pPr>
            <a:endParaRPr sz="1400">
              <a:latin typeface="Calibri"/>
              <a:ea typeface="Calibri"/>
              <a:cs typeface="Calibri"/>
              <a:sym typeface="Calibri"/>
            </a:endParaRPr>
          </a:p>
          <a:p>
            <a:pPr marL="0" lvl="0" indent="0" algn="ctr" rtl="0">
              <a:lnSpc>
                <a:spcPct val="90000"/>
              </a:lnSpc>
              <a:spcBef>
                <a:spcPts val="1000"/>
              </a:spcBef>
              <a:spcAft>
                <a:spcPts val="0"/>
              </a:spcAft>
              <a:buClr>
                <a:schemeClr val="dk1"/>
              </a:buClr>
              <a:buSzPts val="1400"/>
              <a:buNone/>
            </a:pPr>
            <a:endParaRPr sz="1400">
              <a:latin typeface="Calibri"/>
              <a:ea typeface="Calibri"/>
              <a:cs typeface="Calibri"/>
              <a:sym typeface="Calibri"/>
            </a:endParaRPr>
          </a:p>
          <a:p>
            <a:pPr marL="0" lvl="0" indent="0" algn="ctr" rtl="0">
              <a:lnSpc>
                <a:spcPct val="90000"/>
              </a:lnSpc>
              <a:spcBef>
                <a:spcPts val="1000"/>
              </a:spcBef>
              <a:spcAft>
                <a:spcPts val="0"/>
              </a:spcAft>
              <a:buClr>
                <a:schemeClr val="dk1"/>
              </a:buClr>
              <a:buSzPts val="1400"/>
              <a:buNone/>
            </a:pPr>
            <a:endParaRPr sz="1400">
              <a:latin typeface="Calibri"/>
              <a:ea typeface="Calibri"/>
              <a:cs typeface="Calibri"/>
              <a:sym typeface="Calibri"/>
            </a:endParaRPr>
          </a:p>
          <a:p>
            <a:pPr marL="0" lvl="0" indent="0" algn="ctr" rtl="0">
              <a:lnSpc>
                <a:spcPct val="90000"/>
              </a:lnSpc>
              <a:spcBef>
                <a:spcPts val="1000"/>
              </a:spcBef>
              <a:spcAft>
                <a:spcPts val="0"/>
              </a:spcAft>
              <a:buClr>
                <a:schemeClr val="dk1"/>
              </a:buClr>
              <a:buSzPts val="1400"/>
              <a:buNone/>
            </a:pPr>
            <a:endParaRPr sz="1400">
              <a:latin typeface="Calibri"/>
              <a:ea typeface="Calibri"/>
              <a:cs typeface="Calibri"/>
              <a:sym typeface="Calibri"/>
            </a:endParaRPr>
          </a:p>
        </p:txBody>
      </p:sp>
      <p:sp>
        <p:nvSpPr>
          <p:cNvPr id="193" name="Google Shape;193;p7"/>
          <p:cNvSpPr/>
          <p:nvPr/>
        </p:nvSpPr>
        <p:spPr>
          <a:xfrm>
            <a:off x="5928504" y="6363208"/>
            <a:ext cx="527709"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Calibri"/>
                <a:ea typeface="Calibri"/>
                <a:cs typeface="Calibri"/>
                <a:sym typeface="Calibri"/>
              </a:rPr>
              <a:t>Fig.5</a:t>
            </a:r>
            <a:endParaRPr sz="1400" b="0" i="0" u="none" strike="noStrike" cap="none">
              <a:solidFill>
                <a:schemeClr val="dk1"/>
              </a:solidFill>
              <a:latin typeface="Calibri"/>
              <a:ea typeface="Calibri"/>
              <a:cs typeface="Calibri"/>
              <a:sym typeface="Calibri"/>
            </a:endParaRPr>
          </a:p>
        </p:txBody>
      </p:sp>
      <p:sp>
        <p:nvSpPr>
          <p:cNvPr id="194" name="Google Shape;19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10</a:t>
            </a:fld>
            <a:endParaRPr/>
          </a:p>
        </p:txBody>
      </p:sp>
      <p:pic>
        <p:nvPicPr>
          <p:cNvPr id="195" name="Google Shape;195;p7"/>
          <p:cNvPicPr preferRelativeResize="0"/>
          <p:nvPr/>
        </p:nvPicPr>
        <p:blipFill rotWithShape="1">
          <a:blip r:embed="rId3">
            <a:alphaModFix/>
          </a:blip>
          <a:srcRect/>
          <a:stretch/>
        </p:blipFill>
        <p:spPr>
          <a:xfrm>
            <a:off x="1818287" y="1648382"/>
            <a:ext cx="8029097" cy="4705824"/>
          </a:xfrm>
          <a:prstGeom prst="rect">
            <a:avLst/>
          </a:prstGeom>
          <a:noFill/>
          <a:ln>
            <a:noFill/>
          </a:ln>
        </p:spPr>
      </p:pic>
      <p:pic>
        <p:nvPicPr>
          <p:cNvPr id="196" name="Google Shape;196;p7"/>
          <p:cNvPicPr preferRelativeResize="0"/>
          <p:nvPr/>
        </p:nvPicPr>
        <p:blipFill rotWithShape="1">
          <a:blip r:embed="rId4">
            <a:alphaModFix/>
          </a:blip>
          <a:srcRect/>
          <a:stretch/>
        </p:blipFill>
        <p:spPr>
          <a:xfrm>
            <a:off x="4077035" y="1695091"/>
            <a:ext cx="3511600" cy="377985"/>
          </a:xfrm>
          <a:prstGeom prst="rect">
            <a:avLst/>
          </a:prstGeom>
          <a:noFill/>
          <a:ln>
            <a:noFill/>
          </a:ln>
        </p:spPr>
      </p:pic>
      <p:sp>
        <p:nvSpPr>
          <p:cNvPr id="197" name="Google Shape;197;p7"/>
          <p:cNvSpPr/>
          <p:nvPr/>
        </p:nvSpPr>
        <p:spPr>
          <a:xfrm>
            <a:off x="899746" y="1517848"/>
            <a:ext cx="10196146" cy="4845360"/>
          </a:xfrm>
          <a:prstGeom prst="rect">
            <a:avLst/>
          </a:prstGeom>
          <a:noFill/>
          <a:ln w="1905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8"/>
          <p:cNvSpPr txBox="1">
            <a:spLocks noGrp="1"/>
          </p:cNvSpPr>
          <p:nvPr>
            <p:ph type="title"/>
          </p:nvPr>
        </p:nvSpPr>
        <p:spPr>
          <a:xfrm>
            <a:off x="1295832" y="444898"/>
            <a:ext cx="9392728" cy="116582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it-IT" sz="2400"/>
            </a:br>
            <a:br>
              <a:rPr lang="it-IT" sz="2400"/>
            </a:br>
            <a:br>
              <a:rPr lang="it-IT" sz="2400"/>
            </a:br>
            <a:r>
              <a:rPr lang="it-IT" sz="1800">
                <a:latin typeface="Calibri"/>
                <a:ea typeface="Calibri"/>
                <a:cs typeface="Calibri"/>
                <a:sym typeface="Calibri"/>
              </a:rPr>
              <a:t>Clicca “Prosegui compilazione Piano Carriera” per procedere (fig. 6).</a:t>
            </a:r>
            <a:br>
              <a:rPr lang="it-IT" sz="1800">
                <a:latin typeface="Calibri"/>
                <a:ea typeface="Calibri"/>
                <a:cs typeface="Calibri"/>
                <a:sym typeface="Calibri"/>
              </a:rPr>
            </a:br>
            <a:br>
              <a:rPr lang="it-IT" sz="1800">
                <a:latin typeface="Calibri"/>
                <a:ea typeface="Calibri"/>
                <a:cs typeface="Calibri"/>
                <a:sym typeface="Calibri"/>
              </a:rPr>
            </a:br>
            <a:br>
              <a:rPr lang="it-IT" sz="1800"/>
            </a:br>
            <a:br>
              <a:rPr lang="it-IT"/>
            </a:br>
            <a:endParaRPr/>
          </a:p>
        </p:txBody>
      </p:sp>
      <p:sp>
        <p:nvSpPr>
          <p:cNvPr id="203" name="Google Shape;203;p8"/>
          <p:cNvSpPr txBox="1">
            <a:spLocks noGrp="1"/>
          </p:cNvSpPr>
          <p:nvPr>
            <p:ph type="body" idx="1"/>
          </p:nvPr>
        </p:nvSpPr>
        <p:spPr>
          <a:xfrm>
            <a:off x="838200" y="1825624"/>
            <a:ext cx="10515600" cy="467492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r>
              <a:rPr lang="it-IT" sz="1400"/>
              <a:t>Fig. 6</a:t>
            </a:r>
            <a:endParaRPr sz="1400"/>
          </a:p>
        </p:txBody>
      </p:sp>
      <p:sp>
        <p:nvSpPr>
          <p:cNvPr id="204" name="Google Shape;20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11</a:t>
            </a:fld>
            <a:endParaRPr/>
          </a:p>
        </p:txBody>
      </p:sp>
      <p:pic>
        <p:nvPicPr>
          <p:cNvPr id="205" name="Google Shape;205;p8"/>
          <p:cNvPicPr preferRelativeResize="0"/>
          <p:nvPr/>
        </p:nvPicPr>
        <p:blipFill rotWithShape="1">
          <a:blip r:embed="rId3">
            <a:alphaModFix/>
          </a:blip>
          <a:srcRect/>
          <a:stretch/>
        </p:blipFill>
        <p:spPr>
          <a:xfrm>
            <a:off x="1295832" y="1530948"/>
            <a:ext cx="9217951" cy="4395597"/>
          </a:xfrm>
          <a:prstGeom prst="rect">
            <a:avLst/>
          </a:prstGeom>
          <a:noFill/>
          <a:ln>
            <a:noFill/>
          </a:ln>
        </p:spPr>
      </p:pic>
      <p:pic>
        <p:nvPicPr>
          <p:cNvPr id="206" name="Google Shape;206;p8"/>
          <p:cNvPicPr preferRelativeResize="0"/>
          <p:nvPr/>
        </p:nvPicPr>
        <p:blipFill rotWithShape="1">
          <a:blip r:embed="rId4">
            <a:alphaModFix/>
          </a:blip>
          <a:srcRect/>
          <a:stretch/>
        </p:blipFill>
        <p:spPr>
          <a:xfrm>
            <a:off x="3132405" y="2774493"/>
            <a:ext cx="3758845" cy="575428"/>
          </a:xfrm>
          <a:prstGeom prst="rect">
            <a:avLst/>
          </a:prstGeom>
          <a:noFill/>
          <a:ln>
            <a:noFill/>
          </a:ln>
        </p:spPr>
      </p:pic>
      <p:pic>
        <p:nvPicPr>
          <p:cNvPr id="207" name="Google Shape;207;p8"/>
          <p:cNvPicPr preferRelativeResize="0"/>
          <p:nvPr/>
        </p:nvPicPr>
        <p:blipFill rotWithShape="1">
          <a:blip r:embed="rId5">
            <a:alphaModFix/>
          </a:blip>
          <a:srcRect/>
          <a:stretch/>
        </p:blipFill>
        <p:spPr>
          <a:xfrm>
            <a:off x="4981183" y="1549936"/>
            <a:ext cx="1847248" cy="24386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9"/>
          <p:cNvSpPr txBox="1">
            <a:spLocks noGrp="1"/>
          </p:cNvSpPr>
          <p:nvPr>
            <p:ph type="title"/>
          </p:nvPr>
        </p:nvSpPr>
        <p:spPr>
          <a:xfrm>
            <a:off x="838200" y="365126"/>
            <a:ext cx="10515600" cy="119625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La prima maschera ti consentirà di inserire in piano, al primo anno, tre attività obbligatorie comuni ai due curricula (fig. 7). </a:t>
            </a:r>
            <a:r>
              <a:rPr lang="it-IT" sz="1600" i="1">
                <a:latin typeface="Calibri"/>
                <a:ea typeface="Calibri"/>
                <a:cs typeface="Calibri"/>
                <a:sym typeface="Calibri"/>
              </a:rPr>
              <a:t>Clicca </a:t>
            </a:r>
            <a:r>
              <a:rPr lang="it-IT" sz="1600" b="1" i="1">
                <a:latin typeface="Calibri"/>
                <a:ea typeface="Calibri"/>
                <a:cs typeface="Calibri"/>
                <a:sym typeface="Calibri"/>
              </a:rPr>
              <a:t>“Regola succ</a:t>
            </a:r>
            <a:r>
              <a:rPr lang="it-IT" sz="1600" i="1">
                <a:latin typeface="Calibri"/>
                <a:ea typeface="Calibri"/>
                <a:cs typeface="Calibri"/>
                <a:sym typeface="Calibri"/>
              </a:rPr>
              <a:t>.'' per proseguire nella compilazione.</a:t>
            </a:r>
            <a:br>
              <a:rPr lang="it-IT" sz="1600">
                <a:latin typeface="Calibri"/>
                <a:ea typeface="Calibri"/>
                <a:cs typeface="Calibri"/>
                <a:sym typeface="Calibri"/>
              </a:rPr>
            </a:br>
            <a:endParaRPr sz="1600">
              <a:latin typeface="Calibri"/>
              <a:ea typeface="Calibri"/>
              <a:cs typeface="Calibri"/>
              <a:sym typeface="Calibri"/>
            </a:endParaRPr>
          </a:p>
        </p:txBody>
      </p:sp>
      <p:sp>
        <p:nvSpPr>
          <p:cNvPr id="213" name="Google Shape;213;p9"/>
          <p:cNvSpPr txBox="1">
            <a:spLocks noGrp="1"/>
          </p:cNvSpPr>
          <p:nvPr>
            <p:ph type="body" idx="1"/>
          </p:nvPr>
        </p:nvSpPr>
        <p:spPr>
          <a:xfrm>
            <a:off x="952500" y="1266825"/>
            <a:ext cx="10401300" cy="508952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7</a:t>
            </a:r>
            <a:endParaRPr sz="1400"/>
          </a:p>
        </p:txBody>
      </p:sp>
      <p:sp>
        <p:nvSpPr>
          <p:cNvPr id="214" name="Google Shape;2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12</a:t>
            </a:fld>
            <a:endParaRPr/>
          </a:p>
        </p:txBody>
      </p:sp>
      <p:pic>
        <p:nvPicPr>
          <p:cNvPr id="215" name="Google Shape;215;p9"/>
          <p:cNvPicPr preferRelativeResize="0"/>
          <p:nvPr/>
        </p:nvPicPr>
        <p:blipFill rotWithShape="1">
          <a:blip r:embed="rId3">
            <a:alphaModFix/>
          </a:blip>
          <a:srcRect/>
          <a:stretch/>
        </p:blipFill>
        <p:spPr>
          <a:xfrm>
            <a:off x="952500" y="1174868"/>
            <a:ext cx="10126334" cy="457240"/>
          </a:xfrm>
          <a:prstGeom prst="rect">
            <a:avLst/>
          </a:prstGeom>
          <a:noFill/>
          <a:ln>
            <a:noFill/>
          </a:ln>
        </p:spPr>
      </p:pic>
      <p:sp>
        <p:nvSpPr>
          <p:cNvPr id="216" name="Google Shape;216;p9"/>
          <p:cNvSpPr/>
          <p:nvPr/>
        </p:nvSpPr>
        <p:spPr>
          <a:xfrm>
            <a:off x="5457978" y="1174868"/>
            <a:ext cx="1085182" cy="1634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7" name="Google Shape;217;p9"/>
          <p:cNvSpPr/>
          <p:nvPr/>
        </p:nvSpPr>
        <p:spPr>
          <a:xfrm>
            <a:off x="952500" y="1174868"/>
            <a:ext cx="10126334" cy="4792322"/>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8" name="Google Shape;218;p9"/>
          <p:cNvPicPr preferRelativeResize="0"/>
          <p:nvPr/>
        </p:nvPicPr>
        <p:blipFill rotWithShape="1">
          <a:blip r:embed="rId4">
            <a:alphaModFix/>
          </a:blip>
          <a:srcRect/>
          <a:stretch/>
        </p:blipFill>
        <p:spPr>
          <a:xfrm>
            <a:off x="1951998" y="2009451"/>
            <a:ext cx="974082" cy="262151"/>
          </a:xfrm>
          <a:prstGeom prst="rect">
            <a:avLst/>
          </a:prstGeom>
          <a:noFill/>
          <a:ln>
            <a:noFill/>
          </a:ln>
        </p:spPr>
      </p:pic>
      <p:pic>
        <p:nvPicPr>
          <p:cNvPr id="219" name="Google Shape;219;p9" descr="Ritaglio schermata"/>
          <p:cNvPicPr preferRelativeResize="0"/>
          <p:nvPr/>
        </p:nvPicPr>
        <p:blipFill rotWithShape="1">
          <a:blip r:embed="rId5">
            <a:alphaModFix/>
          </a:blip>
          <a:srcRect/>
          <a:stretch/>
        </p:blipFill>
        <p:spPr>
          <a:xfrm>
            <a:off x="1465422" y="1685985"/>
            <a:ext cx="8311625" cy="4227327"/>
          </a:xfrm>
          <a:prstGeom prst="rect">
            <a:avLst/>
          </a:prstGeom>
          <a:noFill/>
          <a:ln>
            <a:noFill/>
          </a:ln>
        </p:spPr>
      </p:pic>
      <p:pic>
        <p:nvPicPr>
          <p:cNvPr id="220" name="Google Shape;220;p9"/>
          <p:cNvPicPr preferRelativeResize="0"/>
          <p:nvPr/>
        </p:nvPicPr>
        <p:blipFill rotWithShape="1">
          <a:blip r:embed="rId6">
            <a:alphaModFix/>
          </a:blip>
          <a:srcRect/>
          <a:stretch/>
        </p:blipFill>
        <p:spPr>
          <a:xfrm>
            <a:off x="4633369" y="1637797"/>
            <a:ext cx="4730906" cy="493819"/>
          </a:xfrm>
          <a:prstGeom prst="rect">
            <a:avLst/>
          </a:prstGeom>
          <a:noFill/>
          <a:ln>
            <a:noFill/>
          </a:ln>
        </p:spPr>
      </p:pic>
      <p:pic>
        <p:nvPicPr>
          <p:cNvPr id="221" name="Google Shape;221;p9"/>
          <p:cNvPicPr preferRelativeResize="0"/>
          <p:nvPr/>
        </p:nvPicPr>
        <p:blipFill rotWithShape="1">
          <a:blip r:embed="rId7">
            <a:alphaModFix/>
          </a:blip>
          <a:srcRect/>
          <a:stretch/>
        </p:blipFill>
        <p:spPr>
          <a:xfrm>
            <a:off x="5061527" y="5067645"/>
            <a:ext cx="1085182" cy="49381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0"/>
          <p:cNvSpPr txBox="1">
            <a:spLocks noGrp="1"/>
          </p:cNvSpPr>
          <p:nvPr>
            <p:ph type="title"/>
          </p:nvPr>
        </p:nvSpPr>
        <p:spPr>
          <a:xfrm>
            <a:off x="766520" y="503908"/>
            <a:ext cx="10177714" cy="112523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1"/>
              <a:buNone/>
            </a:pPr>
            <a:br>
              <a:rPr lang="it-IT" sz="1600" b="1">
                <a:solidFill>
                  <a:srgbClr val="FF0000"/>
                </a:solidFill>
                <a:latin typeface="Calibri"/>
                <a:ea typeface="Calibri"/>
                <a:cs typeface="Calibri"/>
                <a:sym typeface="Calibri"/>
              </a:rPr>
            </a:br>
            <a:br>
              <a:rPr lang="it-IT" sz="1600" b="1">
                <a:solidFill>
                  <a:srgbClr val="FF0000"/>
                </a:solidFill>
              </a:rPr>
            </a:br>
            <a:br>
              <a:rPr lang="it-IT" sz="1600" b="1">
                <a:solidFill>
                  <a:srgbClr val="FF0000"/>
                </a:solidFill>
              </a:rPr>
            </a:br>
            <a:r>
              <a:rPr lang="it-IT" sz="1600" b="1">
                <a:solidFill>
                  <a:srgbClr val="FF0000"/>
                </a:solidFill>
              </a:rPr>
              <a:t>                                                                             </a:t>
            </a:r>
            <a:r>
              <a:rPr lang="it-IT" sz="1600" b="1">
                <a:solidFill>
                  <a:srgbClr val="FF0000"/>
                </a:solidFill>
                <a:latin typeface="Calibri"/>
                <a:ea typeface="Calibri"/>
                <a:cs typeface="Calibri"/>
                <a:sym typeface="Calibri"/>
              </a:rPr>
              <a:t>Curriculum QUALITA’ E GESTIONE DELL’AMBIENTE</a:t>
            </a:r>
            <a:br>
              <a:rPr lang="it-IT" sz="1600" b="1">
                <a:solidFill>
                  <a:srgbClr val="FF0000"/>
                </a:solidFill>
                <a:latin typeface="Calibri"/>
                <a:ea typeface="Calibri"/>
                <a:cs typeface="Calibri"/>
                <a:sym typeface="Calibri"/>
              </a:rPr>
            </a:br>
            <a:br>
              <a:rPr lang="it-IT" sz="1600" b="1">
                <a:solidFill>
                  <a:srgbClr val="FF0000"/>
                </a:solidFill>
                <a:latin typeface="Calibri"/>
                <a:ea typeface="Calibri"/>
                <a:cs typeface="Calibri"/>
                <a:sym typeface="Calibri"/>
              </a:rPr>
            </a:br>
            <a:r>
              <a:rPr lang="it-IT" sz="1600">
                <a:solidFill>
                  <a:schemeClr val="dk1"/>
                </a:solidFill>
              </a:rPr>
              <a:t>La regola n. 2 consente di inserire al </a:t>
            </a:r>
            <a:r>
              <a:rPr lang="it-IT" sz="1600" b="1">
                <a:solidFill>
                  <a:schemeClr val="dk1"/>
                </a:solidFill>
              </a:rPr>
              <a:t>primo anno </a:t>
            </a:r>
            <a:r>
              <a:rPr lang="it-IT" sz="1600">
                <a:solidFill>
                  <a:schemeClr val="dk1"/>
                </a:solidFill>
              </a:rPr>
              <a:t>le </a:t>
            </a:r>
            <a:r>
              <a:rPr lang="it-IT" sz="1600" b="1">
                <a:solidFill>
                  <a:schemeClr val="dk1"/>
                </a:solidFill>
              </a:rPr>
              <a:t>attività obbligatorie</a:t>
            </a:r>
            <a:r>
              <a:rPr lang="it-IT" sz="1600">
                <a:solidFill>
                  <a:schemeClr val="dk1"/>
                </a:solidFill>
              </a:rPr>
              <a:t> relative al tuo curriculum. </a:t>
            </a:r>
            <a:br>
              <a:rPr lang="it-IT" sz="1600">
                <a:solidFill>
                  <a:schemeClr val="dk1"/>
                </a:solidFill>
              </a:rPr>
            </a:br>
            <a:r>
              <a:rPr lang="it-IT" sz="1600">
                <a:solidFill>
                  <a:schemeClr val="dk1"/>
                </a:solidFill>
              </a:rPr>
              <a:t>Puoi visualizzare in questa  maschera (fig.8) gli insegnamenti previsti per il curriculum QUALITA’ E GESTIONE DELL’AMBIENTE. </a:t>
            </a:r>
            <a:br>
              <a:rPr lang="it-IT" sz="1600">
                <a:solidFill>
                  <a:schemeClr val="dk1"/>
                </a:solidFill>
              </a:rPr>
            </a:br>
            <a:r>
              <a:rPr lang="it-IT" sz="1600" i="1"/>
              <a:t>Clicca </a:t>
            </a:r>
            <a:r>
              <a:rPr lang="it-IT" sz="1600" b="1" i="1"/>
              <a:t>“Regola succ</a:t>
            </a:r>
            <a:r>
              <a:rPr lang="it-IT" sz="1600" i="1"/>
              <a:t>.'' per proseguire nella compilazione.</a:t>
            </a:r>
            <a:br>
              <a:rPr lang="it-IT" sz="1600"/>
            </a:br>
            <a:br>
              <a:rPr lang="it-IT" sz="1600">
                <a:solidFill>
                  <a:schemeClr val="dk1"/>
                </a:solidFill>
              </a:rPr>
            </a:br>
            <a:br>
              <a:rPr lang="it-IT" sz="1600">
                <a:solidFill>
                  <a:schemeClr val="dk1"/>
                </a:solidFill>
              </a:rPr>
            </a:br>
            <a:br>
              <a:rPr lang="it-IT" sz="1600" b="1">
                <a:solidFill>
                  <a:srgbClr val="FF0000"/>
                </a:solidFill>
                <a:latin typeface="Calibri"/>
                <a:ea typeface="Calibri"/>
                <a:cs typeface="Calibri"/>
                <a:sym typeface="Calibri"/>
              </a:rPr>
            </a:br>
            <a:br>
              <a:rPr lang="it-IT" sz="1600" b="1">
                <a:solidFill>
                  <a:srgbClr val="FF0000"/>
                </a:solidFill>
                <a:latin typeface="Calibri"/>
                <a:ea typeface="Calibri"/>
                <a:cs typeface="Calibri"/>
                <a:sym typeface="Calibri"/>
              </a:rPr>
            </a:br>
            <a:br>
              <a:rPr lang="it-IT" sz="1600" b="1">
                <a:solidFill>
                  <a:srgbClr val="FF0000"/>
                </a:solidFill>
              </a:rPr>
            </a:br>
            <a:br>
              <a:rPr lang="it-IT" sz="1600" b="1">
                <a:solidFill>
                  <a:srgbClr val="FF0000"/>
                </a:solidFill>
              </a:rPr>
            </a:br>
            <a:endParaRPr sz="1600" b="1">
              <a:solidFill>
                <a:srgbClr val="FF0000"/>
              </a:solidFill>
              <a:latin typeface="Calibri"/>
              <a:ea typeface="Calibri"/>
              <a:cs typeface="Calibri"/>
              <a:sym typeface="Calibri"/>
            </a:endParaRPr>
          </a:p>
        </p:txBody>
      </p:sp>
      <p:sp>
        <p:nvSpPr>
          <p:cNvPr id="228" name="Google Shape;228;p10"/>
          <p:cNvSpPr txBox="1">
            <a:spLocks noGrp="1"/>
          </p:cNvSpPr>
          <p:nvPr>
            <p:ph type="body" idx="1"/>
          </p:nvPr>
        </p:nvSpPr>
        <p:spPr>
          <a:xfrm>
            <a:off x="838200" y="1276709"/>
            <a:ext cx="10515600" cy="517634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r>
              <a:rPr lang="it-IT" sz="1400"/>
              <a:t>Fig. 8</a:t>
            </a:r>
            <a:endParaRPr sz="1400"/>
          </a:p>
        </p:txBody>
      </p:sp>
      <p:sp>
        <p:nvSpPr>
          <p:cNvPr id="229" name="Google Shape;22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13</a:t>
            </a:fld>
            <a:endParaRPr/>
          </a:p>
        </p:txBody>
      </p:sp>
      <p:pic>
        <p:nvPicPr>
          <p:cNvPr id="230" name="Google Shape;230;p10"/>
          <p:cNvPicPr preferRelativeResize="0"/>
          <p:nvPr/>
        </p:nvPicPr>
        <p:blipFill rotWithShape="1">
          <a:blip r:embed="rId3">
            <a:alphaModFix/>
          </a:blip>
          <a:srcRect/>
          <a:stretch/>
        </p:blipFill>
        <p:spPr>
          <a:xfrm>
            <a:off x="2980150" y="1553172"/>
            <a:ext cx="755030" cy="240146"/>
          </a:xfrm>
          <a:prstGeom prst="rect">
            <a:avLst/>
          </a:prstGeom>
          <a:noFill/>
          <a:ln>
            <a:noFill/>
          </a:ln>
        </p:spPr>
      </p:pic>
      <p:pic>
        <p:nvPicPr>
          <p:cNvPr id="231" name="Google Shape;231;p10" descr="Ritaglio schermata"/>
          <p:cNvPicPr preferRelativeResize="0"/>
          <p:nvPr/>
        </p:nvPicPr>
        <p:blipFill rotWithShape="1">
          <a:blip r:embed="rId4">
            <a:alphaModFix/>
          </a:blip>
          <a:srcRect/>
          <a:stretch/>
        </p:blipFill>
        <p:spPr>
          <a:xfrm>
            <a:off x="1640990" y="1754079"/>
            <a:ext cx="8716591" cy="4124901"/>
          </a:xfrm>
          <a:prstGeom prst="rect">
            <a:avLst/>
          </a:prstGeom>
          <a:noFill/>
          <a:ln>
            <a:noFill/>
          </a:ln>
        </p:spPr>
      </p:pic>
      <p:pic>
        <p:nvPicPr>
          <p:cNvPr id="232" name="Google Shape;232;p10"/>
          <p:cNvPicPr preferRelativeResize="0"/>
          <p:nvPr/>
        </p:nvPicPr>
        <p:blipFill rotWithShape="1">
          <a:blip r:embed="rId5">
            <a:alphaModFix/>
          </a:blip>
          <a:srcRect/>
          <a:stretch/>
        </p:blipFill>
        <p:spPr>
          <a:xfrm>
            <a:off x="5074340" y="1673245"/>
            <a:ext cx="4730906" cy="493819"/>
          </a:xfrm>
          <a:prstGeom prst="rect">
            <a:avLst/>
          </a:prstGeom>
          <a:noFill/>
          <a:ln>
            <a:noFill/>
          </a:ln>
        </p:spPr>
      </p:pic>
      <p:pic>
        <p:nvPicPr>
          <p:cNvPr id="233" name="Google Shape;233;p10"/>
          <p:cNvPicPr preferRelativeResize="0"/>
          <p:nvPr/>
        </p:nvPicPr>
        <p:blipFill rotWithShape="1">
          <a:blip r:embed="rId6">
            <a:alphaModFix/>
          </a:blip>
          <a:srcRect/>
          <a:stretch/>
        </p:blipFill>
        <p:spPr>
          <a:xfrm>
            <a:off x="877387" y="1364913"/>
            <a:ext cx="10138527" cy="4804064"/>
          </a:xfrm>
          <a:prstGeom prst="rect">
            <a:avLst/>
          </a:prstGeom>
          <a:noFill/>
          <a:ln>
            <a:noFill/>
          </a:ln>
        </p:spPr>
      </p:pic>
      <p:sp>
        <p:nvSpPr>
          <p:cNvPr id="234" name="Google Shape;234;p10"/>
          <p:cNvSpPr/>
          <p:nvPr/>
        </p:nvSpPr>
        <p:spPr>
          <a:xfrm>
            <a:off x="3156438" y="4985238"/>
            <a:ext cx="2162908" cy="298939"/>
          </a:xfrm>
          <a:prstGeom prst="rect">
            <a:avLst/>
          </a:prstGeom>
          <a:noFill/>
          <a:ln w="381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9"/>
          <p:cNvSpPr txBox="1">
            <a:spLocks noGrp="1"/>
          </p:cNvSpPr>
          <p:nvPr>
            <p:ph type="title"/>
          </p:nvPr>
        </p:nvSpPr>
        <p:spPr>
          <a:xfrm>
            <a:off x="905971" y="506920"/>
            <a:ext cx="10664705" cy="112523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1"/>
              <a:buNone/>
            </a:pPr>
            <a:br>
              <a:rPr lang="it-IT" sz="1600" b="1">
                <a:solidFill>
                  <a:srgbClr val="FF0000"/>
                </a:solidFill>
                <a:latin typeface="Calibri"/>
                <a:ea typeface="Calibri"/>
                <a:cs typeface="Calibri"/>
                <a:sym typeface="Calibri"/>
              </a:rPr>
            </a:br>
            <a:br>
              <a:rPr lang="it-IT" sz="1600" b="1">
                <a:solidFill>
                  <a:srgbClr val="FF0000"/>
                </a:solidFill>
              </a:rPr>
            </a:br>
            <a:br>
              <a:rPr lang="it-IT" sz="1600" b="1">
                <a:solidFill>
                  <a:srgbClr val="FF0000"/>
                </a:solidFill>
              </a:rPr>
            </a:br>
            <a:r>
              <a:rPr lang="it-IT" sz="1600" b="1">
                <a:solidFill>
                  <a:srgbClr val="FF0000"/>
                </a:solidFill>
              </a:rPr>
              <a:t>                                                                             </a:t>
            </a:r>
            <a:r>
              <a:rPr lang="it-IT" sz="1600" b="1">
                <a:solidFill>
                  <a:srgbClr val="FF0000"/>
                </a:solidFill>
                <a:latin typeface="Calibri"/>
                <a:ea typeface="Calibri"/>
                <a:cs typeface="Calibri"/>
                <a:sym typeface="Calibri"/>
              </a:rPr>
              <a:t>Curriculum QUALITA’ E GESTIONE DELL’AMBIENTE</a:t>
            </a:r>
            <a:br>
              <a:rPr lang="it-IT" sz="1600" b="1">
                <a:solidFill>
                  <a:srgbClr val="FF0000"/>
                </a:solidFill>
                <a:latin typeface="Calibri"/>
                <a:ea typeface="Calibri"/>
                <a:cs typeface="Calibri"/>
                <a:sym typeface="Calibri"/>
              </a:rPr>
            </a:br>
            <a:br>
              <a:rPr lang="it-IT" sz="1600" b="1">
                <a:solidFill>
                  <a:srgbClr val="FF0000"/>
                </a:solidFill>
                <a:latin typeface="Calibri"/>
                <a:ea typeface="Calibri"/>
                <a:cs typeface="Calibri"/>
                <a:sym typeface="Calibri"/>
              </a:rPr>
            </a:br>
            <a:r>
              <a:rPr lang="it-IT" sz="1600">
                <a:solidFill>
                  <a:schemeClr val="dk1"/>
                </a:solidFill>
              </a:rPr>
              <a:t>La maschera (fig.9 ) consente di inserire al </a:t>
            </a:r>
            <a:r>
              <a:rPr lang="it-IT" sz="1600" b="1">
                <a:solidFill>
                  <a:schemeClr val="dk1"/>
                </a:solidFill>
              </a:rPr>
              <a:t>secondo anno </a:t>
            </a:r>
            <a:r>
              <a:rPr lang="it-IT" sz="1600">
                <a:solidFill>
                  <a:schemeClr val="dk1"/>
                </a:solidFill>
              </a:rPr>
              <a:t>l’</a:t>
            </a:r>
            <a:r>
              <a:rPr lang="it-IT" sz="1600" b="1">
                <a:solidFill>
                  <a:schemeClr val="dk1"/>
                </a:solidFill>
              </a:rPr>
              <a:t>attività obbligatoria</a:t>
            </a:r>
            <a:r>
              <a:rPr lang="it-IT" sz="1600">
                <a:solidFill>
                  <a:schemeClr val="dk1"/>
                </a:solidFill>
              </a:rPr>
              <a:t> relativa al tuo curriculum QUALITA’ E GESTIONE DELL’AMBIENTE. </a:t>
            </a:r>
            <a:r>
              <a:rPr lang="it-IT" sz="1600" i="1"/>
              <a:t>Clicca </a:t>
            </a:r>
            <a:r>
              <a:rPr lang="it-IT" sz="1600" b="1" i="1"/>
              <a:t>“Regola succ</a:t>
            </a:r>
            <a:r>
              <a:rPr lang="it-IT" sz="1600" i="1"/>
              <a:t>.'' per proseguire nella compilazione. </a:t>
            </a:r>
            <a:br>
              <a:rPr lang="it-IT" sz="1600" i="1"/>
            </a:br>
            <a:r>
              <a:rPr lang="it-IT" sz="1600" b="1" i="1"/>
              <a:t>NOTA: </a:t>
            </a:r>
            <a:r>
              <a:rPr lang="it-IT" sz="1600" i="1"/>
              <a:t>nella parte inferiore di ogni pagina puoi visualizzare tutte le attività via via selezionate durante la compilazione, oltre agli insegnamenti obbligatori </a:t>
            </a:r>
            <a:br>
              <a:rPr lang="it-IT" sz="1600"/>
            </a:br>
            <a:br>
              <a:rPr lang="it-IT" sz="1600">
                <a:solidFill>
                  <a:schemeClr val="dk1"/>
                </a:solidFill>
              </a:rPr>
            </a:br>
            <a:br>
              <a:rPr lang="it-IT" sz="1600">
                <a:solidFill>
                  <a:schemeClr val="dk1"/>
                </a:solidFill>
              </a:rPr>
            </a:br>
            <a:br>
              <a:rPr lang="it-IT" sz="1600" b="1">
                <a:solidFill>
                  <a:srgbClr val="FF0000"/>
                </a:solidFill>
                <a:latin typeface="Calibri"/>
                <a:ea typeface="Calibri"/>
                <a:cs typeface="Calibri"/>
                <a:sym typeface="Calibri"/>
              </a:rPr>
            </a:br>
            <a:br>
              <a:rPr lang="it-IT" sz="1600" b="1">
                <a:solidFill>
                  <a:srgbClr val="FF0000"/>
                </a:solidFill>
                <a:latin typeface="Calibri"/>
                <a:ea typeface="Calibri"/>
                <a:cs typeface="Calibri"/>
                <a:sym typeface="Calibri"/>
              </a:rPr>
            </a:br>
            <a:br>
              <a:rPr lang="it-IT" sz="1600" b="1">
                <a:solidFill>
                  <a:srgbClr val="FF0000"/>
                </a:solidFill>
              </a:rPr>
            </a:br>
            <a:br>
              <a:rPr lang="it-IT" sz="1600" b="1">
                <a:solidFill>
                  <a:srgbClr val="FF0000"/>
                </a:solidFill>
              </a:rPr>
            </a:br>
            <a:endParaRPr sz="1600" b="1">
              <a:solidFill>
                <a:srgbClr val="FF0000"/>
              </a:solidFill>
              <a:latin typeface="Calibri"/>
              <a:ea typeface="Calibri"/>
              <a:cs typeface="Calibri"/>
              <a:sym typeface="Calibri"/>
            </a:endParaRPr>
          </a:p>
        </p:txBody>
      </p:sp>
      <p:sp>
        <p:nvSpPr>
          <p:cNvPr id="241" name="Google Shape;241;p49"/>
          <p:cNvSpPr txBox="1">
            <a:spLocks noGrp="1"/>
          </p:cNvSpPr>
          <p:nvPr>
            <p:ph type="body" idx="1"/>
          </p:nvPr>
        </p:nvSpPr>
        <p:spPr>
          <a:xfrm>
            <a:off x="838200" y="1276708"/>
            <a:ext cx="10515600" cy="52999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r>
              <a:rPr lang="it-IT" sz="1400"/>
              <a:t>Fig. 9</a:t>
            </a:r>
            <a:endParaRPr sz="1400"/>
          </a:p>
        </p:txBody>
      </p:sp>
      <p:sp>
        <p:nvSpPr>
          <p:cNvPr id="242" name="Google Shape;242;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14</a:t>
            </a:fld>
            <a:endParaRPr/>
          </a:p>
        </p:txBody>
      </p:sp>
      <p:pic>
        <p:nvPicPr>
          <p:cNvPr id="243" name="Google Shape;243;p49"/>
          <p:cNvPicPr preferRelativeResize="0"/>
          <p:nvPr/>
        </p:nvPicPr>
        <p:blipFill rotWithShape="1">
          <a:blip r:embed="rId3">
            <a:alphaModFix/>
          </a:blip>
          <a:srcRect/>
          <a:stretch/>
        </p:blipFill>
        <p:spPr>
          <a:xfrm>
            <a:off x="2980150" y="1553172"/>
            <a:ext cx="755030" cy="240146"/>
          </a:xfrm>
          <a:prstGeom prst="rect">
            <a:avLst/>
          </a:prstGeom>
          <a:noFill/>
          <a:ln>
            <a:noFill/>
          </a:ln>
        </p:spPr>
      </p:pic>
      <p:pic>
        <p:nvPicPr>
          <p:cNvPr id="244" name="Google Shape;244;p49" descr="Ritaglio schermata"/>
          <p:cNvPicPr preferRelativeResize="0"/>
          <p:nvPr/>
        </p:nvPicPr>
        <p:blipFill rotWithShape="1">
          <a:blip r:embed="rId4">
            <a:alphaModFix/>
          </a:blip>
          <a:srcRect/>
          <a:stretch/>
        </p:blipFill>
        <p:spPr>
          <a:xfrm>
            <a:off x="2448427" y="1553172"/>
            <a:ext cx="6546103" cy="4644441"/>
          </a:xfrm>
          <a:prstGeom prst="rect">
            <a:avLst/>
          </a:prstGeom>
          <a:noFill/>
          <a:ln>
            <a:noFill/>
          </a:ln>
        </p:spPr>
      </p:pic>
      <p:pic>
        <p:nvPicPr>
          <p:cNvPr id="245" name="Google Shape;245;p49"/>
          <p:cNvPicPr preferRelativeResize="0"/>
          <p:nvPr/>
        </p:nvPicPr>
        <p:blipFill rotWithShape="1">
          <a:blip r:embed="rId5">
            <a:alphaModFix/>
          </a:blip>
          <a:srcRect/>
          <a:stretch/>
        </p:blipFill>
        <p:spPr>
          <a:xfrm>
            <a:off x="3279713" y="3705787"/>
            <a:ext cx="2200847" cy="335309"/>
          </a:xfrm>
          <a:prstGeom prst="rect">
            <a:avLst/>
          </a:prstGeom>
          <a:noFill/>
          <a:ln>
            <a:noFill/>
          </a:ln>
        </p:spPr>
      </p:pic>
      <p:pic>
        <p:nvPicPr>
          <p:cNvPr id="246" name="Google Shape;246;p49"/>
          <p:cNvPicPr preferRelativeResize="0"/>
          <p:nvPr/>
        </p:nvPicPr>
        <p:blipFill rotWithShape="1">
          <a:blip r:embed="rId6">
            <a:alphaModFix/>
          </a:blip>
          <a:srcRect/>
          <a:stretch/>
        </p:blipFill>
        <p:spPr>
          <a:xfrm>
            <a:off x="5115433" y="1494934"/>
            <a:ext cx="4730906" cy="493819"/>
          </a:xfrm>
          <a:prstGeom prst="rect">
            <a:avLst/>
          </a:prstGeom>
          <a:noFill/>
          <a:ln>
            <a:noFill/>
          </a:ln>
        </p:spPr>
      </p:pic>
      <p:pic>
        <p:nvPicPr>
          <p:cNvPr id="247" name="Google Shape;247;p49"/>
          <p:cNvPicPr preferRelativeResize="0"/>
          <p:nvPr/>
        </p:nvPicPr>
        <p:blipFill rotWithShape="1">
          <a:blip r:embed="rId7">
            <a:alphaModFix/>
          </a:blip>
          <a:srcRect/>
          <a:stretch/>
        </p:blipFill>
        <p:spPr>
          <a:xfrm>
            <a:off x="1026736" y="1283862"/>
            <a:ext cx="10138527" cy="4974146"/>
          </a:xfrm>
          <a:prstGeom prst="rect">
            <a:avLst/>
          </a:prstGeom>
          <a:noFill/>
          <a:ln>
            <a:noFill/>
          </a:ln>
        </p:spPr>
      </p:pic>
      <p:sp>
        <p:nvSpPr>
          <p:cNvPr id="248" name="Google Shape;248;p49"/>
          <p:cNvSpPr/>
          <p:nvPr/>
        </p:nvSpPr>
        <p:spPr>
          <a:xfrm>
            <a:off x="1026737" y="4466492"/>
            <a:ext cx="10130702" cy="1793631"/>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50"/>
          <p:cNvSpPr txBox="1">
            <a:spLocks noGrp="1"/>
          </p:cNvSpPr>
          <p:nvPr>
            <p:ph type="title"/>
          </p:nvPr>
        </p:nvSpPr>
        <p:spPr>
          <a:xfrm>
            <a:off x="990597" y="599632"/>
            <a:ext cx="10177714" cy="112523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1"/>
              <a:buNone/>
            </a:pPr>
            <a:br>
              <a:rPr lang="it-IT" sz="1600" b="1">
                <a:solidFill>
                  <a:srgbClr val="FF0000"/>
                </a:solidFill>
                <a:latin typeface="Calibri"/>
                <a:ea typeface="Calibri"/>
                <a:cs typeface="Calibri"/>
                <a:sym typeface="Calibri"/>
              </a:rPr>
            </a:br>
            <a:br>
              <a:rPr lang="it-IT" sz="1600" b="1">
                <a:solidFill>
                  <a:srgbClr val="FF0000"/>
                </a:solidFill>
              </a:rPr>
            </a:br>
            <a:br>
              <a:rPr lang="it-IT" sz="1600" b="1">
                <a:solidFill>
                  <a:srgbClr val="FF0000"/>
                </a:solidFill>
              </a:rPr>
            </a:br>
            <a:r>
              <a:rPr lang="it-IT" sz="1600" b="1">
                <a:solidFill>
                  <a:srgbClr val="FF0000"/>
                </a:solidFill>
              </a:rPr>
              <a:t>                                                                             </a:t>
            </a:r>
            <a:r>
              <a:rPr lang="it-IT" sz="1600" b="1">
                <a:solidFill>
                  <a:srgbClr val="2E75B5"/>
                </a:solidFill>
              </a:rPr>
              <a:t>Curriculum SOSTENIBILITÀ AMBIENTALE</a:t>
            </a:r>
            <a:br>
              <a:rPr lang="it-IT" sz="1600" b="1">
                <a:solidFill>
                  <a:srgbClr val="FF0000"/>
                </a:solidFill>
                <a:latin typeface="Calibri"/>
                <a:ea typeface="Calibri"/>
                <a:cs typeface="Calibri"/>
                <a:sym typeface="Calibri"/>
              </a:rPr>
            </a:br>
            <a:br>
              <a:rPr lang="it-IT" sz="1600" b="1">
                <a:solidFill>
                  <a:srgbClr val="FF0000"/>
                </a:solidFill>
                <a:latin typeface="Calibri"/>
                <a:ea typeface="Calibri"/>
                <a:cs typeface="Calibri"/>
                <a:sym typeface="Calibri"/>
              </a:rPr>
            </a:br>
            <a:r>
              <a:rPr lang="it-IT" sz="1600">
                <a:solidFill>
                  <a:schemeClr val="dk1"/>
                </a:solidFill>
              </a:rPr>
              <a:t>La regola n. 2 consente di inserire al </a:t>
            </a:r>
            <a:r>
              <a:rPr lang="it-IT" sz="1600" b="1">
                <a:solidFill>
                  <a:schemeClr val="dk1"/>
                </a:solidFill>
              </a:rPr>
              <a:t>primo anno </a:t>
            </a:r>
            <a:r>
              <a:rPr lang="it-IT" sz="1600">
                <a:solidFill>
                  <a:schemeClr val="dk1"/>
                </a:solidFill>
              </a:rPr>
              <a:t>le </a:t>
            </a:r>
            <a:r>
              <a:rPr lang="it-IT" sz="1600" b="1">
                <a:solidFill>
                  <a:schemeClr val="dk1"/>
                </a:solidFill>
              </a:rPr>
              <a:t>attività obbligatorie</a:t>
            </a:r>
            <a:r>
              <a:rPr lang="it-IT" sz="1600">
                <a:solidFill>
                  <a:schemeClr val="dk1"/>
                </a:solidFill>
              </a:rPr>
              <a:t> relative al tuo curriculum. </a:t>
            </a:r>
            <a:br>
              <a:rPr lang="it-IT" sz="1600">
                <a:solidFill>
                  <a:schemeClr val="dk1"/>
                </a:solidFill>
              </a:rPr>
            </a:br>
            <a:r>
              <a:rPr lang="it-IT" sz="1600">
                <a:solidFill>
                  <a:schemeClr val="dk1"/>
                </a:solidFill>
              </a:rPr>
              <a:t>Puoi visualizzare in questa  maschera (fig. 10) gli insegnamenti previsti per il curriculum SOSTENIBILITÀ AMBIENTALE. </a:t>
            </a:r>
            <a:r>
              <a:rPr lang="it-IT" sz="1600" i="1"/>
              <a:t>Clicca </a:t>
            </a:r>
            <a:r>
              <a:rPr lang="it-IT" sz="1600" b="1" i="1"/>
              <a:t>“Regola succ</a:t>
            </a:r>
            <a:r>
              <a:rPr lang="it-IT" sz="1600" i="1"/>
              <a:t>.'' per proseguire nella compilazione.</a:t>
            </a:r>
            <a:br>
              <a:rPr lang="it-IT" sz="1600"/>
            </a:br>
            <a:br>
              <a:rPr lang="it-IT" sz="1600">
                <a:solidFill>
                  <a:schemeClr val="dk1"/>
                </a:solidFill>
              </a:rPr>
            </a:br>
            <a:br>
              <a:rPr lang="it-IT" sz="1600">
                <a:solidFill>
                  <a:schemeClr val="dk1"/>
                </a:solidFill>
              </a:rPr>
            </a:br>
            <a:br>
              <a:rPr lang="it-IT" sz="1600" b="1">
                <a:solidFill>
                  <a:srgbClr val="FF0000"/>
                </a:solidFill>
                <a:latin typeface="Calibri"/>
                <a:ea typeface="Calibri"/>
                <a:cs typeface="Calibri"/>
                <a:sym typeface="Calibri"/>
              </a:rPr>
            </a:br>
            <a:br>
              <a:rPr lang="it-IT" sz="1600" b="1">
                <a:solidFill>
                  <a:srgbClr val="FF0000"/>
                </a:solidFill>
                <a:latin typeface="Calibri"/>
                <a:ea typeface="Calibri"/>
                <a:cs typeface="Calibri"/>
                <a:sym typeface="Calibri"/>
              </a:rPr>
            </a:br>
            <a:br>
              <a:rPr lang="it-IT" sz="1600" b="1">
                <a:solidFill>
                  <a:srgbClr val="FF0000"/>
                </a:solidFill>
              </a:rPr>
            </a:br>
            <a:br>
              <a:rPr lang="it-IT" sz="1600" b="1">
                <a:solidFill>
                  <a:srgbClr val="FF0000"/>
                </a:solidFill>
              </a:rPr>
            </a:br>
            <a:endParaRPr sz="1600" b="1">
              <a:solidFill>
                <a:srgbClr val="FF0000"/>
              </a:solidFill>
              <a:latin typeface="Calibri"/>
              <a:ea typeface="Calibri"/>
              <a:cs typeface="Calibri"/>
              <a:sym typeface="Calibri"/>
            </a:endParaRPr>
          </a:p>
        </p:txBody>
      </p:sp>
      <p:sp>
        <p:nvSpPr>
          <p:cNvPr id="255" name="Google Shape;255;p50"/>
          <p:cNvSpPr txBox="1">
            <a:spLocks noGrp="1"/>
          </p:cNvSpPr>
          <p:nvPr>
            <p:ph type="body" idx="1"/>
          </p:nvPr>
        </p:nvSpPr>
        <p:spPr>
          <a:xfrm>
            <a:off x="838200" y="1276709"/>
            <a:ext cx="10515600" cy="517634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r>
              <a:rPr lang="it-IT" sz="1400"/>
              <a:t>Fig. 10</a:t>
            </a:r>
            <a:endParaRPr sz="1400"/>
          </a:p>
        </p:txBody>
      </p:sp>
      <p:sp>
        <p:nvSpPr>
          <p:cNvPr id="256" name="Google Shape;256;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15</a:t>
            </a:fld>
            <a:endParaRPr/>
          </a:p>
        </p:txBody>
      </p:sp>
      <p:pic>
        <p:nvPicPr>
          <p:cNvPr id="257" name="Google Shape;257;p50"/>
          <p:cNvPicPr preferRelativeResize="0"/>
          <p:nvPr/>
        </p:nvPicPr>
        <p:blipFill rotWithShape="1">
          <a:blip r:embed="rId3">
            <a:alphaModFix/>
          </a:blip>
          <a:srcRect/>
          <a:stretch/>
        </p:blipFill>
        <p:spPr>
          <a:xfrm>
            <a:off x="2980150" y="1553172"/>
            <a:ext cx="755030" cy="240146"/>
          </a:xfrm>
          <a:prstGeom prst="rect">
            <a:avLst/>
          </a:prstGeom>
          <a:noFill/>
          <a:ln>
            <a:noFill/>
          </a:ln>
        </p:spPr>
      </p:pic>
      <p:pic>
        <p:nvPicPr>
          <p:cNvPr id="258" name="Google Shape;258;p50" descr="Ritaglio schermata"/>
          <p:cNvPicPr preferRelativeResize="0"/>
          <p:nvPr/>
        </p:nvPicPr>
        <p:blipFill rotWithShape="1">
          <a:blip r:embed="rId4">
            <a:alphaModFix/>
          </a:blip>
          <a:srcRect/>
          <a:stretch/>
        </p:blipFill>
        <p:spPr>
          <a:xfrm>
            <a:off x="1723415" y="1407779"/>
            <a:ext cx="8745170" cy="4248743"/>
          </a:xfrm>
          <a:prstGeom prst="rect">
            <a:avLst/>
          </a:prstGeom>
          <a:noFill/>
          <a:ln>
            <a:noFill/>
          </a:ln>
        </p:spPr>
      </p:pic>
      <p:pic>
        <p:nvPicPr>
          <p:cNvPr id="259" name="Google Shape;259;p50"/>
          <p:cNvPicPr preferRelativeResize="0"/>
          <p:nvPr/>
        </p:nvPicPr>
        <p:blipFill rotWithShape="1">
          <a:blip r:embed="rId5">
            <a:alphaModFix/>
          </a:blip>
          <a:srcRect/>
          <a:stretch/>
        </p:blipFill>
        <p:spPr>
          <a:xfrm>
            <a:off x="5251294" y="1382233"/>
            <a:ext cx="4730906" cy="493819"/>
          </a:xfrm>
          <a:prstGeom prst="rect">
            <a:avLst/>
          </a:prstGeom>
          <a:noFill/>
          <a:ln>
            <a:noFill/>
          </a:ln>
        </p:spPr>
      </p:pic>
      <p:pic>
        <p:nvPicPr>
          <p:cNvPr id="260" name="Google Shape;260;p50"/>
          <p:cNvPicPr preferRelativeResize="0"/>
          <p:nvPr/>
        </p:nvPicPr>
        <p:blipFill rotWithShape="1">
          <a:blip r:embed="rId6">
            <a:alphaModFix/>
          </a:blip>
          <a:srcRect/>
          <a:stretch/>
        </p:blipFill>
        <p:spPr>
          <a:xfrm>
            <a:off x="3184361" y="4826375"/>
            <a:ext cx="2200847" cy="335309"/>
          </a:xfrm>
          <a:prstGeom prst="rect">
            <a:avLst/>
          </a:prstGeom>
          <a:noFill/>
          <a:ln>
            <a:noFill/>
          </a:ln>
        </p:spPr>
      </p:pic>
      <p:pic>
        <p:nvPicPr>
          <p:cNvPr id="261" name="Google Shape;261;p50"/>
          <p:cNvPicPr preferRelativeResize="0"/>
          <p:nvPr/>
        </p:nvPicPr>
        <p:blipFill rotWithShape="1">
          <a:blip r:embed="rId7">
            <a:alphaModFix/>
          </a:blip>
          <a:srcRect/>
          <a:stretch/>
        </p:blipFill>
        <p:spPr>
          <a:xfrm>
            <a:off x="1023688" y="1276710"/>
            <a:ext cx="10144623" cy="45701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51"/>
          <p:cNvSpPr txBox="1">
            <a:spLocks noGrp="1"/>
          </p:cNvSpPr>
          <p:nvPr>
            <p:ph type="title"/>
          </p:nvPr>
        </p:nvSpPr>
        <p:spPr>
          <a:xfrm>
            <a:off x="838200" y="365126"/>
            <a:ext cx="10515600" cy="119625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Questa maschera, comune ai due curricula, ti consentirà di inserire in piano, al secondo anno, la prova finale (fig. 11). </a:t>
            </a:r>
            <a:r>
              <a:rPr lang="it-IT" sz="1600" i="1">
                <a:latin typeface="Calibri"/>
                <a:ea typeface="Calibri"/>
                <a:cs typeface="Calibri"/>
                <a:sym typeface="Calibri"/>
              </a:rPr>
              <a:t>Clicca </a:t>
            </a:r>
            <a:r>
              <a:rPr lang="it-IT" sz="1600" b="1" i="1">
                <a:latin typeface="Calibri"/>
                <a:ea typeface="Calibri"/>
                <a:cs typeface="Calibri"/>
                <a:sym typeface="Calibri"/>
              </a:rPr>
              <a:t>“Regola succ</a:t>
            </a:r>
            <a:r>
              <a:rPr lang="it-IT" sz="1600" i="1">
                <a:latin typeface="Calibri"/>
                <a:ea typeface="Calibri"/>
                <a:cs typeface="Calibri"/>
                <a:sym typeface="Calibri"/>
              </a:rPr>
              <a:t>.'' per proseguire nella compilazione.</a:t>
            </a:r>
            <a:br>
              <a:rPr lang="it-IT" sz="1600">
                <a:latin typeface="Calibri"/>
                <a:ea typeface="Calibri"/>
                <a:cs typeface="Calibri"/>
                <a:sym typeface="Calibri"/>
              </a:rPr>
            </a:br>
            <a:endParaRPr sz="1600">
              <a:latin typeface="Calibri"/>
              <a:ea typeface="Calibri"/>
              <a:cs typeface="Calibri"/>
              <a:sym typeface="Calibri"/>
            </a:endParaRPr>
          </a:p>
        </p:txBody>
      </p:sp>
      <p:sp>
        <p:nvSpPr>
          <p:cNvPr id="267" name="Google Shape;267;p51"/>
          <p:cNvSpPr txBox="1">
            <a:spLocks noGrp="1"/>
          </p:cNvSpPr>
          <p:nvPr>
            <p:ph type="body" idx="1"/>
          </p:nvPr>
        </p:nvSpPr>
        <p:spPr>
          <a:xfrm>
            <a:off x="952500" y="1266825"/>
            <a:ext cx="10401300" cy="508952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11</a:t>
            </a:r>
            <a:endParaRPr sz="1400"/>
          </a:p>
        </p:txBody>
      </p:sp>
      <p:sp>
        <p:nvSpPr>
          <p:cNvPr id="268" name="Google Shape;268;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16</a:t>
            </a:fld>
            <a:endParaRPr/>
          </a:p>
        </p:txBody>
      </p:sp>
      <p:pic>
        <p:nvPicPr>
          <p:cNvPr id="269" name="Google Shape;269;p51"/>
          <p:cNvPicPr preferRelativeResize="0"/>
          <p:nvPr/>
        </p:nvPicPr>
        <p:blipFill rotWithShape="1">
          <a:blip r:embed="rId3">
            <a:alphaModFix/>
          </a:blip>
          <a:srcRect/>
          <a:stretch/>
        </p:blipFill>
        <p:spPr>
          <a:xfrm>
            <a:off x="952500" y="1174868"/>
            <a:ext cx="10126334" cy="457240"/>
          </a:xfrm>
          <a:prstGeom prst="rect">
            <a:avLst/>
          </a:prstGeom>
          <a:noFill/>
          <a:ln>
            <a:noFill/>
          </a:ln>
        </p:spPr>
      </p:pic>
      <p:sp>
        <p:nvSpPr>
          <p:cNvPr id="270" name="Google Shape;270;p51"/>
          <p:cNvSpPr/>
          <p:nvPr/>
        </p:nvSpPr>
        <p:spPr>
          <a:xfrm>
            <a:off x="5457978" y="1174868"/>
            <a:ext cx="1085182" cy="1634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1" name="Google Shape;271;p51"/>
          <p:cNvSpPr/>
          <p:nvPr/>
        </p:nvSpPr>
        <p:spPr>
          <a:xfrm>
            <a:off x="952500" y="1174868"/>
            <a:ext cx="10126334" cy="4792322"/>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2" name="Google Shape;272;p51"/>
          <p:cNvPicPr preferRelativeResize="0"/>
          <p:nvPr/>
        </p:nvPicPr>
        <p:blipFill rotWithShape="1">
          <a:blip r:embed="rId4">
            <a:alphaModFix/>
          </a:blip>
          <a:srcRect/>
          <a:stretch/>
        </p:blipFill>
        <p:spPr>
          <a:xfrm>
            <a:off x="1951998" y="2009451"/>
            <a:ext cx="974082" cy="262151"/>
          </a:xfrm>
          <a:prstGeom prst="rect">
            <a:avLst/>
          </a:prstGeom>
          <a:noFill/>
          <a:ln>
            <a:noFill/>
          </a:ln>
        </p:spPr>
      </p:pic>
      <p:pic>
        <p:nvPicPr>
          <p:cNvPr id="273" name="Google Shape;273;p51" descr="Ritaglio schermata"/>
          <p:cNvPicPr preferRelativeResize="0"/>
          <p:nvPr/>
        </p:nvPicPr>
        <p:blipFill rotWithShape="1">
          <a:blip r:embed="rId5">
            <a:alphaModFix/>
          </a:blip>
          <a:srcRect/>
          <a:stretch/>
        </p:blipFill>
        <p:spPr>
          <a:xfrm>
            <a:off x="1747063" y="1950542"/>
            <a:ext cx="8507012" cy="2991267"/>
          </a:xfrm>
          <a:prstGeom prst="rect">
            <a:avLst/>
          </a:prstGeom>
          <a:noFill/>
          <a:ln>
            <a:noFill/>
          </a:ln>
        </p:spPr>
      </p:pic>
      <p:pic>
        <p:nvPicPr>
          <p:cNvPr id="274" name="Google Shape;274;p51"/>
          <p:cNvPicPr preferRelativeResize="0"/>
          <p:nvPr/>
        </p:nvPicPr>
        <p:blipFill rotWithShape="1">
          <a:blip r:embed="rId6">
            <a:alphaModFix/>
          </a:blip>
          <a:srcRect/>
          <a:stretch/>
        </p:blipFill>
        <p:spPr>
          <a:xfrm>
            <a:off x="5245432" y="1877305"/>
            <a:ext cx="4730906" cy="493819"/>
          </a:xfrm>
          <a:prstGeom prst="rect">
            <a:avLst/>
          </a:prstGeom>
          <a:noFill/>
          <a:ln>
            <a:noFill/>
          </a:ln>
        </p:spPr>
      </p:pic>
      <p:pic>
        <p:nvPicPr>
          <p:cNvPr id="275" name="Google Shape;275;p51"/>
          <p:cNvPicPr preferRelativeResize="0"/>
          <p:nvPr/>
        </p:nvPicPr>
        <p:blipFill rotWithShape="1">
          <a:blip r:embed="rId7">
            <a:alphaModFix/>
          </a:blip>
          <a:srcRect/>
          <a:stretch/>
        </p:blipFill>
        <p:spPr>
          <a:xfrm>
            <a:off x="7689939" y="4201998"/>
            <a:ext cx="1085182" cy="49381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1"/>
          <p:cNvSpPr txBox="1">
            <a:spLocks noGrp="1"/>
          </p:cNvSpPr>
          <p:nvPr>
            <p:ph type="title"/>
          </p:nvPr>
        </p:nvSpPr>
        <p:spPr>
          <a:xfrm>
            <a:off x="881231" y="328448"/>
            <a:ext cx="10292542" cy="10740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600"/>
              <a:buNone/>
            </a:pPr>
            <a:br>
              <a:rPr lang="it-IT" sz="1600">
                <a:latin typeface="Calibri"/>
                <a:ea typeface="Calibri"/>
                <a:cs typeface="Calibri"/>
                <a:sym typeface="Calibri"/>
              </a:rPr>
            </a:br>
            <a:r>
              <a:rPr lang="it-IT" sz="1600">
                <a:latin typeface="Calibri"/>
                <a:ea typeface="Calibri"/>
                <a:cs typeface="Calibri"/>
                <a:sym typeface="Calibri"/>
              </a:rPr>
              <a:t>                                                               </a:t>
            </a:r>
            <a:r>
              <a:rPr lang="it-IT" sz="1800" b="1"/>
              <a:t>Devi conseguire 30 crediti di tipo affine o integrativo</a:t>
            </a:r>
            <a:r>
              <a:rPr lang="it-IT" sz="1400" b="1"/>
              <a:t>. </a:t>
            </a:r>
            <a:br>
              <a:rPr lang="it-IT" sz="1400"/>
            </a:br>
            <a:r>
              <a:rPr lang="it-IT" sz="1400"/>
              <a:t>Per il curriculum </a:t>
            </a:r>
            <a:r>
              <a:rPr lang="it-IT" sz="1400" u="sng"/>
              <a:t>QUALITÀ E GESTIONE DELL'AMBIENTE </a:t>
            </a:r>
            <a:r>
              <a:rPr lang="it-IT" sz="1400"/>
              <a:t>almeno </a:t>
            </a:r>
            <a:r>
              <a:rPr lang="it-IT" sz="1400" b="1"/>
              <a:t>2 insegnamenti </a:t>
            </a:r>
            <a:r>
              <a:rPr lang="it-IT" sz="1400"/>
              <a:t>devono essere scelti in questa regola, al 1° anno (figura 12). </a:t>
            </a:r>
            <a:br>
              <a:rPr lang="it-IT" sz="1400"/>
            </a:br>
            <a:r>
              <a:rPr lang="it-IT" sz="1400"/>
              <a:t>Per il curriculum </a:t>
            </a:r>
            <a:r>
              <a:rPr lang="it-IT" sz="1400" u="sng"/>
              <a:t>SOSTENIBILITÀ AMBIENTALE </a:t>
            </a:r>
            <a:r>
              <a:rPr lang="it-IT" sz="1400"/>
              <a:t>almeno </a:t>
            </a:r>
            <a:r>
              <a:rPr lang="it-IT" sz="1400" b="1"/>
              <a:t>1 insegnamento </a:t>
            </a:r>
            <a:r>
              <a:rPr lang="it-IT" sz="1400"/>
              <a:t>deve essere scelto in questa regola al 1° anno.</a:t>
            </a:r>
            <a:br>
              <a:rPr lang="it-IT" sz="1400"/>
            </a:br>
            <a:r>
              <a:rPr lang="it-IT" sz="1400"/>
              <a:t>Potrai completare la scelta nella regola successiva in cui troverai l’elenco degli insegnamenti offerti al secondo anno. </a:t>
            </a:r>
            <a:br>
              <a:rPr lang="it-IT" sz="1400"/>
            </a:br>
            <a:r>
              <a:rPr lang="it-IT" sz="1400" i="1"/>
              <a:t>Dopo aver scelto, clicca “</a:t>
            </a:r>
            <a:r>
              <a:rPr lang="it-IT" sz="1400" b="1" i="1"/>
              <a:t>Regola succ</a:t>
            </a:r>
            <a:r>
              <a:rPr lang="it-IT" sz="1400" i="1"/>
              <a:t>.'' per proseguire nella compilazione</a:t>
            </a:r>
            <a:r>
              <a:rPr lang="it-IT" sz="1400"/>
              <a:t>.</a:t>
            </a:r>
            <a:br>
              <a:rPr lang="it-IT" sz="1400"/>
            </a:br>
            <a:br>
              <a:rPr lang="it-IT" sz="1600">
                <a:latin typeface="Calibri"/>
                <a:ea typeface="Calibri"/>
                <a:cs typeface="Calibri"/>
                <a:sym typeface="Calibri"/>
              </a:rPr>
            </a:br>
            <a:endParaRPr sz="1600" i="1"/>
          </a:p>
        </p:txBody>
      </p:sp>
      <p:sp>
        <p:nvSpPr>
          <p:cNvPr id="281" name="Google Shape;281;p11"/>
          <p:cNvSpPr txBox="1">
            <a:spLocks noGrp="1"/>
          </p:cNvSpPr>
          <p:nvPr>
            <p:ph type="body" idx="1"/>
          </p:nvPr>
        </p:nvSpPr>
        <p:spPr>
          <a:xfrm>
            <a:off x="838200" y="1777042"/>
            <a:ext cx="10515600" cy="48652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12</a:t>
            </a:r>
            <a:endParaRPr sz="1400"/>
          </a:p>
        </p:txBody>
      </p:sp>
      <p:sp>
        <p:nvSpPr>
          <p:cNvPr id="282" name="Google Shape;28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17</a:t>
            </a:fld>
            <a:endParaRPr/>
          </a:p>
        </p:txBody>
      </p:sp>
      <p:pic>
        <p:nvPicPr>
          <p:cNvPr id="283" name="Google Shape;283;p11"/>
          <p:cNvPicPr preferRelativeResize="0"/>
          <p:nvPr/>
        </p:nvPicPr>
        <p:blipFill rotWithShape="1">
          <a:blip r:embed="rId3">
            <a:alphaModFix/>
          </a:blip>
          <a:srcRect/>
          <a:stretch/>
        </p:blipFill>
        <p:spPr>
          <a:xfrm>
            <a:off x="964335" y="1319475"/>
            <a:ext cx="10126334" cy="457240"/>
          </a:xfrm>
          <a:prstGeom prst="rect">
            <a:avLst/>
          </a:prstGeom>
          <a:noFill/>
          <a:ln>
            <a:noFill/>
          </a:ln>
        </p:spPr>
      </p:pic>
      <p:pic>
        <p:nvPicPr>
          <p:cNvPr id="284" name="Google Shape;284;p11"/>
          <p:cNvPicPr preferRelativeResize="0"/>
          <p:nvPr/>
        </p:nvPicPr>
        <p:blipFill rotWithShape="1">
          <a:blip r:embed="rId4">
            <a:alphaModFix/>
          </a:blip>
          <a:srcRect/>
          <a:stretch/>
        </p:blipFill>
        <p:spPr>
          <a:xfrm>
            <a:off x="5441880" y="1340115"/>
            <a:ext cx="1085182" cy="169499"/>
          </a:xfrm>
          <a:prstGeom prst="rect">
            <a:avLst/>
          </a:prstGeom>
          <a:noFill/>
          <a:ln>
            <a:noFill/>
          </a:ln>
        </p:spPr>
      </p:pic>
      <p:sp>
        <p:nvSpPr>
          <p:cNvPr id="285" name="Google Shape;285;p11"/>
          <p:cNvSpPr/>
          <p:nvPr/>
        </p:nvSpPr>
        <p:spPr>
          <a:xfrm>
            <a:off x="924261" y="1319474"/>
            <a:ext cx="10126334" cy="4948321"/>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6" name="Google Shape;286;p11" descr="Ritaglio schermata"/>
          <p:cNvPicPr preferRelativeResize="0"/>
          <p:nvPr/>
        </p:nvPicPr>
        <p:blipFill rotWithShape="1">
          <a:blip r:embed="rId5">
            <a:alphaModFix/>
          </a:blip>
          <a:srcRect/>
          <a:stretch/>
        </p:blipFill>
        <p:spPr>
          <a:xfrm>
            <a:off x="2517698" y="1938672"/>
            <a:ext cx="6789366" cy="4061696"/>
          </a:xfrm>
          <a:prstGeom prst="rect">
            <a:avLst/>
          </a:prstGeom>
          <a:noFill/>
          <a:ln>
            <a:noFill/>
          </a:ln>
        </p:spPr>
      </p:pic>
      <p:pic>
        <p:nvPicPr>
          <p:cNvPr id="287" name="Google Shape;287;p11"/>
          <p:cNvPicPr preferRelativeResize="0"/>
          <p:nvPr/>
        </p:nvPicPr>
        <p:blipFill rotWithShape="1">
          <a:blip r:embed="rId6">
            <a:alphaModFix/>
          </a:blip>
          <a:srcRect/>
          <a:stretch/>
        </p:blipFill>
        <p:spPr>
          <a:xfrm>
            <a:off x="5187020" y="1833812"/>
            <a:ext cx="4737003" cy="493819"/>
          </a:xfrm>
          <a:prstGeom prst="rect">
            <a:avLst/>
          </a:prstGeom>
          <a:noFill/>
          <a:ln>
            <a:noFill/>
          </a:ln>
        </p:spPr>
      </p:pic>
      <p:pic>
        <p:nvPicPr>
          <p:cNvPr id="288" name="Google Shape;288;p11"/>
          <p:cNvPicPr preferRelativeResize="0"/>
          <p:nvPr/>
        </p:nvPicPr>
        <p:blipFill rotWithShape="1">
          <a:blip r:embed="rId7">
            <a:alphaModFix/>
          </a:blip>
          <a:srcRect/>
          <a:stretch/>
        </p:blipFill>
        <p:spPr>
          <a:xfrm>
            <a:off x="7043414" y="5508066"/>
            <a:ext cx="1024217" cy="49381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2"/>
          <p:cNvSpPr txBox="1">
            <a:spLocks noGrp="1"/>
          </p:cNvSpPr>
          <p:nvPr>
            <p:ph type="title"/>
          </p:nvPr>
        </p:nvSpPr>
        <p:spPr>
          <a:xfrm>
            <a:off x="838200" y="104503"/>
            <a:ext cx="10515600" cy="129037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r>
              <a:rPr lang="it-IT" sz="1600">
                <a:latin typeface="Calibri"/>
                <a:ea typeface="Calibri"/>
                <a:cs typeface="Calibri"/>
                <a:sym typeface="Calibri"/>
              </a:rPr>
              <a:t>In questa pagina sono elencati gli insegnamenti di tipo affine o integrativo offerti al secondo anno per il completamento dei 30 crediti di affini richiesti come da Regolamento didattico del Corso. (figura 13).</a:t>
            </a:r>
            <a:br>
              <a:rPr lang="it-IT" sz="1600">
                <a:latin typeface="Calibri"/>
                <a:ea typeface="Calibri"/>
                <a:cs typeface="Calibri"/>
                <a:sym typeface="Calibri"/>
              </a:rPr>
            </a:br>
            <a:r>
              <a:rPr lang="it-IT" sz="1600" i="1">
                <a:latin typeface="Calibri"/>
                <a:ea typeface="Calibri"/>
                <a:cs typeface="Calibri"/>
                <a:sym typeface="Calibri"/>
              </a:rPr>
              <a:t>Se utilizzi questa regola, clicca ''Regola succ.'' per proseguire nella compilazione. </a:t>
            </a:r>
            <a:br>
              <a:rPr lang="it-IT" sz="1600" i="1">
                <a:latin typeface="Calibri"/>
                <a:ea typeface="Calibri"/>
                <a:cs typeface="Calibri"/>
                <a:sym typeface="Calibri"/>
              </a:rPr>
            </a:br>
            <a:r>
              <a:rPr lang="it-IT" sz="1600" i="1">
                <a:latin typeface="Calibri"/>
                <a:ea typeface="Calibri"/>
                <a:cs typeface="Calibri"/>
                <a:sym typeface="Calibri"/>
              </a:rPr>
              <a:t>Se non intendi selezionare alcuna attività, clicca '</a:t>
            </a:r>
            <a:r>
              <a:rPr lang="it-IT" sz="1600" b="1" i="1">
                <a:latin typeface="Calibri"/>
                <a:ea typeface="Calibri"/>
                <a:cs typeface="Calibri"/>
                <a:sym typeface="Calibri"/>
              </a:rPr>
              <a:t>'Salta la scelta</a:t>
            </a:r>
            <a:r>
              <a:rPr lang="it-IT" sz="1600" i="1">
                <a:latin typeface="Calibri"/>
                <a:ea typeface="Calibri"/>
                <a:cs typeface="Calibri"/>
                <a:sym typeface="Calibri"/>
              </a:rPr>
              <a:t>'‘ per passare alla regola successiva.</a:t>
            </a:r>
            <a:br>
              <a:rPr lang="it-IT" sz="1600" i="1">
                <a:latin typeface="Calibri"/>
                <a:ea typeface="Calibri"/>
                <a:cs typeface="Calibri"/>
                <a:sym typeface="Calibri"/>
              </a:rPr>
            </a:br>
            <a:br>
              <a:rPr lang="it-IT" sz="1600">
                <a:latin typeface="Calibri"/>
                <a:ea typeface="Calibri"/>
                <a:cs typeface="Calibri"/>
                <a:sym typeface="Calibri"/>
              </a:rPr>
            </a:br>
            <a:endParaRPr sz="1600" i="1"/>
          </a:p>
        </p:txBody>
      </p:sp>
      <p:sp>
        <p:nvSpPr>
          <p:cNvPr id="294" name="Google Shape;294;p12"/>
          <p:cNvSpPr txBox="1">
            <a:spLocks noGrp="1"/>
          </p:cNvSpPr>
          <p:nvPr>
            <p:ph type="body" idx="1"/>
          </p:nvPr>
        </p:nvSpPr>
        <p:spPr>
          <a:xfrm>
            <a:off x="838200" y="1777042"/>
            <a:ext cx="10515600" cy="493969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13</a:t>
            </a:r>
            <a:endParaRPr sz="1400"/>
          </a:p>
        </p:txBody>
      </p:sp>
      <p:sp>
        <p:nvSpPr>
          <p:cNvPr id="295" name="Google Shape;29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18</a:t>
            </a:fld>
            <a:endParaRPr/>
          </a:p>
        </p:txBody>
      </p:sp>
      <p:pic>
        <p:nvPicPr>
          <p:cNvPr id="296" name="Google Shape;296;p12"/>
          <p:cNvPicPr preferRelativeResize="0"/>
          <p:nvPr/>
        </p:nvPicPr>
        <p:blipFill rotWithShape="1">
          <a:blip r:embed="rId3">
            <a:alphaModFix/>
          </a:blip>
          <a:srcRect/>
          <a:stretch/>
        </p:blipFill>
        <p:spPr>
          <a:xfrm>
            <a:off x="907635" y="1298022"/>
            <a:ext cx="10126334" cy="457240"/>
          </a:xfrm>
          <a:prstGeom prst="rect">
            <a:avLst/>
          </a:prstGeom>
          <a:noFill/>
          <a:ln>
            <a:noFill/>
          </a:ln>
        </p:spPr>
      </p:pic>
      <p:pic>
        <p:nvPicPr>
          <p:cNvPr id="297" name="Google Shape;297;p12"/>
          <p:cNvPicPr preferRelativeResize="0"/>
          <p:nvPr/>
        </p:nvPicPr>
        <p:blipFill rotWithShape="1">
          <a:blip r:embed="rId4">
            <a:alphaModFix/>
          </a:blip>
          <a:srcRect/>
          <a:stretch/>
        </p:blipFill>
        <p:spPr>
          <a:xfrm>
            <a:off x="5344852" y="1307217"/>
            <a:ext cx="1122450" cy="175320"/>
          </a:xfrm>
          <a:prstGeom prst="rect">
            <a:avLst/>
          </a:prstGeom>
          <a:noFill/>
          <a:ln>
            <a:noFill/>
          </a:ln>
        </p:spPr>
      </p:pic>
      <p:pic>
        <p:nvPicPr>
          <p:cNvPr id="298" name="Google Shape;298;p12"/>
          <p:cNvPicPr preferRelativeResize="0"/>
          <p:nvPr/>
        </p:nvPicPr>
        <p:blipFill rotWithShape="1">
          <a:blip r:embed="rId4">
            <a:alphaModFix/>
          </a:blip>
          <a:srcRect/>
          <a:stretch/>
        </p:blipFill>
        <p:spPr>
          <a:xfrm>
            <a:off x="2179083" y="2027221"/>
            <a:ext cx="1085182" cy="283764"/>
          </a:xfrm>
          <a:prstGeom prst="rect">
            <a:avLst/>
          </a:prstGeom>
          <a:noFill/>
          <a:ln>
            <a:noFill/>
          </a:ln>
        </p:spPr>
      </p:pic>
      <p:sp>
        <p:nvSpPr>
          <p:cNvPr id="299" name="Google Shape;299;p12"/>
          <p:cNvSpPr/>
          <p:nvPr/>
        </p:nvSpPr>
        <p:spPr>
          <a:xfrm>
            <a:off x="907635" y="1307217"/>
            <a:ext cx="10126334" cy="5049133"/>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0" name="Google Shape;300;p12" descr="Ritaglio schermata"/>
          <p:cNvPicPr preferRelativeResize="0"/>
          <p:nvPr/>
        </p:nvPicPr>
        <p:blipFill rotWithShape="1">
          <a:blip r:embed="rId5">
            <a:alphaModFix/>
          </a:blip>
          <a:srcRect/>
          <a:stretch/>
        </p:blipFill>
        <p:spPr>
          <a:xfrm>
            <a:off x="1106142" y="1864702"/>
            <a:ext cx="7413604" cy="4387984"/>
          </a:xfrm>
          <a:prstGeom prst="rect">
            <a:avLst/>
          </a:prstGeom>
          <a:noFill/>
          <a:ln>
            <a:noFill/>
          </a:ln>
        </p:spPr>
      </p:pic>
      <p:pic>
        <p:nvPicPr>
          <p:cNvPr id="301" name="Google Shape;301;p12"/>
          <p:cNvPicPr preferRelativeResize="0"/>
          <p:nvPr/>
        </p:nvPicPr>
        <p:blipFill rotWithShape="1">
          <a:blip r:embed="rId6">
            <a:alphaModFix/>
          </a:blip>
          <a:srcRect/>
          <a:stretch/>
        </p:blipFill>
        <p:spPr>
          <a:xfrm>
            <a:off x="6893945" y="5795814"/>
            <a:ext cx="1024217" cy="49381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3"/>
          <p:cNvSpPr txBox="1">
            <a:spLocks noGrp="1"/>
          </p:cNvSpPr>
          <p:nvPr>
            <p:ph type="body" idx="1"/>
          </p:nvPr>
        </p:nvSpPr>
        <p:spPr>
          <a:xfrm>
            <a:off x="838200" y="1207698"/>
            <a:ext cx="10515600" cy="4969265"/>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rgbClr val="000000"/>
              </a:buClr>
              <a:buSzPct val="100000"/>
              <a:buNone/>
            </a:pPr>
            <a:r>
              <a:rPr lang="it-IT" sz="3500">
                <a:solidFill>
                  <a:srgbClr val="000000"/>
                </a:solidFill>
                <a:latin typeface="Calibri"/>
                <a:ea typeface="Calibri"/>
                <a:cs typeface="Calibri"/>
                <a:sym typeface="Calibri"/>
              </a:rPr>
              <a:t>ATTIVITA’ A SCELTA LIBERA DELLO STUDENTE</a:t>
            </a:r>
            <a:endParaRPr/>
          </a:p>
          <a:p>
            <a:pPr marL="0" lvl="0" indent="0" algn="just" rtl="0">
              <a:lnSpc>
                <a:spcPct val="90000"/>
              </a:lnSpc>
              <a:spcBef>
                <a:spcPts val="1000"/>
              </a:spcBef>
              <a:spcAft>
                <a:spcPts val="0"/>
              </a:spcAft>
              <a:buClr>
                <a:schemeClr val="dk1"/>
              </a:buClr>
              <a:buSzPct val="100000"/>
              <a:buNone/>
            </a:pPr>
            <a:endParaRPr sz="2200">
              <a:latin typeface="Calibri"/>
              <a:ea typeface="Calibri"/>
              <a:cs typeface="Calibri"/>
              <a:sym typeface="Calibri"/>
            </a:endParaRPr>
          </a:p>
          <a:p>
            <a:pPr marL="0" lvl="0" indent="0" algn="l" rtl="0">
              <a:lnSpc>
                <a:spcPct val="90000"/>
              </a:lnSpc>
              <a:spcBef>
                <a:spcPts val="1000"/>
              </a:spcBef>
              <a:spcAft>
                <a:spcPts val="0"/>
              </a:spcAft>
              <a:buClr>
                <a:schemeClr val="dk1"/>
              </a:buClr>
              <a:buSzPct val="100000"/>
              <a:buNone/>
            </a:pPr>
            <a:r>
              <a:rPr lang="it-IT" sz="2200">
                <a:latin typeface="Calibri"/>
                <a:ea typeface="Calibri"/>
                <a:cs typeface="Calibri"/>
                <a:sym typeface="Calibri"/>
              </a:rPr>
              <a:t>Nelle regole che seguono ti viene chiesto di scegliere gli insegnamenti offerti dal tuo Corso e/o da altri Corsi di laurea magistrale dell’Ateneo per conseguire i </a:t>
            </a:r>
            <a:r>
              <a:rPr lang="it-IT" sz="2200" b="1">
                <a:latin typeface="Calibri"/>
                <a:ea typeface="Calibri"/>
                <a:cs typeface="Calibri"/>
                <a:sym typeface="Calibri"/>
              </a:rPr>
              <a:t>crediti a scelta libera,</a:t>
            </a:r>
            <a:r>
              <a:rPr lang="it-IT" sz="2200">
                <a:latin typeface="Calibri"/>
                <a:ea typeface="Calibri"/>
                <a:cs typeface="Calibri"/>
                <a:sym typeface="Calibri"/>
              </a:rPr>
              <a:t> come previsto dal Regolamento didattico del Corso, per un totale di </a:t>
            </a:r>
            <a:r>
              <a:rPr lang="it-IT" sz="2200" b="1">
                <a:latin typeface="Calibri"/>
                <a:ea typeface="Calibri"/>
                <a:cs typeface="Calibri"/>
                <a:sym typeface="Calibri"/>
              </a:rPr>
              <a:t>12 crediti</a:t>
            </a:r>
            <a:r>
              <a:rPr lang="it-IT" sz="2200">
                <a:latin typeface="Calibri"/>
                <a:ea typeface="Calibri"/>
                <a:cs typeface="Calibri"/>
                <a:sym typeface="Calibri"/>
              </a:rPr>
              <a:t>. </a:t>
            </a:r>
            <a:endParaRPr/>
          </a:p>
          <a:p>
            <a:pPr marL="0" lvl="0" indent="0" algn="l" rtl="0">
              <a:lnSpc>
                <a:spcPct val="90000"/>
              </a:lnSpc>
              <a:spcBef>
                <a:spcPts val="1000"/>
              </a:spcBef>
              <a:spcAft>
                <a:spcPts val="0"/>
              </a:spcAft>
              <a:buClr>
                <a:schemeClr val="dk1"/>
              </a:buClr>
              <a:buSzPct val="100000"/>
              <a:buNone/>
            </a:pPr>
            <a:r>
              <a:rPr lang="it-IT" sz="2200">
                <a:latin typeface="Calibri"/>
                <a:ea typeface="Calibri"/>
                <a:cs typeface="Calibri"/>
                <a:sym typeface="Calibri"/>
              </a:rPr>
              <a:t> </a:t>
            </a:r>
            <a:endParaRPr/>
          </a:p>
          <a:p>
            <a:pPr marL="0" lvl="0" indent="0" algn="l" rtl="0">
              <a:lnSpc>
                <a:spcPct val="90000"/>
              </a:lnSpc>
              <a:spcBef>
                <a:spcPts val="1000"/>
              </a:spcBef>
              <a:spcAft>
                <a:spcPts val="0"/>
              </a:spcAft>
              <a:buClr>
                <a:schemeClr val="dk1"/>
              </a:buClr>
              <a:buSzPct val="100000"/>
              <a:buNone/>
            </a:pPr>
            <a:r>
              <a:rPr lang="it-IT" sz="2200" b="1" u="sng">
                <a:latin typeface="Calibri"/>
                <a:ea typeface="Calibri"/>
                <a:cs typeface="Calibri"/>
                <a:sym typeface="Calibri"/>
              </a:rPr>
              <a:t>ATTENZIONE</a:t>
            </a:r>
            <a:r>
              <a:rPr lang="it-IT" sz="2200">
                <a:latin typeface="Calibri"/>
                <a:ea typeface="Calibri"/>
                <a:cs typeface="Calibri"/>
                <a:sym typeface="Calibri"/>
              </a:rPr>
              <a:t>: se selezioni insegnamenti a scelta libera la cui somma è pari a 12 crediti, non puoi conseguire altri crediti. Se invece selezioni esami la cui somma supera 12 crediti, per esempio un esame da 6 e uno da 8 crediti, ti è consentito «sforare» (il limite di 12), fino a conseguire 1</a:t>
            </a:r>
            <a:r>
              <a:rPr lang="it-IT" sz="2200"/>
              <a:t>6</a:t>
            </a:r>
            <a:r>
              <a:rPr lang="it-IT" sz="2200">
                <a:latin typeface="Calibri"/>
                <a:ea typeface="Calibri"/>
                <a:cs typeface="Calibri"/>
                <a:sym typeface="Calibri"/>
              </a:rPr>
              <a:t> crediti al massimo.</a:t>
            </a:r>
            <a:endParaRPr sz="2200">
              <a:latin typeface="Calibri"/>
              <a:ea typeface="Calibri"/>
              <a:cs typeface="Calibri"/>
              <a:sym typeface="Calibri"/>
            </a:endParaRPr>
          </a:p>
          <a:p>
            <a:pPr marL="0" lvl="0" indent="0" algn="l" rtl="0">
              <a:lnSpc>
                <a:spcPct val="90000"/>
              </a:lnSpc>
              <a:spcBef>
                <a:spcPts val="1000"/>
              </a:spcBef>
              <a:spcAft>
                <a:spcPts val="0"/>
              </a:spcAft>
              <a:buClr>
                <a:schemeClr val="dk1"/>
              </a:buClr>
              <a:buSzPct val="100000"/>
              <a:buNone/>
            </a:pPr>
            <a:r>
              <a:rPr lang="it-IT" sz="2200">
                <a:latin typeface="Calibri"/>
                <a:ea typeface="Calibri"/>
                <a:cs typeface="Calibri"/>
                <a:sym typeface="Calibri"/>
              </a:rPr>
              <a:t>Il piano da approvare consente di completare i crediti a libera scelta aggiungendo le ‘</a:t>
            </a:r>
            <a:r>
              <a:rPr lang="it-IT" sz="2200" b="1">
                <a:latin typeface="Calibri"/>
                <a:ea typeface="Calibri"/>
                <a:cs typeface="Calibri"/>
                <a:sym typeface="Calibri"/>
              </a:rPr>
              <a:t>’ALTRE ATTIVITÁ</a:t>
            </a:r>
            <a:r>
              <a:rPr lang="it-IT" sz="2200">
                <a:latin typeface="Calibri"/>
                <a:ea typeface="Calibri"/>
                <a:cs typeface="Calibri"/>
                <a:sym typeface="Calibri"/>
              </a:rPr>
              <a:t>’’ da 2 o 4 crediti (fig. 17). </a:t>
            </a:r>
            <a:endParaRPr/>
          </a:p>
          <a:p>
            <a:pPr marL="0" lvl="0" indent="0" algn="l" rtl="0">
              <a:lnSpc>
                <a:spcPct val="90000"/>
              </a:lnSpc>
              <a:spcBef>
                <a:spcPts val="1000"/>
              </a:spcBef>
              <a:spcAft>
                <a:spcPts val="0"/>
              </a:spcAft>
              <a:buClr>
                <a:schemeClr val="dk1"/>
              </a:buClr>
              <a:buSzPct val="100000"/>
              <a:buNone/>
            </a:pPr>
            <a:r>
              <a:rPr lang="it-IT" sz="2200">
                <a:latin typeface="Calibri"/>
                <a:ea typeface="Calibri"/>
                <a:cs typeface="Calibri"/>
                <a:sym typeface="Calibri"/>
              </a:rPr>
              <a:t>La scelta di tali attività </a:t>
            </a:r>
            <a:r>
              <a:rPr lang="it-IT" sz="2200" b="1" u="sng">
                <a:latin typeface="Calibri"/>
                <a:ea typeface="Calibri"/>
                <a:cs typeface="Calibri"/>
                <a:sym typeface="Calibri"/>
              </a:rPr>
              <a:t>non ti consente di sforare i 12 crediti a scelta libera e dunque i 120 crediti totali</a:t>
            </a:r>
            <a:r>
              <a:rPr lang="it-IT" sz="2200">
                <a:latin typeface="Calibri"/>
                <a:ea typeface="Calibri"/>
                <a:cs typeface="Calibri"/>
                <a:sym typeface="Calibri"/>
              </a:rPr>
              <a:t>.</a:t>
            </a:r>
            <a:br>
              <a:rPr lang="it-IT" sz="2200">
                <a:latin typeface="Calibri"/>
                <a:ea typeface="Calibri"/>
                <a:cs typeface="Calibri"/>
                <a:sym typeface="Calibri"/>
              </a:rPr>
            </a:br>
            <a:r>
              <a:rPr lang="it-IT" sz="2600">
                <a:latin typeface="Calibri"/>
                <a:ea typeface="Calibri"/>
                <a:cs typeface="Calibri"/>
                <a:sym typeface="Calibri"/>
              </a:rPr>
              <a:t> </a:t>
            </a:r>
            <a:endParaRPr sz="2600">
              <a:latin typeface="Calibri"/>
              <a:ea typeface="Calibri"/>
              <a:cs typeface="Calibri"/>
              <a:sym typeface="Calibri"/>
            </a:endParaRPr>
          </a:p>
          <a:p>
            <a:pPr marL="0" lvl="0" indent="0" algn="l" rtl="0">
              <a:lnSpc>
                <a:spcPct val="90000"/>
              </a:lnSpc>
              <a:spcBef>
                <a:spcPts val="1000"/>
              </a:spcBef>
              <a:spcAft>
                <a:spcPts val="0"/>
              </a:spcAft>
              <a:buClr>
                <a:schemeClr val="dk1"/>
              </a:buClr>
              <a:buSzPct val="100000"/>
              <a:buNone/>
            </a:pPr>
            <a:endParaRPr>
              <a:latin typeface="Calibri"/>
              <a:ea typeface="Calibri"/>
              <a:cs typeface="Calibri"/>
              <a:sym typeface="Calibri"/>
            </a:endParaRPr>
          </a:p>
        </p:txBody>
      </p:sp>
      <p:sp>
        <p:nvSpPr>
          <p:cNvPr id="307" name="Google Shape;30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8200" y="365125"/>
            <a:ext cx="10515600" cy="128111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2400"/>
              <a:buFont typeface="Calibri"/>
              <a:buNone/>
            </a:pPr>
            <a:r>
              <a:rPr lang="it-IT" sz="2400" b="1">
                <a:solidFill>
                  <a:srgbClr val="000000"/>
                </a:solidFill>
              </a:rPr>
              <a:t>Che cos’è il piano di studio?</a:t>
            </a:r>
            <a:br>
              <a:rPr lang="it-IT" sz="2400" b="1">
                <a:solidFill>
                  <a:srgbClr val="000000"/>
                </a:solidFill>
              </a:rPr>
            </a:br>
            <a:r>
              <a:rPr lang="it-IT" sz="2400" b="1">
                <a:solidFill>
                  <a:srgbClr val="000000"/>
                </a:solidFill>
              </a:rPr>
              <a:t> </a:t>
            </a:r>
            <a:endParaRPr sz="2400"/>
          </a:p>
        </p:txBody>
      </p:sp>
      <p:sp>
        <p:nvSpPr>
          <p:cNvPr id="98" name="Google Shape;98;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600"/>
              <a:buNone/>
            </a:pPr>
            <a:r>
              <a:rPr lang="it-IT" sz="1600">
                <a:solidFill>
                  <a:srgbClr val="000000"/>
                </a:solidFill>
                <a:latin typeface="Calibri"/>
                <a:ea typeface="Calibri"/>
                <a:cs typeface="Calibri"/>
                <a:sym typeface="Calibri"/>
              </a:rPr>
              <a:t>Il piano di studio è l’insieme delle attività formative obbligatorie, delle attività previste come opzionali e delle attività formative scelte autonomamente dallo studente, in coerenza con il Regolamento Didattico del Corso di Studio.</a:t>
            </a:r>
            <a:endParaRPr/>
          </a:p>
          <a:p>
            <a:pPr marL="0" lvl="0" indent="0" algn="just" rtl="0">
              <a:lnSpc>
                <a:spcPct val="100000"/>
              </a:lnSpc>
              <a:spcBef>
                <a:spcPts val="0"/>
              </a:spcBef>
              <a:spcAft>
                <a:spcPts val="0"/>
              </a:spcAft>
              <a:buClr>
                <a:schemeClr val="dk1"/>
              </a:buClr>
              <a:buSzPts val="1600"/>
              <a:buNone/>
            </a:pPr>
            <a:endParaRPr sz="1600">
              <a:latin typeface="Calibri"/>
              <a:ea typeface="Calibri"/>
              <a:cs typeface="Calibri"/>
              <a:sym typeface="Calibri"/>
            </a:endParaRPr>
          </a:p>
          <a:p>
            <a:pPr marL="0" lvl="0" indent="0" algn="just" rtl="0">
              <a:lnSpc>
                <a:spcPct val="100000"/>
              </a:lnSpc>
              <a:spcBef>
                <a:spcPts val="0"/>
              </a:spcBef>
              <a:spcAft>
                <a:spcPts val="0"/>
              </a:spcAft>
              <a:buClr>
                <a:schemeClr val="dk1"/>
              </a:buClr>
              <a:buSzPts val="1600"/>
              <a:buNone/>
            </a:pPr>
            <a:endParaRPr sz="1600">
              <a:latin typeface="Calibri"/>
              <a:ea typeface="Calibri"/>
              <a:cs typeface="Calibri"/>
              <a:sym typeface="Calibri"/>
            </a:endParaRPr>
          </a:p>
          <a:p>
            <a:pPr marL="0" lvl="0" indent="0" algn="just" rtl="0">
              <a:lnSpc>
                <a:spcPct val="100000"/>
              </a:lnSpc>
              <a:spcBef>
                <a:spcPts val="0"/>
              </a:spcBef>
              <a:spcAft>
                <a:spcPts val="0"/>
              </a:spcAft>
              <a:buClr>
                <a:schemeClr val="dk1"/>
              </a:buClr>
              <a:buSzPts val="1600"/>
              <a:buNone/>
            </a:pPr>
            <a:r>
              <a:rPr lang="it-IT" sz="1600">
                <a:latin typeface="Calibri"/>
                <a:ea typeface="Calibri"/>
                <a:cs typeface="Calibri"/>
                <a:sym typeface="Calibri"/>
              </a:rPr>
              <a:t>                       Di norma vengono proposte due tipologie di piano, «</a:t>
            </a:r>
            <a:r>
              <a:rPr lang="it-IT" sz="1600" b="1">
                <a:latin typeface="Calibri"/>
                <a:ea typeface="Calibri"/>
                <a:cs typeface="Calibri"/>
                <a:sym typeface="Calibri"/>
              </a:rPr>
              <a:t>da approvare</a:t>
            </a:r>
            <a:r>
              <a:rPr lang="it-IT" sz="1600">
                <a:latin typeface="Calibri"/>
                <a:ea typeface="Calibri"/>
                <a:cs typeface="Calibri"/>
                <a:sym typeface="Calibri"/>
              </a:rPr>
              <a:t>» e «</a:t>
            </a:r>
            <a:r>
              <a:rPr lang="it-IT" sz="1600" b="1">
                <a:latin typeface="Calibri"/>
                <a:ea typeface="Calibri"/>
                <a:cs typeface="Calibri"/>
                <a:sym typeface="Calibri"/>
              </a:rPr>
              <a:t>pre-approvato</a:t>
            </a:r>
            <a:r>
              <a:rPr lang="it-IT" sz="1600">
                <a:latin typeface="Calibri"/>
                <a:ea typeface="Calibri"/>
                <a:cs typeface="Calibri"/>
                <a:sym typeface="Calibri"/>
              </a:rPr>
              <a:t>».</a:t>
            </a:r>
            <a:endParaRPr sz="1600">
              <a:latin typeface="Calibri"/>
              <a:ea typeface="Calibri"/>
              <a:cs typeface="Calibri"/>
              <a:sym typeface="Calibri"/>
            </a:endParaRPr>
          </a:p>
          <a:p>
            <a:pPr marL="0" lvl="0" indent="0" algn="just" rtl="0">
              <a:lnSpc>
                <a:spcPct val="100000"/>
              </a:lnSpc>
              <a:spcBef>
                <a:spcPts val="0"/>
              </a:spcBef>
              <a:spcAft>
                <a:spcPts val="0"/>
              </a:spcAft>
              <a:buClr>
                <a:schemeClr val="dk1"/>
              </a:buClr>
              <a:buSzPts val="1600"/>
              <a:buNone/>
            </a:pPr>
            <a:endParaRPr sz="1600">
              <a:latin typeface="Calibri"/>
              <a:ea typeface="Calibri"/>
              <a:cs typeface="Calibri"/>
              <a:sym typeface="Calibri"/>
            </a:endParaRPr>
          </a:p>
          <a:p>
            <a:pPr marL="0" lvl="0" indent="0" algn="just" rtl="0">
              <a:lnSpc>
                <a:spcPct val="100000"/>
              </a:lnSpc>
              <a:spcBef>
                <a:spcPts val="0"/>
              </a:spcBef>
              <a:spcAft>
                <a:spcPts val="0"/>
              </a:spcAft>
              <a:buClr>
                <a:schemeClr val="dk1"/>
              </a:buClr>
              <a:buSzPts val="1600"/>
              <a:buNone/>
            </a:pPr>
            <a:r>
              <a:rPr lang="it-IT" sz="1600">
                <a:latin typeface="Calibri"/>
                <a:ea typeface="Calibri"/>
                <a:cs typeface="Calibri"/>
                <a:sym typeface="Calibri"/>
              </a:rPr>
              <a:t>Il piano </a:t>
            </a:r>
            <a:r>
              <a:rPr lang="it-IT" sz="1600" b="1">
                <a:latin typeface="Calibri"/>
                <a:ea typeface="Calibri"/>
                <a:cs typeface="Calibri"/>
                <a:sym typeface="Calibri"/>
              </a:rPr>
              <a:t>da approvare </a:t>
            </a:r>
            <a:r>
              <a:rPr lang="it-IT" sz="1600">
                <a:latin typeface="Calibri"/>
                <a:ea typeface="Calibri"/>
                <a:cs typeface="Calibri"/>
                <a:sym typeface="Calibri"/>
              </a:rPr>
              <a:t>consente di selezionare, come esami a scelta libera, oltre a quelli del tuo Corso, anche insegnamenti offerti da altri Corsi dell’Ateneo. Questo tipo di piano, che risulta «proposto» al momento della conferma, deve essere approvato dal Consiglio di Coordinamento Didattico del tuo Corso dopo il termine previsto per la presentazione; solo successivamente sarà inserito nella tua carriera. </a:t>
            </a:r>
            <a:endParaRPr/>
          </a:p>
          <a:p>
            <a:pPr marL="0" lvl="0" indent="0" algn="just" rtl="0">
              <a:lnSpc>
                <a:spcPct val="100000"/>
              </a:lnSpc>
              <a:spcBef>
                <a:spcPts val="0"/>
              </a:spcBef>
              <a:spcAft>
                <a:spcPts val="0"/>
              </a:spcAft>
              <a:buClr>
                <a:schemeClr val="dk1"/>
              </a:buClr>
              <a:buSzPts val="1600"/>
              <a:buNone/>
            </a:pPr>
            <a:endParaRPr sz="1600">
              <a:latin typeface="Calibri"/>
              <a:ea typeface="Calibri"/>
              <a:cs typeface="Calibri"/>
              <a:sym typeface="Calibri"/>
            </a:endParaRPr>
          </a:p>
          <a:p>
            <a:pPr marL="0" lvl="0" indent="0" algn="just" rtl="0">
              <a:lnSpc>
                <a:spcPct val="100000"/>
              </a:lnSpc>
              <a:spcBef>
                <a:spcPts val="0"/>
              </a:spcBef>
              <a:spcAft>
                <a:spcPts val="0"/>
              </a:spcAft>
              <a:buClr>
                <a:schemeClr val="dk1"/>
              </a:buClr>
              <a:buSzPts val="1600"/>
              <a:buNone/>
            </a:pPr>
            <a:r>
              <a:rPr lang="it-IT" sz="1600">
                <a:latin typeface="Calibri"/>
                <a:ea typeface="Calibri"/>
                <a:cs typeface="Calibri"/>
                <a:sym typeface="Calibri"/>
              </a:rPr>
              <a:t>Il piano </a:t>
            </a:r>
            <a:r>
              <a:rPr lang="it-IT" sz="1600" b="1">
                <a:latin typeface="Calibri"/>
                <a:ea typeface="Calibri"/>
                <a:cs typeface="Calibri"/>
                <a:sym typeface="Calibri"/>
              </a:rPr>
              <a:t>pre-approvato</a:t>
            </a:r>
            <a:r>
              <a:rPr lang="it-IT" sz="1600">
                <a:latin typeface="Calibri"/>
                <a:ea typeface="Calibri"/>
                <a:cs typeface="Calibri"/>
                <a:sym typeface="Calibri"/>
              </a:rPr>
              <a:t> permette di inserire, come esami a scelta libera, le attività consigliate dal tuo Corso di studio. Il piano risulta pertanto automaticamente approvato, senza la necessità che venga esaminato dopo il termine previsto per la presentazione.</a:t>
            </a:r>
            <a:endParaRPr/>
          </a:p>
          <a:p>
            <a:pPr marL="0" lvl="0" indent="0" algn="just" rtl="0">
              <a:lnSpc>
                <a:spcPct val="100000"/>
              </a:lnSpc>
              <a:spcBef>
                <a:spcPts val="0"/>
              </a:spcBef>
              <a:spcAft>
                <a:spcPts val="0"/>
              </a:spcAft>
              <a:buClr>
                <a:schemeClr val="dk1"/>
              </a:buClr>
              <a:buSzPts val="1600"/>
              <a:buNone/>
            </a:pPr>
            <a:endParaRPr sz="1600">
              <a:latin typeface="Calibri"/>
              <a:ea typeface="Calibri"/>
              <a:cs typeface="Calibri"/>
              <a:sym typeface="Calibri"/>
            </a:endParaRPr>
          </a:p>
          <a:p>
            <a:pPr marL="0" lvl="0" indent="0" algn="l" rtl="0">
              <a:lnSpc>
                <a:spcPct val="90000"/>
              </a:lnSpc>
              <a:spcBef>
                <a:spcPts val="1000"/>
              </a:spcBef>
              <a:spcAft>
                <a:spcPts val="0"/>
              </a:spcAft>
              <a:buClr>
                <a:schemeClr val="dk1"/>
              </a:buClr>
              <a:buSzPts val="1600"/>
              <a:buNone/>
            </a:pPr>
            <a:endParaRPr sz="1600">
              <a:solidFill>
                <a:srgbClr val="000000"/>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a:p>
        </p:txBody>
      </p:sp>
      <p:sp>
        <p:nvSpPr>
          <p:cNvPr id="99" name="Google Shape;9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it-IT" sz="1200" b="0" i="0" u="none" strike="noStrike" cap="none">
                <a:solidFill>
                  <a:srgbClr val="888888"/>
                </a:solidFill>
                <a:latin typeface="Calibri"/>
                <a:ea typeface="Calibri"/>
                <a:cs typeface="Calibri"/>
                <a:sym typeface="Calibri"/>
              </a:rPr>
              <a:t>2</a:t>
            </a:fld>
            <a:endParaRPr sz="1200" b="0" i="0" u="none" strike="noStrike" cap="none">
              <a:solidFill>
                <a:srgbClr val="888888"/>
              </a:solidFill>
              <a:latin typeface="Calibri"/>
              <a:ea typeface="Calibri"/>
              <a:cs typeface="Calibri"/>
              <a:sym typeface="Calibri"/>
            </a:endParaRPr>
          </a:p>
        </p:txBody>
      </p:sp>
      <p:pic>
        <p:nvPicPr>
          <p:cNvPr id="100" name="Google Shape;100;p2"/>
          <p:cNvPicPr preferRelativeResize="0"/>
          <p:nvPr/>
        </p:nvPicPr>
        <p:blipFill rotWithShape="1">
          <a:blip r:embed="rId3">
            <a:alphaModFix/>
          </a:blip>
          <a:srcRect/>
          <a:stretch/>
        </p:blipFill>
        <p:spPr>
          <a:xfrm>
            <a:off x="7863152" y="249375"/>
            <a:ext cx="1494895" cy="1227908"/>
          </a:xfrm>
          <a:prstGeom prst="rect">
            <a:avLst/>
          </a:prstGeom>
          <a:noFill/>
          <a:ln>
            <a:noFill/>
          </a:ln>
        </p:spPr>
      </p:pic>
      <p:pic>
        <p:nvPicPr>
          <p:cNvPr id="101" name="Google Shape;101;p2"/>
          <p:cNvPicPr preferRelativeResize="0"/>
          <p:nvPr/>
        </p:nvPicPr>
        <p:blipFill rotWithShape="1">
          <a:blip r:embed="rId4">
            <a:alphaModFix/>
          </a:blip>
          <a:srcRect/>
          <a:stretch/>
        </p:blipFill>
        <p:spPr>
          <a:xfrm>
            <a:off x="940526" y="2329519"/>
            <a:ext cx="957943" cy="83169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5"/>
          <p:cNvSpPr txBox="1">
            <a:spLocks noGrp="1"/>
          </p:cNvSpPr>
          <p:nvPr>
            <p:ph type="title"/>
          </p:nvPr>
        </p:nvSpPr>
        <p:spPr>
          <a:xfrm>
            <a:off x="771698" y="144337"/>
            <a:ext cx="10159538" cy="92473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br>
              <a:rPr lang="it-IT" sz="1600">
                <a:latin typeface="Calibri"/>
                <a:ea typeface="Calibri"/>
                <a:cs typeface="Calibri"/>
                <a:sym typeface="Calibri"/>
              </a:rPr>
            </a:br>
            <a:r>
              <a:rPr lang="it-IT" sz="1600">
                <a:latin typeface="Calibri"/>
                <a:ea typeface="Calibri"/>
                <a:cs typeface="Calibri"/>
                <a:sym typeface="Calibri"/>
              </a:rPr>
              <a:t>In questa regola (fig. 14) trovi l’elenco di tutti gli insegnamenti opzionali, offerti dal Regolamento del tuo Corso, al </a:t>
            </a:r>
            <a:r>
              <a:rPr lang="it-IT" sz="1600" b="1">
                <a:latin typeface="Calibri"/>
                <a:ea typeface="Calibri"/>
                <a:cs typeface="Calibri"/>
                <a:sym typeface="Calibri"/>
              </a:rPr>
              <a:t>primo anno</a:t>
            </a:r>
            <a:r>
              <a:rPr lang="it-IT" sz="1600">
                <a:latin typeface="Calibri"/>
                <a:ea typeface="Calibri"/>
                <a:cs typeface="Calibri"/>
                <a:sym typeface="Calibri"/>
              </a:rPr>
              <a:t>, non scelti in precedenza, e che puoi selezionare per conseguire i crediti a scelta libera.</a:t>
            </a:r>
            <a:br>
              <a:rPr lang="it-IT" sz="1600">
                <a:latin typeface="Calibri"/>
                <a:ea typeface="Calibri"/>
                <a:cs typeface="Calibri"/>
                <a:sym typeface="Calibri"/>
              </a:rPr>
            </a:br>
            <a:r>
              <a:rPr lang="it-IT" sz="1600" i="1">
                <a:latin typeface="Calibri"/>
                <a:ea typeface="Calibri"/>
                <a:cs typeface="Calibri"/>
                <a:sym typeface="Calibri"/>
              </a:rPr>
              <a:t>Se utilizzi questa regola, clicca ''Regola succ.'' per proseguire nella compilazione. </a:t>
            </a:r>
            <a:br>
              <a:rPr lang="it-IT" sz="1600" i="1">
                <a:latin typeface="Calibri"/>
                <a:ea typeface="Calibri"/>
                <a:cs typeface="Calibri"/>
                <a:sym typeface="Calibri"/>
              </a:rPr>
            </a:br>
            <a:r>
              <a:rPr lang="it-IT" sz="1600" i="1">
                <a:latin typeface="Calibri"/>
                <a:ea typeface="Calibri"/>
                <a:cs typeface="Calibri"/>
                <a:sym typeface="Calibri"/>
              </a:rPr>
              <a:t>Se non intendi selezionare alcuna attività, clicca ''Salta la scelta'‘ per passare alla regola successiva.</a:t>
            </a:r>
            <a:br>
              <a:rPr lang="it-IT" sz="1600" i="1">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332" name="Google Shape;332;p15"/>
          <p:cNvSpPr txBox="1">
            <a:spLocks noGrp="1"/>
          </p:cNvSpPr>
          <p:nvPr>
            <p:ph type="body" idx="1"/>
          </p:nvPr>
        </p:nvSpPr>
        <p:spPr>
          <a:xfrm>
            <a:off x="838200" y="1825624"/>
            <a:ext cx="10515600" cy="4736541"/>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r>
              <a:rPr lang="it-IT" sz="1400"/>
              <a:t>Fig. 14</a:t>
            </a:r>
            <a:endParaRPr sz="1400"/>
          </a:p>
          <a:p>
            <a:pPr marL="228600" lvl="0" indent="-50800" algn="l" rtl="0">
              <a:lnSpc>
                <a:spcPct val="90000"/>
              </a:lnSpc>
              <a:spcBef>
                <a:spcPts val="1000"/>
              </a:spcBef>
              <a:spcAft>
                <a:spcPts val="0"/>
              </a:spcAft>
              <a:buClr>
                <a:schemeClr val="dk1"/>
              </a:buClr>
              <a:buSzPts val="2800"/>
              <a:buNone/>
            </a:pPr>
            <a:endParaRPr/>
          </a:p>
        </p:txBody>
      </p:sp>
      <p:sp>
        <p:nvSpPr>
          <p:cNvPr id="333" name="Google Shape;33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20</a:t>
            </a:fld>
            <a:endParaRPr/>
          </a:p>
        </p:txBody>
      </p:sp>
      <p:pic>
        <p:nvPicPr>
          <p:cNvPr id="334" name="Google Shape;334;p15"/>
          <p:cNvPicPr preferRelativeResize="0"/>
          <p:nvPr/>
        </p:nvPicPr>
        <p:blipFill rotWithShape="1">
          <a:blip r:embed="rId3">
            <a:alphaModFix/>
          </a:blip>
          <a:srcRect/>
          <a:stretch/>
        </p:blipFill>
        <p:spPr>
          <a:xfrm>
            <a:off x="838200" y="1284887"/>
            <a:ext cx="9910156" cy="447479"/>
          </a:xfrm>
          <a:prstGeom prst="rect">
            <a:avLst/>
          </a:prstGeom>
          <a:noFill/>
          <a:ln>
            <a:noFill/>
          </a:ln>
        </p:spPr>
      </p:pic>
      <p:pic>
        <p:nvPicPr>
          <p:cNvPr id="335" name="Google Shape;335;p15"/>
          <p:cNvPicPr preferRelativeResize="0"/>
          <p:nvPr/>
        </p:nvPicPr>
        <p:blipFill rotWithShape="1">
          <a:blip r:embed="rId4">
            <a:alphaModFix/>
          </a:blip>
          <a:srcRect/>
          <a:stretch/>
        </p:blipFill>
        <p:spPr>
          <a:xfrm>
            <a:off x="2385607" y="1948177"/>
            <a:ext cx="922858" cy="231668"/>
          </a:xfrm>
          <a:prstGeom prst="rect">
            <a:avLst/>
          </a:prstGeom>
          <a:noFill/>
          <a:ln>
            <a:noFill/>
          </a:ln>
        </p:spPr>
      </p:pic>
      <p:pic>
        <p:nvPicPr>
          <p:cNvPr id="336" name="Google Shape;336;p15"/>
          <p:cNvPicPr preferRelativeResize="0"/>
          <p:nvPr/>
        </p:nvPicPr>
        <p:blipFill rotWithShape="1">
          <a:blip r:embed="rId4">
            <a:alphaModFix/>
          </a:blip>
          <a:srcRect/>
          <a:stretch/>
        </p:blipFill>
        <p:spPr>
          <a:xfrm>
            <a:off x="5183625" y="1284887"/>
            <a:ext cx="1219306" cy="231668"/>
          </a:xfrm>
          <a:prstGeom prst="rect">
            <a:avLst/>
          </a:prstGeom>
          <a:noFill/>
          <a:ln>
            <a:noFill/>
          </a:ln>
        </p:spPr>
      </p:pic>
      <p:sp>
        <p:nvSpPr>
          <p:cNvPr id="337" name="Google Shape;337;p15"/>
          <p:cNvSpPr/>
          <p:nvPr/>
        </p:nvSpPr>
        <p:spPr>
          <a:xfrm>
            <a:off x="838200" y="1284887"/>
            <a:ext cx="9910156" cy="4891469"/>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8" name="Google Shape;338;p15" descr="Ritaglio schermata"/>
          <p:cNvPicPr preferRelativeResize="0"/>
          <p:nvPr/>
        </p:nvPicPr>
        <p:blipFill rotWithShape="1">
          <a:blip r:embed="rId5">
            <a:alphaModFix/>
          </a:blip>
          <a:srcRect/>
          <a:stretch/>
        </p:blipFill>
        <p:spPr>
          <a:xfrm>
            <a:off x="2385607" y="1807841"/>
            <a:ext cx="5545055" cy="4112480"/>
          </a:xfrm>
          <a:prstGeom prst="rect">
            <a:avLst/>
          </a:prstGeom>
          <a:noFill/>
          <a:ln>
            <a:noFill/>
          </a:ln>
        </p:spPr>
      </p:pic>
      <p:pic>
        <p:nvPicPr>
          <p:cNvPr id="339" name="Google Shape;339;p15"/>
          <p:cNvPicPr preferRelativeResize="0"/>
          <p:nvPr/>
        </p:nvPicPr>
        <p:blipFill rotWithShape="1">
          <a:blip r:embed="rId6">
            <a:alphaModFix/>
          </a:blip>
          <a:srcRect/>
          <a:stretch/>
        </p:blipFill>
        <p:spPr>
          <a:xfrm>
            <a:off x="5096156" y="1717112"/>
            <a:ext cx="4522630" cy="470309"/>
          </a:xfrm>
          <a:prstGeom prst="rect">
            <a:avLst/>
          </a:prstGeom>
          <a:noFill/>
          <a:ln>
            <a:noFill/>
          </a:ln>
        </p:spPr>
      </p:pic>
      <p:pic>
        <p:nvPicPr>
          <p:cNvPr id="340" name="Google Shape;340;p15"/>
          <p:cNvPicPr preferRelativeResize="0"/>
          <p:nvPr/>
        </p:nvPicPr>
        <p:blipFill rotWithShape="1">
          <a:blip r:embed="rId7">
            <a:alphaModFix/>
          </a:blip>
          <a:srcRect/>
          <a:stretch/>
        </p:blipFill>
        <p:spPr>
          <a:xfrm>
            <a:off x="2363503" y="2003446"/>
            <a:ext cx="944962" cy="25605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2"/>
          <p:cNvSpPr txBox="1">
            <a:spLocks noGrp="1"/>
          </p:cNvSpPr>
          <p:nvPr>
            <p:ph type="title"/>
          </p:nvPr>
        </p:nvSpPr>
        <p:spPr>
          <a:xfrm>
            <a:off x="771698" y="144337"/>
            <a:ext cx="10159538" cy="92473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br>
              <a:rPr lang="it-IT" sz="1600">
                <a:latin typeface="Calibri"/>
                <a:ea typeface="Calibri"/>
                <a:cs typeface="Calibri"/>
                <a:sym typeface="Calibri"/>
              </a:rPr>
            </a:br>
            <a:r>
              <a:rPr lang="it-IT" sz="1600">
                <a:latin typeface="Calibri"/>
                <a:ea typeface="Calibri"/>
                <a:cs typeface="Calibri"/>
                <a:sym typeface="Calibri"/>
              </a:rPr>
              <a:t>Nella regola successiva sono elencati gli insegnamenti dell’altro curriculum, che puoi inserire come attività a libera scelta al primo anno (fig. 15).</a:t>
            </a:r>
            <a:br>
              <a:rPr lang="it-IT" sz="1600">
                <a:latin typeface="Calibri"/>
                <a:ea typeface="Calibri"/>
                <a:cs typeface="Calibri"/>
                <a:sym typeface="Calibri"/>
              </a:rPr>
            </a:br>
            <a:r>
              <a:rPr lang="it-IT" sz="1600" i="1">
                <a:latin typeface="Calibri"/>
                <a:ea typeface="Calibri"/>
                <a:cs typeface="Calibri"/>
                <a:sym typeface="Calibri"/>
              </a:rPr>
              <a:t>Se utilizzi questa regola, clicca ''Regola succ.'' per proseguire nella compilazione. </a:t>
            </a:r>
            <a:br>
              <a:rPr lang="it-IT" sz="1600" i="1">
                <a:latin typeface="Calibri"/>
                <a:ea typeface="Calibri"/>
                <a:cs typeface="Calibri"/>
                <a:sym typeface="Calibri"/>
              </a:rPr>
            </a:br>
            <a:r>
              <a:rPr lang="it-IT" sz="1600" i="1">
                <a:latin typeface="Calibri"/>
                <a:ea typeface="Calibri"/>
                <a:cs typeface="Calibri"/>
                <a:sym typeface="Calibri"/>
              </a:rPr>
              <a:t>Se non intendi selezionare alcuna attività, clicca ''Salta la scelta'‘ per passare alla regola successiva.</a:t>
            </a:r>
            <a:br>
              <a:rPr lang="it-IT" sz="1600" i="1">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346" name="Google Shape;346;p52"/>
          <p:cNvSpPr txBox="1">
            <a:spLocks noGrp="1"/>
          </p:cNvSpPr>
          <p:nvPr>
            <p:ph type="body" idx="1"/>
          </p:nvPr>
        </p:nvSpPr>
        <p:spPr>
          <a:xfrm>
            <a:off x="838200" y="1825624"/>
            <a:ext cx="10515600" cy="4736541"/>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r>
              <a:rPr lang="it-IT" sz="1400"/>
              <a:t>Fig. 15</a:t>
            </a:r>
            <a:endParaRPr sz="1400"/>
          </a:p>
          <a:p>
            <a:pPr marL="228600" lvl="0" indent="-50800" algn="l" rtl="0">
              <a:lnSpc>
                <a:spcPct val="90000"/>
              </a:lnSpc>
              <a:spcBef>
                <a:spcPts val="1000"/>
              </a:spcBef>
              <a:spcAft>
                <a:spcPts val="0"/>
              </a:spcAft>
              <a:buClr>
                <a:schemeClr val="dk1"/>
              </a:buClr>
              <a:buSzPts val="2800"/>
              <a:buNone/>
            </a:pPr>
            <a:endParaRPr/>
          </a:p>
        </p:txBody>
      </p:sp>
      <p:sp>
        <p:nvSpPr>
          <p:cNvPr id="347" name="Google Shape;34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21</a:t>
            </a:fld>
            <a:endParaRPr/>
          </a:p>
        </p:txBody>
      </p:sp>
      <p:pic>
        <p:nvPicPr>
          <p:cNvPr id="348" name="Google Shape;348;p52"/>
          <p:cNvPicPr preferRelativeResize="0"/>
          <p:nvPr/>
        </p:nvPicPr>
        <p:blipFill rotWithShape="1">
          <a:blip r:embed="rId3">
            <a:alphaModFix/>
          </a:blip>
          <a:srcRect/>
          <a:stretch/>
        </p:blipFill>
        <p:spPr>
          <a:xfrm>
            <a:off x="838200" y="1284887"/>
            <a:ext cx="9910156" cy="447479"/>
          </a:xfrm>
          <a:prstGeom prst="rect">
            <a:avLst/>
          </a:prstGeom>
          <a:noFill/>
          <a:ln>
            <a:noFill/>
          </a:ln>
        </p:spPr>
      </p:pic>
      <p:pic>
        <p:nvPicPr>
          <p:cNvPr id="349" name="Google Shape;349;p52"/>
          <p:cNvPicPr preferRelativeResize="0"/>
          <p:nvPr/>
        </p:nvPicPr>
        <p:blipFill rotWithShape="1">
          <a:blip r:embed="rId4">
            <a:alphaModFix/>
          </a:blip>
          <a:srcRect/>
          <a:stretch/>
        </p:blipFill>
        <p:spPr>
          <a:xfrm>
            <a:off x="2385607" y="1948177"/>
            <a:ext cx="922858" cy="231668"/>
          </a:xfrm>
          <a:prstGeom prst="rect">
            <a:avLst/>
          </a:prstGeom>
          <a:noFill/>
          <a:ln>
            <a:noFill/>
          </a:ln>
        </p:spPr>
      </p:pic>
      <p:pic>
        <p:nvPicPr>
          <p:cNvPr id="350" name="Google Shape;350;p52"/>
          <p:cNvPicPr preferRelativeResize="0"/>
          <p:nvPr/>
        </p:nvPicPr>
        <p:blipFill rotWithShape="1">
          <a:blip r:embed="rId4">
            <a:alphaModFix/>
          </a:blip>
          <a:srcRect/>
          <a:stretch/>
        </p:blipFill>
        <p:spPr>
          <a:xfrm>
            <a:off x="5183625" y="1284887"/>
            <a:ext cx="1219306" cy="231668"/>
          </a:xfrm>
          <a:prstGeom prst="rect">
            <a:avLst/>
          </a:prstGeom>
          <a:noFill/>
          <a:ln>
            <a:noFill/>
          </a:ln>
        </p:spPr>
      </p:pic>
      <p:sp>
        <p:nvSpPr>
          <p:cNvPr id="351" name="Google Shape;351;p52"/>
          <p:cNvSpPr/>
          <p:nvPr/>
        </p:nvSpPr>
        <p:spPr>
          <a:xfrm>
            <a:off x="838200" y="1284887"/>
            <a:ext cx="9910156" cy="4891469"/>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2" name="Google Shape;352;p52" descr="Ritaglio schermata"/>
          <p:cNvPicPr preferRelativeResize="0"/>
          <p:nvPr/>
        </p:nvPicPr>
        <p:blipFill rotWithShape="1">
          <a:blip r:embed="rId5">
            <a:alphaModFix/>
          </a:blip>
          <a:srcRect/>
          <a:stretch/>
        </p:blipFill>
        <p:spPr>
          <a:xfrm>
            <a:off x="1847258" y="1915147"/>
            <a:ext cx="5300888" cy="3934067"/>
          </a:xfrm>
          <a:prstGeom prst="rect">
            <a:avLst/>
          </a:prstGeom>
          <a:noFill/>
          <a:ln>
            <a:noFill/>
          </a:ln>
        </p:spPr>
      </p:pic>
      <p:pic>
        <p:nvPicPr>
          <p:cNvPr id="353" name="Google Shape;353;p52"/>
          <p:cNvPicPr preferRelativeResize="0"/>
          <p:nvPr/>
        </p:nvPicPr>
        <p:blipFill rotWithShape="1">
          <a:blip r:embed="rId6">
            <a:alphaModFix/>
          </a:blip>
          <a:srcRect/>
          <a:stretch/>
        </p:blipFill>
        <p:spPr>
          <a:xfrm>
            <a:off x="4497702" y="1821889"/>
            <a:ext cx="5041829" cy="524301"/>
          </a:xfrm>
          <a:prstGeom prst="rect">
            <a:avLst/>
          </a:prstGeom>
          <a:noFill/>
          <a:ln>
            <a:noFill/>
          </a:ln>
        </p:spPr>
      </p:pic>
      <p:pic>
        <p:nvPicPr>
          <p:cNvPr id="354" name="Google Shape;354;p52"/>
          <p:cNvPicPr preferRelativeResize="0"/>
          <p:nvPr/>
        </p:nvPicPr>
        <p:blipFill rotWithShape="1">
          <a:blip r:embed="rId7">
            <a:alphaModFix/>
          </a:blip>
          <a:srcRect/>
          <a:stretch/>
        </p:blipFill>
        <p:spPr>
          <a:xfrm>
            <a:off x="1780163" y="2140124"/>
            <a:ext cx="942045" cy="25848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6"/>
          <p:cNvSpPr txBox="1">
            <a:spLocks noGrp="1"/>
          </p:cNvSpPr>
          <p:nvPr>
            <p:ph type="title"/>
          </p:nvPr>
        </p:nvSpPr>
        <p:spPr>
          <a:xfrm>
            <a:off x="838200" y="381246"/>
            <a:ext cx="10515600" cy="13807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r>
              <a:rPr lang="it-IT" sz="1600">
                <a:latin typeface="Calibri"/>
                <a:ea typeface="Calibri"/>
                <a:cs typeface="Calibri"/>
                <a:sym typeface="Calibri"/>
              </a:rPr>
              <a:t>In questa regola (fig. 16) trovi l’elenco di tutti gli insegnamenti opzionali, offerti dal Regolamento del tuo Corso, al </a:t>
            </a:r>
            <a:r>
              <a:rPr lang="it-IT" sz="1600" b="1">
                <a:latin typeface="Calibri"/>
                <a:ea typeface="Calibri"/>
                <a:cs typeface="Calibri"/>
                <a:sym typeface="Calibri"/>
              </a:rPr>
              <a:t>secondo anno</a:t>
            </a:r>
            <a:r>
              <a:rPr lang="it-IT" sz="1600">
                <a:latin typeface="Calibri"/>
                <a:ea typeface="Calibri"/>
                <a:cs typeface="Calibri"/>
                <a:sym typeface="Calibri"/>
              </a:rPr>
              <a:t>, non scelti in precedenza, e che in questa regola puoi selezionare per conseguire i crediti a scelta libera. </a:t>
            </a:r>
            <a:br>
              <a:rPr lang="it-IT" sz="1600">
                <a:latin typeface="Calibri"/>
                <a:ea typeface="Calibri"/>
                <a:cs typeface="Calibri"/>
                <a:sym typeface="Calibri"/>
              </a:rPr>
            </a:br>
            <a:r>
              <a:rPr lang="it-IT" sz="1600">
                <a:latin typeface="Calibri"/>
                <a:ea typeface="Calibri"/>
                <a:cs typeface="Calibri"/>
                <a:sym typeface="Calibri"/>
              </a:rPr>
              <a:t>Ti è consentito anticiparne la frequenza e sostenere gli esami al primo anno. </a:t>
            </a:r>
            <a:br>
              <a:rPr lang="it-IT" sz="1600">
                <a:latin typeface="Calibri"/>
                <a:ea typeface="Calibri"/>
                <a:cs typeface="Calibri"/>
                <a:sym typeface="Calibri"/>
              </a:rPr>
            </a:br>
            <a:r>
              <a:rPr lang="it-IT" sz="1600" i="1">
                <a:latin typeface="Calibri"/>
                <a:ea typeface="Calibri"/>
                <a:cs typeface="Calibri"/>
                <a:sym typeface="Calibri"/>
              </a:rPr>
              <a:t>Se utilizzi questa regola, clicca ''Regola succ.'' per proseguire nella compilazione. </a:t>
            </a:r>
            <a:br>
              <a:rPr lang="it-IT" sz="1600" i="1">
                <a:latin typeface="Calibri"/>
                <a:ea typeface="Calibri"/>
                <a:cs typeface="Calibri"/>
                <a:sym typeface="Calibri"/>
              </a:rPr>
            </a:br>
            <a:r>
              <a:rPr lang="it-IT" sz="1600" i="1">
                <a:latin typeface="Calibri"/>
                <a:ea typeface="Calibri"/>
                <a:cs typeface="Calibri"/>
                <a:sym typeface="Calibri"/>
              </a:rPr>
              <a:t>Se non intendi selezionare alcuna attività, clicca ''Salta la scelta'‘ per passare alla regola successiva.</a:t>
            </a:r>
            <a:br>
              <a:rPr lang="it-IT" sz="1600" i="1">
                <a:latin typeface="Calibri"/>
                <a:ea typeface="Calibri"/>
                <a:cs typeface="Calibri"/>
                <a:sym typeface="Calibri"/>
              </a:rPr>
            </a:br>
            <a:endParaRPr sz="1600">
              <a:latin typeface="Calibri"/>
              <a:ea typeface="Calibri"/>
              <a:cs typeface="Calibri"/>
              <a:sym typeface="Calibri"/>
            </a:endParaRPr>
          </a:p>
        </p:txBody>
      </p:sp>
      <p:sp>
        <p:nvSpPr>
          <p:cNvPr id="360" name="Google Shape;360;p16"/>
          <p:cNvSpPr txBox="1">
            <a:spLocks noGrp="1"/>
          </p:cNvSpPr>
          <p:nvPr>
            <p:ph type="body" idx="1"/>
          </p:nvPr>
        </p:nvSpPr>
        <p:spPr>
          <a:xfrm>
            <a:off x="838200" y="1825624"/>
            <a:ext cx="10515600" cy="4736541"/>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r>
              <a:rPr lang="it-IT" sz="1400"/>
              <a:t>Fig. 16</a:t>
            </a:r>
            <a:endParaRPr sz="1400"/>
          </a:p>
          <a:p>
            <a:pPr marL="228600" lvl="0" indent="-50800" algn="l" rtl="0">
              <a:lnSpc>
                <a:spcPct val="90000"/>
              </a:lnSpc>
              <a:spcBef>
                <a:spcPts val="1000"/>
              </a:spcBef>
              <a:spcAft>
                <a:spcPts val="0"/>
              </a:spcAft>
              <a:buClr>
                <a:schemeClr val="dk1"/>
              </a:buClr>
              <a:buSzPts val="2800"/>
              <a:buNone/>
            </a:pPr>
            <a:endParaRPr/>
          </a:p>
        </p:txBody>
      </p:sp>
      <p:sp>
        <p:nvSpPr>
          <p:cNvPr id="361" name="Google Shape;36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22</a:t>
            </a:fld>
            <a:endParaRPr/>
          </a:p>
        </p:txBody>
      </p:sp>
      <p:sp>
        <p:nvSpPr>
          <p:cNvPr id="362" name="Google Shape;362;p16"/>
          <p:cNvSpPr/>
          <p:nvPr/>
        </p:nvSpPr>
        <p:spPr>
          <a:xfrm>
            <a:off x="838200" y="1895301"/>
            <a:ext cx="10442171" cy="4397433"/>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3" name="Google Shape;363;p16" descr="Ritaglio schermata"/>
          <p:cNvPicPr preferRelativeResize="0"/>
          <p:nvPr/>
        </p:nvPicPr>
        <p:blipFill rotWithShape="1">
          <a:blip r:embed="rId3">
            <a:alphaModFix/>
          </a:blip>
          <a:srcRect/>
          <a:stretch/>
        </p:blipFill>
        <p:spPr>
          <a:xfrm>
            <a:off x="1143021" y="1958746"/>
            <a:ext cx="7467579" cy="433398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7"/>
          <p:cNvSpPr txBox="1">
            <a:spLocks noGrp="1"/>
          </p:cNvSpPr>
          <p:nvPr>
            <p:ph type="title"/>
          </p:nvPr>
        </p:nvSpPr>
        <p:spPr>
          <a:xfrm>
            <a:off x="771698" y="144337"/>
            <a:ext cx="10159538" cy="115445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r>
              <a:rPr lang="it-IT" sz="1600">
                <a:latin typeface="Calibri"/>
                <a:ea typeface="Calibri"/>
                <a:cs typeface="Calibri"/>
                <a:sym typeface="Calibri"/>
              </a:rPr>
              <a:t>Con questa regola puoi completare i crediti a libera scelta aggiungendo le ‘’ALTRE ATTIVITÁ’’ da 2, 4 crediti al </a:t>
            </a:r>
            <a:r>
              <a:rPr lang="it-IT" sz="1600" b="1">
                <a:latin typeface="Calibri"/>
                <a:ea typeface="Calibri"/>
                <a:cs typeface="Calibri"/>
                <a:sym typeface="Calibri"/>
              </a:rPr>
              <a:t>secondo anno</a:t>
            </a:r>
            <a:r>
              <a:rPr lang="it-IT" sz="1600">
                <a:latin typeface="Calibri"/>
                <a:ea typeface="Calibri"/>
                <a:cs typeface="Calibri"/>
                <a:sym typeface="Calibri"/>
              </a:rPr>
              <a:t> (fig. 17) utilizzabili per integrare il lavoro di tesi.</a:t>
            </a:r>
            <a:br>
              <a:rPr lang="it-IT" sz="1600">
                <a:latin typeface="Calibri"/>
                <a:ea typeface="Calibri"/>
                <a:cs typeface="Calibri"/>
                <a:sym typeface="Calibri"/>
              </a:rPr>
            </a:br>
            <a:r>
              <a:rPr lang="it-IT" sz="1600">
                <a:latin typeface="Calibri"/>
                <a:ea typeface="Calibri"/>
                <a:cs typeface="Calibri"/>
                <a:sym typeface="Calibri"/>
              </a:rPr>
              <a:t> </a:t>
            </a:r>
            <a:r>
              <a:rPr lang="it-IT" sz="1600" u="sng">
                <a:latin typeface="Calibri"/>
                <a:ea typeface="Calibri"/>
                <a:cs typeface="Calibri"/>
                <a:sym typeface="Calibri"/>
              </a:rPr>
              <a:t>La scelta di tali attività non è consentita nel piano di studi pre-approvato.</a:t>
            </a:r>
            <a:br>
              <a:rPr lang="it-IT" sz="1600" u="sng">
                <a:latin typeface="Calibri"/>
                <a:ea typeface="Calibri"/>
                <a:cs typeface="Calibri"/>
                <a:sym typeface="Calibri"/>
              </a:rPr>
            </a:br>
            <a:r>
              <a:rPr lang="it-IT" sz="1600" i="1">
                <a:latin typeface="Calibri"/>
                <a:ea typeface="Calibri"/>
                <a:cs typeface="Calibri"/>
                <a:sym typeface="Calibri"/>
              </a:rPr>
              <a:t>Se utilizzi questa regola, clicca ''Regola succ.'' per proseguire nella compilazione. </a:t>
            </a:r>
            <a:br>
              <a:rPr lang="it-IT" sz="1600" i="1">
                <a:latin typeface="Calibri"/>
                <a:ea typeface="Calibri"/>
                <a:cs typeface="Calibri"/>
                <a:sym typeface="Calibri"/>
              </a:rPr>
            </a:br>
            <a:r>
              <a:rPr lang="it-IT" sz="1600" i="1">
                <a:latin typeface="Calibri"/>
                <a:ea typeface="Calibri"/>
                <a:cs typeface="Calibri"/>
                <a:sym typeface="Calibri"/>
              </a:rPr>
              <a:t>Se non intendi selezionare alcuna attività, clicca ''Salta la scelta'‘ per passare alla regola successiva.</a:t>
            </a:r>
            <a:br>
              <a:rPr lang="it-IT" sz="1600" i="1">
                <a:latin typeface="Calibri"/>
                <a:ea typeface="Calibri"/>
                <a:cs typeface="Calibri"/>
                <a:sym typeface="Calibri"/>
              </a:rPr>
            </a:br>
            <a:endParaRPr sz="1600">
              <a:latin typeface="Calibri"/>
              <a:ea typeface="Calibri"/>
              <a:cs typeface="Calibri"/>
              <a:sym typeface="Calibri"/>
            </a:endParaRPr>
          </a:p>
        </p:txBody>
      </p:sp>
      <p:sp>
        <p:nvSpPr>
          <p:cNvPr id="369" name="Google Shape;369;p17"/>
          <p:cNvSpPr txBox="1">
            <a:spLocks noGrp="1"/>
          </p:cNvSpPr>
          <p:nvPr>
            <p:ph type="body" idx="1"/>
          </p:nvPr>
        </p:nvSpPr>
        <p:spPr>
          <a:xfrm>
            <a:off x="838200" y="1825624"/>
            <a:ext cx="10515600" cy="4736541"/>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r>
              <a:rPr lang="it-IT" sz="1400"/>
              <a:t>Fig. 17</a:t>
            </a:r>
            <a:endParaRPr sz="1400"/>
          </a:p>
          <a:p>
            <a:pPr marL="228600" lvl="0" indent="-50800" algn="l" rtl="0">
              <a:lnSpc>
                <a:spcPct val="90000"/>
              </a:lnSpc>
              <a:spcBef>
                <a:spcPts val="1000"/>
              </a:spcBef>
              <a:spcAft>
                <a:spcPts val="0"/>
              </a:spcAft>
              <a:buClr>
                <a:schemeClr val="dk1"/>
              </a:buClr>
              <a:buSzPts val="2800"/>
              <a:buNone/>
            </a:pPr>
            <a:endParaRPr/>
          </a:p>
        </p:txBody>
      </p:sp>
      <p:sp>
        <p:nvSpPr>
          <p:cNvPr id="370" name="Google Shape;37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23</a:t>
            </a:fld>
            <a:endParaRPr/>
          </a:p>
        </p:txBody>
      </p:sp>
      <p:pic>
        <p:nvPicPr>
          <p:cNvPr id="371" name="Google Shape;371;p17"/>
          <p:cNvPicPr preferRelativeResize="0"/>
          <p:nvPr/>
        </p:nvPicPr>
        <p:blipFill rotWithShape="1">
          <a:blip r:embed="rId3">
            <a:alphaModFix/>
          </a:blip>
          <a:srcRect/>
          <a:stretch/>
        </p:blipFill>
        <p:spPr>
          <a:xfrm>
            <a:off x="838200" y="1410659"/>
            <a:ext cx="9910156" cy="447479"/>
          </a:xfrm>
          <a:prstGeom prst="rect">
            <a:avLst/>
          </a:prstGeom>
          <a:noFill/>
          <a:ln>
            <a:noFill/>
          </a:ln>
        </p:spPr>
      </p:pic>
      <p:pic>
        <p:nvPicPr>
          <p:cNvPr id="372" name="Google Shape;372;p17"/>
          <p:cNvPicPr preferRelativeResize="0"/>
          <p:nvPr/>
        </p:nvPicPr>
        <p:blipFill rotWithShape="1">
          <a:blip r:embed="rId4">
            <a:alphaModFix/>
          </a:blip>
          <a:srcRect/>
          <a:stretch/>
        </p:blipFill>
        <p:spPr>
          <a:xfrm>
            <a:off x="5183625" y="1411898"/>
            <a:ext cx="1219306" cy="231668"/>
          </a:xfrm>
          <a:prstGeom prst="rect">
            <a:avLst/>
          </a:prstGeom>
          <a:noFill/>
          <a:ln>
            <a:noFill/>
          </a:ln>
        </p:spPr>
      </p:pic>
      <p:pic>
        <p:nvPicPr>
          <p:cNvPr id="373" name="Google Shape;373;p17"/>
          <p:cNvPicPr preferRelativeResize="0"/>
          <p:nvPr/>
        </p:nvPicPr>
        <p:blipFill rotWithShape="1">
          <a:blip r:embed="rId5">
            <a:alphaModFix/>
          </a:blip>
          <a:srcRect/>
          <a:stretch/>
        </p:blipFill>
        <p:spPr>
          <a:xfrm>
            <a:off x="0" y="1825624"/>
            <a:ext cx="920576" cy="308181"/>
          </a:xfrm>
          <a:prstGeom prst="rect">
            <a:avLst/>
          </a:prstGeom>
          <a:noFill/>
          <a:ln>
            <a:noFill/>
          </a:ln>
        </p:spPr>
      </p:pic>
      <p:sp>
        <p:nvSpPr>
          <p:cNvPr id="374" name="Google Shape;374;p17"/>
          <p:cNvSpPr/>
          <p:nvPr/>
        </p:nvSpPr>
        <p:spPr>
          <a:xfrm>
            <a:off x="838200" y="1410659"/>
            <a:ext cx="9910156" cy="4833822"/>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5" name="Google Shape;375;p17" descr="Ritaglio schermata"/>
          <p:cNvPicPr preferRelativeResize="0"/>
          <p:nvPr/>
        </p:nvPicPr>
        <p:blipFill rotWithShape="1">
          <a:blip r:embed="rId6">
            <a:alphaModFix/>
          </a:blip>
          <a:srcRect/>
          <a:stretch/>
        </p:blipFill>
        <p:spPr>
          <a:xfrm>
            <a:off x="1274177" y="2040196"/>
            <a:ext cx="8458908" cy="3871699"/>
          </a:xfrm>
          <a:prstGeom prst="rect">
            <a:avLst/>
          </a:prstGeom>
          <a:noFill/>
          <a:ln>
            <a:noFill/>
          </a:ln>
        </p:spPr>
      </p:pic>
      <p:pic>
        <p:nvPicPr>
          <p:cNvPr id="376" name="Google Shape;376;p17"/>
          <p:cNvPicPr preferRelativeResize="0"/>
          <p:nvPr/>
        </p:nvPicPr>
        <p:blipFill rotWithShape="1">
          <a:blip r:embed="rId7">
            <a:alphaModFix/>
          </a:blip>
          <a:srcRect/>
          <a:stretch/>
        </p:blipFill>
        <p:spPr>
          <a:xfrm>
            <a:off x="4453963" y="1979714"/>
            <a:ext cx="5060119" cy="50601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8"/>
          <p:cNvSpPr txBox="1">
            <a:spLocks noGrp="1"/>
          </p:cNvSpPr>
          <p:nvPr>
            <p:ph type="title"/>
          </p:nvPr>
        </p:nvSpPr>
        <p:spPr>
          <a:xfrm>
            <a:off x="838200" y="298919"/>
            <a:ext cx="10426442" cy="106615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Font typeface="Calibri"/>
              <a:buNone/>
            </a:pPr>
            <a:br>
              <a:rPr lang="it-IT" sz="1600"/>
            </a:br>
            <a:br>
              <a:rPr lang="it-IT" sz="1600"/>
            </a:br>
            <a:r>
              <a:rPr lang="it-IT" sz="1600"/>
              <a:t>Con questa regola e la seguente puoi conseguire i crediti a scelta libera scegliendo tra gli insegnamenti offerti da altri Corsi di studio dell’Ateneo, al primo e/o al secondo anno. </a:t>
            </a:r>
            <a:br>
              <a:rPr lang="it-IT" sz="1600"/>
            </a:br>
            <a:r>
              <a:rPr lang="it-IT" sz="1600"/>
              <a:t>Clicca “Aggiungi attività” (fig. 18) per accedere alla lista dei Corsi di laurea magistrale dell’Ateneo (fig.19), e quindi agli insegnamenti di </a:t>
            </a:r>
            <a:r>
              <a:rPr lang="it-IT" sz="1600" b="1" u="sng"/>
              <a:t>primo anno </a:t>
            </a:r>
            <a:r>
              <a:rPr lang="it-IT" sz="1600"/>
              <a:t>(fig. 20). </a:t>
            </a:r>
            <a:br>
              <a:rPr lang="it-IT" sz="1600"/>
            </a:br>
            <a:r>
              <a:rPr lang="it-IT" sz="1600"/>
              <a:t>Clicca «Salta regola» se preferisci scegliere tra gli insegnamenti offerti al tuo secondo anno.</a:t>
            </a:r>
            <a:br>
              <a:rPr lang="it-IT" sz="1600"/>
            </a:br>
            <a:br>
              <a:rPr lang="it-IT" sz="1600"/>
            </a:br>
            <a:endParaRPr sz="1600"/>
          </a:p>
        </p:txBody>
      </p:sp>
      <p:sp>
        <p:nvSpPr>
          <p:cNvPr id="382" name="Google Shape;382;p18"/>
          <p:cNvSpPr txBox="1">
            <a:spLocks noGrp="1"/>
          </p:cNvSpPr>
          <p:nvPr>
            <p:ph type="body" idx="1"/>
          </p:nvPr>
        </p:nvSpPr>
        <p:spPr>
          <a:xfrm>
            <a:off x="838200" y="1825624"/>
            <a:ext cx="10515600" cy="483396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18</a:t>
            </a:r>
            <a:endParaRPr sz="1400"/>
          </a:p>
        </p:txBody>
      </p:sp>
      <p:sp>
        <p:nvSpPr>
          <p:cNvPr id="383" name="Google Shape;3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24</a:t>
            </a:fld>
            <a:endParaRPr/>
          </a:p>
        </p:txBody>
      </p:sp>
      <p:pic>
        <p:nvPicPr>
          <p:cNvPr id="384" name="Google Shape;384;p18" descr="Ritaglio schermata"/>
          <p:cNvPicPr preferRelativeResize="0"/>
          <p:nvPr/>
        </p:nvPicPr>
        <p:blipFill rotWithShape="1">
          <a:blip r:embed="rId3">
            <a:alphaModFix/>
          </a:blip>
          <a:srcRect/>
          <a:stretch/>
        </p:blipFill>
        <p:spPr>
          <a:xfrm>
            <a:off x="2204338" y="1763740"/>
            <a:ext cx="7538177" cy="4236127"/>
          </a:xfrm>
          <a:prstGeom prst="rect">
            <a:avLst/>
          </a:prstGeom>
          <a:noFill/>
          <a:ln>
            <a:noFill/>
          </a:ln>
        </p:spPr>
      </p:pic>
      <p:pic>
        <p:nvPicPr>
          <p:cNvPr id="385" name="Google Shape;385;p18"/>
          <p:cNvPicPr preferRelativeResize="0"/>
          <p:nvPr/>
        </p:nvPicPr>
        <p:blipFill rotWithShape="1">
          <a:blip r:embed="rId4">
            <a:alphaModFix/>
          </a:blip>
          <a:srcRect/>
          <a:stretch/>
        </p:blipFill>
        <p:spPr>
          <a:xfrm>
            <a:off x="3734865" y="3631845"/>
            <a:ext cx="981541" cy="249958"/>
          </a:xfrm>
          <a:prstGeom prst="rect">
            <a:avLst/>
          </a:prstGeom>
          <a:noFill/>
          <a:ln>
            <a:noFill/>
          </a:ln>
        </p:spPr>
      </p:pic>
      <p:pic>
        <p:nvPicPr>
          <p:cNvPr id="386" name="Google Shape;386;p18"/>
          <p:cNvPicPr preferRelativeResize="0"/>
          <p:nvPr/>
        </p:nvPicPr>
        <p:blipFill rotWithShape="1">
          <a:blip r:embed="rId5">
            <a:alphaModFix/>
          </a:blip>
          <a:srcRect/>
          <a:stretch/>
        </p:blipFill>
        <p:spPr>
          <a:xfrm>
            <a:off x="7794246" y="5560917"/>
            <a:ext cx="1042506" cy="438950"/>
          </a:xfrm>
          <a:prstGeom prst="rect">
            <a:avLst/>
          </a:prstGeom>
          <a:noFill/>
          <a:ln>
            <a:noFill/>
          </a:ln>
        </p:spPr>
      </p:pic>
      <p:pic>
        <p:nvPicPr>
          <p:cNvPr id="387" name="Google Shape;387;p18"/>
          <p:cNvPicPr preferRelativeResize="0"/>
          <p:nvPr/>
        </p:nvPicPr>
        <p:blipFill rotWithShape="1">
          <a:blip r:embed="rId6">
            <a:alphaModFix/>
          </a:blip>
          <a:srcRect/>
          <a:stretch/>
        </p:blipFill>
        <p:spPr>
          <a:xfrm>
            <a:off x="5547974" y="1710578"/>
            <a:ext cx="4932091" cy="506012"/>
          </a:xfrm>
          <a:prstGeom prst="rect">
            <a:avLst/>
          </a:prstGeom>
          <a:noFill/>
          <a:ln>
            <a:noFill/>
          </a:ln>
        </p:spPr>
      </p:pic>
      <p:sp>
        <p:nvSpPr>
          <p:cNvPr id="388" name="Google Shape;388;p18"/>
          <p:cNvSpPr/>
          <p:nvPr/>
        </p:nvSpPr>
        <p:spPr>
          <a:xfrm>
            <a:off x="2204338" y="2078182"/>
            <a:ext cx="1000738" cy="2768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9" name="Google Shape;389;p18"/>
          <p:cNvSpPr/>
          <p:nvPr/>
        </p:nvSpPr>
        <p:spPr>
          <a:xfrm>
            <a:off x="838200" y="1637607"/>
            <a:ext cx="10242665" cy="4530437"/>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br>
              <a:rPr lang="it-IT" sz="1600"/>
            </a:br>
            <a:endParaRPr sz="1600">
              <a:latin typeface="Calibri"/>
              <a:ea typeface="Calibri"/>
              <a:cs typeface="Calibri"/>
              <a:sym typeface="Calibri"/>
            </a:endParaRPr>
          </a:p>
        </p:txBody>
      </p:sp>
      <p:sp>
        <p:nvSpPr>
          <p:cNvPr id="395" name="Google Shape;395;p19"/>
          <p:cNvSpPr txBox="1">
            <a:spLocks noGrp="1"/>
          </p:cNvSpPr>
          <p:nvPr>
            <p:ph type="body" idx="1"/>
          </p:nvPr>
        </p:nvSpPr>
        <p:spPr>
          <a:xfrm>
            <a:off x="838200" y="1825625"/>
            <a:ext cx="10515600" cy="485122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19</a:t>
            </a:r>
            <a:endParaRPr sz="1400"/>
          </a:p>
        </p:txBody>
      </p:sp>
      <p:sp>
        <p:nvSpPr>
          <p:cNvPr id="396" name="Google Shape;39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25</a:t>
            </a:fld>
            <a:endParaRPr/>
          </a:p>
        </p:txBody>
      </p:sp>
      <p:pic>
        <p:nvPicPr>
          <p:cNvPr id="397" name="Google Shape;397;p19"/>
          <p:cNvPicPr preferRelativeResize="0"/>
          <p:nvPr/>
        </p:nvPicPr>
        <p:blipFill rotWithShape="1">
          <a:blip r:embed="rId3">
            <a:alphaModFix/>
          </a:blip>
          <a:srcRect l="-1537" t="15595" r="-2073"/>
          <a:stretch/>
        </p:blipFill>
        <p:spPr>
          <a:xfrm>
            <a:off x="238125" y="788894"/>
            <a:ext cx="11371169" cy="5181974"/>
          </a:xfrm>
          <a:prstGeom prst="rect">
            <a:avLst/>
          </a:prstGeom>
          <a:noFill/>
          <a:ln w="12700" cap="flat" cmpd="sng">
            <a:solidFill>
              <a:schemeClr val="dk1"/>
            </a:solidFill>
            <a:prstDash val="solid"/>
            <a:round/>
            <a:headEnd type="none" w="sm" len="sm"/>
            <a:tailEnd type="none" w="sm" len="sm"/>
          </a:ln>
        </p:spPr>
      </p:pic>
      <p:sp>
        <p:nvSpPr>
          <p:cNvPr id="398" name="Google Shape;398;p19"/>
          <p:cNvSpPr txBox="1"/>
          <p:nvPr/>
        </p:nvSpPr>
        <p:spPr>
          <a:xfrm>
            <a:off x="3496085" y="788894"/>
            <a:ext cx="4276636" cy="416762"/>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400"/>
              <a:buFont typeface="Arial"/>
              <a:buNone/>
            </a:pPr>
            <a:r>
              <a:rPr lang="it-IT" sz="1400" b="1" i="0" u="none" strike="noStrike" cap="none">
                <a:solidFill>
                  <a:schemeClr val="dk1"/>
                </a:solidFill>
                <a:latin typeface="Arial Narrow"/>
                <a:ea typeface="Arial Narrow"/>
                <a:cs typeface="Arial Narrow"/>
                <a:sym typeface="Arial Narrow"/>
              </a:rPr>
              <a:t>MARIO ROSSI</a:t>
            </a:r>
            <a:endParaRPr sz="1100" b="0" i="0" u="none" strike="noStrike" cap="none">
              <a:solidFill>
                <a:schemeClr val="dk1"/>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400"/>
              <a:buFont typeface="Arial"/>
              <a:buNone/>
            </a:pPr>
            <a:endParaRPr sz="1400" b="1" i="0" u="none" strike="noStrike" cap="none">
              <a:solidFill>
                <a:schemeClr val="dk1"/>
              </a:solidFill>
              <a:latin typeface="Arial Narrow"/>
              <a:ea typeface="Arial Narrow"/>
              <a:cs typeface="Arial Narrow"/>
              <a:sym typeface="Arial Narrow"/>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0"/>
          <p:cNvSpPr txBox="1">
            <a:spLocks noGrp="1"/>
          </p:cNvSpPr>
          <p:nvPr>
            <p:ph type="body" idx="1"/>
          </p:nvPr>
        </p:nvSpPr>
        <p:spPr>
          <a:xfrm>
            <a:off x="838200" y="1825625"/>
            <a:ext cx="10515600" cy="484259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20</a:t>
            </a:r>
            <a:endParaRPr sz="1400"/>
          </a:p>
        </p:txBody>
      </p:sp>
      <p:sp>
        <p:nvSpPr>
          <p:cNvPr id="404" name="Google Shape;40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26</a:t>
            </a:fld>
            <a:endParaRPr/>
          </a:p>
        </p:txBody>
      </p:sp>
      <p:sp>
        <p:nvSpPr>
          <p:cNvPr id="405" name="Google Shape;405;p20"/>
          <p:cNvSpPr txBox="1">
            <a:spLocks noGrp="1"/>
          </p:cNvSpPr>
          <p:nvPr>
            <p:ph type="title"/>
          </p:nvPr>
        </p:nvSpPr>
        <p:spPr>
          <a:xfrm>
            <a:off x="838200" y="365125"/>
            <a:ext cx="10515600" cy="58378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r>
              <a:rPr lang="it-IT" sz="1600"/>
              <a:t>Dopo aver selezionato il Corso che ti interessa, </a:t>
            </a:r>
            <a:r>
              <a:rPr lang="it-IT" sz="1600">
                <a:latin typeface="Calibri"/>
                <a:ea typeface="Calibri"/>
                <a:cs typeface="Calibri"/>
                <a:sym typeface="Calibri"/>
              </a:rPr>
              <a:t>clicca sul simbolo </a:t>
            </a:r>
            <a:r>
              <a:rPr lang="it-IT" sz="1600" b="1">
                <a:latin typeface="Calibri"/>
                <a:ea typeface="Calibri"/>
                <a:cs typeface="Calibri"/>
                <a:sym typeface="Calibri"/>
              </a:rPr>
              <a:t>+ (Aggiungi) </a:t>
            </a:r>
            <a:r>
              <a:rPr lang="it-IT" sz="1600">
                <a:latin typeface="Calibri"/>
                <a:ea typeface="Calibri"/>
                <a:cs typeface="Calibri"/>
                <a:sym typeface="Calibri"/>
              </a:rPr>
              <a:t>se vuoi  inserire un’attività (fig. 20) al tuo primo anno. </a:t>
            </a:r>
            <a:br>
              <a:rPr lang="it-IT" sz="1600">
                <a:latin typeface="Calibri"/>
                <a:ea typeface="Calibri"/>
                <a:cs typeface="Calibri"/>
                <a:sym typeface="Calibri"/>
              </a:rPr>
            </a:br>
            <a:br>
              <a:rPr lang="it-IT" sz="1600">
                <a:latin typeface="Calibri"/>
                <a:ea typeface="Calibri"/>
                <a:cs typeface="Calibri"/>
                <a:sym typeface="Calibri"/>
              </a:rPr>
            </a:br>
            <a:endParaRPr sz="1600"/>
          </a:p>
        </p:txBody>
      </p:sp>
      <p:sp>
        <p:nvSpPr>
          <p:cNvPr id="406" name="Google Shape;406;p20"/>
          <p:cNvSpPr txBox="1"/>
          <p:nvPr/>
        </p:nvSpPr>
        <p:spPr>
          <a:xfrm>
            <a:off x="4130390" y="1652361"/>
            <a:ext cx="4276636" cy="416762"/>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400"/>
              <a:buFont typeface="Arial"/>
              <a:buNone/>
            </a:pPr>
            <a:r>
              <a:rPr lang="it-IT" sz="1400" b="1" i="0" u="none" strike="noStrike" cap="none">
                <a:solidFill>
                  <a:schemeClr val="dk1"/>
                </a:solidFill>
                <a:latin typeface="Arial Narrow"/>
                <a:ea typeface="Arial Narrow"/>
                <a:cs typeface="Arial Narrow"/>
                <a:sym typeface="Arial Narrow"/>
              </a:rPr>
              <a:t>MARIO ROSSI</a:t>
            </a:r>
            <a:endParaRPr sz="1100" b="0" i="0" u="none" strike="noStrike" cap="none">
              <a:solidFill>
                <a:schemeClr val="dk1"/>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400"/>
              <a:buFont typeface="Arial"/>
              <a:buNone/>
            </a:pPr>
            <a:endParaRPr sz="1400" b="1" i="0" u="none" strike="noStrike" cap="none">
              <a:solidFill>
                <a:schemeClr val="dk1"/>
              </a:solidFill>
              <a:latin typeface="Arial Narrow"/>
              <a:ea typeface="Arial Narrow"/>
              <a:cs typeface="Arial Narrow"/>
              <a:sym typeface="Arial Narrow"/>
            </a:endParaRPr>
          </a:p>
        </p:txBody>
      </p:sp>
      <p:pic>
        <p:nvPicPr>
          <p:cNvPr id="407" name="Google Shape;407;p20"/>
          <p:cNvPicPr preferRelativeResize="0"/>
          <p:nvPr/>
        </p:nvPicPr>
        <p:blipFill rotWithShape="1">
          <a:blip r:embed="rId3">
            <a:alphaModFix/>
          </a:blip>
          <a:srcRect t="14919" r="3065" b="10969"/>
          <a:stretch/>
        </p:blipFill>
        <p:spPr>
          <a:xfrm>
            <a:off x="923027" y="1139556"/>
            <a:ext cx="10524226" cy="4856672"/>
          </a:xfrm>
          <a:prstGeom prst="rect">
            <a:avLst/>
          </a:prstGeom>
          <a:noFill/>
          <a:ln w="12700" cap="flat" cmpd="sng">
            <a:solidFill>
              <a:schemeClr val="dk1"/>
            </a:solidFill>
            <a:prstDash val="solid"/>
            <a:round/>
            <a:headEnd type="none" w="sm" len="sm"/>
            <a:tailEnd type="none" w="sm" len="sm"/>
          </a:ln>
        </p:spPr>
      </p:pic>
      <p:sp>
        <p:nvSpPr>
          <p:cNvPr id="408" name="Google Shape;408;p20"/>
          <p:cNvSpPr txBox="1"/>
          <p:nvPr/>
        </p:nvSpPr>
        <p:spPr>
          <a:xfrm>
            <a:off x="3957682" y="1187578"/>
            <a:ext cx="4276636" cy="416762"/>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400"/>
              <a:buFont typeface="Arial"/>
              <a:buNone/>
            </a:pPr>
            <a:r>
              <a:rPr lang="it-IT" sz="1400" b="1" i="0" u="none" strike="noStrike" cap="none">
                <a:solidFill>
                  <a:schemeClr val="dk1"/>
                </a:solidFill>
                <a:latin typeface="Arial Narrow"/>
                <a:ea typeface="Arial Narrow"/>
                <a:cs typeface="Arial Narrow"/>
                <a:sym typeface="Arial Narrow"/>
              </a:rPr>
              <a:t>MARIO ROSSI</a:t>
            </a:r>
            <a:endParaRPr sz="1100" b="0" i="0" u="none" strike="noStrike" cap="none">
              <a:solidFill>
                <a:schemeClr val="dk1"/>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400"/>
              <a:buFont typeface="Arial"/>
              <a:buNone/>
            </a:pPr>
            <a:endParaRPr sz="1400" b="1" i="0" u="none" strike="noStrike" cap="none">
              <a:solidFill>
                <a:schemeClr val="dk1"/>
              </a:solidFill>
              <a:latin typeface="Arial Narrow"/>
              <a:ea typeface="Arial Narrow"/>
              <a:cs typeface="Arial Narrow"/>
              <a:sym typeface="Arial Narrow"/>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1"/>
          <p:cNvSpPr txBox="1">
            <a:spLocks noGrp="1"/>
          </p:cNvSpPr>
          <p:nvPr>
            <p:ph type="title"/>
          </p:nvPr>
        </p:nvSpPr>
        <p:spPr>
          <a:xfrm>
            <a:off x="838200" y="200026"/>
            <a:ext cx="10515600" cy="80926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Se invece non intendi aggiungere alcuna attività clicca «</a:t>
            </a:r>
            <a:r>
              <a:rPr lang="it-IT" sz="1600" u="sng">
                <a:latin typeface="Calibri"/>
                <a:ea typeface="Calibri"/>
                <a:cs typeface="Calibri"/>
                <a:sym typeface="Calibri"/>
              </a:rPr>
              <a:t>Torna alla regola</a:t>
            </a:r>
            <a:r>
              <a:rPr lang="it-IT" sz="1600">
                <a:latin typeface="Calibri"/>
                <a:ea typeface="Calibri"/>
                <a:cs typeface="Calibri"/>
                <a:sym typeface="Calibri"/>
              </a:rPr>
              <a:t>» per ritornare nella pagina precedente. </a:t>
            </a:r>
            <a:br>
              <a:rPr lang="it-IT" sz="1600">
                <a:latin typeface="Calibri"/>
                <a:ea typeface="Calibri"/>
                <a:cs typeface="Calibri"/>
                <a:sym typeface="Calibri"/>
              </a:rPr>
            </a:br>
            <a:r>
              <a:rPr lang="it-IT" sz="1600">
                <a:latin typeface="Calibri"/>
                <a:ea typeface="Calibri"/>
                <a:cs typeface="Calibri"/>
                <a:sym typeface="Calibri"/>
              </a:rPr>
              <a:t>Se vuoi rivedere la lista dei Corsi di laurea magistrale da cui  scegliere (fig. 21), clicca «</a:t>
            </a:r>
            <a:r>
              <a:rPr lang="it-IT" sz="1600" u="sng">
                <a:latin typeface="Calibri"/>
                <a:ea typeface="Calibri"/>
                <a:cs typeface="Calibri"/>
                <a:sym typeface="Calibri"/>
              </a:rPr>
              <a:t>Cambia CDS</a:t>
            </a:r>
            <a:r>
              <a:rPr lang="it-IT" sz="1600">
                <a:latin typeface="Calibri"/>
                <a:ea typeface="Calibri"/>
                <a:cs typeface="Calibri"/>
                <a:sym typeface="Calibri"/>
              </a:rPr>
              <a:t>».</a:t>
            </a:r>
            <a:endParaRPr sz="1600">
              <a:latin typeface="Calibri"/>
              <a:ea typeface="Calibri"/>
              <a:cs typeface="Calibri"/>
              <a:sym typeface="Calibri"/>
            </a:endParaRPr>
          </a:p>
        </p:txBody>
      </p:sp>
      <p:sp>
        <p:nvSpPr>
          <p:cNvPr id="414" name="Google Shape;414;p21"/>
          <p:cNvSpPr txBox="1">
            <a:spLocks noGrp="1"/>
          </p:cNvSpPr>
          <p:nvPr>
            <p:ph type="body" idx="1"/>
          </p:nvPr>
        </p:nvSpPr>
        <p:spPr>
          <a:xfrm>
            <a:off x="838200" y="1155498"/>
            <a:ext cx="10515600" cy="5146269"/>
          </a:xfrm>
          <a:prstGeom prst="rect">
            <a:avLst/>
          </a:prstGeom>
          <a:noFill/>
          <a:ln>
            <a:noFill/>
          </a:ln>
        </p:spPr>
        <p:txBody>
          <a:bodyPr spcFirstLastPara="1" wrap="square" lIns="91425" tIns="45700" rIns="91425" bIns="45700" anchor="t" anchorCtr="0">
            <a:normAutofit fontScale="55000" lnSpcReduction="20000"/>
          </a:bodyPr>
          <a:lstStyle/>
          <a:p>
            <a:pPr marL="228600" lvl="0" indent="-130810" algn="l" rtl="0">
              <a:lnSpc>
                <a:spcPct val="90000"/>
              </a:lnSpc>
              <a:spcBef>
                <a:spcPts val="0"/>
              </a:spcBef>
              <a:spcAft>
                <a:spcPts val="0"/>
              </a:spcAft>
              <a:buClr>
                <a:schemeClr val="dk1"/>
              </a:buClr>
              <a:buSzPct val="100000"/>
              <a:buNone/>
            </a:pPr>
            <a:endParaRPr/>
          </a:p>
          <a:p>
            <a:pPr marL="228600" lvl="0" indent="-130810" algn="l" rtl="0">
              <a:lnSpc>
                <a:spcPct val="90000"/>
              </a:lnSpc>
              <a:spcBef>
                <a:spcPts val="1000"/>
              </a:spcBef>
              <a:spcAft>
                <a:spcPts val="0"/>
              </a:spcAft>
              <a:buClr>
                <a:schemeClr val="dk1"/>
              </a:buClr>
              <a:buSzPct val="100000"/>
              <a:buNone/>
            </a:pPr>
            <a:endParaRPr/>
          </a:p>
          <a:p>
            <a:pPr marL="228600" lvl="0" indent="-130810" algn="l" rtl="0">
              <a:lnSpc>
                <a:spcPct val="90000"/>
              </a:lnSpc>
              <a:spcBef>
                <a:spcPts val="1000"/>
              </a:spcBef>
              <a:spcAft>
                <a:spcPts val="0"/>
              </a:spcAft>
              <a:buClr>
                <a:schemeClr val="dk1"/>
              </a:buClr>
              <a:buSzPct val="100000"/>
              <a:buNone/>
            </a:pPr>
            <a:endParaRPr/>
          </a:p>
          <a:p>
            <a:pPr marL="228600" lvl="0" indent="-130810" algn="l" rtl="0">
              <a:lnSpc>
                <a:spcPct val="90000"/>
              </a:lnSpc>
              <a:spcBef>
                <a:spcPts val="1000"/>
              </a:spcBef>
              <a:spcAft>
                <a:spcPts val="0"/>
              </a:spcAft>
              <a:buClr>
                <a:schemeClr val="dk1"/>
              </a:buClr>
              <a:buSzPct val="100000"/>
              <a:buNone/>
            </a:pPr>
            <a:endParaRPr/>
          </a:p>
          <a:p>
            <a:pPr marL="228600" lvl="0" indent="-130810" algn="l" rtl="0">
              <a:lnSpc>
                <a:spcPct val="90000"/>
              </a:lnSpc>
              <a:spcBef>
                <a:spcPts val="1000"/>
              </a:spcBef>
              <a:spcAft>
                <a:spcPts val="0"/>
              </a:spcAft>
              <a:buClr>
                <a:schemeClr val="dk1"/>
              </a:buClr>
              <a:buSzPct val="100000"/>
              <a:buNone/>
            </a:pPr>
            <a:endParaRPr/>
          </a:p>
          <a:p>
            <a:pPr marL="228600" lvl="0" indent="-130810" algn="l" rtl="0">
              <a:lnSpc>
                <a:spcPct val="90000"/>
              </a:lnSpc>
              <a:spcBef>
                <a:spcPts val="1000"/>
              </a:spcBef>
              <a:spcAft>
                <a:spcPts val="0"/>
              </a:spcAft>
              <a:buClr>
                <a:schemeClr val="dk1"/>
              </a:buClr>
              <a:buSzPct val="100000"/>
              <a:buNone/>
            </a:pPr>
            <a:endParaRPr/>
          </a:p>
          <a:p>
            <a:pPr marL="228600" lvl="0" indent="-130810" algn="l" rtl="0">
              <a:lnSpc>
                <a:spcPct val="90000"/>
              </a:lnSpc>
              <a:spcBef>
                <a:spcPts val="1000"/>
              </a:spcBef>
              <a:spcAft>
                <a:spcPts val="0"/>
              </a:spcAft>
              <a:buClr>
                <a:schemeClr val="dk1"/>
              </a:buClr>
              <a:buSzPct val="100000"/>
              <a:buNone/>
            </a:pPr>
            <a:endParaRPr/>
          </a:p>
          <a:p>
            <a:pPr marL="228600" lvl="0" indent="-13081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endParaRPr sz="1400"/>
          </a:p>
          <a:p>
            <a:pPr marL="0" lvl="0" indent="0" algn="ctr" rtl="0">
              <a:lnSpc>
                <a:spcPct val="90000"/>
              </a:lnSpc>
              <a:spcBef>
                <a:spcPts val="1000"/>
              </a:spcBef>
              <a:spcAft>
                <a:spcPts val="0"/>
              </a:spcAft>
              <a:buClr>
                <a:schemeClr val="dk1"/>
              </a:buClr>
              <a:buSzPct val="100000"/>
              <a:buNone/>
            </a:pPr>
            <a:endParaRPr sz="1400"/>
          </a:p>
          <a:p>
            <a:pPr marL="0" lvl="0" indent="0" algn="ctr" rtl="0">
              <a:lnSpc>
                <a:spcPct val="90000"/>
              </a:lnSpc>
              <a:spcBef>
                <a:spcPts val="1000"/>
              </a:spcBef>
              <a:spcAft>
                <a:spcPts val="0"/>
              </a:spcAft>
              <a:buClr>
                <a:schemeClr val="dk1"/>
              </a:buClr>
              <a:buSzPct val="100000"/>
              <a:buNone/>
            </a:pPr>
            <a:endParaRPr sz="1400"/>
          </a:p>
          <a:p>
            <a:pPr marL="0" lvl="0" indent="0" algn="ctr" rtl="0">
              <a:lnSpc>
                <a:spcPct val="90000"/>
              </a:lnSpc>
              <a:spcBef>
                <a:spcPts val="1000"/>
              </a:spcBef>
              <a:spcAft>
                <a:spcPts val="0"/>
              </a:spcAft>
              <a:buClr>
                <a:schemeClr val="dk1"/>
              </a:buClr>
              <a:buSzPct val="100000"/>
              <a:buNone/>
            </a:pPr>
            <a:endParaRPr sz="1400"/>
          </a:p>
          <a:p>
            <a:pPr marL="0" lvl="0" indent="0" algn="ctr" rtl="0">
              <a:lnSpc>
                <a:spcPct val="90000"/>
              </a:lnSpc>
              <a:spcBef>
                <a:spcPts val="1000"/>
              </a:spcBef>
              <a:spcAft>
                <a:spcPts val="0"/>
              </a:spcAft>
              <a:buClr>
                <a:schemeClr val="dk1"/>
              </a:buClr>
              <a:buSzPct val="100000"/>
              <a:buNone/>
            </a:pPr>
            <a:endParaRPr sz="1400"/>
          </a:p>
          <a:p>
            <a:pPr marL="0" lvl="0" indent="0" algn="ctr" rtl="0">
              <a:lnSpc>
                <a:spcPct val="90000"/>
              </a:lnSpc>
              <a:spcBef>
                <a:spcPts val="1000"/>
              </a:spcBef>
              <a:spcAft>
                <a:spcPts val="0"/>
              </a:spcAft>
              <a:buClr>
                <a:schemeClr val="dk1"/>
              </a:buClr>
              <a:buSzPct val="100000"/>
              <a:buNone/>
            </a:pPr>
            <a:endParaRPr sz="1400"/>
          </a:p>
          <a:p>
            <a:pPr marL="0" lvl="0" indent="0" algn="ctr" rtl="0">
              <a:lnSpc>
                <a:spcPct val="90000"/>
              </a:lnSpc>
              <a:spcBef>
                <a:spcPts val="1000"/>
              </a:spcBef>
              <a:spcAft>
                <a:spcPts val="0"/>
              </a:spcAft>
              <a:buClr>
                <a:schemeClr val="dk1"/>
              </a:buClr>
              <a:buSzPct val="100000"/>
              <a:buNone/>
            </a:pPr>
            <a:endParaRPr sz="1400"/>
          </a:p>
          <a:p>
            <a:pPr marL="0" lvl="0" indent="0" algn="ctr" rtl="0">
              <a:lnSpc>
                <a:spcPct val="90000"/>
              </a:lnSpc>
              <a:spcBef>
                <a:spcPts val="1000"/>
              </a:spcBef>
              <a:spcAft>
                <a:spcPts val="0"/>
              </a:spcAft>
              <a:buClr>
                <a:schemeClr val="dk1"/>
              </a:buClr>
              <a:buSzPct val="100000"/>
              <a:buNone/>
            </a:pPr>
            <a:endParaRPr sz="2200"/>
          </a:p>
          <a:p>
            <a:pPr marL="0" lvl="0" indent="0" algn="ctr" rtl="0">
              <a:lnSpc>
                <a:spcPct val="90000"/>
              </a:lnSpc>
              <a:spcBef>
                <a:spcPts val="1000"/>
              </a:spcBef>
              <a:spcAft>
                <a:spcPts val="0"/>
              </a:spcAft>
              <a:buClr>
                <a:schemeClr val="dk1"/>
              </a:buClr>
              <a:buSzPct val="100000"/>
              <a:buNone/>
            </a:pPr>
            <a:endParaRPr sz="2200"/>
          </a:p>
          <a:p>
            <a:pPr marL="0" lvl="0" indent="0" algn="ctr" rtl="0">
              <a:lnSpc>
                <a:spcPct val="90000"/>
              </a:lnSpc>
              <a:spcBef>
                <a:spcPts val="1000"/>
              </a:spcBef>
              <a:spcAft>
                <a:spcPts val="0"/>
              </a:spcAft>
              <a:buClr>
                <a:schemeClr val="dk1"/>
              </a:buClr>
              <a:buSzPct val="100000"/>
              <a:buNone/>
            </a:pPr>
            <a:endParaRPr sz="2200"/>
          </a:p>
          <a:p>
            <a:pPr marL="0" lvl="0" indent="0" algn="ctr" rtl="0">
              <a:lnSpc>
                <a:spcPct val="90000"/>
              </a:lnSpc>
              <a:spcBef>
                <a:spcPts val="1000"/>
              </a:spcBef>
              <a:spcAft>
                <a:spcPts val="0"/>
              </a:spcAft>
              <a:buClr>
                <a:schemeClr val="dk1"/>
              </a:buClr>
              <a:buSzPct val="100000"/>
              <a:buNone/>
            </a:pPr>
            <a:endParaRPr sz="2200"/>
          </a:p>
          <a:p>
            <a:pPr marL="0" lvl="0" indent="0" algn="ctr" rtl="0">
              <a:lnSpc>
                <a:spcPct val="90000"/>
              </a:lnSpc>
              <a:spcBef>
                <a:spcPts val="1000"/>
              </a:spcBef>
              <a:spcAft>
                <a:spcPts val="0"/>
              </a:spcAft>
              <a:buClr>
                <a:schemeClr val="dk1"/>
              </a:buClr>
              <a:buSzPct val="100000"/>
              <a:buNone/>
            </a:pPr>
            <a:r>
              <a:rPr lang="it-IT" sz="2500"/>
              <a:t>Fig. 21</a:t>
            </a:r>
            <a:endParaRPr sz="2500"/>
          </a:p>
          <a:p>
            <a:pPr marL="228600" lvl="0" indent="-130810" algn="l" rtl="0">
              <a:lnSpc>
                <a:spcPct val="90000"/>
              </a:lnSpc>
              <a:spcBef>
                <a:spcPts val="1000"/>
              </a:spcBef>
              <a:spcAft>
                <a:spcPts val="0"/>
              </a:spcAft>
              <a:buClr>
                <a:schemeClr val="dk1"/>
              </a:buClr>
              <a:buSzPct val="100000"/>
              <a:buNone/>
            </a:pPr>
            <a:endParaRPr/>
          </a:p>
        </p:txBody>
      </p:sp>
      <p:sp>
        <p:nvSpPr>
          <p:cNvPr id="415" name="Google Shape;41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27</a:t>
            </a:fld>
            <a:endParaRPr/>
          </a:p>
        </p:txBody>
      </p:sp>
      <p:pic>
        <p:nvPicPr>
          <p:cNvPr id="416" name="Google Shape;416;p21"/>
          <p:cNvPicPr preferRelativeResize="0"/>
          <p:nvPr/>
        </p:nvPicPr>
        <p:blipFill rotWithShape="1">
          <a:blip r:embed="rId3">
            <a:alphaModFix/>
          </a:blip>
          <a:srcRect l="-3743" t="12286" r="2375" b="1393"/>
          <a:stretch/>
        </p:blipFill>
        <p:spPr>
          <a:xfrm>
            <a:off x="838200" y="1009292"/>
            <a:ext cx="10315755" cy="4839417"/>
          </a:xfrm>
          <a:prstGeom prst="rect">
            <a:avLst/>
          </a:prstGeom>
          <a:noFill/>
          <a:ln w="12700" cap="flat" cmpd="sng">
            <a:solidFill>
              <a:schemeClr val="dk1"/>
            </a:solidFill>
            <a:prstDash val="solid"/>
            <a:round/>
            <a:headEnd type="none" w="sm" len="sm"/>
            <a:tailEnd type="none" w="sm" len="sm"/>
          </a:ln>
        </p:spPr>
      </p:pic>
      <p:sp>
        <p:nvSpPr>
          <p:cNvPr id="417" name="Google Shape;417;p21"/>
          <p:cNvSpPr txBox="1"/>
          <p:nvPr/>
        </p:nvSpPr>
        <p:spPr>
          <a:xfrm>
            <a:off x="7988060" y="5456866"/>
            <a:ext cx="918714" cy="369332"/>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8" name="Google Shape;418;p21"/>
          <p:cNvSpPr txBox="1"/>
          <p:nvPr/>
        </p:nvSpPr>
        <p:spPr>
          <a:xfrm>
            <a:off x="3257192" y="5504940"/>
            <a:ext cx="823104" cy="340337"/>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9" name="Google Shape;419;p21"/>
          <p:cNvSpPr txBox="1"/>
          <p:nvPr/>
        </p:nvSpPr>
        <p:spPr>
          <a:xfrm>
            <a:off x="3236346" y="5504940"/>
            <a:ext cx="905773" cy="3437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28</a:t>
            </a:fld>
            <a:endParaRPr/>
          </a:p>
        </p:txBody>
      </p:sp>
      <p:sp>
        <p:nvSpPr>
          <p:cNvPr id="425" name="Google Shape;425;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r>
              <a:rPr lang="it-IT" sz="1400"/>
              <a:t>Fig. 22</a:t>
            </a:r>
            <a:endParaRPr sz="1400"/>
          </a:p>
        </p:txBody>
      </p:sp>
      <p:sp>
        <p:nvSpPr>
          <p:cNvPr id="426" name="Google Shape;426;p22"/>
          <p:cNvSpPr txBox="1">
            <a:spLocks noGrp="1"/>
          </p:cNvSpPr>
          <p:nvPr>
            <p:ph type="title"/>
          </p:nvPr>
        </p:nvSpPr>
        <p:spPr>
          <a:xfrm>
            <a:off x="728007" y="220186"/>
            <a:ext cx="10919048" cy="10064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Calibri"/>
              <a:buNone/>
            </a:pPr>
            <a:r>
              <a:rPr lang="it-IT" sz="1600"/>
              <a:t>Se non intendi scegliere insegnamenti al primo anno e vuoi consultare gli insegnamenti offerti da altri Corsi dell’Ateneo al tuo secondo anno, clicca «Salta regola» (fig. 22).</a:t>
            </a:r>
            <a:endParaRPr sz="1600"/>
          </a:p>
        </p:txBody>
      </p:sp>
      <p:sp>
        <p:nvSpPr>
          <p:cNvPr id="427" name="Google Shape;427;p22"/>
          <p:cNvSpPr txBox="1"/>
          <p:nvPr/>
        </p:nvSpPr>
        <p:spPr>
          <a:xfrm>
            <a:off x="3850045" y="1617244"/>
            <a:ext cx="4276636" cy="416762"/>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400"/>
              <a:buFont typeface="Arial"/>
              <a:buNone/>
            </a:pPr>
            <a:r>
              <a:rPr lang="it-IT" sz="1400" b="1" i="0" u="none" strike="noStrike" cap="none">
                <a:solidFill>
                  <a:schemeClr val="dk1"/>
                </a:solidFill>
                <a:latin typeface="Arial Narrow"/>
                <a:ea typeface="Arial Narrow"/>
                <a:cs typeface="Arial Narrow"/>
                <a:sym typeface="Arial Narrow"/>
              </a:rPr>
              <a:t>MARIO ROSSI</a:t>
            </a:r>
            <a:endParaRPr sz="1100" b="0" i="0" u="none" strike="noStrike" cap="none">
              <a:solidFill>
                <a:schemeClr val="dk1"/>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400"/>
              <a:buFont typeface="Arial"/>
              <a:buNone/>
            </a:pPr>
            <a:endParaRPr sz="1400" b="1" i="0" u="none" strike="noStrike" cap="none">
              <a:solidFill>
                <a:schemeClr val="dk1"/>
              </a:solidFill>
              <a:latin typeface="Arial Narrow"/>
              <a:ea typeface="Arial Narrow"/>
              <a:cs typeface="Arial Narrow"/>
              <a:sym typeface="Arial Narrow"/>
            </a:endParaRPr>
          </a:p>
        </p:txBody>
      </p:sp>
      <p:sp>
        <p:nvSpPr>
          <p:cNvPr id="428" name="Google Shape;428;p22"/>
          <p:cNvSpPr txBox="1"/>
          <p:nvPr/>
        </p:nvSpPr>
        <p:spPr>
          <a:xfrm>
            <a:off x="5538158" y="4387498"/>
            <a:ext cx="900411" cy="382909"/>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29" name="Google Shape;429;p22"/>
          <p:cNvPicPr preferRelativeResize="0"/>
          <p:nvPr/>
        </p:nvPicPr>
        <p:blipFill rotWithShape="1">
          <a:blip r:embed="rId3">
            <a:alphaModFix/>
          </a:blip>
          <a:srcRect/>
          <a:stretch/>
        </p:blipFill>
        <p:spPr>
          <a:xfrm>
            <a:off x="838200" y="1119099"/>
            <a:ext cx="10735986" cy="4724809"/>
          </a:xfrm>
          <a:prstGeom prst="rect">
            <a:avLst/>
          </a:prstGeom>
          <a:noFill/>
          <a:ln>
            <a:noFill/>
          </a:ln>
        </p:spPr>
      </p:pic>
      <p:pic>
        <p:nvPicPr>
          <p:cNvPr id="430" name="Google Shape;430;p22"/>
          <p:cNvPicPr preferRelativeResize="0"/>
          <p:nvPr/>
        </p:nvPicPr>
        <p:blipFill rotWithShape="1">
          <a:blip r:embed="rId4">
            <a:alphaModFix/>
          </a:blip>
          <a:srcRect/>
          <a:stretch/>
        </p:blipFill>
        <p:spPr>
          <a:xfrm>
            <a:off x="2582193" y="1173964"/>
            <a:ext cx="7248000" cy="4615077"/>
          </a:xfrm>
          <a:prstGeom prst="rect">
            <a:avLst/>
          </a:prstGeom>
          <a:noFill/>
          <a:ln>
            <a:noFill/>
          </a:ln>
        </p:spPr>
      </p:pic>
      <p:sp>
        <p:nvSpPr>
          <p:cNvPr id="431" name="Google Shape;431;p22"/>
          <p:cNvSpPr/>
          <p:nvPr/>
        </p:nvSpPr>
        <p:spPr>
          <a:xfrm>
            <a:off x="5538158" y="4578952"/>
            <a:ext cx="1102787" cy="556466"/>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2" name="Google Shape;432;p22"/>
          <p:cNvPicPr preferRelativeResize="0"/>
          <p:nvPr/>
        </p:nvPicPr>
        <p:blipFill rotWithShape="1">
          <a:blip r:embed="rId5">
            <a:alphaModFix/>
          </a:blip>
          <a:srcRect/>
          <a:stretch/>
        </p:blipFill>
        <p:spPr>
          <a:xfrm>
            <a:off x="5836741" y="1115840"/>
            <a:ext cx="5261304" cy="53039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3"/>
          <p:cNvSpPr txBox="1">
            <a:spLocks noGrp="1"/>
          </p:cNvSpPr>
          <p:nvPr>
            <p:ph type="title"/>
          </p:nvPr>
        </p:nvSpPr>
        <p:spPr>
          <a:xfrm>
            <a:off x="668804" y="470155"/>
            <a:ext cx="10854392" cy="9468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Calibri"/>
              <a:buNone/>
            </a:pPr>
            <a:r>
              <a:rPr lang="it-IT" sz="1600"/>
              <a:t>In questa regola (fig. 23), cliccando «Aggiungi attività», accedi alla lista dei Corsi di laurea magistrale; selezionato un Corso, ti sarà possibile, cliccando su </a:t>
            </a:r>
            <a:r>
              <a:rPr lang="it-IT" sz="1600" b="1"/>
              <a:t>+ Aggiungi, </a:t>
            </a:r>
            <a:r>
              <a:rPr lang="it-IT" sz="1600"/>
              <a:t>inserire un insegnamento a scelta libera al tuo </a:t>
            </a:r>
            <a:r>
              <a:rPr lang="it-IT" sz="1600" b="1" u="sng"/>
              <a:t>secondo anno</a:t>
            </a:r>
            <a:r>
              <a:rPr lang="it-IT" sz="1600"/>
              <a:t>. Se invece hai completato le scelte con le regole precedenti, clicca «Salta regola» per concludere la procedura.</a:t>
            </a:r>
            <a:endParaRPr sz="1600"/>
          </a:p>
        </p:txBody>
      </p:sp>
      <p:sp>
        <p:nvSpPr>
          <p:cNvPr id="438" name="Google Shape;43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29</a:t>
            </a:fld>
            <a:endParaRPr/>
          </a:p>
        </p:txBody>
      </p:sp>
      <p:sp>
        <p:nvSpPr>
          <p:cNvPr id="439" name="Google Shape;439;p23"/>
          <p:cNvSpPr txBox="1"/>
          <p:nvPr/>
        </p:nvSpPr>
        <p:spPr>
          <a:xfrm>
            <a:off x="2380891" y="3398808"/>
            <a:ext cx="741871" cy="155275"/>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0" name="Google Shape;440;p23"/>
          <p:cNvSpPr txBox="1">
            <a:spLocks noGrp="1"/>
          </p:cNvSpPr>
          <p:nvPr>
            <p:ph type="body" idx="1"/>
          </p:nvPr>
        </p:nvSpPr>
        <p:spPr>
          <a:xfrm>
            <a:off x="838200" y="1825624"/>
            <a:ext cx="10515600" cy="4691553"/>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1400"/>
          </a:p>
          <a:p>
            <a:pPr marL="0" lvl="0" indent="0" algn="ctr" rtl="0">
              <a:lnSpc>
                <a:spcPct val="90000"/>
              </a:lnSpc>
              <a:spcBef>
                <a:spcPts val="1000"/>
              </a:spcBef>
              <a:spcAft>
                <a:spcPts val="0"/>
              </a:spcAft>
              <a:buClr>
                <a:schemeClr val="dk1"/>
              </a:buClr>
              <a:buSzPct val="100000"/>
              <a:buNone/>
            </a:pPr>
            <a:endParaRPr sz="1400"/>
          </a:p>
          <a:p>
            <a:pPr marL="0" lvl="0" indent="0" algn="ctr" rtl="0">
              <a:lnSpc>
                <a:spcPct val="90000"/>
              </a:lnSpc>
              <a:spcBef>
                <a:spcPts val="1000"/>
              </a:spcBef>
              <a:spcAft>
                <a:spcPts val="0"/>
              </a:spcAft>
              <a:buClr>
                <a:schemeClr val="dk1"/>
              </a:buClr>
              <a:buSzPct val="100000"/>
              <a:buNone/>
            </a:pPr>
            <a:endParaRPr sz="1400"/>
          </a:p>
          <a:p>
            <a:pPr marL="0" lvl="0" indent="0" algn="ctr" rtl="0">
              <a:lnSpc>
                <a:spcPct val="90000"/>
              </a:lnSpc>
              <a:spcBef>
                <a:spcPts val="1000"/>
              </a:spcBef>
              <a:spcAft>
                <a:spcPts val="0"/>
              </a:spcAft>
              <a:buClr>
                <a:schemeClr val="dk1"/>
              </a:buClr>
              <a:buSzPct val="100000"/>
              <a:buNone/>
            </a:pPr>
            <a:endParaRPr sz="1400"/>
          </a:p>
          <a:p>
            <a:pPr marL="0" lvl="0" indent="0" algn="ctr" rtl="0">
              <a:lnSpc>
                <a:spcPct val="90000"/>
              </a:lnSpc>
              <a:spcBef>
                <a:spcPts val="1000"/>
              </a:spcBef>
              <a:spcAft>
                <a:spcPts val="0"/>
              </a:spcAft>
              <a:buClr>
                <a:schemeClr val="dk1"/>
              </a:buClr>
              <a:buSzPct val="100000"/>
              <a:buNone/>
            </a:pPr>
            <a:r>
              <a:rPr lang="it-IT" sz="1400"/>
              <a:t>Fig. 23</a:t>
            </a:r>
            <a:endParaRPr sz="1400"/>
          </a:p>
          <a:p>
            <a:pPr marL="228600" lvl="0" indent="-64135" algn="l" rtl="0">
              <a:lnSpc>
                <a:spcPct val="90000"/>
              </a:lnSpc>
              <a:spcBef>
                <a:spcPts val="1000"/>
              </a:spcBef>
              <a:spcAft>
                <a:spcPts val="0"/>
              </a:spcAft>
              <a:buClr>
                <a:schemeClr val="dk1"/>
              </a:buClr>
              <a:buSzPct val="100000"/>
              <a:buNone/>
            </a:pPr>
            <a:endParaRPr/>
          </a:p>
        </p:txBody>
      </p:sp>
      <p:pic>
        <p:nvPicPr>
          <p:cNvPr id="441" name="Google Shape;441;p23" descr="Ritaglio schermata"/>
          <p:cNvPicPr preferRelativeResize="0"/>
          <p:nvPr/>
        </p:nvPicPr>
        <p:blipFill rotWithShape="1">
          <a:blip r:embed="rId3">
            <a:alphaModFix/>
          </a:blip>
          <a:srcRect/>
          <a:stretch/>
        </p:blipFill>
        <p:spPr>
          <a:xfrm>
            <a:off x="2380891" y="1621326"/>
            <a:ext cx="6844317" cy="4382170"/>
          </a:xfrm>
          <a:prstGeom prst="rect">
            <a:avLst/>
          </a:prstGeom>
          <a:noFill/>
          <a:ln>
            <a:noFill/>
          </a:ln>
        </p:spPr>
      </p:pic>
      <p:pic>
        <p:nvPicPr>
          <p:cNvPr id="442" name="Google Shape;442;p23"/>
          <p:cNvPicPr preferRelativeResize="0"/>
          <p:nvPr/>
        </p:nvPicPr>
        <p:blipFill rotWithShape="1">
          <a:blip r:embed="rId4">
            <a:alphaModFix/>
          </a:blip>
          <a:srcRect/>
          <a:stretch/>
        </p:blipFill>
        <p:spPr>
          <a:xfrm>
            <a:off x="3761045" y="3340705"/>
            <a:ext cx="975445" cy="213378"/>
          </a:xfrm>
          <a:prstGeom prst="rect">
            <a:avLst/>
          </a:prstGeom>
          <a:noFill/>
          <a:ln>
            <a:noFill/>
          </a:ln>
        </p:spPr>
      </p:pic>
      <p:pic>
        <p:nvPicPr>
          <p:cNvPr id="443" name="Google Shape;443;p23"/>
          <p:cNvPicPr preferRelativeResize="0"/>
          <p:nvPr/>
        </p:nvPicPr>
        <p:blipFill rotWithShape="1">
          <a:blip r:embed="rId5">
            <a:alphaModFix/>
          </a:blip>
          <a:srcRect/>
          <a:stretch/>
        </p:blipFill>
        <p:spPr>
          <a:xfrm>
            <a:off x="5390339" y="1529861"/>
            <a:ext cx="5121676" cy="515070"/>
          </a:xfrm>
          <a:prstGeom prst="rect">
            <a:avLst/>
          </a:prstGeom>
          <a:noFill/>
          <a:ln>
            <a:noFill/>
          </a:ln>
        </p:spPr>
      </p:pic>
      <p:sp>
        <p:nvSpPr>
          <p:cNvPr id="444" name="Google Shape;444;p23"/>
          <p:cNvSpPr/>
          <p:nvPr/>
        </p:nvSpPr>
        <p:spPr>
          <a:xfrm>
            <a:off x="2380891" y="1825624"/>
            <a:ext cx="919262" cy="2941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5" name="Google Shape;445;p23"/>
          <p:cNvSpPr/>
          <p:nvPr/>
        </p:nvSpPr>
        <p:spPr>
          <a:xfrm>
            <a:off x="673331" y="1529861"/>
            <a:ext cx="10365971" cy="4473635"/>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Calibri"/>
              <a:buNone/>
            </a:pPr>
            <a:r>
              <a:rPr lang="it-IT" sz="2400" b="1"/>
              <a:t>Quando si compila?</a:t>
            </a:r>
            <a:endParaRPr sz="2400" b="1"/>
          </a:p>
        </p:txBody>
      </p:sp>
      <p:sp>
        <p:nvSpPr>
          <p:cNvPr id="107" name="Google Shape;10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1600"/>
              <a:buNone/>
            </a:pPr>
            <a:r>
              <a:rPr lang="it-IT" sz="1600">
                <a:latin typeface="Calibri"/>
                <a:ea typeface="Calibri"/>
                <a:cs typeface="Calibri"/>
                <a:sym typeface="Calibri"/>
              </a:rPr>
              <a:t>All’atto dell’immatricolazione ti viene attribuito automaticamente un piano di studio denominato statutario che comprende tutte le attività formative obbligatorie. Successivamente, nei periodi stabiliti dall’Ateneo, in genere nei mesi di novembre e marzo, sarai tenuto a presentare un piano di studio con l’indicazione delle attività opzionali e di quelle a scelta libera, nel rispetto del numero di crediti da acquisire, i vincoli e le eventuali regole di propedeuticità secondo il Regolamento Didattico del tuo Corso.</a:t>
            </a:r>
            <a:br>
              <a:rPr lang="it-IT" sz="1600">
                <a:latin typeface="Calibri"/>
                <a:ea typeface="Calibri"/>
                <a:cs typeface="Calibri"/>
                <a:sym typeface="Calibri"/>
              </a:rPr>
            </a:br>
            <a:br>
              <a:rPr lang="it-IT" sz="1600">
                <a:latin typeface="Calibri"/>
                <a:ea typeface="Calibri"/>
                <a:cs typeface="Calibri"/>
                <a:sym typeface="Calibri"/>
              </a:rPr>
            </a:br>
            <a:r>
              <a:rPr lang="it-IT" sz="1600">
                <a:latin typeface="Calibri"/>
                <a:ea typeface="Calibri"/>
                <a:cs typeface="Calibri"/>
                <a:sym typeface="Calibri"/>
              </a:rPr>
              <a:t>Il calendario dettagliato, aggiornato annualmente, è disponibile nella pagina web </a:t>
            </a:r>
            <a:r>
              <a:rPr lang="it-IT" sz="16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https://www.unimib.it/servizi/segreterie-studenti/piani-degli-studi/area-scienze</a:t>
            </a:r>
            <a:r>
              <a:rPr lang="it-IT" sz="1600">
                <a:latin typeface="Calibri"/>
                <a:ea typeface="Calibri"/>
                <a:cs typeface="Calibri"/>
                <a:sym typeface="Calibri"/>
              </a:rPr>
              <a:t>, nel documento «AVVISO PRESENTAZIONE PIANI DI STUDIO».</a:t>
            </a:r>
            <a:endParaRPr/>
          </a:p>
          <a:p>
            <a:pPr marL="0" lvl="0" indent="0" algn="l" rtl="0">
              <a:lnSpc>
                <a:spcPct val="90000"/>
              </a:lnSpc>
              <a:spcBef>
                <a:spcPts val="1000"/>
              </a:spcBef>
              <a:spcAft>
                <a:spcPts val="0"/>
              </a:spcAft>
              <a:buClr>
                <a:schemeClr val="dk1"/>
              </a:buClr>
              <a:buSzPts val="1600"/>
              <a:buNone/>
            </a:pPr>
            <a:r>
              <a:rPr lang="it-IT" sz="1600" b="1"/>
              <a:t>				</a:t>
            </a:r>
            <a:endParaRPr/>
          </a:p>
          <a:p>
            <a:pPr marL="0" lvl="0" indent="0" algn="ctr" rtl="0">
              <a:lnSpc>
                <a:spcPct val="90000"/>
              </a:lnSpc>
              <a:spcBef>
                <a:spcPts val="1000"/>
              </a:spcBef>
              <a:spcAft>
                <a:spcPts val="0"/>
              </a:spcAft>
              <a:buClr>
                <a:schemeClr val="dk1"/>
              </a:buClr>
              <a:buSzPts val="2400"/>
              <a:buNone/>
            </a:pPr>
            <a:r>
              <a:rPr lang="it-IT" sz="2400" b="1">
                <a:latin typeface="Calibri"/>
                <a:ea typeface="Calibri"/>
                <a:cs typeface="Calibri"/>
                <a:sym typeface="Calibri"/>
              </a:rPr>
              <a:t>Come si presenta?</a:t>
            </a:r>
            <a:endParaRPr/>
          </a:p>
          <a:p>
            <a:pPr marL="0" lvl="0" indent="0" algn="l" rtl="0">
              <a:lnSpc>
                <a:spcPct val="90000"/>
              </a:lnSpc>
              <a:spcBef>
                <a:spcPts val="1000"/>
              </a:spcBef>
              <a:spcAft>
                <a:spcPts val="0"/>
              </a:spcAft>
              <a:buClr>
                <a:schemeClr val="dk1"/>
              </a:buClr>
              <a:buSzPts val="1600"/>
              <a:buNone/>
            </a:pPr>
            <a:r>
              <a:rPr lang="it-IT" sz="1600">
                <a:latin typeface="Calibri"/>
                <a:ea typeface="Calibri"/>
                <a:cs typeface="Calibri"/>
                <a:sym typeface="Calibri"/>
              </a:rPr>
              <a:t>Il piano deve essere presentato telematicamente, entrando nella pagina web del servizio Segreterie OnLine, all’indirizzo </a:t>
            </a:r>
            <a:r>
              <a:rPr lang="it-IT" sz="1600" u="sng">
                <a:solidFill>
                  <a:schemeClr val="hlink"/>
                </a:solidFill>
                <a:latin typeface="Calibri"/>
                <a:ea typeface="Calibri"/>
                <a:cs typeface="Calibri"/>
                <a:sym typeface="Calibri"/>
                <a:hlinkClick r:id="rId4"/>
              </a:rPr>
              <a:t>https://s3w.si.unimib.it/Home.do</a:t>
            </a:r>
            <a:r>
              <a:rPr lang="it-IT" sz="1600">
                <a:latin typeface="Calibri"/>
                <a:ea typeface="Calibri"/>
                <a:cs typeface="Calibri"/>
                <a:sym typeface="Calibri"/>
              </a:rPr>
              <a:t> </a:t>
            </a:r>
            <a:br>
              <a:rPr lang="it-IT" sz="1600">
                <a:latin typeface="Calibri"/>
                <a:ea typeface="Calibri"/>
                <a:cs typeface="Calibri"/>
                <a:sym typeface="Calibri"/>
              </a:rPr>
            </a:br>
            <a:r>
              <a:rPr lang="it-IT" sz="1600">
                <a:latin typeface="Calibri"/>
                <a:ea typeface="Calibri"/>
                <a:cs typeface="Calibri"/>
                <a:sym typeface="Calibri"/>
              </a:rPr>
              <a:t>Al termine della procedura </a:t>
            </a:r>
            <a:r>
              <a:rPr lang="it-IT" sz="1600" b="1">
                <a:latin typeface="Calibri"/>
                <a:ea typeface="Calibri"/>
                <a:cs typeface="Calibri"/>
                <a:sym typeface="Calibri"/>
              </a:rPr>
              <a:t>devi confermare il piano</a:t>
            </a:r>
            <a:r>
              <a:rPr lang="it-IT" sz="1600">
                <a:latin typeface="Calibri"/>
                <a:ea typeface="Calibri"/>
                <a:cs typeface="Calibri"/>
                <a:sym typeface="Calibri"/>
              </a:rPr>
              <a:t>, utilizzando l’apposito pulsante </a:t>
            </a:r>
            <a:r>
              <a:rPr lang="it-IT" sz="1600" u="sng">
                <a:latin typeface="Calibri"/>
                <a:ea typeface="Calibri"/>
                <a:cs typeface="Calibri"/>
                <a:sym typeface="Calibri"/>
              </a:rPr>
              <a:t>CONFERMA</a:t>
            </a:r>
            <a:r>
              <a:rPr lang="it-IT" sz="1600">
                <a:latin typeface="Calibri"/>
                <a:ea typeface="Calibri"/>
                <a:cs typeface="Calibri"/>
                <a:sym typeface="Calibri"/>
              </a:rPr>
              <a:t>. </a:t>
            </a:r>
            <a:br>
              <a:rPr lang="it-IT" sz="1600">
                <a:latin typeface="Calibri"/>
                <a:ea typeface="Calibri"/>
                <a:cs typeface="Calibri"/>
                <a:sym typeface="Calibri"/>
              </a:rPr>
            </a:br>
            <a:r>
              <a:rPr lang="it-IT" sz="1600">
                <a:latin typeface="Calibri"/>
                <a:ea typeface="Calibri"/>
                <a:cs typeface="Calibri"/>
                <a:sym typeface="Calibri"/>
              </a:rPr>
              <a:t>Il piano lasciato in bozza non viene esaminato. La compilazione online ti è consentita fino a quando risulti essere iscritto in corso.</a:t>
            </a:r>
            <a:endParaRPr/>
          </a:p>
          <a:p>
            <a:pPr marL="0" lvl="0" indent="0" algn="l" rtl="0">
              <a:lnSpc>
                <a:spcPct val="90000"/>
              </a:lnSpc>
              <a:spcBef>
                <a:spcPts val="1000"/>
              </a:spcBef>
              <a:spcAft>
                <a:spcPts val="0"/>
              </a:spcAft>
              <a:buClr>
                <a:schemeClr val="dk1"/>
              </a:buClr>
              <a:buSzPts val="1600"/>
              <a:buNone/>
            </a:pPr>
            <a:r>
              <a:rPr lang="it-IT" sz="1600">
                <a:latin typeface="Calibri"/>
                <a:ea typeface="Calibri"/>
                <a:cs typeface="Calibri"/>
                <a:sym typeface="Calibri"/>
              </a:rPr>
              <a:t>Gli studenti fuori corso dovranno presentare un’istanza cartacea all’Ufficio Segreteria studenti, inviandola all’indirizzo segr.studenti.scienze@unimib.it.</a:t>
            </a:r>
            <a:endParaRPr sz="1600" b="1">
              <a:latin typeface="Calibri"/>
              <a:ea typeface="Calibri"/>
              <a:cs typeface="Calibri"/>
              <a:sym typeface="Calibri"/>
            </a:endParaRPr>
          </a:p>
        </p:txBody>
      </p:sp>
      <p:sp>
        <p:nvSpPr>
          <p:cNvPr id="108" name="Google Shape;108;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it-IT" sz="1200" b="0" i="0" u="none" strike="noStrike" cap="none">
                <a:solidFill>
                  <a:srgbClr val="888888"/>
                </a:solidFill>
                <a:latin typeface="Calibri"/>
                <a:ea typeface="Calibri"/>
                <a:cs typeface="Calibri"/>
                <a:sym typeface="Calibri"/>
              </a:rPr>
              <a:t>3</a:t>
            </a:fld>
            <a:endParaRPr sz="1200" b="0" i="0" u="none" strike="noStrike" cap="none">
              <a:solidFill>
                <a:srgbClr val="888888"/>
              </a:solidFill>
              <a:latin typeface="Calibri"/>
              <a:ea typeface="Calibri"/>
              <a:cs typeface="Calibri"/>
              <a:sym typeface="Calibri"/>
            </a:endParaRPr>
          </a:p>
        </p:txBody>
      </p:sp>
      <p:pic>
        <p:nvPicPr>
          <p:cNvPr id="109" name="Google Shape;109;p3"/>
          <p:cNvPicPr preferRelativeResize="0"/>
          <p:nvPr/>
        </p:nvPicPr>
        <p:blipFill rotWithShape="1">
          <a:blip r:embed="rId5">
            <a:alphaModFix/>
          </a:blip>
          <a:srcRect/>
          <a:stretch/>
        </p:blipFill>
        <p:spPr>
          <a:xfrm>
            <a:off x="8046719" y="459130"/>
            <a:ext cx="1506583" cy="118375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14"/>
          <p:cNvSpPr txBox="1">
            <a:spLocks noGrp="1"/>
          </p:cNvSpPr>
          <p:nvPr>
            <p:ph type="title"/>
          </p:nvPr>
        </p:nvSpPr>
        <p:spPr>
          <a:xfrm>
            <a:off x="838200" y="267419"/>
            <a:ext cx="10515600" cy="14232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r>
              <a:rPr lang="it-IT" sz="1600">
                <a:latin typeface="Calibri"/>
                <a:ea typeface="Calibri"/>
                <a:cs typeface="Calibri"/>
                <a:sym typeface="Calibri"/>
              </a:rPr>
              <a:t>Utilizza questa regola (fig. 24) se partecipi al programma ERASMUS e se il tuo Learning Agreement prevede attività a scelta libera </a:t>
            </a:r>
            <a:r>
              <a:rPr lang="it-IT" sz="1600" b="1">
                <a:latin typeface="Calibri"/>
                <a:ea typeface="Calibri"/>
                <a:cs typeface="Calibri"/>
                <a:sym typeface="Calibri"/>
              </a:rPr>
              <a:t>NON</a:t>
            </a:r>
            <a:r>
              <a:rPr lang="it-IT" sz="1600">
                <a:latin typeface="Calibri"/>
                <a:ea typeface="Calibri"/>
                <a:cs typeface="Calibri"/>
                <a:sym typeface="Calibri"/>
              </a:rPr>
              <a:t> corrispondenti ad esami offerti dal nostro Ateneo. Puoi scegliere fino a 12 crediti.</a:t>
            </a:r>
            <a:br>
              <a:rPr lang="it-IT" sz="1600">
                <a:latin typeface="Calibri"/>
                <a:ea typeface="Calibri"/>
                <a:cs typeface="Calibri"/>
                <a:sym typeface="Calibri"/>
              </a:rPr>
            </a:br>
            <a:r>
              <a:rPr lang="it-IT" sz="1600">
                <a:latin typeface="Calibri"/>
                <a:ea typeface="Calibri"/>
                <a:cs typeface="Calibri"/>
                <a:sym typeface="Calibri"/>
              </a:rPr>
              <a:t>Scegliendo meno di 12 crediti dovrai completare i crediti a libera scelta con le regole precedenti.</a:t>
            </a:r>
            <a:br>
              <a:rPr lang="it-IT" sz="1600">
                <a:latin typeface="Calibri"/>
                <a:ea typeface="Calibri"/>
                <a:cs typeface="Calibri"/>
                <a:sym typeface="Calibri"/>
              </a:rPr>
            </a:br>
            <a:r>
              <a:rPr lang="it-IT" sz="1600" i="1">
                <a:latin typeface="Calibri"/>
                <a:ea typeface="Calibri"/>
                <a:cs typeface="Calibri"/>
                <a:sym typeface="Calibri"/>
              </a:rPr>
              <a:t>Se utilizzi questa regola, clicca ''Regola succ.'' per proseguire nella compilazione. </a:t>
            </a:r>
            <a:br>
              <a:rPr lang="it-IT" sz="1600">
                <a:latin typeface="Calibri"/>
                <a:ea typeface="Calibri"/>
                <a:cs typeface="Calibri"/>
                <a:sym typeface="Calibri"/>
              </a:rPr>
            </a:br>
            <a:r>
              <a:rPr lang="it-IT" sz="1600" i="1">
                <a:latin typeface="Calibri"/>
                <a:ea typeface="Calibri"/>
                <a:cs typeface="Calibri"/>
                <a:sym typeface="Calibri"/>
              </a:rPr>
              <a:t>Se non intendi selezionare alcuna attività, clicca '</a:t>
            </a:r>
            <a:r>
              <a:rPr lang="it-IT" sz="1600" b="1" i="1">
                <a:latin typeface="Calibri"/>
                <a:ea typeface="Calibri"/>
                <a:cs typeface="Calibri"/>
                <a:sym typeface="Calibri"/>
              </a:rPr>
              <a:t>'Salta la scelta'‘ </a:t>
            </a:r>
            <a:r>
              <a:rPr lang="it-IT" sz="1600" i="1">
                <a:latin typeface="Calibri"/>
                <a:ea typeface="Calibri"/>
                <a:cs typeface="Calibri"/>
                <a:sym typeface="Calibri"/>
              </a:rPr>
              <a:t>per passare alla regola successiva.</a:t>
            </a:r>
            <a:br>
              <a:rPr lang="it-IT" sz="1600">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451" name="Google Shape;451;p14"/>
          <p:cNvSpPr txBox="1">
            <a:spLocks noGrp="1"/>
          </p:cNvSpPr>
          <p:nvPr>
            <p:ph type="body" idx="1"/>
          </p:nvPr>
        </p:nvSpPr>
        <p:spPr>
          <a:xfrm>
            <a:off x="838200" y="1825624"/>
            <a:ext cx="10515600" cy="477358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r>
              <a:rPr lang="it-IT" sz="1400"/>
              <a:t>Fig. 24</a:t>
            </a:r>
            <a:endParaRPr sz="1400"/>
          </a:p>
        </p:txBody>
      </p:sp>
      <p:sp>
        <p:nvSpPr>
          <p:cNvPr id="452" name="Google Shape;45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30</a:t>
            </a:fld>
            <a:endParaRPr/>
          </a:p>
        </p:txBody>
      </p:sp>
      <p:pic>
        <p:nvPicPr>
          <p:cNvPr id="453" name="Google Shape;453;p14"/>
          <p:cNvPicPr preferRelativeResize="0"/>
          <p:nvPr/>
        </p:nvPicPr>
        <p:blipFill rotWithShape="1">
          <a:blip r:embed="rId3">
            <a:alphaModFix/>
          </a:blip>
          <a:srcRect/>
          <a:stretch/>
        </p:blipFill>
        <p:spPr>
          <a:xfrm>
            <a:off x="926781" y="1394976"/>
            <a:ext cx="10126334" cy="457240"/>
          </a:xfrm>
          <a:prstGeom prst="rect">
            <a:avLst/>
          </a:prstGeom>
          <a:noFill/>
          <a:ln>
            <a:noFill/>
          </a:ln>
        </p:spPr>
      </p:pic>
      <p:pic>
        <p:nvPicPr>
          <p:cNvPr id="454" name="Google Shape;454;p14"/>
          <p:cNvPicPr preferRelativeResize="0"/>
          <p:nvPr/>
        </p:nvPicPr>
        <p:blipFill rotWithShape="1">
          <a:blip r:embed="rId4">
            <a:alphaModFix/>
          </a:blip>
          <a:srcRect/>
          <a:stretch/>
        </p:blipFill>
        <p:spPr>
          <a:xfrm>
            <a:off x="5311780" y="1404320"/>
            <a:ext cx="1219306" cy="231668"/>
          </a:xfrm>
          <a:prstGeom prst="rect">
            <a:avLst/>
          </a:prstGeom>
          <a:noFill/>
          <a:ln>
            <a:noFill/>
          </a:ln>
        </p:spPr>
      </p:pic>
      <p:sp>
        <p:nvSpPr>
          <p:cNvPr id="455" name="Google Shape;455;p14"/>
          <p:cNvSpPr/>
          <p:nvPr/>
        </p:nvSpPr>
        <p:spPr>
          <a:xfrm>
            <a:off x="926781" y="1404320"/>
            <a:ext cx="10126334" cy="4730473"/>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6" name="Google Shape;456;p14" descr="Ritaglio schermata"/>
          <p:cNvPicPr preferRelativeResize="0"/>
          <p:nvPr/>
        </p:nvPicPr>
        <p:blipFill rotWithShape="1">
          <a:blip r:embed="rId5">
            <a:alphaModFix/>
          </a:blip>
          <a:srcRect/>
          <a:stretch/>
        </p:blipFill>
        <p:spPr>
          <a:xfrm>
            <a:off x="1472714" y="1912245"/>
            <a:ext cx="8014186" cy="4094680"/>
          </a:xfrm>
          <a:prstGeom prst="rect">
            <a:avLst/>
          </a:prstGeom>
          <a:noFill/>
          <a:ln>
            <a:noFill/>
          </a:ln>
        </p:spPr>
      </p:pic>
      <p:pic>
        <p:nvPicPr>
          <p:cNvPr id="457" name="Google Shape;457;p14"/>
          <p:cNvPicPr preferRelativeResize="0"/>
          <p:nvPr/>
        </p:nvPicPr>
        <p:blipFill rotWithShape="1">
          <a:blip r:embed="rId6">
            <a:alphaModFix/>
          </a:blip>
          <a:srcRect/>
          <a:stretch/>
        </p:blipFill>
        <p:spPr>
          <a:xfrm>
            <a:off x="4750206" y="1861560"/>
            <a:ext cx="5047926" cy="524301"/>
          </a:xfrm>
          <a:prstGeom prst="rect">
            <a:avLst/>
          </a:prstGeom>
          <a:noFill/>
          <a:ln>
            <a:noFill/>
          </a:ln>
        </p:spPr>
      </p:pic>
      <p:pic>
        <p:nvPicPr>
          <p:cNvPr id="458" name="Google Shape;458;p14"/>
          <p:cNvPicPr preferRelativeResize="0"/>
          <p:nvPr/>
        </p:nvPicPr>
        <p:blipFill rotWithShape="1">
          <a:blip r:embed="rId7">
            <a:alphaModFix/>
          </a:blip>
          <a:srcRect/>
          <a:stretch/>
        </p:blipFill>
        <p:spPr>
          <a:xfrm>
            <a:off x="5059590" y="5178713"/>
            <a:ext cx="1036410" cy="41456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4"/>
          <p:cNvSpPr txBox="1">
            <a:spLocks noGrp="1"/>
          </p:cNvSpPr>
          <p:nvPr>
            <p:ph type="body" idx="1"/>
          </p:nvPr>
        </p:nvSpPr>
        <p:spPr>
          <a:xfrm>
            <a:off x="838200" y="1207698"/>
            <a:ext cx="10515600" cy="4969265"/>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rgbClr val="000000"/>
              </a:buClr>
              <a:buSzPts val="3500"/>
              <a:buNone/>
            </a:pPr>
            <a:r>
              <a:rPr lang="it-IT" sz="3500">
                <a:solidFill>
                  <a:srgbClr val="000000"/>
                </a:solidFill>
              </a:rPr>
              <a:t>ATTIVITÀ</a:t>
            </a:r>
            <a:r>
              <a:rPr lang="it-IT" sz="3500">
                <a:solidFill>
                  <a:srgbClr val="000000"/>
                </a:solidFill>
                <a:latin typeface="Calibri"/>
                <a:ea typeface="Calibri"/>
                <a:cs typeface="Calibri"/>
                <a:sym typeface="Calibri"/>
              </a:rPr>
              <a:t> SOVRANNUMERARIE</a:t>
            </a:r>
            <a:endParaRPr/>
          </a:p>
          <a:p>
            <a:pPr marL="0" lvl="0" indent="0" algn="just" rtl="0">
              <a:lnSpc>
                <a:spcPct val="90000"/>
              </a:lnSpc>
              <a:spcBef>
                <a:spcPts val="1000"/>
              </a:spcBef>
              <a:spcAft>
                <a:spcPts val="0"/>
              </a:spcAft>
              <a:buClr>
                <a:schemeClr val="dk1"/>
              </a:buClr>
              <a:buSzPts val="2200"/>
              <a:buNone/>
            </a:pPr>
            <a:endParaRPr sz="2200">
              <a:latin typeface="Calibri"/>
              <a:ea typeface="Calibri"/>
              <a:cs typeface="Calibri"/>
              <a:sym typeface="Calibri"/>
            </a:endParaRPr>
          </a:p>
          <a:p>
            <a:pPr marL="0" lvl="0" indent="0" algn="l" rtl="0">
              <a:lnSpc>
                <a:spcPct val="90000"/>
              </a:lnSpc>
              <a:spcBef>
                <a:spcPts val="1000"/>
              </a:spcBef>
              <a:spcAft>
                <a:spcPts val="0"/>
              </a:spcAft>
              <a:buSzPts val="2400"/>
              <a:buNone/>
            </a:pPr>
            <a:r>
              <a:rPr lang="it-IT" sz="2400"/>
              <a:t>E’ possibile includere nel proprio Piano di Studio insegnamenti o attività con CFU in sovrannumero rispetto a quelli necessari e sufficienti per acquisire il titolo di studio (insegnamenti sovrannumerari) fino a un massimo di 16 CFU. </a:t>
            </a:r>
            <a:endParaRPr sz="2400"/>
          </a:p>
          <a:p>
            <a:pPr marL="0" lvl="0" indent="0" algn="l" rtl="0">
              <a:lnSpc>
                <a:spcPct val="90000"/>
              </a:lnSpc>
              <a:spcBef>
                <a:spcPts val="1000"/>
              </a:spcBef>
              <a:spcAft>
                <a:spcPts val="0"/>
              </a:spcAft>
              <a:buSzPts val="2400"/>
              <a:buNone/>
            </a:pPr>
            <a:endParaRPr sz="2400"/>
          </a:p>
          <a:p>
            <a:pPr marL="0" lvl="0" indent="0" algn="l" rtl="0">
              <a:lnSpc>
                <a:spcPct val="90000"/>
              </a:lnSpc>
              <a:spcBef>
                <a:spcPts val="1000"/>
              </a:spcBef>
              <a:spcAft>
                <a:spcPts val="0"/>
              </a:spcAft>
              <a:buSzPts val="2400"/>
              <a:buNone/>
            </a:pPr>
            <a:r>
              <a:rPr lang="it-IT" sz="2400"/>
              <a:t>I CFU e le votazioni ottenute per gli insegnamenti o attività in sovrannumero non rientrano nel computo della media dei voti degli esami di profitto ma sono registrati nella carriera. </a:t>
            </a:r>
            <a:r>
              <a:rPr lang="it-IT" sz="2600">
                <a:latin typeface="Calibri"/>
                <a:ea typeface="Calibri"/>
                <a:cs typeface="Calibri"/>
                <a:sym typeface="Calibri"/>
              </a:rPr>
              <a:t> </a:t>
            </a:r>
            <a:endParaRPr sz="2600">
              <a:latin typeface="Calibri"/>
              <a:ea typeface="Calibri"/>
              <a:cs typeface="Calibri"/>
              <a:sym typeface="Calibri"/>
            </a:endParaRPr>
          </a:p>
          <a:p>
            <a:pPr marL="0" lvl="0" indent="0" algn="l" rtl="0">
              <a:lnSpc>
                <a:spcPct val="90000"/>
              </a:lnSpc>
              <a:spcBef>
                <a:spcPts val="1000"/>
              </a:spcBef>
              <a:spcAft>
                <a:spcPts val="0"/>
              </a:spcAft>
              <a:buSzPts val="2600"/>
              <a:buNone/>
            </a:pPr>
            <a:endParaRPr sz="2600"/>
          </a:p>
          <a:p>
            <a:pPr marL="0" lvl="0" indent="0" algn="l" rtl="0">
              <a:lnSpc>
                <a:spcPct val="90000"/>
              </a:lnSpc>
              <a:spcBef>
                <a:spcPts val="1000"/>
              </a:spcBef>
              <a:spcAft>
                <a:spcPts val="0"/>
              </a:spcAft>
              <a:buSzPts val="2400"/>
              <a:buNone/>
            </a:pPr>
            <a:r>
              <a:rPr lang="it-IT" sz="2400"/>
              <a:t>E’ possibile inserire come sovrannumerari insegnamenti del proprio corso di studi o insegnamenti erogati da altri Corsi di laurea magistrale dell’Ateneo.</a:t>
            </a:r>
            <a:endParaRPr sz="2400"/>
          </a:p>
          <a:p>
            <a:pPr marL="0" lvl="0" indent="0" algn="l" rtl="0">
              <a:lnSpc>
                <a:spcPct val="90000"/>
              </a:lnSpc>
              <a:spcBef>
                <a:spcPts val="1000"/>
              </a:spcBef>
              <a:spcAft>
                <a:spcPts val="0"/>
              </a:spcAft>
              <a:buClr>
                <a:schemeClr val="dk1"/>
              </a:buClr>
              <a:buSzPts val="2800"/>
              <a:buNone/>
            </a:pPr>
            <a:endParaRPr>
              <a:latin typeface="Calibri"/>
              <a:ea typeface="Calibri"/>
              <a:cs typeface="Calibri"/>
              <a:sym typeface="Calibri"/>
            </a:endParaRPr>
          </a:p>
        </p:txBody>
      </p:sp>
      <p:sp>
        <p:nvSpPr>
          <p:cNvPr id="464" name="Google Shape;4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25"/>
          <p:cNvSpPr txBox="1">
            <a:spLocks noGrp="1"/>
          </p:cNvSpPr>
          <p:nvPr>
            <p:ph type="title"/>
          </p:nvPr>
        </p:nvSpPr>
        <p:spPr>
          <a:xfrm>
            <a:off x="838200" y="355600"/>
            <a:ext cx="10515600" cy="88660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it-IT" sz="1800">
                <a:latin typeface="Calibri"/>
                <a:ea typeface="Calibri"/>
                <a:cs typeface="Calibri"/>
                <a:sym typeface="Calibri"/>
              </a:rPr>
            </a:br>
            <a:r>
              <a:rPr lang="it-IT" sz="1800">
                <a:latin typeface="Calibri"/>
                <a:ea typeface="Calibri"/>
                <a:cs typeface="Calibri"/>
                <a:sym typeface="Calibri"/>
              </a:rPr>
              <a:t>Ultimate le scelte, clicca «Conferma Piano» (fig.25)  per confermare e registrare il piano. Gli insegnamenti scelti saranno inseriti nel tuo libretto appena il Consiglio di Coordinamento didattico del tuo Corso li avrà esaminati.</a:t>
            </a:r>
            <a:br>
              <a:rPr lang="it-IT" sz="1800">
                <a:latin typeface="Calibri"/>
                <a:ea typeface="Calibri"/>
                <a:cs typeface="Calibri"/>
                <a:sym typeface="Calibri"/>
              </a:rPr>
            </a:br>
            <a:r>
              <a:rPr lang="it-IT" sz="1800" b="1" u="sng">
                <a:latin typeface="Calibri"/>
                <a:ea typeface="Calibri"/>
                <a:cs typeface="Calibri"/>
                <a:sym typeface="Calibri"/>
              </a:rPr>
              <a:t>ATTENZIONE</a:t>
            </a:r>
            <a:r>
              <a:rPr lang="it-IT" sz="1800" b="1">
                <a:latin typeface="Calibri"/>
                <a:ea typeface="Calibri"/>
                <a:cs typeface="Calibri"/>
                <a:sym typeface="Calibri"/>
              </a:rPr>
              <a:t>:  Il piano lasciato in bozza non viene esaminato.</a:t>
            </a:r>
            <a:br>
              <a:rPr lang="it-IT" sz="1800">
                <a:latin typeface="Calibri"/>
                <a:ea typeface="Calibri"/>
                <a:cs typeface="Calibri"/>
                <a:sym typeface="Calibri"/>
              </a:rPr>
            </a:br>
            <a:br>
              <a:rPr lang="it-IT" sz="1600">
                <a:latin typeface="Calibri"/>
                <a:ea typeface="Calibri"/>
                <a:cs typeface="Calibri"/>
                <a:sym typeface="Calibri"/>
              </a:rPr>
            </a:br>
            <a:endParaRPr sz="1600"/>
          </a:p>
        </p:txBody>
      </p:sp>
      <p:sp>
        <p:nvSpPr>
          <p:cNvPr id="470" name="Google Shape;470;p25"/>
          <p:cNvSpPr txBox="1">
            <a:spLocks noGrp="1"/>
          </p:cNvSpPr>
          <p:nvPr>
            <p:ph type="body" idx="1"/>
          </p:nvPr>
        </p:nvSpPr>
        <p:spPr>
          <a:xfrm>
            <a:off x="838200" y="1825624"/>
            <a:ext cx="10515600" cy="484187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25</a:t>
            </a:r>
            <a:endParaRPr sz="1400"/>
          </a:p>
        </p:txBody>
      </p:sp>
      <p:sp>
        <p:nvSpPr>
          <p:cNvPr id="471" name="Google Shape;4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32</a:t>
            </a:fld>
            <a:endParaRPr/>
          </a:p>
        </p:txBody>
      </p:sp>
      <p:pic>
        <p:nvPicPr>
          <p:cNvPr id="472" name="Google Shape;472;p25" descr="Ritaglio schermata"/>
          <p:cNvPicPr preferRelativeResize="0"/>
          <p:nvPr/>
        </p:nvPicPr>
        <p:blipFill rotWithShape="1">
          <a:blip r:embed="rId3">
            <a:alphaModFix/>
          </a:blip>
          <a:srcRect/>
          <a:stretch/>
        </p:blipFill>
        <p:spPr>
          <a:xfrm>
            <a:off x="929316" y="1095232"/>
            <a:ext cx="7303336" cy="5261117"/>
          </a:xfrm>
          <a:prstGeom prst="rect">
            <a:avLst/>
          </a:prstGeom>
          <a:noFill/>
          <a:ln w="9525" cap="flat" cmpd="sng">
            <a:solidFill>
              <a:srgbClr val="0070C0"/>
            </a:solidFill>
            <a:prstDash val="solid"/>
            <a:round/>
            <a:headEnd type="none" w="sm" len="sm"/>
            <a:tailEnd type="none" w="sm" len="sm"/>
          </a:ln>
        </p:spPr>
      </p:pic>
      <p:pic>
        <p:nvPicPr>
          <p:cNvPr id="473" name="Google Shape;473;p25"/>
          <p:cNvPicPr preferRelativeResize="0"/>
          <p:nvPr/>
        </p:nvPicPr>
        <p:blipFill rotWithShape="1">
          <a:blip r:embed="rId4">
            <a:alphaModFix/>
          </a:blip>
          <a:srcRect/>
          <a:stretch/>
        </p:blipFill>
        <p:spPr>
          <a:xfrm>
            <a:off x="5808071" y="6142013"/>
            <a:ext cx="725487" cy="268247"/>
          </a:xfrm>
          <a:prstGeom prst="rect">
            <a:avLst/>
          </a:prstGeom>
          <a:noFill/>
          <a:ln>
            <a:noFill/>
          </a:ln>
        </p:spPr>
      </p:pic>
      <p:pic>
        <p:nvPicPr>
          <p:cNvPr id="474" name="Google Shape;474;p25"/>
          <p:cNvPicPr preferRelativeResize="0"/>
          <p:nvPr/>
        </p:nvPicPr>
        <p:blipFill rotWithShape="1">
          <a:blip r:embed="rId5">
            <a:alphaModFix/>
          </a:blip>
          <a:srcRect/>
          <a:stretch/>
        </p:blipFill>
        <p:spPr>
          <a:xfrm rot="10800000" flipH="1">
            <a:off x="5113103" y="6124218"/>
            <a:ext cx="634039" cy="24938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6"/>
          <p:cNvSpPr txBox="1">
            <a:spLocks noGrp="1"/>
          </p:cNvSpPr>
          <p:nvPr>
            <p:ph type="title"/>
          </p:nvPr>
        </p:nvSpPr>
        <p:spPr>
          <a:xfrm>
            <a:off x="838200" y="376279"/>
            <a:ext cx="9268238" cy="96585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Calibri"/>
              <a:buNone/>
            </a:pPr>
            <a:br>
              <a:rPr lang="it-IT" sz="1620">
                <a:latin typeface="Calibri"/>
                <a:ea typeface="Calibri"/>
                <a:cs typeface="Calibri"/>
                <a:sym typeface="Calibri"/>
              </a:rPr>
            </a:br>
            <a:br>
              <a:rPr lang="it-IT" sz="1620">
                <a:latin typeface="Calibri"/>
                <a:ea typeface="Calibri"/>
                <a:cs typeface="Calibri"/>
                <a:sym typeface="Calibri"/>
              </a:rPr>
            </a:br>
            <a:r>
              <a:rPr lang="it-IT" sz="1620"/>
              <a:t>A questo punto il tuo piano viene registrato nel sistema e risulterà </a:t>
            </a:r>
            <a:r>
              <a:rPr lang="it-IT" sz="1620" u="sng"/>
              <a:t>PROPOSTO</a:t>
            </a:r>
            <a:r>
              <a:rPr lang="it-IT" sz="1620"/>
              <a:t> (figura 26). </a:t>
            </a:r>
            <a:br>
              <a:rPr lang="it-IT" sz="1620"/>
            </a:br>
            <a:r>
              <a:rPr lang="it-IT" sz="1620"/>
              <a:t>Per tutto il periodo di apertura dei piani ti è comunque consentito modificare gli insegnamenti selezionati.</a:t>
            </a:r>
            <a:br>
              <a:rPr lang="it-IT" sz="3959" b="1"/>
            </a:br>
            <a:r>
              <a:rPr lang="it-IT" sz="3959"/>
              <a:t> </a:t>
            </a:r>
            <a:br>
              <a:rPr lang="it-IT" sz="3959"/>
            </a:br>
            <a:endParaRPr sz="3959"/>
          </a:p>
        </p:txBody>
      </p:sp>
      <p:sp>
        <p:nvSpPr>
          <p:cNvPr id="480" name="Google Shape;480;p26"/>
          <p:cNvSpPr txBox="1">
            <a:spLocks noGrp="1"/>
          </p:cNvSpPr>
          <p:nvPr>
            <p:ph type="body" idx="1"/>
          </p:nvPr>
        </p:nvSpPr>
        <p:spPr>
          <a:xfrm>
            <a:off x="838200" y="1825624"/>
            <a:ext cx="10515600" cy="484187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26</a:t>
            </a:r>
            <a:endParaRPr sz="1400"/>
          </a:p>
        </p:txBody>
      </p:sp>
      <p:sp>
        <p:nvSpPr>
          <p:cNvPr id="481" name="Google Shape;48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it-IT"/>
              <a:t>33</a:t>
            </a:fld>
            <a:endParaRPr/>
          </a:p>
        </p:txBody>
      </p:sp>
      <p:pic>
        <p:nvPicPr>
          <p:cNvPr id="482" name="Google Shape;482;p26" descr="Ritaglio schermata"/>
          <p:cNvPicPr preferRelativeResize="0"/>
          <p:nvPr/>
        </p:nvPicPr>
        <p:blipFill rotWithShape="1">
          <a:blip r:embed="rId3">
            <a:alphaModFix/>
          </a:blip>
          <a:srcRect/>
          <a:stretch/>
        </p:blipFill>
        <p:spPr>
          <a:xfrm>
            <a:off x="948617" y="838529"/>
            <a:ext cx="6798270" cy="2807981"/>
          </a:xfrm>
          <a:prstGeom prst="rect">
            <a:avLst/>
          </a:prstGeom>
          <a:noFill/>
          <a:ln w="9525" cap="flat" cmpd="sng">
            <a:solidFill>
              <a:schemeClr val="dk1"/>
            </a:solidFill>
            <a:prstDash val="solid"/>
            <a:round/>
            <a:headEnd type="none" w="sm" len="sm"/>
            <a:tailEnd type="none" w="sm" len="sm"/>
          </a:ln>
        </p:spPr>
      </p:pic>
      <p:pic>
        <p:nvPicPr>
          <p:cNvPr id="483" name="Google Shape;483;p26" descr="Ritaglio schermata"/>
          <p:cNvPicPr preferRelativeResize="0"/>
          <p:nvPr/>
        </p:nvPicPr>
        <p:blipFill rotWithShape="1">
          <a:blip r:embed="rId4">
            <a:alphaModFix/>
          </a:blip>
          <a:srcRect/>
          <a:stretch/>
        </p:blipFill>
        <p:spPr>
          <a:xfrm>
            <a:off x="5001984" y="2973066"/>
            <a:ext cx="6087194" cy="3383284"/>
          </a:xfrm>
          <a:prstGeom prst="rect">
            <a:avLst/>
          </a:prstGeom>
          <a:noFill/>
          <a:ln w="38100" cap="flat" cmpd="sng">
            <a:solidFill>
              <a:schemeClr val="dk1"/>
            </a:solidFill>
            <a:prstDash val="solid"/>
            <a:round/>
            <a:headEnd type="none" w="sm" len="sm"/>
            <a:tailEnd type="none" w="sm" len="sm"/>
          </a:ln>
        </p:spPr>
      </p:pic>
      <p:sp>
        <p:nvSpPr>
          <p:cNvPr id="484" name="Google Shape;484;p26"/>
          <p:cNvSpPr/>
          <p:nvPr/>
        </p:nvSpPr>
        <p:spPr>
          <a:xfrm>
            <a:off x="5902036" y="4414058"/>
            <a:ext cx="576452" cy="25065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85" name="Google Shape;485;p26"/>
          <p:cNvSpPr/>
          <p:nvPr/>
        </p:nvSpPr>
        <p:spPr>
          <a:xfrm>
            <a:off x="3616036" y="838529"/>
            <a:ext cx="1385948" cy="183936"/>
          </a:xfrm>
          <a:prstGeom prst="rect">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86" name="Google Shape;486;p26"/>
          <p:cNvSpPr/>
          <p:nvPr/>
        </p:nvSpPr>
        <p:spPr>
          <a:xfrm rot="5400000">
            <a:off x="3617228" y="3646198"/>
            <a:ext cx="1126836" cy="1200727"/>
          </a:xfrm>
          <a:prstGeom prst="bentUpArrow">
            <a:avLst>
              <a:gd name="adj1" fmla="val 25000"/>
              <a:gd name="adj2" fmla="val 25000"/>
              <a:gd name="adj3" fmla="val 25000"/>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487" name="Google Shape;487;p26"/>
          <p:cNvPicPr preferRelativeResize="0"/>
          <p:nvPr/>
        </p:nvPicPr>
        <p:blipFill rotWithShape="1">
          <a:blip r:embed="rId5">
            <a:alphaModFix/>
          </a:blip>
          <a:srcRect/>
          <a:stretch/>
        </p:blipFill>
        <p:spPr>
          <a:xfrm>
            <a:off x="2231363" y="1820567"/>
            <a:ext cx="4261473" cy="377985"/>
          </a:xfrm>
          <a:prstGeom prst="rect">
            <a:avLst/>
          </a:prstGeom>
          <a:noFill/>
          <a:ln>
            <a:noFill/>
          </a:ln>
        </p:spPr>
      </p:pic>
      <p:pic>
        <p:nvPicPr>
          <p:cNvPr id="488" name="Google Shape;488;p26"/>
          <p:cNvPicPr preferRelativeResize="0"/>
          <p:nvPr/>
        </p:nvPicPr>
        <p:blipFill rotWithShape="1">
          <a:blip r:embed="rId5">
            <a:alphaModFix/>
          </a:blip>
          <a:srcRect/>
          <a:stretch/>
        </p:blipFill>
        <p:spPr>
          <a:xfrm>
            <a:off x="6632736" y="2974180"/>
            <a:ext cx="4261473" cy="37798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27"/>
          <p:cNvSpPr txBox="1">
            <a:spLocks noGrp="1"/>
          </p:cNvSpPr>
          <p:nvPr>
            <p:ph type="title"/>
          </p:nvPr>
        </p:nvSpPr>
        <p:spPr>
          <a:xfrm>
            <a:off x="838200" y="365125"/>
            <a:ext cx="1003970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Calibri"/>
              <a:buNone/>
            </a:pPr>
            <a:r>
              <a:rPr lang="it-IT" sz="1600" b="1">
                <a:latin typeface="Calibri"/>
                <a:ea typeface="Calibri"/>
                <a:cs typeface="Calibri"/>
                <a:sym typeface="Calibri"/>
              </a:rPr>
              <a:t>PIANO PRE-APPROVATO: </a:t>
            </a:r>
            <a:br>
              <a:rPr lang="it-IT" sz="1600">
                <a:latin typeface="Calibri"/>
                <a:ea typeface="Calibri"/>
                <a:cs typeface="Calibri"/>
                <a:sym typeface="Calibri"/>
              </a:rPr>
            </a:br>
            <a:r>
              <a:rPr lang="it-IT" sz="1600">
                <a:latin typeface="Calibri"/>
                <a:ea typeface="Calibri"/>
                <a:cs typeface="Calibri"/>
                <a:sym typeface="Calibri"/>
              </a:rPr>
              <a:t>Se preferisci presentare un piano pre-approvato, seleziona nella schermata iniziale GGGA-PREAPPROVATO (fig. 27), clicca OK e a seguire “Prosegui compilazione Piano Carriera” (figura 28). </a:t>
            </a:r>
            <a:br>
              <a:rPr lang="it-IT" sz="1600">
                <a:latin typeface="Calibri"/>
                <a:ea typeface="Calibri"/>
                <a:cs typeface="Calibri"/>
                <a:sym typeface="Calibri"/>
              </a:rPr>
            </a:br>
            <a:endParaRPr sz="1600">
              <a:latin typeface="Calibri"/>
              <a:ea typeface="Calibri"/>
              <a:cs typeface="Calibri"/>
              <a:sym typeface="Calibri"/>
            </a:endParaRPr>
          </a:p>
        </p:txBody>
      </p:sp>
      <p:sp>
        <p:nvSpPr>
          <p:cNvPr id="494" name="Google Shape;494;p27"/>
          <p:cNvSpPr txBox="1">
            <a:spLocks noGrp="1"/>
          </p:cNvSpPr>
          <p:nvPr>
            <p:ph type="body" idx="1"/>
          </p:nvPr>
        </p:nvSpPr>
        <p:spPr>
          <a:xfrm>
            <a:off x="838200" y="1825625"/>
            <a:ext cx="10515600" cy="476495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27</a:t>
            </a:r>
            <a:endParaRPr sz="1400"/>
          </a:p>
        </p:txBody>
      </p:sp>
      <p:sp>
        <p:nvSpPr>
          <p:cNvPr id="495" name="Google Shape;49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34</a:t>
            </a:fld>
            <a:endParaRPr/>
          </a:p>
        </p:txBody>
      </p:sp>
      <p:pic>
        <p:nvPicPr>
          <p:cNvPr id="496" name="Google Shape;496;p27" descr="Ritaglio schermata"/>
          <p:cNvPicPr preferRelativeResize="0"/>
          <p:nvPr/>
        </p:nvPicPr>
        <p:blipFill rotWithShape="1">
          <a:blip r:embed="rId3">
            <a:alphaModFix/>
          </a:blip>
          <a:srcRect/>
          <a:stretch/>
        </p:blipFill>
        <p:spPr>
          <a:xfrm>
            <a:off x="1491925" y="1266953"/>
            <a:ext cx="8594183" cy="5089397"/>
          </a:xfrm>
          <a:prstGeom prst="rect">
            <a:avLst/>
          </a:prstGeom>
          <a:noFill/>
          <a:ln w="12700" cap="flat" cmpd="sng">
            <a:solidFill>
              <a:schemeClr val="dk1"/>
            </a:solidFill>
            <a:prstDash val="solid"/>
            <a:round/>
            <a:headEnd type="none" w="sm" len="sm"/>
            <a:tailEnd type="none" w="sm" len="sm"/>
          </a:ln>
        </p:spPr>
      </p:pic>
      <p:pic>
        <p:nvPicPr>
          <p:cNvPr id="497" name="Google Shape;497;p27"/>
          <p:cNvPicPr preferRelativeResize="0"/>
          <p:nvPr/>
        </p:nvPicPr>
        <p:blipFill rotWithShape="1">
          <a:blip r:embed="rId4">
            <a:alphaModFix/>
          </a:blip>
          <a:srcRect/>
          <a:stretch/>
        </p:blipFill>
        <p:spPr>
          <a:xfrm>
            <a:off x="3885827" y="1332844"/>
            <a:ext cx="3944454" cy="37798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28"/>
          <p:cNvSpPr txBox="1">
            <a:spLocks noGrp="1"/>
          </p:cNvSpPr>
          <p:nvPr>
            <p:ph type="title"/>
          </p:nvPr>
        </p:nvSpPr>
        <p:spPr>
          <a:xfrm>
            <a:off x="838200" y="365125"/>
            <a:ext cx="9392728" cy="116582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it-IT" sz="2400"/>
            </a:br>
            <a:br>
              <a:rPr lang="it-IT" sz="2400"/>
            </a:br>
            <a:br>
              <a:rPr lang="it-IT" sz="2400"/>
            </a:br>
            <a:br>
              <a:rPr lang="it-IT" sz="1800"/>
            </a:br>
            <a:br>
              <a:rPr lang="it-IT"/>
            </a:br>
            <a:endParaRPr/>
          </a:p>
        </p:txBody>
      </p:sp>
      <p:sp>
        <p:nvSpPr>
          <p:cNvPr id="503" name="Google Shape;503;p28"/>
          <p:cNvSpPr txBox="1">
            <a:spLocks noGrp="1"/>
          </p:cNvSpPr>
          <p:nvPr>
            <p:ph type="body" idx="1"/>
          </p:nvPr>
        </p:nvSpPr>
        <p:spPr>
          <a:xfrm>
            <a:off x="838200" y="1825624"/>
            <a:ext cx="10515600" cy="468324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r>
              <a:rPr lang="it-IT" sz="1400"/>
              <a:t>Fig. 28</a:t>
            </a:r>
            <a:endParaRPr sz="1400"/>
          </a:p>
        </p:txBody>
      </p:sp>
      <p:sp>
        <p:nvSpPr>
          <p:cNvPr id="504" name="Google Shape;50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35</a:t>
            </a:fld>
            <a:endParaRPr/>
          </a:p>
        </p:txBody>
      </p:sp>
      <p:pic>
        <p:nvPicPr>
          <p:cNvPr id="505" name="Google Shape;505;p28"/>
          <p:cNvPicPr preferRelativeResize="0"/>
          <p:nvPr/>
        </p:nvPicPr>
        <p:blipFill rotWithShape="1">
          <a:blip r:embed="rId3">
            <a:alphaModFix/>
          </a:blip>
          <a:srcRect/>
          <a:stretch/>
        </p:blipFill>
        <p:spPr>
          <a:xfrm>
            <a:off x="1251207" y="1084448"/>
            <a:ext cx="9217950" cy="4395596"/>
          </a:xfrm>
          <a:prstGeom prst="rect">
            <a:avLst/>
          </a:prstGeom>
          <a:noFill/>
          <a:ln>
            <a:noFill/>
          </a:ln>
        </p:spPr>
      </p:pic>
      <p:pic>
        <p:nvPicPr>
          <p:cNvPr id="506" name="Google Shape;506;p28"/>
          <p:cNvPicPr preferRelativeResize="0"/>
          <p:nvPr/>
        </p:nvPicPr>
        <p:blipFill rotWithShape="1">
          <a:blip r:embed="rId4">
            <a:alphaModFix/>
          </a:blip>
          <a:srcRect/>
          <a:stretch/>
        </p:blipFill>
        <p:spPr>
          <a:xfrm>
            <a:off x="3024955" y="2324268"/>
            <a:ext cx="3758846" cy="575428"/>
          </a:xfrm>
          <a:prstGeom prst="rect">
            <a:avLst/>
          </a:prstGeom>
          <a:noFill/>
          <a:ln>
            <a:noFill/>
          </a:ln>
        </p:spPr>
      </p:pic>
      <p:pic>
        <p:nvPicPr>
          <p:cNvPr id="507" name="Google Shape;507;p28"/>
          <p:cNvPicPr preferRelativeResize="0"/>
          <p:nvPr/>
        </p:nvPicPr>
        <p:blipFill rotWithShape="1">
          <a:blip r:embed="rId5">
            <a:alphaModFix/>
          </a:blip>
          <a:srcRect/>
          <a:stretch/>
        </p:blipFill>
        <p:spPr>
          <a:xfrm>
            <a:off x="4936558" y="1084461"/>
            <a:ext cx="1847248" cy="24386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9"/>
          <p:cNvSpPr txBox="1">
            <a:spLocks noGrp="1"/>
          </p:cNvSpPr>
          <p:nvPr>
            <p:ph type="title"/>
          </p:nvPr>
        </p:nvSpPr>
        <p:spPr>
          <a:xfrm>
            <a:off x="838200" y="146527"/>
            <a:ext cx="10145670" cy="143346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Font typeface="Calibri"/>
              <a:buNone/>
            </a:pPr>
            <a:r>
              <a:rPr lang="it-IT" sz="1600"/>
              <a:t>La procedura di compilazione del piano pre-approvato è analoga a quella del piano da approvare, salvo che per la selezione  degli insegnamenti a scelta libera dello studente. Con questo tipo di piano potrai conseguire i crediti a scelta libera scegliendo </a:t>
            </a:r>
            <a:r>
              <a:rPr lang="it-IT" sz="1600" u="sng"/>
              <a:t>esclusivamente</a:t>
            </a:r>
            <a:r>
              <a:rPr lang="it-IT" sz="1600"/>
              <a:t> tra una serie di insegnamenti opzionali </a:t>
            </a:r>
            <a:r>
              <a:rPr lang="it-IT" sz="1600" b="1" u="sng"/>
              <a:t>già validati </a:t>
            </a:r>
            <a:r>
              <a:rPr lang="it-IT" sz="1600"/>
              <a:t>dal Consiglio di Coordinamento didattico offerti al </a:t>
            </a:r>
            <a:r>
              <a:rPr lang="it-IT" sz="1600" b="1"/>
              <a:t>primo anno </a:t>
            </a:r>
            <a:r>
              <a:rPr lang="it-IT" sz="1600"/>
              <a:t>oppure al </a:t>
            </a:r>
            <a:r>
              <a:rPr lang="it-IT" sz="1600" b="1"/>
              <a:t>secondo anno</a:t>
            </a:r>
            <a:r>
              <a:rPr lang="it-IT" sz="1600"/>
              <a:t>. </a:t>
            </a:r>
            <a:br>
              <a:rPr lang="it-IT" sz="1600"/>
            </a:br>
            <a:r>
              <a:rPr lang="it-IT" sz="1600"/>
              <a:t>Saranno ripresentate le regole già viste nelle slide 21- 23.</a:t>
            </a:r>
            <a:br>
              <a:rPr lang="it-IT" sz="1600"/>
            </a:br>
            <a:endParaRPr sz="1600"/>
          </a:p>
        </p:txBody>
      </p:sp>
      <p:sp>
        <p:nvSpPr>
          <p:cNvPr id="513" name="Google Shape;513;p29"/>
          <p:cNvSpPr txBox="1">
            <a:spLocks noGrp="1"/>
          </p:cNvSpPr>
          <p:nvPr>
            <p:ph type="body" idx="1"/>
          </p:nvPr>
        </p:nvSpPr>
        <p:spPr>
          <a:xfrm>
            <a:off x="838200" y="1464206"/>
            <a:ext cx="10515600" cy="508958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r>
              <a:rPr lang="it-IT" sz="1400"/>
              <a:t>Fig. 29</a:t>
            </a:r>
            <a:endParaRPr sz="1400"/>
          </a:p>
          <a:p>
            <a:pPr marL="0" lvl="0" indent="0" algn="l" rtl="0">
              <a:lnSpc>
                <a:spcPct val="90000"/>
              </a:lnSpc>
              <a:spcBef>
                <a:spcPts val="1000"/>
              </a:spcBef>
              <a:spcAft>
                <a:spcPts val="0"/>
              </a:spcAft>
              <a:buClr>
                <a:schemeClr val="dk1"/>
              </a:buClr>
              <a:buSzPts val="2800"/>
              <a:buNone/>
            </a:pPr>
            <a:endParaRPr/>
          </a:p>
        </p:txBody>
      </p:sp>
      <p:sp>
        <p:nvSpPr>
          <p:cNvPr id="514" name="Google Shape;51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36</a:t>
            </a:fld>
            <a:endParaRPr/>
          </a:p>
        </p:txBody>
      </p:sp>
      <p:pic>
        <p:nvPicPr>
          <p:cNvPr id="515" name="Google Shape;515;p29"/>
          <p:cNvPicPr preferRelativeResize="0"/>
          <p:nvPr/>
        </p:nvPicPr>
        <p:blipFill rotWithShape="1">
          <a:blip r:embed="rId3">
            <a:alphaModFix/>
          </a:blip>
          <a:srcRect/>
          <a:stretch/>
        </p:blipFill>
        <p:spPr>
          <a:xfrm>
            <a:off x="938366" y="1468694"/>
            <a:ext cx="9926782" cy="448230"/>
          </a:xfrm>
          <a:prstGeom prst="rect">
            <a:avLst/>
          </a:prstGeom>
          <a:noFill/>
          <a:ln>
            <a:noFill/>
          </a:ln>
        </p:spPr>
      </p:pic>
      <p:sp>
        <p:nvSpPr>
          <p:cNvPr id="516" name="Google Shape;516;p29"/>
          <p:cNvSpPr/>
          <p:nvPr/>
        </p:nvSpPr>
        <p:spPr>
          <a:xfrm>
            <a:off x="5361150" y="1468673"/>
            <a:ext cx="1081214" cy="2112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17" name="Google Shape;517;p29"/>
          <p:cNvPicPr preferRelativeResize="0"/>
          <p:nvPr/>
        </p:nvPicPr>
        <p:blipFill rotWithShape="1">
          <a:blip r:embed="rId4">
            <a:alphaModFix/>
          </a:blip>
          <a:srcRect/>
          <a:stretch/>
        </p:blipFill>
        <p:spPr>
          <a:xfrm>
            <a:off x="2422460" y="2202907"/>
            <a:ext cx="893691" cy="220582"/>
          </a:xfrm>
          <a:prstGeom prst="rect">
            <a:avLst/>
          </a:prstGeom>
          <a:noFill/>
          <a:ln>
            <a:noFill/>
          </a:ln>
        </p:spPr>
      </p:pic>
      <p:sp>
        <p:nvSpPr>
          <p:cNvPr id="518" name="Google Shape;518;p29"/>
          <p:cNvSpPr/>
          <p:nvPr/>
        </p:nvSpPr>
        <p:spPr>
          <a:xfrm>
            <a:off x="957686" y="1499815"/>
            <a:ext cx="9888141" cy="4760361"/>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19" name="Google Shape;519;p29" descr="Ritaglio schermata"/>
          <p:cNvPicPr preferRelativeResize="0"/>
          <p:nvPr/>
        </p:nvPicPr>
        <p:blipFill rotWithShape="1">
          <a:blip r:embed="rId5">
            <a:alphaModFix/>
          </a:blip>
          <a:srcRect/>
          <a:stretch/>
        </p:blipFill>
        <p:spPr>
          <a:xfrm>
            <a:off x="1463781" y="2116560"/>
            <a:ext cx="7794737" cy="394397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31"/>
          <p:cNvSpPr txBox="1">
            <a:spLocks noGrp="1"/>
          </p:cNvSpPr>
          <p:nvPr>
            <p:ph type="body" idx="1"/>
          </p:nvPr>
        </p:nvSpPr>
        <p:spPr>
          <a:xfrm>
            <a:off x="838200" y="1086928"/>
            <a:ext cx="10515600" cy="50900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it-IT" sz="1600" b="1">
                <a:latin typeface="Calibri"/>
                <a:ea typeface="Calibri"/>
                <a:cs typeface="Calibri"/>
                <a:sym typeface="Calibri"/>
              </a:rPr>
              <a:t>ATTENZIONE: </a:t>
            </a:r>
            <a:r>
              <a:rPr lang="it-IT" sz="1600">
                <a:latin typeface="Calibri"/>
                <a:ea typeface="Calibri"/>
                <a:cs typeface="Calibri"/>
                <a:sym typeface="Calibri"/>
              </a:rPr>
              <a:t>Al termine della compilazione è possibile ancora modificare la scelta dello schema di piano, optando per quello “da approvare”. Clicca sul pulsante “Annulla piano” e nella maschera successiva clicca “Modifica Piano” per ritornare alla maschera iniziale.</a:t>
            </a:r>
            <a:endParaRPr/>
          </a:p>
          <a:p>
            <a:pPr marL="0" lvl="0" indent="0" algn="l" rtl="0">
              <a:lnSpc>
                <a:spcPct val="90000"/>
              </a:lnSpc>
              <a:spcBef>
                <a:spcPts val="1000"/>
              </a:spcBef>
              <a:spcAft>
                <a:spcPts val="0"/>
              </a:spcAft>
              <a:buClr>
                <a:schemeClr val="dk1"/>
              </a:buClr>
              <a:buSzPts val="1600"/>
              <a:buNone/>
            </a:pPr>
            <a:r>
              <a:rPr lang="it-IT" sz="1600">
                <a:latin typeface="Calibri"/>
                <a:ea typeface="Calibri"/>
                <a:cs typeface="Calibri"/>
                <a:sym typeface="Calibri"/>
              </a:rPr>
              <a:t> Per maggiori informazioni e per problemi di funzionamento della procedura online, puoi rivolgerti all’Ufficio </a:t>
            </a:r>
            <a:r>
              <a:rPr lang="it-IT" sz="1600"/>
              <a:t>segreteria studenti - </a:t>
            </a:r>
            <a:r>
              <a:rPr lang="it-IT" sz="1600">
                <a:latin typeface="Calibri"/>
                <a:ea typeface="Calibri"/>
                <a:cs typeface="Calibri"/>
                <a:sym typeface="Calibri"/>
              </a:rPr>
              <a:t>Scienze, all’indirizzo  </a:t>
            </a:r>
            <a:r>
              <a:rPr lang="it-IT" sz="1600" b="1" u="sng">
                <a:solidFill>
                  <a:schemeClr val="hlink"/>
                </a:solidFill>
                <a:latin typeface="Calibri"/>
                <a:ea typeface="Calibri"/>
                <a:cs typeface="Calibri"/>
                <a:sym typeface="Calibri"/>
                <a:hlinkClick r:id="rId3"/>
              </a:rPr>
              <a:t>segr.studenti.scienze@unimib.it</a:t>
            </a:r>
            <a:endParaRPr sz="1600" b="1" u="sng">
              <a:latin typeface="Calibri"/>
              <a:ea typeface="Calibri"/>
              <a:cs typeface="Calibri"/>
              <a:sym typeface="Calibri"/>
            </a:endParaRPr>
          </a:p>
          <a:p>
            <a:pPr marL="0" lvl="0" indent="0" algn="l" rtl="0">
              <a:lnSpc>
                <a:spcPct val="90000"/>
              </a:lnSpc>
              <a:spcBef>
                <a:spcPts val="1000"/>
              </a:spcBef>
              <a:spcAft>
                <a:spcPts val="0"/>
              </a:spcAft>
              <a:buClr>
                <a:schemeClr val="dk1"/>
              </a:buClr>
              <a:buSzPts val="1600"/>
              <a:buNone/>
            </a:pPr>
            <a:endParaRPr sz="1600" b="1" u="sng">
              <a:latin typeface="Calibri"/>
              <a:ea typeface="Calibri"/>
              <a:cs typeface="Calibri"/>
              <a:sym typeface="Calibri"/>
            </a:endParaRPr>
          </a:p>
          <a:p>
            <a:pPr marL="0" lvl="0" indent="0" algn="l" rtl="0">
              <a:lnSpc>
                <a:spcPct val="90000"/>
              </a:lnSpc>
              <a:spcBef>
                <a:spcPts val="1000"/>
              </a:spcBef>
              <a:spcAft>
                <a:spcPts val="0"/>
              </a:spcAft>
              <a:buClr>
                <a:schemeClr val="dk1"/>
              </a:buClr>
              <a:buSzPts val="1600"/>
              <a:buNone/>
            </a:pPr>
            <a:r>
              <a:rPr lang="it-IT" sz="1600">
                <a:latin typeface="Calibri"/>
                <a:ea typeface="Calibri"/>
                <a:cs typeface="Calibri"/>
                <a:sym typeface="Calibri"/>
              </a:rPr>
              <a:t>Ti invitiamo a consultare:</a:t>
            </a:r>
            <a:endParaRPr/>
          </a:p>
          <a:p>
            <a:pPr marL="228600" lvl="0" indent="-228600" algn="l" rtl="0">
              <a:lnSpc>
                <a:spcPct val="90000"/>
              </a:lnSpc>
              <a:spcBef>
                <a:spcPts val="1000"/>
              </a:spcBef>
              <a:spcAft>
                <a:spcPts val="0"/>
              </a:spcAft>
              <a:buClr>
                <a:schemeClr val="dk1"/>
              </a:buClr>
              <a:buSzPts val="1600"/>
              <a:buChar char="•"/>
            </a:pPr>
            <a:r>
              <a:rPr lang="it-IT" sz="1600">
                <a:latin typeface="Calibri"/>
                <a:ea typeface="Calibri"/>
                <a:cs typeface="Calibri"/>
                <a:sym typeface="Calibri"/>
              </a:rPr>
              <a:t>il Regolamento Didattico del Corso, all’indirizzo </a:t>
            </a:r>
            <a:r>
              <a:rPr lang="it-IT" sz="1600" u="sng">
                <a:solidFill>
                  <a:schemeClr val="hlink"/>
                </a:solidFill>
                <a:latin typeface="Calibri"/>
                <a:ea typeface="Calibri"/>
                <a:cs typeface="Calibri"/>
                <a:sym typeface="Calibri"/>
                <a:hlinkClick r:id="rId4"/>
              </a:rPr>
              <a:t>https://elearning.unimib.it/course/view.php?id=18268</a:t>
            </a:r>
            <a:endParaRPr sz="1600">
              <a:latin typeface="Calibri"/>
              <a:ea typeface="Calibri"/>
              <a:cs typeface="Calibri"/>
              <a:sym typeface="Calibri"/>
            </a:endParaRPr>
          </a:p>
          <a:p>
            <a:pPr marL="228600" lvl="0" indent="-228600" algn="l" rtl="0">
              <a:lnSpc>
                <a:spcPct val="90000"/>
              </a:lnSpc>
              <a:spcBef>
                <a:spcPts val="1000"/>
              </a:spcBef>
              <a:spcAft>
                <a:spcPts val="0"/>
              </a:spcAft>
              <a:buSzPts val="1600"/>
              <a:buChar char="•"/>
            </a:pPr>
            <a:r>
              <a:rPr lang="it-IT" sz="1600">
                <a:latin typeface="Calibri"/>
                <a:ea typeface="Calibri"/>
                <a:cs typeface="Calibri"/>
                <a:sym typeface="Calibri"/>
              </a:rPr>
              <a:t> il Regolamento studenti dell’Ateneo di Milano - Bicocca (in particolare l’art. 26 - Piano di studio), all’indirizzo </a:t>
            </a:r>
            <a:r>
              <a:rPr lang="it-IT" sz="1600" u="sng">
                <a:solidFill>
                  <a:schemeClr val="hlink"/>
                </a:solidFill>
                <a:latin typeface="Calibri"/>
                <a:ea typeface="Calibri"/>
                <a:cs typeface="Calibri"/>
                <a:sym typeface="Calibri"/>
                <a:hlinkClick r:id="rId5"/>
              </a:rPr>
              <a:t>       </a:t>
            </a:r>
            <a:r>
              <a:rPr lang="it-IT" sz="1600" u="sng">
                <a:solidFill>
                  <a:schemeClr val="hlink"/>
                </a:solidFill>
              </a:rPr>
              <a:t>https://www.unimib.it/sites/default/files/2023-10/reg-stud_Versione%20sito.pdf</a:t>
            </a:r>
            <a:endParaRPr sz="1600">
              <a:latin typeface="Calibri"/>
              <a:ea typeface="Calibri"/>
              <a:cs typeface="Calibri"/>
              <a:sym typeface="Calibri"/>
            </a:endParaRPr>
          </a:p>
          <a:p>
            <a:pPr marL="0" lvl="0" indent="0" algn="ctr" rtl="0">
              <a:lnSpc>
                <a:spcPct val="90000"/>
              </a:lnSpc>
              <a:spcBef>
                <a:spcPts val="1000"/>
              </a:spcBef>
              <a:spcAft>
                <a:spcPts val="0"/>
              </a:spcAft>
              <a:buClr>
                <a:schemeClr val="dk1"/>
              </a:buClr>
              <a:buSzPts val="1600"/>
              <a:buNone/>
            </a:pPr>
            <a:endParaRPr sz="1600">
              <a:latin typeface="Calibri"/>
              <a:ea typeface="Calibri"/>
              <a:cs typeface="Calibri"/>
              <a:sym typeface="Calibri"/>
            </a:endParaRPr>
          </a:p>
          <a:p>
            <a:pPr marL="0" lvl="0" indent="0" algn="ctr" rtl="0">
              <a:lnSpc>
                <a:spcPct val="90000"/>
              </a:lnSpc>
              <a:spcBef>
                <a:spcPts val="1000"/>
              </a:spcBef>
              <a:spcAft>
                <a:spcPts val="0"/>
              </a:spcAft>
              <a:buClr>
                <a:schemeClr val="dk1"/>
              </a:buClr>
              <a:buSzPts val="1600"/>
              <a:buNone/>
            </a:pPr>
            <a:endParaRPr sz="1600"/>
          </a:p>
          <a:p>
            <a:pPr marL="0" lvl="0" indent="0" algn="ctr" rtl="0">
              <a:lnSpc>
                <a:spcPct val="90000"/>
              </a:lnSpc>
              <a:spcBef>
                <a:spcPts val="1000"/>
              </a:spcBef>
              <a:spcAft>
                <a:spcPts val="0"/>
              </a:spcAft>
              <a:buClr>
                <a:schemeClr val="dk1"/>
              </a:buClr>
              <a:buSzPts val="1600"/>
              <a:buNone/>
            </a:pPr>
            <a:r>
              <a:rPr lang="it-IT" sz="1600">
                <a:latin typeface="Calibri"/>
                <a:ea typeface="Calibri"/>
                <a:cs typeface="Calibri"/>
                <a:sym typeface="Calibri"/>
              </a:rPr>
              <a:t>Buono studio!</a:t>
            </a:r>
            <a:endParaRPr sz="1600">
              <a:latin typeface="Calibri"/>
              <a:ea typeface="Calibri"/>
              <a:cs typeface="Calibri"/>
              <a:sym typeface="Calibri"/>
            </a:endParaRPr>
          </a:p>
        </p:txBody>
      </p:sp>
      <p:pic>
        <p:nvPicPr>
          <p:cNvPr id="525" name="Google Shape;525;p31"/>
          <p:cNvPicPr preferRelativeResize="0"/>
          <p:nvPr/>
        </p:nvPicPr>
        <p:blipFill rotWithShape="1">
          <a:blip r:embed="rId6">
            <a:alphaModFix/>
          </a:blip>
          <a:srcRect/>
          <a:stretch/>
        </p:blipFill>
        <p:spPr>
          <a:xfrm>
            <a:off x="9213370" y="4702745"/>
            <a:ext cx="1931957" cy="1408636"/>
          </a:xfrm>
          <a:prstGeom prst="rect">
            <a:avLst/>
          </a:prstGeom>
          <a:noFill/>
          <a:ln>
            <a:noFill/>
          </a:ln>
        </p:spPr>
      </p:pic>
      <p:sp>
        <p:nvSpPr>
          <p:cNvPr id="526" name="Google Shape;52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it-IT" sz="3200" b="1"/>
              <a:t>A chi rivolgersi e per che cosa?</a:t>
            </a:r>
            <a:br>
              <a:rPr lang="it-IT" sz="2800" b="1"/>
            </a:br>
            <a:endParaRPr sz="2800" b="1"/>
          </a:p>
        </p:txBody>
      </p:sp>
      <p:sp>
        <p:nvSpPr>
          <p:cNvPr id="532" name="Google Shape;532;p32"/>
          <p:cNvSpPr txBox="1">
            <a:spLocks noGrp="1"/>
          </p:cNvSpPr>
          <p:nvPr>
            <p:ph type="body" idx="1"/>
          </p:nvPr>
        </p:nvSpPr>
        <p:spPr>
          <a:xfrm>
            <a:off x="838200" y="1102418"/>
            <a:ext cx="10515600" cy="5253932"/>
          </a:xfrm>
          <a:prstGeom prst="rect">
            <a:avLst/>
          </a:prstGeom>
          <a:noFill/>
          <a:ln>
            <a:noFill/>
          </a:ln>
        </p:spPr>
        <p:txBody>
          <a:bodyPr spcFirstLastPara="1" wrap="square" lIns="91425" tIns="45700" rIns="91425" bIns="45700" anchor="t" anchorCtr="0">
            <a:normAutofit/>
          </a:bodyPr>
          <a:lstStyle/>
          <a:p>
            <a:pPr marL="228600" lvl="0" indent="-101600" algn="l" rtl="0">
              <a:lnSpc>
                <a:spcPct val="90000"/>
              </a:lnSpc>
              <a:spcBef>
                <a:spcPts val="0"/>
              </a:spcBef>
              <a:spcAft>
                <a:spcPts val="0"/>
              </a:spcAft>
              <a:buClr>
                <a:schemeClr val="dk1"/>
              </a:buClr>
              <a:buSzPts val="2000"/>
              <a:buNone/>
            </a:pPr>
            <a:endParaRPr sz="2000" b="1" u="sng">
              <a:latin typeface="Calibri"/>
              <a:ea typeface="Calibri"/>
              <a:cs typeface="Calibri"/>
              <a:sym typeface="Calibri"/>
            </a:endParaRPr>
          </a:p>
          <a:p>
            <a:pPr marL="228600" lvl="0" indent="-101600" algn="l" rtl="0">
              <a:lnSpc>
                <a:spcPct val="90000"/>
              </a:lnSpc>
              <a:spcBef>
                <a:spcPts val="1000"/>
              </a:spcBef>
              <a:spcAft>
                <a:spcPts val="0"/>
              </a:spcAft>
              <a:buClr>
                <a:schemeClr val="dk1"/>
              </a:buClr>
              <a:buSzPts val="2000"/>
              <a:buNone/>
            </a:pPr>
            <a:endParaRPr sz="2000" b="1" u="sng">
              <a:latin typeface="Calibri"/>
              <a:ea typeface="Calibri"/>
              <a:cs typeface="Calibri"/>
              <a:sym typeface="Calibri"/>
            </a:endParaRPr>
          </a:p>
          <a:p>
            <a:pPr marL="228600" lvl="0" indent="-228600" algn="l" rtl="0">
              <a:lnSpc>
                <a:spcPct val="90000"/>
              </a:lnSpc>
              <a:spcBef>
                <a:spcPts val="1000"/>
              </a:spcBef>
              <a:spcAft>
                <a:spcPts val="0"/>
              </a:spcAft>
              <a:buSzPts val="2000"/>
              <a:buChar char="•"/>
            </a:pPr>
            <a:r>
              <a:rPr lang="it-IT" sz="2000" b="1" u="sng"/>
              <a:t>Ufficio Servizi Didattici – Scienze</a:t>
            </a:r>
            <a:endParaRPr/>
          </a:p>
          <a:p>
            <a:pPr marL="0" lvl="0" indent="0" algn="l" rtl="0">
              <a:lnSpc>
                <a:spcPct val="90000"/>
              </a:lnSpc>
              <a:spcBef>
                <a:spcPts val="1000"/>
              </a:spcBef>
              <a:spcAft>
                <a:spcPts val="0"/>
              </a:spcAft>
              <a:buSzPts val="2000"/>
              <a:buNone/>
            </a:pPr>
            <a:r>
              <a:rPr lang="it-IT" sz="1400"/>
              <a:t>L’Ufficio Servizi Didattici fornisce servizi di supporto didattico e informativo agli studenti (orari delle lezioni, ricevimento docenti, calendario esami, piani di studio, laboratori). </a:t>
            </a:r>
            <a:endParaRPr sz="1400"/>
          </a:p>
          <a:p>
            <a:pPr marL="285750" lvl="0" indent="-285750" algn="l" rtl="0">
              <a:lnSpc>
                <a:spcPct val="90000"/>
              </a:lnSpc>
              <a:spcBef>
                <a:spcPts val="1000"/>
              </a:spcBef>
              <a:spcAft>
                <a:spcPts val="0"/>
              </a:spcAft>
              <a:buClr>
                <a:srgbClr val="000000"/>
              </a:buClr>
              <a:buSzPts val="1600"/>
              <a:buChar char="•"/>
            </a:pPr>
            <a:r>
              <a:rPr lang="it-IT" sz="1400" b="1">
                <a:solidFill>
                  <a:srgbClr val="000000"/>
                </a:solidFill>
              </a:rPr>
              <a:t>Sportello Telematico</a:t>
            </a:r>
            <a:endParaRPr/>
          </a:p>
          <a:p>
            <a:pPr marL="0" lvl="0" indent="0" algn="l" rtl="0">
              <a:lnSpc>
                <a:spcPct val="90000"/>
              </a:lnSpc>
              <a:spcBef>
                <a:spcPts val="1000"/>
              </a:spcBef>
              <a:spcAft>
                <a:spcPts val="0"/>
              </a:spcAft>
              <a:buClr>
                <a:srgbClr val="000000"/>
              </a:buClr>
              <a:buSzPts val="1600"/>
              <a:buNone/>
            </a:pPr>
            <a:r>
              <a:rPr lang="it-IT" sz="1400" i="1">
                <a:solidFill>
                  <a:srgbClr val="000000"/>
                </a:solidFill>
              </a:rPr>
              <a:t>Lo sportello telematico (videoconferenza) è previsto il lunedì dalle 14:00 alle 17:00, previo appuntamento tramite mail. </a:t>
            </a:r>
            <a:endParaRPr/>
          </a:p>
          <a:p>
            <a:pPr marL="285750" lvl="0" indent="-285750" algn="l" rtl="0">
              <a:lnSpc>
                <a:spcPct val="90000"/>
              </a:lnSpc>
              <a:spcBef>
                <a:spcPts val="1000"/>
              </a:spcBef>
              <a:spcAft>
                <a:spcPts val="0"/>
              </a:spcAft>
              <a:buClr>
                <a:srgbClr val="000000"/>
              </a:buClr>
              <a:buSzPts val="1600"/>
              <a:buChar char="•"/>
            </a:pPr>
            <a:r>
              <a:rPr lang="it-IT" sz="1400" b="1">
                <a:solidFill>
                  <a:srgbClr val="000000"/>
                </a:solidFill>
              </a:rPr>
              <a:t>Sportello in Presenza</a:t>
            </a:r>
            <a:endParaRPr/>
          </a:p>
          <a:p>
            <a:pPr marL="0" lvl="0" indent="0" algn="l" rtl="0">
              <a:lnSpc>
                <a:spcPct val="90000"/>
              </a:lnSpc>
              <a:spcBef>
                <a:spcPts val="1000"/>
              </a:spcBef>
              <a:spcAft>
                <a:spcPts val="0"/>
              </a:spcAft>
              <a:buClr>
                <a:srgbClr val="000000"/>
              </a:buClr>
              <a:buSzPts val="1600"/>
              <a:buNone/>
            </a:pPr>
            <a:r>
              <a:rPr lang="it-IT" sz="1400" i="1">
                <a:solidFill>
                  <a:srgbClr val="000000"/>
                </a:solidFill>
              </a:rPr>
              <a:t>Lo sportello in presenza è previsto il martedì dalle 15:30 alle 16:30 e il mercoledì dalle 9.30 alle 11.30, previo appuntamento tramite mail</a:t>
            </a:r>
            <a:r>
              <a:rPr lang="it-IT" sz="1400">
                <a:solidFill>
                  <a:srgbClr val="000000"/>
                </a:solidFill>
              </a:rPr>
              <a:t>.</a:t>
            </a:r>
            <a:endParaRPr/>
          </a:p>
          <a:p>
            <a:pPr marL="285750" lvl="0" indent="-285750" algn="l" rtl="0">
              <a:lnSpc>
                <a:spcPct val="90000"/>
              </a:lnSpc>
              <a:spcBef>
                <a:spcPts val="1000"/>
              </a:spcBef>
              <a:spcAft>
                <a:spcPts val="0"/>
              </a:spcAft>
              <a:buClr>
                <a:srgbClr val="000000"/>
              </a:buClr>
              <a:buSzPts val="1600"/>
              <a:buChar char="•"/>
            </a:pPr>
            <a:r>
              <a:rPr lang="it-IT" sz="1400" b="1">
                <a:solidFill>
                  <a:srgbClr val="000000"/>
                </a:solidFill>
              </a:rPr>
              <a:t>Sportello Telefonico</a:t>
            </a:r>
            <a:endParaRPr/>
          </a:p>
          <a:p>
            <a:pPr marL="0" lvl="0" indent="0" algn="l" rtl="0">
              <a:lnSpc>
                <a:spcPct val="90000"/>
              </a:lnSpc>
              <a:spcBef>
                <a:spcPts val="1000"/>
              </a:spcBef>
              <a:spcAft>
                <a:spcPts val="0"/>
              </a:spcAft>
              <a:buClr>
                <a:srgbClr val="000000"/>
              </a:buClr>
              <a:buSzPts val="1600"/>
              <a:buNone/>
            </a:pPr>
            <a:r>
              <a:rPr lang="it-IT" sz="1400" i="1">
                <a:solidFill>
                  <a:srgbClr val="000000"/>
                </a:solidFill>
              </a:rPr>
              <a:t>Lo sportello telefonico è previsto il martedì e il giovedì dalle 10:00 alle 11:30.</a:t>
            </a:r>
            <a:endParaRPr/>
          </a:p>
          <a:p>
            <a:pPr marL="0" lvl="0" indent="0" algn="l" rtl="0">
              <a:lnSpc>
                <a:spcPct val="90000"/>
              </a:lnSpc>
              <a:spcBef>
                <a:spcPts val="1000"/>
              </a:spcBef>
              <a:spcAft>
                <a:spcPts val="0"/>
              </a:spcAft>
              <a:buClr>
                <a:srgbClr val="000000"/>
              </a:buClr>
              <a:buSzPts val="1600"/>
              <a:buNone/>
            </a:pPr>
            <a:endParaRPr sz="1400" i="1">
              <a:solidFill>
                <a:srgbClr val="000000"/>
              </a:solidFill>
            </a:endParaRPr>
          </a:p>
          <a:p>
            <a:pPr marL="0" lvl="0" indent="0" algn="l" rtl="0">
              <a:lnSpc>
                <a:spcPct val="90000"/>
              </a:lnSpc>
              <a:spcBef>
                <a:spcPts val="1000"/>
              </a:spcBef>
              <a:spcAft>
                <a:spcPts val="0"/>
              </a:spcAft>
              <a:buClr>
                <a:srgbClr val="000000"/>
              </a:buClr>
              <a:buSzPts val="1600"/>
              <a:buNone/>
            </a:pPr>
            <a:r>
              <a:rPr lang="it-IT" sz="1400" b="1">
                <a:solidFill>
                  <a:srgbClr val="000000"/>
                </a:solidFill>
              </a:rPr>
              <a:t>Edificio U1</a:t>
            </a:r>
            <a:r>
              <a:rPr lang="it-IT" sz="1400">
                <a:solidFill>
                  <a:srgbClr val="000000"/>
                </a:solidFill>
              </a:rPr>
              <a:t>, P.zza della Scienza n.1, 20126 Milano, 1° piano</a:t>
            </a:r>
            <a:endParaRPr sz="1400"/>
          </a:p>
          <a:p>
            <a:pPr marL="0" lvl="0" indent="0" algn="l" rtl="0">
              <a:lnSpc>
                <a:spcPct val="90000"/>
              </a:lnSpc>
              <a:spcBef>
                <a:spcPts val="1000"/>
              </a:spcBef>
              <a:spcAft>
                <a:spcPts val="0"/>
              </a:spcAft>
              <a:buClr>
                <a:srgbClr val="000000"/>
              </a:buClr>
              <a:buSzPts val="1600"/>
              <a:buNone/>
            </a:pPr>
            <a:r>
              <a:rPr lang="it-IT" sz="1400" u="sng"/>
              <a:t>e-mail</a:t>
            </a:r>
            <a:r>
              <a:rPr lang="it-IT" sz="1400"/>
              <a:t>: </a:t>
            </a:r>
            <a:r>
              <a:rPr lang="it-IT" sz="1400" b="1" u="sng">
                <a:solidFill>
                  <a:schemeClr val="hlink"/>
                </a:solidFill>
                <a:hlinkClick r:id="rId3"/>
              </a:rPr>
              <a:t>cclsa.segreteria@unimib.it</a:t>
            </a:r>
            <a:endParaRPr sz="1400" b="1" u="sng">
              <a:solidFill>
                <a:schemeClr val="hlink"/>
              </a:solidFill>
            </a:endParaRPr>
          </a:p>
          <a:p>
            <a:pPr marL="0" lvl="0" indent="0" algn="l" rtl="0">
              <a:lnSpc>
                <a:spcPct val="90000"/>
              </a:lnSpc>
              <a:spcBef>
                <a:spcPts val="1000"/>
              </a:spcBef>
              <a:spcAft>
                <a:spcPts val="0"/>
              </a:spcAft>
              <a:buClr>
                <a:srgbClr val="000000"/>
              </a:buClr>
              <a:buSzPts val="1600"/>
              <a:buNone/>
            </a:pPr>
            <a:r>
              <a:rPr lang="it-IT" sz="1400" u="sng"/>
              <a:t>Telefono</a:t>
            </a:r>
            <a:r>
              <a:rPr lang="it-IT" sz="1400" b="1"/>
              <a:t>: 02 6448 2706</a:t>
            </a:r>
            <a:endParaRPr sz="1400"/>
          </a:p>
          <a:p>
            <a:pPr marL="0" lvl="0" indent="0" algn="l" rtl="0">
              <a:lnSpc>
                <a:spcPct val="90000"/>
              </a:lnSpc>
              <a:spcBef>
                <a:spcPts val="1000"/>
              </a:spcBef>
              <a:spcAft>
                <a:spcPts val="0"/>
              </a:spcAft>
              <a:buSzPts val="1600"/>
              <a:buNone/>
            </a:pPr>
            <a:r>
              <a:rPr lang="it-IT" sz="1400"/>
              <a:t>Per tutte le informazioni sulla didattica:</a:t>
            </a:r>
            <a:r>
              <a:rPr lang="it-IT" sz="1400" u="sng">
                <a:solidFill>
                  <a:schemeClr val="hlink"/>
                </a:solidFill>
                <a:hlinkClick r:id="rId4"/>
              </a:rPr>
              <a:t> e-Learning - UNIMIB: Informazioni Generali del Corso di Studi</a:t>
            </a:r>
            <a:endParaRPr sz="1400"/>
          </a:p>
          <a:p>
            <a:pPr marL="228600" lvl="0" indent="-127000" algn="l" rtl="0">
              <a:lnSpc>
                <a:spcPct val="90000"/>
              </a:lnSpc>
              <a:spcBef>
                <a:spcPts val="1000"/>
              </a:spcBef>
              <a:spcAft>
                <a:spcPts val="0"/>
              </a:spcAft>
              <a:buClr>
                <a:schemeClr val="dk1"/>
              </a:buClr>
              <a:buSzPts val="1600"/>
              <a:buNone/>
            </a:pPr>
            <a:endParaRPr sz="1600"/>
          </a:p>
        </p:txBody>
      </p:sp>
      <p:sp>
        <p:nvSpPr>
          <p:cNvPr id="533" name="Google Shape;53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it-IT"/>
              <a:t>38</a:t>
            </a:fld>
            <a:endParaRPr/>
          </a:p>
        </p:txBody>
      </p:sp>
      <p:pic>
        <p:nvPicPr>
          <p:cNvPr id="534" name="Google Shape;534;p32" descr="Confused Direction Signs - Hurca!"/>
          <p:cNvPicPr preferRelativeResize="0"/>
          <p:nvPr/>
        </p:nvPicPr>
        <p:blipFill rotWithShape="1">
          <a:blip r:embed="rId5">
            <a:alphaModFix/>
          </a:blip>
          <a:srcRect/>
          <a:stretch/>
        </p:blipFill>
        <p:spPr>
          <a:xfrm>
            <a:off x="8786552" y="249382"/>
            <a:ext cx="1748594" cy="188188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it-IT" sz="3200" b="1"/>
              <a:t>A chi rivolgersi e per che cosa?</a:t>
            </a:r>
            <a:br>
              <a:rPr lang="it-IT" sz="2800" b="1"/>
            </a:br>
            <a:endParaRPr sz="2800" b="1"/>
          </a:p>
        </p:txBody>
      </p:sp>
      <p:sp>
        <p:nvSpPr>
          <p:cNvPr id="540" name="Google Shape;540;p33"/>
          <p:cNvSpPr txBox="1">
            <a:spLocks noGrp="1"/>
          </p:cNvSpPr>
          <p:nvPr>
            <p:ph type="body" idx="1"/>
          </p:nvPr>
        </p:nvSpPr>
        <p:spPr>
          <a:xfrm>
            <a:off x="838200" y="1102418"/>
            <a:ext cx="10515600" cy="5253932"/>
          </a:xfrm>
          <a:prstGeom prst="rect">
            <a:avLst/>
          </a:prstGeom>
          <a:noFill/>
          <a:ln>
            <a:noFill/>
          </a:ln>
        </p:spPr>
        <p:txBody>
          <a:bodyPr spcFirstLastPara="1" wrap="square" lIns="91425" tIns="45700" rIns="91425" bIns="45700" anchor="t" anchorCtr="0">
            <a:normAutofit lnSpcReduction="10000"/>
          </a:bodyPr>
          <a:lstStyle/>
          <a:p>
            <a:pPr marL="228600" lvl="0" indent="-101600" algn="l" rtl="0">
              <a:lnSpc>
                <a:spcPct val="90000"/>
              </a:lnSpc>
              <a:spcBef>
                <a:spcPts val="0"/>
              </a:spcBef>
              <a:spcAft>
                <a:spcPts val="0"/>
              </a:spcAft>
              <a:buClr>
                <a:schemeClr val="dk1"/>
              </a:buClr>
              <a:buSzPts val="2000"/>
              <a:buNone/>
            </a:pPr>
            <a:endParaRPr sz="2000" b="1" u="sng">
              <a:latin typeface="Calibri"/>
              <a:ea typeface="Calibri"/>
              <a:cs typeface="Calibri"/>
              <a:sym typeface="Calibri"/>
            </a:endParaRPr>
          </a:p>
          <a:p>
            <a:pPr marL="228600" lvl="0" indent="-228600" algn="l" rtl="0">
              <a:lnSpc>
                <a:spcPct val="90000"/>
              </a:lnSpc>
              <a:spcBef>
                <a:spcPts val="1000"/>
              </a:spcBef>
              <a:spcAft>
                <a:spcPts val="0"/>
              </a:spcAft>
              <a:buSzPts val="2000"/>
              <a:buChar char="•"/>
            </a:pPr>
            <a:r>
              <a:rPr lang="it-IT" sz="2000" b="1" u="sng"/>
              <a:t>Ufficio segreteria studenti – Scienze</a:t>
            </a:r>
            <a:endParaRPr/>
          </a:p>
          <a:p>
            <a:pPr marL="0" lvl="0" indent="0" algn="l" rtl="0">
              <a:lnSpc>
                <a:spcPct val="90000"/>
              </a:lnSpc>
              <a:spcBef>
                <a:spcPts val="1000"/>
              </a:spcBef>
              <a:spcAft>
                <a:spcPts val="0"/>
              </a:spcAft>
              <a:buSzPts val="1400"/>
              <a:buNone/>
            </a:pPr>
            <a:r>
              <a:rPr lang="it-IT" sz="1400"/>
              <a:t>L</a:t>
            </a:r>
            <a:r>
              <a:rPr lang="it-IT" sz="1400" b="1"/>
              <a:t>’</a:t>
            </a:r>
            <a:r>
              <a:rPr lang="it-IT" sz="1400"/>
              <a:t>Ufficio segreteria studenti si occupa della gestione amministrativa di tutta la carriera dello studente, dall’ammissione, ai rinnovi delle iscrizioni, al conseguimento del titolo. Si occupa inoltre del rilascio di certificazioni e del riconoscimento di titoli ed esami conseguiti presso altre sedi universitarie, anche estere.</a:t>
            </a:r>
            <a:endParaRPr sz="1400"/>
          </a:p>
          <a:p>
            <a:pPr marL="0" lvl="0" indent="0" algn="l" rtl="0">
              <a:lnSpc>
                <a:spcPct val="90000"/>
              </a:lnSpc>
              <a:spcBef>
                <a:spcPts val="1000"/>
              </a:spcBef>
              <a:spcAft>
                <a:spcPts val="0"/>
              </a:spcAft>
              <a:buSzPts val="1400"/>
              <a:buNone/>
            </a:pPr>
            <a:r>
              <a:rPr lang="it-IT" sz="1400"/>
              <a:t>Per quanto riguarda il piano di studi, l’Ufficio segreteria studenti è la struttura competente a fornire assistenza agli studenti sugli aspetti tecnici del sistema di presentazione del piano in Segreterie online.</a:t>
            </a:r>
            <a:endParaRPr sz="1400"/>
          </a:p>
          <a:p>
            <a:pPr marL="0" lvl="0" indent="0" algn="l" rtl="0">
              <a:lnSpc>
                <a:spcPct val="90000"/>
              </a:lnSpc>
              <a:spcBef>
                <a:spcPts val="1000"/>
              </a:spcBef>
              <a:spcAft>
                <a:spcPts val="0"/>
              </a:spcAft>
              <a:buSzPts val="1400"/>
              <a:buNone/>
            </a:pPr>
            <a:r>
              <a:rPr lang="it-IT" sz="1400"/>
              <a:t>Per informazioni di carattere amministrativo consultare la pagina </a:t>
            </a:r>
            <a:r>
              <a:rPr lang="it-IT" sz="1400" u="sng">
                <a:solidFill>
                  <a:schemeClr val="hlink"/>
                </a:solidFill>
                <a:hlinkClick r:id="rId3"/>
              </a:rPr>
              <a:t>https://www.unimib.it/servizi/studenti-e-laureati/segreterie</a:t>
            </a:r>
            <a:endParaRPr sz="1400" u="sng">
              <a:solidFill>
                <a:schemeClr val="hlink"/>
              </a:solidFill>
            </a:endParaRPr>
          </a:p>
          <a:p>
            <a:pPr marL="0" lvl="0" indent="0" algn="l" rtl="0">
              <a:lnSpc>
                <a:spcPct val="90000"/>
              </a:lnSpc>
              <a:spcBef>
                <a:spcPts val="1000"/>
              </a:spcBef>
              <a:spcAft>
                <a:spcPts val="0"/>
              </a:spcAft>
              <a:buSzPts val="1400"/>
              <a:buNone/>
            </a:pPr>
            <a:r>
              <a:rPr lang="it-IT" sz="1400"/>
              <a:t>Per informazioni dettagliate sui piani di studio e i termini di presentazione per l’anno accademico consultare la pagina: </a:t>
            </a:r>
            <a:r>
              <a:rPr lang="it-IT" sz="1400" u="sng">
                <a:solidFill>
                  <a:schemeClr val="hlink"/>
                </a:solidFill>
                <a:hlinkClick r:id="rId4"/>
              </a:rPr>
              <a:t>https://www.unimib.it/servizi/studenti-e-laureati/segreterie-studenti/piani-degli-studi/area-scienze</a:t>
            </a:r>
            <a:r>
              <a:rPr lang="it-IT" sz="1400" b="1"/>
              <a:t>    </a:t>
            </a:r>
            <a:endParaRPr/>
          </a:p>
          <a:p>
            <a:pPr marL="457200" lvl="0" indent="-342900" algn="l" rtl="0">
              <a:lnSpc>
                <a:spcPct val="90000"/>
              </a:lnSpc>
              <a:spcBef>
                <a:spcPts val="1000"/>
              </a:spcBef>
              <a:spcAft>
                <a:spcPts val="0"/>
              </a:spcAft>
              <a:buClr>
                <a:schemeClr val="dk1"/>
              </a:buClr>
              <a:buSzPts val="1800"/>
              <a:buChar char="•"/>
            </a:pPr>
            <a:r>
              <a:rPr lang="it-IT" sz="1500" b="1"/>
              <a:t>Sportello telematico</a:t>
            </a:r>
            <a:endParaRPr/>
          </a:p>
          <a:p>
            <a:pPr marL="114300" lvl="0" indent="0" algn="l" rtl="0">
              <a:lnSpc>
                <a:spcPct val="90000"/>
              </a:lnSpc>
              <a:spcBef>
                <a:spcPts val="1000"/>
              </a:spcBef>
              <a:spcAft>
                <a:spcPts val="0"/>
              </a:spcAft>
              <a:buSzPts val="1800"/>
              <a:buNone/>
            </a:pPr>
            <a:r>
              <a:rPr lang="it-IT" sz="1400"/>
              <a:t>Lo sportello telematico (videoconferenza) è previsto il venerdì, dalle 9:30 alle 12:30, previo appuntamento tramite mail a: </a:t>
            </a:r>
            <a:r>
              <a:rPr lang="it-IT" sz="1400" u="sng">
                <a:solidFill>
                  <a:schemeClr val="hlink"/>
                </a:solidFill>
                <a:hlinkClick r:id="rId5"/>
              </a:rPr>
              <a:t>segr.studenti.scienze@unimib.it</a:t>
            </a:r>
            <a:r>
              <a:rPr lang="it-IT" sz="1400"/>
              <a:t>.</a:t>
            </a:r>
            <a:endParaRPr/>
          </a:p>
          <a:p>
            <a:pPr marL="457200" lvl="0" indent="-342900" algn="l" rtl="0">
              <a:lnSpc>
                <a:spcPct val="90000"/>
              </a:lnSpc>
              <a:spcBef>
                <a:spcPts val="1000"/>
              </a:spcBef>
              <a:spcAft>
                <a:spcPts val="0"/>
              </a:spcAft>
              <a:buClr>
                <a:schemeClr val="dk1"/>
              </a:buClr>
              <a:buSzPts val="1800"/>
              <a:buChar char="•"/>
            </a:pPr>
            <a:r>
              <a:rPr lang="it-IT" sz="1500" b="1"/>
              <a:t>Sportello in presenza</a:t>
            </a:r>
            <a:endParaRPr/>
          </a:p>
          <a:p>
            <a:pPr marL="114300" lvl="0" indent="0" algn="l" rtl="0">
              <a:lnSpc>
                <a:spcPct val="90000"/>
              </a:lnSpc>
              <a:spcBef>
                <a:spcPts val="1000"/>
              </a:spcBef>
              <a:spcAft>
                <a:spcPts val="0"/>
              </a:spcAft>
              <a:buSzPts val="1800"/>
              <a:buNone/>
            </a:pPr>
            <a:r>
              <a:rPr lang="it-IT" sz="1400"/>
              <a:t>Lo sportello in presenza è previsto il mercoledì, dalle 09:30 alle 12:30 - sportello 4, Ed. U17- IPAZIA, previo appuntamento tramite il portale di prenotazione a questo </a:t>
            </a:r>
            <a:r>
              <a:rPr lang="it-IT" sz="1400" u="sng">
                <a:solidFill>
                  <a:schemeClr val="hlink"/>
                </a:solidFill>
                <a:hlinkClick r:id="rId6"/>
              </a:rPr>
              <a:t>link</a:t>
            </a:r>
            <a:r>
              <a:rPr lang="it-IT" sz="1400"/>
              <a:t>. Selezionare il servizio “Scienze MM.FF.NN. (Gestione carriere)”.</a:t>
            </a:r>
            <a:endParaRPr/>
          </a:p>
          <a:p>
            <a:pPr marL="457200" lvl="0" indent="-342900" algn="l" rtl="0">
              <a:lnSpc>
                <a:spcPct val="90000"/>
              </a:lnSpc>
              <a:spcBef>
                <a:spcPts val="1000"/>
              </a:spcBef>
              <a:spcAft>
                <a:spcPts val="0"/>
              </a:spcAft>
              <a:buClr>
                <a:schemeClr val="dk1"/>
              </a:buClr>
              <a:buSzPts val="1800"/>
              <a:buChar char="•"/>
            </a:pPr>
            <a:r>
              <a:rPr lang="it-IT" sz="1500" b="1"/>
              <a:t>Sportello telefonico</a:t>
            </a:r>
            <a:endParaRPr/>
          </a:p>
          <a:p>
            <a:pPr marL="114300" lvl="0" indent="0" algn="l" rtl="0">
              <a:lnSpc>
                <a:spcPct val="90000"/>
              </a:lnSpc>
              <a:spcBef>
                <a:spcPts val="1000"/>
              </a:spcBef>
              <a:spcAft>
                <a:spcPts val="0"/>
              </a:spcAft>
              <a:buSzPts val="1800"/>
              <a:buNone/>
            </a:pPr>
            <a:r>
              <a:rPr lang="it-IT" sz="1400"/>
              <a:t>Lo sportello telefonico è previsto il martedì e il giovedì dalle 10:00 alle 11:30, chiamando il numero 0264484499. Il servizio è attivo esclusivamente nei giorni e orari indicati.</a:t>
            </a:r>
            <a:endParaRPr/>
          </a:p>
          <a:p>
            <a:pPr marL="0" lvl="0" indent="0" algn="just" rtl="0">
              <a:lnSpc>
                <a:spcPct val="90000"/>
              </a:lnSpc>
              <a:spcBef>
                <a:spcPts val="1000"/>
              </a:spcBef>
              <a:spcAft>
                <a:spcPts val="0"/>
              </a:spcAft>
              <a:buClr>
                <a:schemeClr val="dk1"/>
              </a:buClr>
              <a:buSzPts val="1500"/>
              <a:buNone/>
            </a:pPr>
            <a:endParaRPr sz="1500">
              <a:latin typeface="Calibri"/>
              <a:ea typeface="Calibri"/>
              <a:cs typeface="Calibri"/>
              <a:sym typeface="Calibri"/>
            </a:endParaRPr>
          </a:p>
          <a:p>
            <a:pPr marL="0" lvl="0" indent="0" algn="l" rtl="0">
              <a:lnSpc>
                <a:spcPct val="90000"/>
              </a:lnSpc>
              <a:spcBef>
                <a:spcPts val="1000"/>
              </a:spcBef>
              <a:spcAft>
                <a:spcPts val="0"/>
              </a:spcAft>
              <a:buClr>
                <a:schemeClr val="dk1"/>
              </a:buClr>
              <a:buSzPts val="2000"/>
              <a:buNone/>
            </a:pPr>
            <a:endParaRPr sz="2000">
              <a:latin typeface="Calibri"/>
              <a:ea typeface="Calibri"/>
              <a:cs typeface="Calibri"/>
              <a:sym typeface="Calibri"/>
            </a:endParaRPr>
          </a:p>
          <a:p>
            <a:pPr marL="228600" lvl="0" indent="-127000" algn="l" rtl="0">
              <a:lnSpc>
                <a:spcPct val="90000"/>
              </a:lnSpc>
              <a:spcBef>
                <a:spcPts val="1000"/>
              </a:spcBef>
              <a:spcAft>
                <a:spcPts val="0"/>
              </a:spcAft>
              <a:buClr>
                <a:schemeClr val="dk1"/>
              </a:buClr>
              <a:buSzPts val="1600"/>
              <a:buNone/>
            </a:pPr>
            <a:endParaRPr sz="1600"/>
          </a:p>
        </p:txBody>
      </p:sp>
      <p:sp>
        <p:nvSpPr>
          <p:cNvPr id="541" name="Google Shape;54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it-IT"/>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e35c20d416_0_8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Calibri"/>
              <a:buNone/>
            </a:pPr>
            <a:r>
              <a:rPr lang="it-IT" sz="2400" b="1"/>
              <a:t>Posso modificare il piano scelto ?</a:t>
            </a:r>
            <a:endParaRPr sz="2400"/>
          </a:p>
        </p:txBody>
      </p:sp>
      <p:sp>
        <p:nvSpPr>
          <p:cNvPr id="190" name="Google Shape;190;ge35c20d416_0_82"/>
          <p:cNvSpPr txBox="1">
            <a:spLocks noGrp="1"/>
          </p:cNvSpPr>
          <p:nvPr>
            <p:ph type="body" idx="1"/>
          </p:nvPr>
        </p:nvSpPr>
        <p:spPr>
          <a:xfrm>
            <a:off x="949568" y="1615908"/>
            <a:ext cx="10304585" cy="4661799"/>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rgbClr val="000000"/>
              </a:buClr>
              <a:buSzPts val="1600"/>
              <a:buNone/>
            </a:pPr>
            <a:r>
              <a:rPr lang="it-IT" sz="1600" dirty="0">
                <a:solidFill>
                  <a:srgbClr val="000000"/>
                </a:solidFill>
                <a:latin typeface="Calibri"/>
                <a:ea typeface="Calibri"/>
                <a:cs typeface="Calibri"/>
                <a:sym typeface="Calibri"/>
              </a:rPr>
              <a:t>Ti è consentito modificare il piano ma solo nei periodi stabiliti, </a:t>
            </a:r>
            <a:r>
              <a:rPr lang="it-IT" sz="1600" dirty="0">
                <a:latin typeface="Calibri"/>
                <a:ea typeface="Calibri"/>
                <a:cs typeface="Calibri"/>
                <a:sym typeface="Calibri"/>
              </a:rPr>
              <a:t>in genere nei mesi di novembre e marzo.</a:t>
            </a:r>
            <a:endParaRPr sz="1600"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1600"/>
              <a:buNone/>
            </a:pPr>
            <a:endParaRPr sz="1600" dirty="0">
              <a:solidFill>
                <a:srgbClr val="000000"/>
              </a:solidFill>
            </a:endParaRPr>
          </a:p>
          <a:p>
            <a:pPr marL="0" lvl="0" indent="0" algn="just" rtl="0">
              <a:lnSpc>
                <a:spcPct val="100000"/>
              </a:lnSpc>
              <a:spcBef>
                <a:spcPts val="0"/>
              </a:spcBef>
              <a:spcAft>
                <a:spcPts val="0"/>
              </a:spcAft>
              <a:buClr>
                <a:schemeClr val="dk1"/>
              </a:buClr>
              <a:buSzPts val="1600"/>
              <a:buNone/>
            </a:pPr>
            <a:endParaRPr sz="1600"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000000"/>
              </a:buClr>
              <a:buSzPts val="1600"/>
              <a:buNone/>
            </a:pPr>
            <a:r>
              <a:rPr lang="it-IT" sz="1600" dirty="0">
                <a:solidFill>
                  <a:srgbClr val="000000"/>
                </a:solidFill>
                <a:latin typeface="Calibri"/>
                <a:ea typeface="Calibri"/>
                <a:cs typeface="Calibri"/>
                <a:sym typeface="Calibri"/>
              </a:rPr>
              <a:t>Fino all’attuazione del nuovo piano di studio sei tenuto a osservare il precedente piano e non puoi iscriverti agli appelli degli insegnamenti di cui hai richiesto  l’inserimento. </a:t>
            </a:r>
            <a:endParaRPr sz="1600"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1600"/>
              <a:buNone/>
            </a:pPr>
            <a:r>
              <a:rPr lang="it-IT" sz="1600" dirty="0">
                <a:latin typeface="Calibri"/>
                <a:ea typeface="Calibri"/>
                <a:cs typeface="Calibri"/>
                <a:sym typeface="Calibri"/>
              </a:rPr>
              <a:t>Puoi sostenere le prove di verifica relative a un’attività formativa </a:t>
            </a:r>
            <a:r>
              <a:rPr lang="it-IT" sz="1600" b="1" dirty="0">
                <a:latin typeface="Calibri"/>
                <a:ea typeface="Calibri"/>
                <a:cs typeface="Calibri"/>
                <a:sym typeface="Calibri"/>
              </a:rPr>
              <a:t>solo</a:t>
            </a:r>
            <a:r>
              <a:rPr lang="it-IT" sz="1600" dirty="0">
                <a:latin typeface="Calibri"/>
                <a:ea typeface="Calibri"/>
                <a:cs typeface="Calibri"/>
                <a:sym typeface="Calibri"/>
              </a:rPr>
              <a:t> se l’attività è presente nell’ultimo piano di studio approvato. </a:t>
            </a:r>
            <a:r>
              <a:rPr lang="it-IT" sz="1600" dirty="0"/>
              <a:t>Gli esami sostenuti </a:t>
            </a:r>
            <a:r>
              <a:rPr lang="it-IT" sz="1600" b="1" dirty="0"/>
              <a:t>non possono essere eliminati </a:t>
            </a:r>
            <a:r>
              <a:rPr lang="it-IT" sz="1600" dirty="0"/>
              <a:t>dal piano.</a:t>
            </a:r>
            <a:endParaRPr sz="1600"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1600"/>
              <a:buNone/>
            </a:pPr>
            <a:endParaRPr sz="1600"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1600"/>
              <a:buNone/>
            </a:pPr>
            <a:endParaRPr sz="1600" b="1"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000000"/>
              </a:buClr>
              <a:buSzPts val="1600"/>
              <a:buNone/>
            </a:pPr>
            <a:r>
              <a:rPr lang="it-IT" sz="1600" b="1" dirty="0">
                <a:solidFill>
                  <a:srgbClr val="000000"/>
                </a:solidFill>
                <a:latin typeface="Calibri"/>
                <a:ea typeface="Calibri"/>
                <a:cs typeface="Calibri"/>
                <a:sym typeface="Calibri"/>
              </a:rPr>
              <a:t>Anticipo degli esami (art.</a:t>
            </a:r>
            <a:r>
              <a:rPr lang="it-IT" sz="1600" b="1" dirty="0">
                <a:solidFill>
                  <a:srgbClr val="000000"/>
                </a:solidFill>
              </a:rPr>
              <a:t>26</a:t>
            </a:r>
            <a:r>
              <a:rPr lang="it-IT" sz="1600" b="1" dirty="0">
                <a:solidFill>
                  <a:srgbClr val="000000"/>
                </a:solidFill>
                <a:latin typeface="Calibri"/>
                <a:ea typeface="Calibri"/>
                <a:cs typeface="Calibri"/>
                <a:sym typeface="Calibri"/>
              </a:rPr>
              <a:t> Regolamento degli Studenti) </a:t>
            </a:r>
            <a:endParaRPr sz="1600" b="1"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000000"/>
              </a:buClr>
              <a:buSzPts val="1600"/>
              <a:buNone/>
            </a:pPr>
            <a:r>
              <a:rPr lang="it-IT" sz="1600" dirty="0">
                <a:solidFill>
                  <a:srgbClr val="000000"/>
                </a:solidFill>
                <a:latin typeface="Calibri"/>
                <a:ea typeface="Calibri"/>
                <a:cs typeface="Calibri"/>
                <a:sym typeface="Calibri"/>
              </a:rPr>
              <a:t>Gli studenti possono sostenere gli esami inseriti nel piano approvato e riferiti ad un anno successivo a quello di iscrizione, chiedendone l'inserimento in libretto all'Ufficio gestione carriere del Settore di Scienze, solo se gli insegnamenti sono attivati e se hanno acquisito almeno il </a:t>
            </a:r>
            <a:r>
              <a:rPr lang="it-IT" sz="1600" dirty="0">
                <a:solidFill>
                  <a:srgbClr val="000000"/>
                </a:solidFill>
              </a:rPr>
              <a:t>75</a:t>
            </a:r>
            <a:r>
              <a:rPr lang="it-IT" sz="1600" dirty="0">
                <a:solidFill>
                  <a:srgbClr val="000000"/>
                </a:solidFill>
                <a:latin typeface="Calibri"/>
                <a:ea typeface="Calibri"/>
                <a:cs typeface="Calibri"/>
                <a:sym typeface="Calibri"/>
              </a:rPr>
              <a:t>% dei crediti </a:t>
            </a:r>
            <a:r>
              <a:rPr lang="it-IT" sz="1600" b="1" dirty="0">
                <a:solidFill>
                  <a:srgbClr val="000000"/>
                </a:solidFill>
                <a:latin typeface="Calibri"/>
                <a:ea typeface="Calibri"/>
                <a:cs typeface="Calibri"/>
                <a:sym typeface="Calibri"/>
              </a:rPr>
              <a:t>CURRICULARI</a:t>
            </a:r>
            <a:r>
              <a:rPr lang="it-IT" sz="1600" dirty="0">
                <a:solidFill>
                  <a:srgbClr val="000000"/>
                </a:solidFill>
                <a:latin typeface="Calibri"/>
                <a:ea typeface="Calibri"/>
                <a:cs typeface="Calibri"/>
                <a:sym typeface="Calibri"/>
              </a:rPr>
              <a:t> riferiti all'anno di iscrizione, come da Regolamento didattico del Corso, e comunque nel rispetto di eventuali propedeuticità.</a:t>
            </a:r>
            <a:endParaRPr dirty="0"/>
          </a:p>
          <a:p>
            <a:pPr marL="0" lvl="0" indent="0" algn="just" rtl="0">
              <a:lnSpc>
                <a:spcPct val="100000"/>
              </a:lnSpc>
              <a:spcBef>
                <a:spcPts val="0"/>
              </a:spcBef>
              <a:spcAft>
                <a:spcPts val="0"/>
              </a:spcAft>
              <a:buClr>
                <a:schemeClr val="dk1"/>
              </a:buClr>
              <a:buSzPts val="1600"/>
              <a:buNone/>
            </a:pPr>
            <a:endParaRPr sz="1600" dirty="0">
              <a:solidFill>
                <a:srgbClr val="000000"/>
              </a:solidFill>
              <a:latin typeface="Calibri"/>
              <a:ea typeface="Calibri"/>
              <a:cs typeface="Calibri"/>
              <a:sym typeface="Calibri"/>
            </a:endParaRPr>
          </a:p>
        </p:txBody>
      </p:sp>
      <p:sp>
        <p:nvSpPr>
          <p:cNvPr id="191" name="Google Shape;191;ge35c20d416_0_8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it-IT"/>
              <a:t>4</a:t>
            </a:fld>
            <a:endParaRPr/>
          </a:p>
        </p:txBody>
      </p:sp>
      <p:pic>
        <p:nvPicPr>
          <p:cNvPr id="192" name="Google Shape;192;ge35c20d416_0_82"/>
          <p:cNvPicPr preferRelativeResize="0"/>
          <p:nvPr/>
        </p:nvPicPr>
        <p:blipFill rotWithShape="1">
          <a:blip r:embed="rId3">
            <a:alphaModFix/>
          </a:blip>
          <a:srcRect/>
          <a:stretch/>
        </p:blipFill>
        <p:spPr>
          <a:xfrm>
            <a:off x="8205153" y="576860"/>
            <a:ext cx="729841" cy="82731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it-IT"/>
              <a:t>CURRICULA</a:t>
            </a:r>
            <a:endParaRPr/>
          </a:p>
        </p:txBody>
      </p:sp>
      <p:sp>
        <p:nvSpPr>
          <p:cNvPr id="123" name="Google Shape;123;p46"/>
          <p:cNvSpPr txBox="1">
            <a:spLocks noGrp="1"/>
          </p:cNvSpPr>
          <p:nvPr>
            <p:ph type="body" idx="1"/>
          </p:nvPr>
        </p:nvSpPr>
        <p:spPr>
          <a:xfrm>
            <a:off x="838200" y="1582615"/>
            <a:ext cx="10515600" cy="459434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it-IT"/>
              <a:t>Il percorso didattico del tuo corso si differenzia per i due curricula:</a:t>
            </a:r>
            <a:endParaRPr/>
          </a:p>
          <a:p>
            <a:pPr marL="114300" lvl="0" indent="0" algn="l" rtl="0">
              <a:lnSpc>
                <a:spcPct val="90000"/>
              </a:lnSpc>
              <a:spcBef>
                <a:spcPts val="1000"/>
              </a:spcBef>
              <a:spcAft>
                <a:spcPts val="0"/>
              </a:spcAft>
              <a:buSzPts val="1800"/>
              <a:buNone/>
            </a:pPr>
            <a:r>
              <a:rPr lang="it-IT"/>
              <a:t>- </a:t>
            </a:r>
            <a:r>
              <a:rPr lang="it-IT" u="sng"/>
              <a:t>QUALITÀ E GESTIONE DELL'AMBIENTE</a:t>
            </a:r>
            <a:endParaRPr/>
          </a:p>
          <a:p>
            <a:pPr marL="114300" lvl="0" indent="0" algn="l" rtl="0">
              <a:lnSpc>
                <a:spcPct val="90000"/>
              </a:lnSpc>
              <a:spcBef>
                <a:spcPts val="1000"/>
              </a:spcBef>
              <a:spcAft>
                <a:spcPts val="0"/>
              </a:spcAft>
              <a:buSzPts val="1800"/>
              <a:buNone/>
            </a:pPr>
            <a:r>
              <a:rPr lang="it-IT"/>
              <a:t>- </a:t>
            </a:r>
            <a:r>
              <a:rPr lang="it-IT" u="sng"/>
              <a:t>SOSTENIBILITÀ AMBIENTALE</a:t>
            </a:r>
            <a:endParaRPr/>
          </a:p>
          <a:p>
            <a:pPr marL="457200" lvl="0" indent="-228600" algn="l" rtl="0">
              <a:lnSpc>
                <a:spcPct val="90000"/>
              </a:lnSpc>
              <a:spcBef>
                <a:spcPts val="1000"/>
              </a:spcBef>
              <a:spcAft>
                <a:spcPts val="0"/>
              </a:spcAft>
              <a:buSzPts val="1800"/>
              <a:buFont typeface="Calibri"/>
              <a:buNone/>
            </a:pPr>
            <a:endParaRPr/>
          </a:p>
          <a:p>
            <a:pPr marL="114300" lvl="0" indent="0" algn="ctr" rtl="0">
              <a:lnSpc>
                <a:spcPct val="90000"/>
              </a:lnSpc>
              <a:spcBef>
                <a:spcPts val="1000"/>
              </a:spcBef>
              <a:spcAft>
                <a:spcPts val="0"/>
              </a:spcAft>
              <a:buSzPts val="1800"/>
              <a:buNone/>
            </a:pPr>
            <a:r>
              <a:rPr lang="it-IT" sz="2000" b="1"/>
              <a:t>All’atto dell’immatricolazione dovrai indicare il curriculum prescelto.</a:t>
            </a:r>
            <a:endParaRPr/>
          </a:p>
          <a:p>
            <a:pPr marL="114300" lvl="0" indent="0" algn="just" rtl="0">
              <a:lnSpc>
                <a:spcPct val="90000"/>
              </a:lnSpc>
              <a:spcBef>
                <a:spcPts val="1000"/>
              </a:spcBef>
              <a:spcAft>
                <a:spcPts val="0"/>
              </a:spcAft>
              <a:buSzPts val="1800"/>
              <a:buNone/>
            </a:pPr>
            <a:r>
              <a:rPr lang="it-IT" sz="2000" b="1"/>
              <a:t>Potrai comunque modificare la scelta del curriculum all’apertura dei termini per la modifica del piano, prima della sua compilazione, seguendo le istruzioni della slide successiva.</a:t>
            </a:r>
            <a:endParaRPr sz="2000" b="1"/>
          </a:p>
          <a:p>
            <a:pPr marL="457200" lvl="0" indent="-228600" algn="l" rtl="0">
              <a:lnSpc>
                <a:spcPct val="90000"/>
              </a:lnSpc>
              <a:spcBef>
                <a:spcPts val="1000"/>
              </a:spcBef>
              <a:spcAft>
                <a:spcPts val="0"/>
              </a:spcAft>
              <a:buSzPts val="1800"/>
              <a:buFont typeface="Calibri"/>
              <a:buNone/>
            </a:pPr>
            <a:endParaRPr/>
          </a:p>
        </p:txBody>
      </p:sp>
      <p:sp>
        <p:nvSpPr>
          <p:cNvPr id="124" name="Google Shape;12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7"/>
          <p:cNvSpPr txBox="1">
            <a:spLocks noGrp="1"/>
          </p:cNvSpPr>
          <p:nvPr>
            <p:ph type="title"/>
          </p:nvPr>
        </p:nvSpPr>
        <p:spPr>
          <a:xfrm>
            <a:off x="838200" y="365125"/>
            <a:ext cx="9710651" cy="50771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Arial"/>
              <a:buNone/>
            </a:pPr>
            <a:r>
              <a:rPr lang="it-IT" sz="2800" b="1"/>
              <a:t>Posso modificare il curriculum?</a:t>
            </a:r>
            <a:endParaRPr sz="2800" b="1"/>
          </a:p>
        </p:txBody>
      </p:sp>
      <p:sp>
        <p:nvSpPr>
          <p:cNvPr id="130" name="Google Shape;130;p47"/>
          <p:cNvSpPr txBox="1">
            <a:spLocks noGrp="1"/>
          </p:cNvSpPr>
          <p:nvPr>
            <p:ph type="body" idx="1"/>
          </p:nvPr>
        </p:nvSpPr>
        <p:spPr>
          <a:xfrm>
            <a:off x="838200" y="872836"/>
            <a:ext cx="10515600" cy="53041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it-IT" sz="1600">
                <a:latin typeface="Calibri"/>
                <a:ea typeface="Calibri"/>
                <a:cs typeface="Calibri"/>
                <a:sym typeface="Calibri"/>
              </a:rPr>
              <a:t>E’ possibile optare per un altro curriculum ogni volta che si riaprono i termini per la modifica del piano di studi. </a:t>
            </a:r>
            <a:r>
              <a:rPr lang="it-IT" sz="1600" b="1">
                <a:latin typeface="Calibri"/>
                <a:ea typeface="Calibri"/>
                <a:cs typeface="Calibri"/>
                <a:sym typeface="Calibri"/>
              </a:rPr>
              <a:t>Nel momento in cui si sceglie un nuovo curriculum, il precedente piano,</a:t>
            </a:r>
            <a:r>
              <a:rPr lang="it-IT" sz="1600">
                <a:latin typeface="Calibri"/>
                <a:ea typeface="Calibri"/>
                <a:cs typeface="Calibri"/>
                <a:sym typeface="Calibri"/>
              </a:rPr>
              <a:t> proposto o approvato, </a:t>
            </a:r>
            <a:r>
              <a:rPr lang="it-IT" sz="1600" b="1">
                <a:latin typeface="Calibri"/>
                <a:ea typeface="Calibri"/>
                <a:cs typeface="Calibri"/>
                <a:sym typeface="Calibri"/>
              </a:rPr>
              <a:t>è automaticamente annullato</a:t>
            </a:r>
            <a:r>
              <a:rPr lang="it-IT" sz="1600">
                <a:latin typeface="Calibri"/>
                <a:ea typeface="Calibri"/>
                <a:cs typeface="Calibri"/>
                <a:sym typeface="Calibri"/>
              </a:rPr>
              <a:t>.</a:t>
            </a:r>
            <a:endParaRPr>
              <a:latin typeface="Calibri"/>
              <a:ea typeface="Calibri"/>
              <a:cs typeface="Calibri"/>
              <a:sym typeface="Calibri"/>
            </a:endParaRPr>
          </a:p>
          <a:p>
            <a:pPr marL="0" lvl="0" indent="0" algn="just" rtl="0">
              <a:lnSpc>
                <a:spcPct val="90000"/>
              </a:lnSpc>
              <a:spcBef>
                <a:spcPts val="1000"/>
              </a:spcBef>
              <a:spcAft>
                <a:spcPts val="0"/>
              </a:spcAft>
              <a:buClr>
                <a:schemeClr val="dk1"/>
              </a:buClr>
              <a:buSzPts val="1600"/>
              <a:buNone/>
            </a:pPr>
            <a:r>
              <a:rPr lang="it-IT" sz="1600" i="1">
                <a:latin typeface="Calibri"/>
                <a:ea typeface="Calibri"/>
                <a:cs typeface="Calibri"/>
                <a:sym typeface="Calibri"/>
              </a:rPr>
              <a:t>N.B. Se la carriera è in stato avanzato, il cambio di curriculum è consentito solo se gli esami sostenuti nell'ambito del curriculum originario sono coerenti con il percorso formativo del nuovo curriculum scelto. Gli esami sostenuti vanno mantenuti in piano e non possono in alcun modo alterare il numero di crediti da acquisire o i vincoli previsti dal nuovo curriculum scelto.</a:t>
            </a:r>
            <a:endParaRPr>
              <a:latin typeface="Calibri"/>
              <a:ea typeface="Calibri"/>
              <a:cs typeface="Calibri"/>
              <a:sym typeface="Calibri"/>
            </a:endParaRPr>
          </a:p>
          <a:p>
            <a:pPr marL="0" lvl="0" indent="0" algn="l" rtl="0">
              <a:lnSpc>
                <a:spcPct val="90000"/>
              </a:lnSpc>
              <a:spcBef>
                <a:spcPts val="1000"/>
              </a:spcBef>
              <a:spcAft>
                <a:spcPts val="0"/>
              </a:spcAft>
              <a:buClr>
                <a:schemeClr val="dk1"/>
              </a:buClr>
              <a:buSzPts val="1600"/>
              <a:buNone/>
            </a:pPr>
            <a:r>
              <a:rPr lang="it-IT" sz="1600">
                <a:latin typeface="Calibri"/>
                <a:ea typeface="Calibri"/>
                <a:cs typeface="Calibri"/>
                <a:sym typeface="Calibri"/>
              </a:rPr>
              <a:t>Per scegliere un altro curriculum, dal menu Segreterie online selezionare, in alto a destra, la voce ‘’Carriera’’ ‘e poi </a:t>
            </a:r>
            <a:r>
              <a:rPr lang="it-IT" sz="1600">
                <a:latin typeface="Arial"/>
                <a:ea typeface="Arial"/>
                <a:cs typeface="Arial"/>
                <a:sym typeface="Arial"/>
              </a:rPr>
              <a:t>‘</a:t>
            </a:r>
            <a:r>
              <a:rPr lang="it-IT" sz="1600" b="1">
                <a:latin typeface="Arial"/>
                <a:ea typeface="Arial"/>
                <a:cs typeface="Arial"/>
                <a:sym typeface="Arial"/>
              </a:rPr>
              <a:t>’Scelta percorso’</a:t>
            </a:r>
            <a:r>
              <a:rPr lang="it-IT" sz="1600">
                <a:latin typeface="Arial"/>
                <a:ea typeface="Arial"/>
                <a:cs typeface="Arial"/>
                <a:sym typeface="Arial"/>
              </a:rPr>
              <a:t>’.  </a:t>
            </a:r>
            <a:endParaRPr/>
          </a:p>
          <a:p>
            <a:pPr marL="0" lvl="0" indent="0" algn="l" rtl="0">
              <a:lnSpc>
                <a:spcPct val="90000"/>
              </a:lnSpc>
              <a:spcBef>
                <a:spcPts val="1000"/>
              </a:spcBef>
              <a:spcAft>
                <a:spcPts val="0"/>
              </a:spcAft>
              <a:buClr>
                <a:schemeClr val="dk1"/>
              </a:buClr>
              <a:buSzPts val="1600"/>
              <a:buNone/>
            </a:pPr>
            <a:endParaRPr sz="1600">
              <a:latin typeface="Arial"/>
              <a:ea typeface="Arial"/>
              <a:cs typeface="Arial"/>
              <a:sym typeface="Arial"/>
            </a:endParaRPr>
          </a:p>
          <a:p>
            <a:pPr marL="0" lvl="0" indent="0" algn="l" rtl="0">
              <a:lnSpc>
                <a:spcPct val="90000"/>
              </a:lnSpc>
              <a:spcBef>
                <a:spcPts val="1000"/>
              </a:spcBef>
              <a:spcAft>
                <a:spcPts val="0"/>
              </a:spcAft>
              <a:buClr>
                <a:schemeClr val="dk1"/>
              </a:buClr>
              <a:buSzPts val="1400"/>
              <a:buNone/>
            </a:pPr>
            <a:endParaRPr sz="1400"/>
          </a:p>
        </p:txBody>
      </p:sp>
      <p:sp>
        <p:nvSpPr>
          <p:cNvPr id="131" name="Google Shape;13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6</a:t>
            </a:fld>
            <a:endParaRPr/>
          </a:p>
        </p:txBody>
      </p:sp>
      <p:pic>
        <p:nvPicPr>
          <p:cNvPr id="132" name="Google Shape;132;p47" descr="Ritaglio schermata"/>
          <p:cNvPicPr preferRelativeResize="0"/>
          <p:nvPr/>
        </p:nvPicPr>
        <p:blipFill rotWithShape="1">
          <a:blip r:embed="rId3">
            <a:alphaModFix/>
          </a:blip>
          <a:srcRect/>
          <a:stretch/>
        </p:blipFill>
        <p:spPr>
          <a:xfrm>
            <a:off x="1024719" y="2986636"/>
            <a:ext cx="2777665" cy="783021"/>
          </a:xfrm>
          <a:prstGeom prst="rect">
            <a:avLst/>
          </a:prstGeom>
          <a:noFill/>
          <a:ln>
            <a:noFill/>
          </a:ln>
        </p:spPr>
      </p:pic>
      <p:pic>
        <p:nvPicPr>
          <p:cNvPr id="133" name="Google Shape;133;p47" descr="Ritaglio schermata"/>
          <p:cNvPicPr preferRelativeResize="0"/>
          <p:nvPr/>
        </p:nvPicPr>
        <p:blipFill rotWithShape="1">
          <a:blip r:embed="rId4">
            <a:alphaModFix/>
          </a:blip>
          <a:srcRect/>
          <a:stretch/>
        </p:blipFill>
        <p:spPr>
          <a:xfrm>
            <a:off x="3900588" y="3009248"/>
            <a:ext cx="2450816" cy="3545092"/>
          </a:xfrm>
          <a:prstGeom prst="rect">
            <a:avLst/>
          </a:prstGeom>
          <a:noFill/>
          <a:ln>
            <a:noFill/>
          </a:ln>
        </p:spPr>
      </p:pic>
      <p:pic>
        <p:nvPicPr>
          <p:cNvPr id="134" name="Google Shape;134;p47" descr="Ritaglio schermata"/>
          <p:cNvPicPr preferRelativeResize="0"/>
          <p:nvPr/>
        </p:nvPicPr>
        <p:blipFill rotWithShape="1">
          <a:blip r:embed="rId5">
            <a:alphaModFix/>
          </a:blip>
          <a:srcRect/>
          <a:stretch/>
        </p:blipFill>
        <p:spPr>
          <a:xfrm>
            <a:off x="6887253" y="2986636"/>
            <a:ext cx="2378469" cy="3567704"/>
          </a:xfrm>
          <a:prstGeom prst="rect">
            <a:avLst/>
          </a:prstGeom>
          <a:noFill/>
          <a:ln>
            <a:noFill/>
          </a:ln>
        </p:spPr>
      </p:pic>
      <p:pic>
        <p:nvPicPr>
          <p:cNvPr id="135" name="Google Shape;135;p47"/>
          <p:cNvPicPr preferRelativeResize="0"/>
          <p:nvPr/>
        </p:nvPicPr>
        <p:blipFill rotWithShape="1">
          <a:blip r:embed="rId6">
            <a:alphaModFix/>
          </a:blip>
          <a:srcRect/>
          <a:stretch/>
        </p:blipFill>
        <p:spPr>
          <a:xfrm>
            <a:off x="5218726" y="2986636"/>
            <a:ext cx="1131252" cy="905001"/>
          </a:xfrm>
          <a:prstGeom prst="rect">
            <a:avLst/>
          </a:prstGeom>
          <a:noFill/>
          <a:ln>
            <a:noFill/>
          </a:ln>
        </p:spPr>
      </p:pic>
      <p:sp>
        <p:nvSpPr>
          <p:cNvPr id="136" name="Google Shape;136;p47"/>
          <p:cNvSpPr/>
          <p:nvPr/>
        </p:nvSpPr>
        <p:spPr>
          <a:xfrm>
            <a:off x="3264510" y="2986636"/>
            <a:ext cx="498950" cy="620545"/>
          </a:xfrm>
          <a:prstGeom prst="ellipse">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7" name="Google Shape;137;p47"/>
          <p:cNvSpPr/>
          <p:nvPr/>
        </p:nvSpPr>
        <p:spPr>
          <a:xfrm>
            <a:off x="2856614" y="3126116"/>
            <a:ext cx="305923" cy="290946"/>
          </a:xfrm>
          <a:prstGeom prst="rightArrow">
            <a:avLst>
              <a:gd name="adj1" fmla="val 50000"/>
              <a:gd name="adj2" fmla="val 50000"/>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8" name="Google Shape;138;p47"/>
          <p:cNvSpPr/>
          <p:nvPr/>
        </p:nvSpPr>
        <p:spPr>
          <a:xfrm>
            <a:off x="3884914" y="6189115"/>
            <a:ext cx="2493081" cy="365225"/>
          </a:xfrm>
          <a:prstGeom prst="roundRect">
            <a:avLst>
              <a:gd name="adj" fmla="val 1666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39" name="Google Shape;139;p47"/>
          <p:cNvPicPr preferRelativeResize="0"/>
          <p:nvPr/>
        </p:nvPicPr>
        <p:blipFill rotWithShape="1">
          <a:blip r:embed="rId7">
            <a:alphaModFix/>
          </a:blip>
          <a:srcRect/>
          <a:stretch/>
        </p:blipFill>
        <p:spPr>
          <a:xfrm>
            <a:off x="6887253" y="4507673"/>
            <a:ext cx="2364815" cy="369330"/>
          </a:xfrm>
          <a:prstGeom prst="rect">
            <a:avLst/>
          </a:prstGeom>
          <a:noFill/>
          <a:ln>
            <a:noFill/>
          </a:ln>
        </p:spPr>
      </p:pic>
      <p:pic>
        <p:nvPicPr>
          <p:cNvPr id="140" name="Google Shape;140;p47"/>
          <p:cNvPicPr preferRelativeResize="0"/>
          <p:nvPr/>
        </p:nvPicPr>
        <p:blipFill rotWithShape="1">
          <a:blip r:embed="rId8">
            <a:alphaModFix/>
          </a:blip>
          <a:srcRect/>
          <a:stretch/>
        </p:blipFill>
        <p:spPr>
          <a:xfrm>
            <a:off x="3375656" y="6152296"/>
            <a:ext cx="368504" cy="335309"/>
          </a:xfrm>
          <a:prstGeom prst="rect">
            <a:avLst/>
          </a:prstGeom>
          <a:noFill/>
          <a:ln>
            <a:noFill/>
          </a:ln>
        </p:spPr>
      </p:pic>
      <p:pic>
        <p:nvPicPr>
          <p:cNvPr id="141" name="Google Shape;141;p47"/>
          <p:cNvPicPr preferRelativeResize="0"/>
          <p:nvPr/>
        </p:nvPicPr>
        <p:blipFill rotWithShape="1">
          <a:blip r:embed="rId8">
            <a:alphaModFix/>
          </a:blip>
          <a:srcRect/>
          <a:stretch/>
        </p:blipFill>
        <p:spPr>
          <a:xfrm>
            <a:off x="6523147" y="4571395"/>
            <a:ext cx="364106" cy="335309"/>
          </a:xfrm>
          <a:prstGeom prst="rect">
            <a:avLst/>
          </a:prstGeom>
          <a:noFill/>
          <a:ln>
            <a:noFill/>
          </a:ln>
        </p:spPr>
      </p:pic>
      <p:sp>
        <p:nvSpPr>
          <p:cNvPr id="142" name="Google Shape;142;p47"/>
          <p:cNvSpPr/>
          <p:nvPr/>
        </p:nvSpPr>
        <p:spPr>
          <a:xfrm>
            <a:off x="963356" y="2948995"/>
            <a:ext cx="10113948" cy="3617461"/>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43" name="Google Shape;143;p47"/>
          <p:cNvPicPr preferRelativeResize="0"/>
          <p:nvPr/>
        </p:nvPicPr>
        <p:blipFill rotWithShape="1">
          <a:blip r:embed="rId9">
            <a:alphaModFix/>
          </a:blip>
          <a:srcRect/>
          <a:stretch/>
        </p:blipFill>
        <p:spPr>
          <a:xfrm>
            <a:off x="3892645" y="3046950"/>
            <a:ext cx="1324655" cy="236134"/>
          </a:xfrm>
          <a:prstGeom prst="rect">
            <a:avLst/>
          </a:prstGeom>
          <a:noFill/>
          <a:ln>
            <a:noFill/>
          </a:ln>
        </p:spPr>
      </p:pic>
      <p:pic>
        <p:nvPicPr>
          <p:cNvPr id="144" name="Google Shape;144;p47"/>
          <p:cNvPicPr preferRelativeResize="0"/>
          <p:nvPr/>
        </p:nvPicPr>
        <p:blipFill rotWithShape="1">
          <a:blip r:embed="rId10">
            <a:alphaModFix/>
          </a:blip>
          <a:srcRect/>
          <a:stretch/>
        </p:blipFill>
        <p:spPr>
          <a:xfrm>
            <a:off x="3907643" y="3093787"/>
            <a:ext cx="1261981" cy="37798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48"/>
          <p:cNvSpPr txBox="1">
            <a:spLocks noGrp="1"/>
          </p:cNvSpPr>
          <p:nvPr>
            <p:ph type="title"/>
          </p:nvPr>
        </p:nvSpPr>
        <p:spPr>
          <a:xfrm>
            <a:off x="698268" y="177020"/>
            <a:ext cx="10655531" cy="7404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Arial"/>
              <a:buNone/>
            </a:pPr>
            <a:r>
              <a:rPr lang="it-IT" sz="1600"/>
              <a:t>Seleziona il nuovo curriculum dal menu a tendina e clicca su ‘’</a:t>
            </a:r>
            <a:r>
              <a:rPr lang="it-IT" sz="1600" b="1"/>
              <a:t>Invia dati</a:t>
            </a:r>
            <a:r>
              <a:rPr lang="it-IT" sz="1600"/>
              <a:t>’’(fig. 1). Conferma successivamente la tua scelta selezionando ‘’</a:t>
            </a:r>
            <a:r>
              <a:rPr lang="it-IT" sz="1600" b="1"/>
              <a:t>Conferma</a:t>
            </a:r>
            <a:r>
              <a:rPr lang="it-IT" sz="1600"/>
              <a:t>’’(fig. 2)</a:t>
            </a:r>
            <a:endParaRPr sz="1600"/>
          </a:p>
        </p:txBody>
      </p:sp>
      <p:sp>
        <p:nvSpPr>
          <p:cNvPr id="150" name="Google Shape;150;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7</a:t>
            </a:fld>
            <a:endParaRPr/>
          </a:p>
        </p:txBody>
      </p:sp>
      <p:sp>
        <p:nvSpPr>
          <p:cNvPr id="151" name="Google Shape;151;p48"/>
          <p:cNvSpPr/>
          <p:nvPr/>
        </p:nvSpPr>
        <p:spPr>
          <a:xfrm>
            <a:off x="7481455" y="3075709"/>
            <a:ext cx="640080" cy="31588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2" name="Google Shape;152;p48"/>
          <p:cNvSpPr/>
          <p:nvPr/>
        </p:nvSpPr>
        <p:spPr>
          <a:xfrm>
            <a:off x="7090756" y="897776"/>
            <a:ext cx="1108048" cy="2410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53" name="Google Shape;153;p48"/>
          <p:cNvPicPr preferRelativeResize="0"/>
          <p:nvPr/>
        </p:nvPicPr>
        <p:blipFill rotWithShape="1">
          <a:blip r:embed="rId3">
            <a:alphaModFix/>
          </a:blip>
          <a:srcRect/>
          <a:stretch/>
        </p:blipFill>
        <p:spPr>
          <a:xfrm>
            <a:off x="10016836" y="3492006"/>
            <a:ext cx="1218217" cy="243861"/>
          </a:xfrm>
          <a:prstGeom prst="rect">
            <a:avLst/>
          </a:prstGeom>
          <a:noFill/>
          <a:ln>
            <a:noFill/>
          </a:ln>
        </p:spPr>
      </p:pic>
      <p:pic>
        <p:nvPicPr>
          <p:cNvPr id="154" name="Google Shape;154;p48"/>
          <p:cNvPicPr preferRelativeResize="0"/>
          <p:nvPr/>
        </p:nvPicPr>
        <p:blipFill rotWithShape="1">
          <a:blip r:embed="rId4">
            <a:alphaModFix/>
          </a:blip>
          <a:srcRect/>
          <a:stretch/>
        </p:blipFill>
        <p:spPr>
          <a:xfrm>
            <a:off x="8244278" y="2825735"/>
            <a:ext cx="804742" cy="432854"/>
          </a:xfrm>
          <a:prstGeom prst="rect">
            <a:avLst/>
          </a:prstGeom>
          <a:noFill/>
          <a:ln>
            <a:noFill/>
          </a:ln>
        </p:spPr>
      </p:pic>
      <p:sp>
        <p:nvSpPr>
          <p:cNvPr id="155" name="Google Shape;155;p48"/>
          <p:cNvSpPr txBox="1"/>
          <p:nvPr/>
        </p:nvSpPr>
        <p:spPr>
          <a:xfrm>
            <a:off x="1662546" y="3865419"/>
            <a:ext cx="67333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Arial"/>
                <a:ea typeface="Arial"/>
                <a:cs typeface="Arial"/>
                <a:sym typeface="Arial"/>
              </a:rPr>
              <a:t>Fig.1</a:t>
            </a:r>
            <a:endParaRPr sz="1400" b="0" i="0" u="none" strike="noStrike" cap="none">
              <a:solidFill>
                <a:schemeClr val="dk1"/>
              </a:solidFill>
              <a:latin typeface="Arial"/>
              <a:ea typeface="Arial"/>
              <a:cs typeface="Arial"/>
              <a:sym typeface="Arial"/>
            </a:endParaRPr>
          </a:p>
        </p:txBody>
      </p:sp>
      <p:sp>
        <p:nvSpPr>
          <p:cNvPr id="156" name="Google Shape;156;p48"/>
          <p:cNvSpPr txBox="1"/>
          <p:nvPr/>
        </p:nvSpPr>
        <p:spPr>
          <a:xfrm>
            <a:off x="6889786" y="6356350"/>
            <a:ext cx="67333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Arial"/>
                <a:ea typeface="Arial"/>
                <a:cs typeface="Arial"/>
                <a:sym typeface="Arial"/>
              </a:rPr>
              <a:t>Fig.2</a:t>
            </a:r>
            <a:endParaRPr sz="1400" b="0" i="0" u="none" strike="noStrike" cap="none">
              <a:solidFill>
                <a:schemeClr val="dk1"/>
              </a:solidFill>
              <a:latin typeface="Arial"/>
              <a:ea typeface="Arial"/>
              <a:cs typeface="Arial"/>
              <a:sym typeface="Arial"/>
            </a:endParaRPr>
          </a:p>
        </p:txBody>
      </p:sp>
      <p:pic>
        <p:nvPicPr>
          <p:cNvPr id="157" name="Google Shape;157;p48"/>
          <p:cNvPicPr preferRelativeResize="0"/>
          <p:nvPr/>
        </p:nvPicPr>
        <p:blipFill rotWithShape="1">
          <a:blip r:embed="rId5">
            <a:alphaModFix/>
          </a:blip>
          <a:srcRect/>
          <a:stretch/>
        </p:blipFill>
        <p:spPr>
          <a:xfrm>
            <a:off x="7563116" y="2990783"/>
            <a:ext cx="658425" cy="329213"/>
          </a:xfrm>
          <a:prstGeom prst="rect">
            <a:avLst/>
          </a:prstGeom>
          <a:noFill/>
          <a:ln>
            <a:noFill/>
          </a:ln>
        </p:spPr>
      </p:pic>
      <p:pic>
        <p:nvPicPr>
          <p:cNvPr id="158" name="Google Shape;158;p48" descr="Ritaglio schermata"/>
          <p:cNvPicPr preferRelativeResize="0"/>
          <p:nvPr/>
        </p:nvPicPr>
        <p:blipFill rotWithShape="1">
          <a:blip r:embed="rId6">
            <a:alphaModFix/>
          </a:blip>
          <a:srcRect/>
          <a:stretch/>
        </p:blipFill>
        <p:spPr>
          <a:xfrm>
            <a:off x="758400" y="870822"/>
            <a:ext cx="8290620" cy="2890865"/>
          </a:xfrm>
          <a:prstGeom prst="rect">
            <a:avLst/>
          </a:prstGeom>
          <a:noFill/>
          <a:ln w="12700" cap="flat" cmpd="sng">
            <a:solidFill>
              <a:schemeClr val="dk1"/>
            </a:solidFill>
            <a:prstDash val="solid"/>
            <a:round/>
            <a:headEnd type="none" w="sm" len="sm"/>
            <a:tailEnd type="none" w="sm" len="sm"/>
          </a:ln>
        </p:spPr>
      </p:pic>
      <p:sp>
        <p:nvSpPr>
          <p:cNvPr id="159" name="Google Shape;159;p48"/>
          <p:cNvSpPr/>
          <p:nvPr/>
        </p:nvSpPr>
        <p:spPr>
          <a:xfrm>
            <a:off x="4417443" y="3007186"/>
            <a:ext cx="1224473" cy="489938"/>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60" name="Google Shape;160;p48"/>
          <p:cNvPicPr preferRelativeResize="0"/>
          <p:nvPr/>
        </p:nvPicPr>
        <p:blipFill rotWithShape="1">
          <a:blip r:embed="rId4">
            <a:alphaModFix/>
          </a:blip>
          <a:srcRect/>
          <a:stretch/>
        </p:blipFill>
        <p:spPr>
          <a:xfrm>
            <a:off x="5653284" y="2764468"/>
            <a:ext cx="804742" cy="432854"/>
          </a:xfrm>
          <a:prstGeom prst="rect">
            <a:avLst/>
          </a:prstGeom>
          <a:noFill/>
          <a:ln>
            <a:noFill/>
          </a:ln>
        </p:spPr>
      </p:pic>
      <p:pic>
        <p:nvPicPr>
          <p:cNvPr id="161" name="Google Shape;161;p48" descr="Ritaglio schermata"/>
          <p:cNvPicPr preferRelativeResize="0"/>
          <p:nvPr/>
        </p:nvPicPr>
        <p:blipFill rotWithShape="1">
          <a:blip r:embed="rId7">
            <a:alphaModFix/>
          </a:blip>
          <a:srcRect/>
          <a:stretch/>
        </p:blipFill>
        <p:spPr>
          <a:xfrm>
            <a:off x="3860800" y="3599056"/>
            <a:ext cx="8040908" cy="2734078"/>
          </a:xfrm>
          <a:prstGeom prst="rect">
            <a:avLst/>
          </a:prstGeom>
          <a:noFill/>
          <a:ln w="12700" cap="flat" cmpd="sng">
            <a:solidFill>
              <a:schemeClr val="dk1"/>
            </a:solidFill>
            <a:prstDash val="solid"/>
            <a:round/>
            <a:headEnd type="none" w="sm" len="sm"/>
            <a:tailEnd type="none" w="sm" len="sm"/>
          </a:ln>
        </p:spPr>
      </p:pic>
      <p:pic>
        <p:nvPicPr>
          <p:cNvPr id="162" name="Google Shape;162;p48"/>
          <p:cNvPicPr preferRelativeResize="0"/>
          <p:nvPr/>
        </p:nvPicPr>
        <p:blipFill rotWithShape="1">
          <a:blip r:embed="rId8">
            <a:alphaModFix/>
          </a:blip>
          <a:srcRect/>
          <a:stretch/>
        </p:blipFill>
        <p:spPr>
          <a:xfrm>
            <a:off x="7481455" y="5762392"/>
            <a:ext cx="664522" cy="329213"/>
          </a:xfrm>
          <a:prstGeom prst="rect">
            <a:avLst/>
          </a:prstGeom>
          <a:noFill/>
          <a:ln>
            <a:noFill/>
          </a:ln>
        </p:spPr>
      </p:pic>
      <p:pic>
        <p:nvPicPr>
          <p:cNvPr id="163" name="Google Shape;163;p48"/>
          <p:cNvPicPr preferRelativeResize="0"/>
          <p:nvPr/>
        </p:nvPicPr>
        <p:blipFill rotWithShape="1">
          <a:blip r:embed="rId4">
            <a:alphaModFix/>
          </a:blip>
          <a:srcRect/>
          <a:stretch/>
        </p:blipFill>
        <p:spPr>
          <a:xfrm>
            <a:off x="8121535" y="5402128"/>
            <a:ext cx="804742" cy="4328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5"/>
          <p:cNvSpPr txBox="1">
            <a:spLocks noGrp="1"/>
          </p:cNvSpPr>
          <p:nvPr>
            <p:ph type="title"/>
          </p:nvPr>
        </p:nvSpPr>
        <p:spPr>
          <a:xfrm>
            <a:off x="826698" y="417680"/>
            <a:ext cx="10515600" cy="629728"/>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it-IT" sz="3600" b="1"/>
              <a:t>Come si compila?   </a:t>
            </a:r>
            <a:br>
              <a:rPr lang="it-IT" sz="3600" b="1"/>
            </a:br>
            <a:endParaRPr sz="2000"/>
          </a:p>
        </p:txBody>
      </p:sp>
      <p:sp>
        <p:nvSpPr>
          <p:cNvPr id="169" name="Google Shape;169;p5"/>
          <p:cNvSpPr txBox="1">
            <a:spLocks noGrp="1"/>
          </p:cNvSpPr>
          <p:nvPr>
            <p:ph type="body" idx="1"/>
          </p:nvPr>
        </p:nvSpPr>
        <p:spPr>
          <a:xfrm>
            <a:off x="822972" y="1047408"/>
            <a:ext cx="10515600" cy="52591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it-IT" sz="1600">
                <a:latin typeface="Calibri"/>
                <a:ea typeface="Calibri"/>
                <a:cs typeface="Calibri"/>
                <a:sym typeface="Calibri"/>
              </a:rPr>
              <a:t>Per accedere effettua il login alla pagina </a:t>
            </a:r>
            <a:r>
              <a:rPr lang="it-IT" sz="1600" u="sng">
                <a:solidFill>
                  <a:schemeClr val="hlink"/>
                </a:solidFill>
                <a:latin typeface="Calibri"/>
                <a:ea typeface="Calibri"/>
                <a:cs typeface="Calibri"/>
                <a:sym typeface="Calibri"/>
                <a:hlinkClick r:id="rId3"/>
              </a:rPr>
              <a:t>https://s3w.si.unimib.it/Home.do</a:t>
            </a:r>
            <a:r>
              <a:rPr lang="it-IT" sz="1600">
                <a:latin typeface="Calibri"/>
                <a:ea typeface="Calibri"/>
                <a:cs typeface="Calibri"/>
                <a:sym typeface="Calibri"/>
              </a:rPr>
              <a:t>  </a:t>
            </a:r>
            <a:endParaRPr/>
          </a:p>
          <a:p>
            <a:pPr marL="0" lvl="0" indent="0" algn="l" rtl="0">
              <a:lnSpc>
                <a:spcPct val="90000"/>
              </a:lnSpc>
              <a:spcBef>
                <a:spcPts val="1000"/>
              </a:spcBef>
              <a:spcAft>
                <a:spcPts val="0"/>
              </a:spcAft>
              <a:buClr>
                <a:schemeClr val="dk1"/>
              </a:buClr>
              <a:buSzPts val="1600"/>
              <a:buNone/>
            </a:pPr>
            <a:r>
              <a:rPr lang="it-IT" sz="1600">
                <a:latin typeface="Calibri"/>
                <a:ea typeface="Calibri"/>
                <a:cs typeface="Calibri"/>
                <a:sym typeface="Calibri"/>
              </a:rPr>
              <a:t>La maschera presenta la/le carriera/e collegate al tuo nome. Seleziona quella in stato attivo per iniziare.</a:t>
            </a:r>
            <a:endParaRPr/>
          </a:p>
          <a:p>
            <a:pPr marL="0" lvl="0" indent="0" algn="l" rtl="0">
              <a:lnSpc>
                <a:spcPct val="90000"/>
              </a:lnSpc>
              <a:spcBef>
                <a:spcPts val="1000"/>
              </a:spcBef>
              <a:spcAft>
                <a:spcPts val="0"/>
              </a:spcAft>
              <a:buClr>
                <a:schemeClr val="dk1"/>
              </a:buClr>
              <a:buSzPts val="1600"/>
              <a:buNone/>
            </a:pPr>
            <a:r>
              <a:rPr lang="it-IT" sz="1600">
                <a:latin typeface="Calibri"/>
                <a:ea typeface="Calibri"/>
                <a:cs typeface="Calibri"/>
                <a:sym typeface="Calibri"/>
              </a:rPr>
              <a:t>Nel periodo di apertura dei piani, il piano di studio è modificabile: clicca la voce “</a:t>
            </a:r>
            <a:r>
              <a:rPr lang="it-IT" sz="1600" u="sng">
                <a:latin typeface="Calibri"/>
                <a:ea typeface="Calibri"/>
                <a:cs typeface="Calibri"/>
                <a:sym typeface="Calibri"/>
              </a:rPr>
              <a:t>vai al piano”</a:t>
            </a:r>
            <a:r>
              <a:rPr lang="it-IT" sz="1600">
                <a:latin typeface="Calibri"/>
                <a:ea typeface="Calibri"/>
                <a:cs typeface="Calibri"/>
                <a:sym typeface="Calibri"/>
              </a:rPr>
              <a:t> (fig.3).</a:t>
            </a:r>
            <a:br>
              <a:rPr lang="it-IT">
                <a:latin typeface="Calibri"/>
                <a:ea typeface="Calibri"/>
                <a:cs typeface="Calibri"/>
                <a:sym typeface="Calibri"/>
              </a:rPr>
            </a:br>
            <a:endParaRPr>
              <a:latin typeface="Calibri"/>
              <a:ea typeface="Calibri"/>
              <a:cs typeface="Calibri"/>
              <a:sym typeface="Calibri"/>
            </a:endParaRPr>
          </a:p>
        </p:txBody>
      </p:sp>
      <p:pic>
        <p:nvPicPr>
          <p:cNvPr id="170" name="Google Shape;170;p5"/>
          <p:cNvPicPr preferRelativeResize="0"/>
          <p:nvPr/>
        </p:nvPicPr>
        <p:blipFill rotWithShape="1">
          <a:blip r:embed="rId4">
            <a:alphaModFix/>
          </a:blip>
          <a:srcRect t="16002" r="264" b="8889"/>
          <a:stretch/>
        </p:blipFill>
        <p:spPr>
          <a:xfrm>
            <a:off x="971910" y="2299204"/>
            <a:ext cx="9920376" cy="3904589"/>
          </a:xfrm>
          <a:prstGeom prst="rect">
            <a:avLst/>
          </a:prstGeom>
          <a:noFill/>
          <a:ln w="12700" cap="flat" cmpd="sng">
            <a:solidFill>
              <a:schemeClr val="dk1"/>
            </a:solidFill>
            <a:prstDash val="solid"/>
            <a:round/>
            <a:headEnd type="none" w="sm" len="sm"/>
            <a:tailEnd type="none" w="sm" len="sm"/>
          </a:ln>
        </p:spPr>
      </p:pic>
      <p:sp>
        <p:nvSpPr>
          <p:cNvPr id="171" name="Google Shape;171;p5"/>
          <p:cNvSpPr txBox="1"/>
          <p:nvPr/>
        </p:nvSpPr>
        <p:spPr>
          <a:xfrm>
            <a:off x="2113472" y="2870202"/>
            <a:ext cx="2568311" cy="301924"/>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400"/>
              <a:buFont typeface="Arial"/>
              <a:buNone/>
            </a:pPr>
            <a:r>
              <a:rPr lang="it-IT" sz="1400" b="1" i="0" u="none" strike="noStrike" cap="none">
                <a:solidFill>
                  <a:schemeClr val="dk1"/>
                </a:solidFill>
                <a:latin typeface="Arial Narrow"/>
                <a:ea typeface="Arial Narrow"/>
                <a:cs typeface="Arial Narrow"/>
                <a:sym typeface="Arial Narrow"/>
              </a:rPr>
              <a:t>MARIO ROSSI</a:t>
            </a:r>
            <a:endParaRPr sz="1100" b="0" i="0" u="none" strike="noStrike" cap="none">
              <a:solidFill>
                <a:schemeClr val="dk1"/>
              </a:solidFill>
              <a:latin typeface="Calibri"/>
              <a:ea typeface="Calibri"/>
              <a:cs typeface="Calibri"/>
              <a:sym typeface="Calibri"/>
            </a:endParaRPr>
          </a:p>
        </p:txBody>
      </p:sp>
      <p:sp>
        <p:nvSpPr>
          <p:cNvPr id="172" name="Google Shape;172;p5"/>
          <p:cNvSpPr txBox="1"/>
          <p:nvPr/>
        </p:nvSpPr>
        <p:spPr>
          <a:xfrm>
            <a:off x="4681783" y="6371745"/>
            <a:ext cx="2500630" cy="314325"/>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rgbClr val="000000"/>
              </a:buClr>
              <a:buSzPts val="1400"/>
              <a:buFont typeface="Arial"/>
              <a:buNone/>
            </a:pPr>
            <a:r>
              <a:rPr lang="it-IT" sz="1400" b="0" i="0" u="none" strike="noStrike" cap="none">
                <a:solidFill>
                  <a:schemeClr val="dk1"/>
                </a:solidFill>
                <a:latin typeface="Calibri"/>
                <a:ea typeface="Calibri"/>
                <a:cs typeface="Calibri"/>
                <a:sym typeface="Calibri"/>
              </a:rPr>
              <a:t>Fig. 3</a:t>
            </a:r>
            <a:endParaRPr sz="1400" b="0" i="0" u="none" strike="noStrike" cap="none">
              <a:solidFill>
                <a:schemeClr val="dk1"/>
              </a:solidFill>
              <a:latin typeface="Calibri"/>
              <a:ea typeface="Calibri"/>
              <a:cs typeface="Calibri"/>
              <a:sym typeface="Calibri"/>
            </a:endParaRPr>
          </a:p>
        </p:txBody>
      </p:sp>
      <p:pic>
        <p:nvPicPr>
          <p:cNvPr id="173" name="Google Shape;173;p5"/>
          <p:cNvPicPr preferRelativeResize="0"/>
          <p:nvPr/>
        </p:nvPicPr>
        <p:blipFill rotWithShape="1">
          <a:blip r:embed="rId5">
            <a:alphaModFix/>
          </a:blip>
          <a:srcRect/>
          <a:stretch/>
        </p:blipFill>
        <p:spPr>
          <a:xfrm>
            <a:off x="8090140" y="316723"/>
            <a:ext cx="862641" cy="730685"/>
          </a:xfrm>
          <a:prstGeom prst="rect">
            <a:avLst/>
          </a:prstGeom>
          <a:noFill/>
          <a:ln>
            <a:noFill/>
          </a:ln>
        </p:spPr>
      </p:pic>
      <p:pic>
        <p:nvPicPr>
          <p:cNvPr id="174" name="Google Shape;174;p5"/>
          <p:cNvPicPr preferRelativeResize="0"/>
          <p:nvPr/>
        </p:nvPicPr>
        <p:blipFill rotWithShape="1">
          <a:blip r:embed="rId6">
            <a:alphaModFix/>
          </a:blip>
          <a:srcRect/>
          <a:stretch/>
        </p:blipFill>
        <p:spPr>
          <a:xfrm>
            <a:off x="3210386" y="2904668"/>
            <a:ext cx="671501" cy="534915"/>
          </a:xfrm>
          <a:prstGeom prst="rect">
            <a:avLst/>
          </a:prstGeom>
          <a:noFill/>
          <a:ln>
            <a:noFill/>
          </a:ln>
        </p:spPr>
      </p:pic>
      <p:sp>
        <p:nvSpPr>
          <p:cNvPr id="175" name="Google Shape;17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6"/>
          <p:cNvSpPr txBox="1">
            <a:spLocks noGrp="1"/>
          </p:cNvSpPr>
          <p:nvPr>
            <p:ph type="title"/>
          </p:nvPr>
        </p:nvSpPr>
        <p:spPr>
          <a:xfrm>
            <a:off x="782773" y="207180"/>
            <a:ext cx="10571025" cy="905959"/>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La maschera presenta il piano di studio cosiddetto statutario (fig. 4) che comprende le attività e gli insegnamenti obbligatori </a:t>
            </a:r>
            <a:r>
              <a:rPr lang="it-IT" sz="1600" u="sng">
                <a:latin typeface="Calibri"/>
                <a:ea typeface="Calibri"/>
                <a:cs typeface="Calibri"/>
                <a:sym typeface="Calibri"/>
              </a:rPr>
              <a:t>relativi al tuo curriculum </a:t>
            </a:r>
            <a:r>
              <a:rPr lang="it-IT" sz="1600">
                <a:latin typeface="Calibri"/>
                <a:ea typeface="Calibri"/>
                <a:cs typeface="Calibri"/>
                <a:sym typeface="Calibri"/>
              </a:rPr>
              <a:t>secondo il Regolamento Didattico del Corso. </a:t>
            </a:r>
            <a:r>
              <a:rPr lang="it-IT" sz="1600" i="1">
                <a:latin typeface="Calibri"/>
                <a:ea typeface="Calibri"/>
                <a:cs typeface="Calibri"/>
                <a:sym typeface="Calibri"/>
              </a:rPr>
              <a:t>Clicca </a:t>
            </a:r>
            <a:r>
              <a:rPr lang="it-IT" sz="1600" b="1" i="1">
                <a:latin typeface="Calibri"/>
                <a:ea typeface="Calibri"/>
                <a:cs typeface="Calibri"/>
                <a:sym typeface="Calibri"/>
              </a:rPr>
              <a:t>«Modifica piano» </a:t>
            </a:r>
            <a:r>
              <a:rPr lang="it-IT" sz="1600" i="1">
                <a:latin typeface="Calibri"/>
                <a:ea typeface="Calibri"/>
                <a:cs typeface="Calibri"/>
                <a:sym typeface="Calibri"/>
              </a:rPr>
              <a:t>per proseguire</a:t>
            </a:r>
            <a:r>
              <a:rPr lang="it-IT" sz="1600">
                <a:latin typeface="Calibri"/>
                <a:ea typeface="Calibri"/>
                <a:cs typeface="Calibri"/>
                <a:sym typeface="Calibri"/>
              </a:rPr>
              <a:t>.</a:t>
            </a:r>
            <a:endParaRPr sz="1600">
              <a:latin typeface="Calibri"/>
              <a:ea typeface="Calibri"/>
              <a:cs typeface="Calibri"/>
              <a:sym typeface="Calibri"/>
            </a:endParaRPr>
          </a:p>
        </p:txBody>
      </p:sp>
      <p:sp>
        <p:nvSpPr>
          <p:cNvPr id="181" name="Google Shape;18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9</a:t>
            </a:fld>
            <a:endParaRPr/>
          </a:p>
        </p:txBody>
      </p:sp>
      <p:sp>
        <p:nvSpPr>
          <p:cNvPr id="182" name="Google Shape;182;p6"/>
          <p:cNvSpPr txBox="1">
            <a:spLocks noGrp="1"/>
          </p:cNvSpPr>
          <p:nvPr>
            <p:ph type="body" idx="1"/>
          </p:nvPr>
        </p:nvSpPr>
        <p:spPr>
          <a:xfrm>
            <a:off x="838200" y="1221776"/>
            <a:ext cx="10515600" cy="338473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183" name="Google Shape;183;p6"/>
          <p:cNvSpPr/>
          <p:nvPr/>
        </p:nvSpPr>
        <p:spPr>
          <a:xfrm flipH="1">
            <a:off x="6501985" y="2862983"/>
            <a:ext cx="6021279" cy="1415772"/>
          </a:xfrm>
          <a:prstGeom prst="rect">
            <a:avLst/>
          </a:prstGeom>
          <a:noFill/>
          <a:ln>
            <a:noFill/>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1"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1"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1"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1" indent="0" algn="ctr"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Calibri"/>
                <a:ea typeface="Calibri"/>
                <a:cs typeface="Calibri"/>
                <a:sym typeface="Calibri"/>
              </a:rPr>
              <a:t>Fig. 4</a:t>
            </a:r>
            <a:endParaRPr sz="1400" b="0" i="0" u="none" strike="noStrike" cap="none">
              <a:solidFill>
                <a:srgbClr val="000000"/>
              </a:solidFill>
              <a:latin typeface="Arial"/>
              <a:ea typeface="Arial"/>
              <a:cs typeface="Arial"/>
              <a:sym typeface="Arial"/>
            </a:endParaRPr>
          </a:p>
        </p:txBody>
      </p:sp>
      <p:sp>
        <p:nvSpPr>
          <p:cNvPr id="184" name="Google Shape;184;p6"/>
          <p:cNvSpPr/>
          <p:nvPr/>
        </p:nvSpPr>
        <p:spPr>
          <a:xfrm>
            <a:off x="1026925" y="1010175"/>
            <a:ext cx="8474400" cy="56328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85" name="Google Shape;185;p6"/>
          <p:cNvPicPr preferRelativeResize="0"/>
          <p:nvPr/>
        </p:nvPicPr>
        <p:blipFill rotWithShape="1">
          <a:blip r:embed="rId3">
            <a:alphaModFix/>
          </a:blip>
          <a:srcRect/>
          <a:stretch/>
        </p:blipFill>
        <p:spPr>
          <a:xfrm>
            <a:off x="1966661" y="1221776"/>
            <a:ext cx="6875584" cy="4967400"/>
          </a:xfrm>
          <a:prstGeom prst="rect">
            <a:avLst/>
          </a:prstGeom>
          <a:noFill/>
          <a:ln>
            <a:noFill/>
          </a:ln>
        </p:spPr>
      </p:pic>
      <p:pic>
        <p:nvPicPr>
          <p:cNvPr id="186" name="Google Shape;186;p6"/>
          <p:cNvPicPr preferRelativeResize="0"/>
          <p:nvPr/>
        </p:nvPicPr>
        <p:blipFill rotWithShape="1">
          <a:blip r:embed="rId4">
            <a:alphaModFix/>
          </a:blip>
          <a:srcRect/>
          <a:stretch/>
        </p:blipFill>
        <p:spPr>
          <a:xfrm>
            <a:off x="4727630" y="5509557"/>
            <a:ext cx="1072989" cy="371888"/>
          </a:xfrm>
          <a:prstGeom prst="rect">
            <a:avLst/>
          </a:prstGeom>
          <a:noFill/>
          <a:ln>
            <a:noFill/>
          </a:ln>
        </p:spPr>
      </p:pic>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3403</Words>
  <Application>Microsoft Office PowerPoint</Application>
  <PresentationFormat>Widescreen</PresentationFormat>
  <Paragraphs>350</Paragraphs>
  <Slides>39</Slides>
  <Notes>39</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39</vt:i4>
      </vt:variant>
    </vt:vector>
  </HeadingPairs>
  <TitlesOfParts>
    <vt:vector size="43" baseType="lpstr">
      <vt:lpstr>Arial Narrow</vt:lpstr>
      <vt:lpstr>Calibri</vt:lpstr>
      <vt:lpstr>Arial</vt:lpstr>
      <vt:lpstr>Tema di Office</vt:lpstr>
      <vt:lpstr>IL PIANO DI STUDIO </vt:lpstr>
      <vt:lpstr>Che cos’è il piano di studio?  </vt:lpstr>
      <vt:lpstr>Quando si compila?</vt:lpstr>
      <vt:lpstr>Posso modificare il piano scelto ?</vt:lpstr>
      <vt:lpstr>CURRICULA</vt:lpstr>
      <vt:lpstr>Posso modificare il curriculum?</vt:lpstr>
      <vt:lpstr>Seleziona il nuovo curriculum dal menu a tendina e clicca su ‘’Invia dati’’(fig. 1). Conferma successivamente la tua scelta selezionando ‘’Conferma’’(fig. 2)</vt:lpstr>
      <vt:lpstr>Come si compila?    </vt:lpstr>
      <vt:lpstr>La maschera presenta il piano di studio cosiddetto statutario (fig. 4) che comprende le attività e gli insegnamenti obbligatori relativi al tuo curriculum secondo il Regolamento Didattico del Corso. Clicca «Modifica piano» per proseguire.</vt:lpstr>
      <vt:lpstr>Ti viene chiesto di scegliere tra due tipi di schemi, come descritto sopra, GGG- DA APPROVARE oppure GGGA – PREAPPROVATO, relativi al curriculum che hai già scelto.  PIANO DA APPROVARE: Seleziona GGG-DA APPROVARE e clicca OK (fig. 5). </vt:lpstr>
      <vt:lpstr>   Clicca “Prosegui compilazione Piano Carriera” per procedere (fig. 6).    </vt:lpstr>
      <vt:lpstr>La prima maschera ti consentirà di inserire in piano, al primo anno, tre attività obbligatorie comuni ai due curricula (fig. 7). Clicca “Regola succ.'' per proseguire nella compilazione. </vt:lpstr>
      <vt:lpstr>                                                                                Curriculum QUALITA’ E GESTIONE DELL’AMBIENTE  La regola n. 2 consente di inserire al primo anno le attività obbligatorie relative al tuo curriculum.  Puoi visualizzare in questa  maschera (fig.8) gli insegnamenti previsti per il curriculum QUALITA’ E GESTIONE DELL’AMBIENTE.  Clicca “Regola succ.'' per proseguire nella compilazione.       </vt:lpstr>
      <vt:lpstr>                                                                                Curriculum QUALITA’ E GESTIONE DELL’AMBIENTE  La maschera (fig.9 ) consente di inserire al secondo anno l’attività obbligatoria relativa al tuo curriculum QUALITA’ E GESTIONE DELL’AMBIENTE. Clicca “Regola succ.'' per proseguire nella compilazione.  NOTA: nella parte inferiore di ogni pagina puoi visualizzare tutte le attività via via selezionate durante la compilazione, oltre agli insegnamenti obbligatori        </vt:lpstr>
      <vt:lpstr>                                                                                Curriculum SOSTENIBILITÀ AMBIENTALE  La regola n. 2 consente di inserire al primo anno le attività obbligatorie relative al tuo curriculum.  Puoi visualizzare in questa  maschera (fig. 10) gli insegnamenti previsti per il curriculum SOSTENIBILITÀ AMBIENTALE. Clicca “Regola succ.'' per proseguire nella compilazione.       </vt:lpstr>
      <vt:lpstr>Questa maschera, comune ai due curricula, ti consentirà di inserire in piano, al secondo anno, la prova finale (fig. 11). Clicca “Regola succ.'' per proseguire nella compilazione. </vt:lpstr>
      <vt:lpstr>                                                                Devi conseguire 30 crediti di tipo affine o integrativo.  Per il curriculum QUALITÀ E GESTIONE DELL'AMBIENTE almeno 2 insegnamenti devono essere scelti in questa regola, al 1° anno (figura 12).  Per il curriculum SOSTENIBILITÀ AMBIENTALE almeno 1 insegnamento deve essere scelto in questa regola al 1° anno. Potrai completare la scelta nella regola successiva in cui troverai l’elenco degli insegnamenti offerti al secondo anno.  Dopo aver scelto, clicca “Regola succ.'' per proseguire nella compilazione.  </vt:lpstr>
      <vt:lpstr> In questa pagina sono elencati gli insegnamenti di tipo affine o integrativo offerti al secondo anno per il completamento dei 30 crediti di affini richiesti come da Regolamento didattico del Corso. (figura 13). Se utilizzi questa regola, clicca ''Regola succ.'' per proseguire nella compilazione.  Se non intendi selezionare alcuna attività, clicca ''Salta la scelta'‘ per passare alla regola successiva.  </vt:lpstr>
      <vt:lpstr>Presentazione standard di PowerPoint</vt:lpstr>
      <vt:lpstr>  In questa regola (fig. 14) trovi l’elenco di tutti gli insegnamenti opzionali, offerti dal Regolamento del tuo Corso, al primo anno, non scelti in precedenza, e che puoi selezionare per conseguire i crediti a scelta libera. Se utilizzi questa regola, clicca ''Regola succ.'' per proseguire nella compilazione.  Se non intendi selezionare alcuna attività, clicca ''Salta la scelta'‘ per passare alla regola successiva.  </vt:lpstr>
      <vt:lpstr>  Nella regola successiva sono elencati gli insegnamenti dell’altro curriculum, che puoi inserire come attività a libera scelta al primo anno (fig. 15). Se utilizzi questa regola, clicca ''Regola succ.'' per proseguire nella compilazione.  Se non intendi selezionare alcuna attività, clicca ''Salta la scelta'‘ per passare alla regola successiva.  </vt:lpstr>
      <vt:lpstr> In questa regola (fig. 16) trovi l’elenco di tutti gli insegnamenti opzionali, offerti dal Regolamento del tuo Corso, al secondo anno, non scelti in precedenza, e che in questa regola puoi selezionare per conseguire i crediti a scelta libera.  Ti è consentito anticiparne la frequenza e sostenere gli esami al primo anno.  Se utilizzi questa regola, clicca ''Regola succ.'' per proseguire nella compilazione.  Se non intendi selezionare alcuna attività, clicca ''Salta la scelta'‘ per passare alla regola successiva. </vt:lpstr>
      <vt:lpstr> Con questa regola puoi completare i crediti a libera scelta aggiungendo le ‘’ALTRE ATTIVITÁ’’ da 2, 4 crediti al secondo anno (fig. 17) utilizzabili per integrare il lavoro di tesi.  La scelta di tali attività non è consentita nel piano di studi pre-approvato. Se utilizzi questa regola, clicca ''Regola succ.'' per proseguire nella compilazione.  Se non intendi selezionare alcuna attività, clicca ''Salta la scelta'‘ per passare alla regola successiva. </vt:lpstr>
      <vt:lpstr>  Con questa regola e la seguente puoi conseguire i crediti a scelta libera scegliendo tra gli insegnamenti offerti da altri Corsi di studio dell’Ateneo, al primo e/o al secondo anno.  Clicca “Aggiungi attività” (fig. 18) per accedere alla lista dei Corsi di laurea magistrale dell’Ateneo (fig.19), e quindi agli insegnamenti di primo anno (fig. 20).  Clicca «Salta regola» se preferisci scegliere tra gli insegnamenti offerti al tuo secondo anno.  </vt:lpstr>
      <vt:lpstr>  </vt:lpstr>
      <vt:lpstr> Dopo aver selezionato il Corso che ti interessa, clicca sul simbolo + (Aggiungi) se vuoi  inserire un’attività (fig. 20) al tuo primo anno.   </vt:lpstr>
      <vt:lpstr>Se invece non intendi aggiungere alcuna attività clicca «Torna alla regola» per ritornare nella pagina precedente.  Se vuoi rivedere la lista dei Corsi di laurea magistrale da cui  scegliere (fig. 21), clicca «Cambia CDS».</vt:lpstr>
      <vt:lpstr>Se non intendi scegliere insegnamenti al primo anno e vuoi consultare gli insegnamenti offerti da altri Corsi dell’Ateneo al tuo secondo anno, clicca «Salta regola» (fig. 22).</vt:lpstr>
      <vt:lpstr>In questa regola (fig. 23), cliccando «Aggiungi attività», accedi alla lista dei Corsi di laurea magistrale; selezionato un Corso, ti sarà possibile, cliccando su + Aggiungi, inserire un insegnamento a scelta libera al tuo secondo anno. Se invece hai completato le scelte con le regole precedenti, clicca «Salta regola» per concludere la procedura.</vt:lpstr>
      <vt:lpstr> Utilizza questa regola (fig. 24) se partecipi al programma ERASMUS e se il tuo Learning Agreement prevede attività a scelta libera NON corrispondenti ad esami offerti dal nostro Ateneo. Puoi scegliere fino a 12 crediti. Scegliendo meno di 12 crediti dovrai completare i crediti a libera scelta con le regole precedenti. Se utilizzi questa regola, clicca ''Regola succ.'' per proseguire nella compilazione.  Se non intendi selezionare alcuna attività, clicca ''Salta la scelta'‘ per passare alla regola successiva.  </vt:lpstr>
      <vt:lpstr>Presentazione standard di PowerPoint</vt:lpstr>
      <vt:lpstr> Ultimate le scelte, clicca «Conferma Piano» (fig.25)  per confermare e registrare il piano. Gli insegnamenti scelti saranno inseriti nel tuo libretto appena il Consiglio di Coordinamento didattico del tuo Corso li avrà esaminati. ATTENZIONE:  Il piano lasciato in bozza non viene esaminato.  </vt:lpstr>
      <vt:lpstr>  A questo punto il tuo piano viene registrato nel sistema e risulterà PROPOSTO (figura 26).  Per tutto il periodo di apertura dei piani ti è comunque consentito modificare gli insegnamenti selezionati.   </vt:lpstr>
      <vt:lpstr>PIANO PRE-APPROVATO:  Se preferisci presentare un piano pre-approvato, seleziona nella schermata iniziale GGGA-PREAPPROVATO (fig. 27), clicca OK e a seguire “Prosegui compilazione Piano Carriera” (figura 28).  </vt:lpstr>
      <vt:lpstr>     </vt:lpstr>
      <vt:lpstr>La procedura di compilazione del piano pre-approvato è analoga a quella del piano da approvare, salvo che per la selezione  degli insegnamenti a scelta libera dello studente. Con questo tipo di piano potrai conseguire i crediti a scelta libera scegliendo esclusivamente tra una serie di insegnamenti opzionali già validati dal Consiglio di Coordinamento didattico offerti al primo anno oppure al secondo anno.  Saranno ripresentate le regole già viste nelle slide 21- 23. </vt:lpstr>
      <vt:lpstr>Presentazione standard di PowerPoint</vt:lpstr>
      <vt:lpstr>A chi rivolgersi e per che cosa? </vt:lpstr>
      <vt:lpstr>A chi rivolgersi e per che cosa?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PIANO DI STUDIO </dc:title>
  <dc:creator>cipriana serra</dc:creator>
  <cp:lastModifiedBy>evaangela.gabrieli@unimib.it</cp:lastModifiedBy>
  <cp:revision>1</cp:revision>
  <dcterms:created xsi:type="dcterms:W3CDTF">2019-10-15T12:21:35Z</dcterms:created>
  <dcterms:modified xsi:type="dcterms:W3CDTF">2024-10-30T13:52:05Z</dcterms:modified>
</cp:coreProperties>
</file>